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5" r:id="rId7"/>
    <p:sldId id="271" r:id="rId8"/>
    <p:sldId id="269" r:id="rId9"/>
    <p:sldId id="270" r:id="rId10"/>
    <p:sldId id="263" r:id="rId11"/>
    <p:sldId id="262" r:id="rId12"/>
    <p:sldId id="264" r:id="rId13"/>
    <p:sldId id="266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F8D"/>
    <a:srgbClr val="5D93FF"/>
    <a:srgbClr val="3B7CFF"/>
    <a:srgbClr val="25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7" autoAdjust="0"/>
    <p:restoredTop sz="94660"/>
  </p:normalViewPr>
  <p:slideViewPr>
    <p:cSldViewPr>
      <p:cViewPr>
        <p:scale>
          <a:sx n="94" d="100"/>
          <a:sy n="94" d="100"/>
        </p:scale>
        <p:origin x="-97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 rot="-1906589">
            <a:off x="3335338" y="1909763"/>
            <a:ext cx="6021387" cy="4829175"/>
            <a:chOff x="1761807" y="615248"/>
            <a:chExt cx="6021229" cy="4829684"/>
          </a:xfrm>
        </p:grpSpPr>
        <p:grpSp>
          <p:nvGrpSpPr>
            <p:cNvPr id="5" name="Group 42"/>
            <p:cNvGrpSpPr>
              <a:grpSpLocks/>
            </p:cNvGrpSpPr>
            <p:nvPr userDrawn="1"/>
          </p:nvGrpSpPr>
          <p:grpSpPr bwMode="auto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19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6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38"/>
            <p:cNvGrpSpPr>
              <a:grpSpLocks/>
            </p:cNvGrpSpPr>
            <p:nvPr userDrawn="1"/>
          </p:nvGrpSpPr>
          <p:grpSpPr bwMode="auto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17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39"/>
            <p:cNvGrpSpPr>
              <a:grpSpLocks/>
            </p:cNvGrpSpPr>
            <p:nvPr userDrawn="1"/>
          </p:nvGrpSpPr>
          <p:grpSpPr bwMode="auto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5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9" name="Group 37"/>
            <p:cNvGrpSpPr>
              <a:grpSpLocks/>
            </p:cNvGrpSpPr>
            <p:nvPr userDrawn="1"/>
          </p:nvGrpSpPr>
          <p:grpSpPr bwMode="auto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3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0" name="Group 36"/>
            <p:cNvGrpSpPr>
              <a:grpSpLocks/>
            </p:cNvGrpSpPr>
            <p:nvPr userDrawn="1"/>
          </p:nvGrpSpPr>
          <p:grpSpPr bwMode="auto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1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pic>
        <p:nvPicPr>
          <p:cNvPr id="21" name="Picture 230" descr="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069848"/>
            <a:ext cx="7470648" cy="1470025"/>
          </a:xfrm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743200" y="384048"/>
            <a:ext cx="5943600" cy="612648"/>
          </a:xfrm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56D37-E6D7-42FF-93F9-C53041755B0E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E4187-94A4-42DF-B0C9-050A02FC7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C855-94A4-47B8-856F-BBE8A5DE3EE9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2B8AF-18EE-49E8-A259-8B7CDCB19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7068312" y="356616"/>
            <a:ext cx="16184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6616"/>
            <a:ext cx="6400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4D9B-C8DF-487D-BEAA-EEBB741D9646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FB159-39FF-4839-9B0A-F241C3D07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983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334B-7363-4DFA-ABE4-31073F63D2D9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C7745-2253-4AC3-A07B-424DC75FD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 rot="-1906589">
            <a:off x="3335338" y="1909763"/>
            <a:ext cx="6021387" cy="4829175"/>
            <a:chOff x="1761807" y="615248"/>
            <a:chExt cx="6021229" cy="4829684"/>
          </a:xfrm>
        </p:grpSpPr>
        <p:grpSp>
          <p:nvGrpSpPr>
            <p:cNvPr id="5" name="Group 42"/>
            <p:cNvGrpSpPr>
              <a:grpSpLocks/>
            </p:cNvGrpSpPr>
            <p:nvPr userDrawn="1"/>
          </p:nvGrpSpPr>
          <p:grpSpPr bwMode="auto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19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6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38"/>
            <p:cNvGrpSpPr>
              <a:grpSpLocks/>
            </p:cNvGrpSpPr>
            <p:nvPr userDrawn="1"/>
          </p:nvGrpSpPr>
          <p:grpSpPr bwMode="auto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17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39"/>
            <p:cNvGrpSpPr>
              <a:grpSpLocks/>
            </p:cNvGrpSpPr>
            <p:nvPr userDrawn="1"/>
          </p:nvGrpSpPr>
          <p:grpSpPr bwMode="auto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5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9" name="Group 37"/>
            <p:cNvGrpSpPr>
              <a:grpSpLocks/>
            </p:cNvGrpSpPr>
            <p:nvPr userDrawn="1"/>
          </p:nvGrpSpPr>
          <p:grpSpPr bwMode="auto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3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0" name="Group 36"/>
            <p:cNvGrpSpPr>
              <a:grpSpLocks/>
            </p:cNvGrpSpPr>
            <p:nvPr userDrawn="1"/>
          </p:nvGrpSpPr>
          <p:grpSpPr bwMode="auto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1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pic>
        <p:nvPicPr>
          <p:cNvPr id="21" name="Picture 230" descr="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2286000"/>
            <a:ext cx="7772400" cy="1362075"/>
          </a:xfrm>
        </p:spPr>
        <p:txBody>
          <a:bodyPr anchor="t">
            <a:noAutofit/>
          </a:bodyPr>
          <a:lstStyle>
            <a:lvl1pPr algn="ctr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53312"/>
            <a:ext cx="7772400" cy="90525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9D9A-4A09-462C-A375-4A4690F9F6F2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9D40-A054-4871-A96D-70D993419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728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77AA9-FA85-48EA-9ED7-A4F3BB6AEEF0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8F2F-940F-4E97-B67F-7FDEB9107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93976"/>
            <a:ext cx="4040188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93976"/>
            <a:ext cx="4041775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E07BF-3DEE-4B44-B24D-5D51C7B26E0C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7688-3959-458C-AE96-76F98D2ED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B106-1F4C-4FF0-8ACA-5ADD84BABF32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06C36-2CB5-4FE9-AFB1-177C3297B5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75B7D-9722-4F05-AA9A-FDAF2208DA79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EE72A-C09F-4548-AB04-F2614B635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52" y="0"/>
            <a:ext cx="7470648" cy="98755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016" y="1371600"/>
            <a:ext cx="4672584" cy="4855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6025896" y="1371600"/>
            <a:ext cx="2633472" cy="4873752"/>
          </a:xfrm>
          <a:gradFill>
            <a:gsLst>
              <a:gs pos="0">
                <a:schemeClr val="bg1">
                  <a:lumMod val="95000"/>
                  <a:alpha val="34000"/>
                </a:schemeClr>
              </a:gs>
              <a:gs pos="60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2B1B-E165-4F15-B01A-D8421A68CA67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6D096-5C22-4107-9B95-06E8BA529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855464"/>
            <a:ext cx="3218688" cy="777240"/>
          </a:xfrm>
          <a:solidFill>
            <a:schemeClr val="bg2">
              <a:lumMod val="50000"/>
            </a:schemeClr>
          </a:solidFill>
        </p:spPr>
        <p:txBody>
          <a:bodyPr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867912" y="1216152"/>
            <a:ext cx="4626864" cy="4398264"/>
          </a:xfrm>
          <a:solidFill>
            <a:srgbClr val="EAEAEA"/>
          </a:solidFill>
          <a:effectLst>
            <a:outerShdw blurRad="254000" dist="101600" dir="2700000" algn="ctr" rotWithShape="0">
              <a:srgbClr val="000000">
                <a:alpha val="4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216152"/>
            <a:ext cx="3218688" cy="3575304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3AF0-CFE0-4963-9649-480E3338CC2A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2EFB-BBDA-4BEE-92AE-C146CB23C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White">
          <a:xfrm>
            <a:off x="0" y="0"/>
            <a:ext cx="9144000" cy="6858000"/>
          </a:xfrm>
          <a:prstGeom prst="rect">
            <a:avLst/>
          </a:prstGeom>
          <a:gradFill>
            <a:gsLst>
              <a:gs pos="6000">
                <a:schemeClr val="bg2">
                  <a:lumMod val="50000"/>
                  <a:alpha val="83000"/>
                </a:schemeClr>
              </a:gs>
              <a:gs pos="26000">
                <a:schemeClr val="bg2">
                  <a:lumMod val="50000"/>
                  <a:alpha val="63000"/>
                </a:schemeClr>
              </a:gs>
              <a:gs pos="50000">
                <a:schemeClr val="bg2">
                  <a:lumMod val="50000"/>
                  <a:alpha val="27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black">
          <a:xfrm>
            <a:off x="0" y="0"/>
            <a:ext cx="1216025" cy="987425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white">
          <a:xfrm>
            <a:off x="76200" y="1066800"/>
            <a:ext cx="2590800" cy="1219200"/>
          </a:xfrm>
          <a:prstGeom prst="rect">
            <a:avLst/>
          </a:prstGeom>
          <a:blipFill dpi="0" rotWithShape="1">
            <a:blip r:embed="rId1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1" name="Picture 136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>
            <a:off x="8659813" y="5872163"/>
            <a:ext cx="5429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9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 flipH="1" flipV="1">
            <a:off x="152400" y="4724400"/>
            <a:ext cx="4254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9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>
            <a:off x="533400" y="152400"/>
            <a:ext cx="692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white">
          <a:xfrm>
            <a:off x="1217613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ltGray">
          <a:xfrm>
            <a:off x="8713788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ltGray">
          <a:xfrm>
            <a:off x="2670175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White">
          <a:xfrm>
            <a:off x="0" y="990600"/>
            <a:ext cx="9144000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White">
          <a:xfrm>
            <a:off x="5788025" y="1069975"/>
            <a:ext cx="3355975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01"/>
          <p:cNvGrpSpPr>
            <a:grpSpLocks/>
          </p:cNvGrpSpPr>
          <p:nvPr/>
        </p:nvGrpSpPr>
        <p:grpSpPr bwMode="ltGray">
          <a:xfrm>
            <a:off x="-61512" y="-103188"/>
            <a:ext cx="4100112" cy="4217988"/>
            <a:chOff x="-80" y="-65"/>
            <a:chExt cx="2624" cy="2631"/>
          </a:xfrm>
          <a:solidFill>
            <a:schemeClr val="bg2">
              <a:lumMod val="20000"/>
              <a:lumOff val="80000"/>
              <a:alpha val="10196"/>
            </a:schemeClr>
          </a:solidFill>
        </p:grpSpPr>
        <p:sp>
          <p:nvSpPr>
            <p:cNvPr id="19" name="Freeform 102"/>
            <p:cNvSpPr>
              <a:spLocks/>
            </p:cNvSpPr>
            <p:nvPr/>
          </p:nvSpPr>
          <p:spPr bwMode="ltGray">
            <a:xfrm>
              <a:off x="1703" y="0"/>
              <a:ext cx="73" cy="34"/>
            </a:xfrm>
            <a:custGeom>
              <a:avLst/>
              <a:gdLst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32 w 711"/>
                <a:gd name="connsiteY2" fmla="*/ 401 h 451"/>
                <a:gd name="connsiteX3" fmla="*/ 112 w 711"/>
                <a:gd name="connsiteY3" fmla="*/ 367 h 451"/>
                <a:gd name="connsiteX4" fmla="*/ 94 w 711"/>
                <a:gd name="connsiteY4" fmla="*/ 335 h 451"/>
                <a:gd name="connsiteX5" fmla="*/ 674 w 711"/>
                <a:gd name="connsiteY5" fmla="*/ 0 h 451"/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85 w 711"/>
                <a:gd name="connsiteY2" fmla="*/ 369 h 451"/>
                <a:gd name="connsiteX3" fmla="*/ 132 w 711"/>
                <a:gd name="connsiteY3" fmla="*/ 401 h 451"/>
                <a:gd name="connsiteX4" fmla="*/ 112 w 711"/>
                <a:gd name="connsiteY4" fmla="*/ 367 h 451"/>
                <a:gd name="connsiteX5" fmla="*/ 94 w 711"/>
                <a:gd name="connsiteY5" fmla="*/ 335 h 451"/>
                <a:gd name="connsiteX6" fmla="*/ 674 w 711"/>
                <a:gd name="connsiteY6" fmla="*/ 0 h 451"/>
                <a:gd name="connsiteX0" fmla="*/ 674 w 711"/>
                <a:gd name="connsiteY0" fmla="*/ 0 h 401"/>
                <a:gd name="connsiteX1" fmla="*/ 711 w 711"/>
                <a:gd name="connsiteY1" fmla="*/ 67 h 401"/>
                <a:gd name="connsiteX2" fmla="*/ 185 w 711"/>
                <a:gd name="connsiteY2" fmla="*/ 369 h 401"/>
                <a:gd name="connsiteX3" fmla="*/ 132 w 711"/>
                <a:gd name="connsiteY3" fmla="*/ 401 h 401"/>
                <a:gd name="connsiteX4" fmla="*/ 112 w 711"/>
                <a:gd name="connsiteY4" fmla="*/ 367 h 401"/>
                <a:gd name="connsiteX5" fmla="*/ 94 w 711"/>
                <a:gd name="connsiteY5" fmla="*/ 335 h 401"/>
                <a:gd name="connsiteX6" fmla="*/ 674 w 711"/>
                <a:gd name="connsiteY6" fmla="*/ 0 h 401"/>
                <a:gd name="connsiteX0" fmla="*/ 562 w 599"/>
                <a:gd name="connsiteY0" fmla="*/ 0 h 401"/>
                <a:gd name="connsiteX1" fmla="*/ 599 w 599"/>
                <a:gd name="connsiteY1" fmla="*/ 67 h 401"/>
                <a:gd name="connsiteX2" fmla="*/ 73 w 599"/>
                <a:gd name="connsiteY2" fmla="*/ 369 h 401"/>
                <a:gd name="connsiteX3" fmla="*/ 20 w 599"/>
                <a:gd name="connsiteY3" fmla="*/ 401 h 401"/>
                <a:gd name="connsiteX4" fmla="*/ 0 w 599"/>
                <a:gd name="connsiteY4" fmla="*/ 367 h 401"/>
                <a:gd name="connsiteX5" fmla="*/ 562 w 599"/>
                <a:gd name="connsiteY5" fmla="*/ 0 h 401"/>
                <a:gd name="connsiteX0" fmla="*/ 0 w 599"/>
                <a:gd name="connsiteY0" fmla="*/ 300 h 334"/>
                <a:gd name="connsiteX1" fmla="*/ 599 w 599"/>
                <a:gd name="connsiteY1" fmla="*/ 0 h 334"/>
                <a:gd name="connsiteX2" fmla="*/ 73 w 599"/>
                <a:gd name="connsiteY2" fmla="*/ 302 h 334"/>
                <a:gd name="connsiteX3" fmla="*/ 20 w 599"/>
                <a:gd name="connsiteY3" fmla="*/ 334 h 334"/>
                <a:gd name="connsiteX4" fmla="*/ 0 w 599"/>
                <a:gd name="connsiteY4" fmla="*/ 300 h 334"/>
                <a:gd name="connsiteX0" fmla="*/ 0 w 73"/>
                <a:gd name="connsiteY0" fmla="*/ 5 h 39"/>
                <a:gd name="connsiteX1" fmla="*/ 73 w 73"/>
                <a:gd name="connsiteY1" fmla="*/ 7 h 39"/>
                <a:gd name="connsiteX2" fmla="*/ 20 w 73"/>
                <a:gd name="connsiteY2" fmla="*/ 39 h 39"/>
                <a:gd name="connsiteX3" fmla="*/ 0 w 73"/>
                <a:gd name="connsiteY3" fmla="*/ 5 h 39"/>
                <a:gd name="connsiteX0" fmla="*/ 0 w 73"/>
                <a:gd name="connsiteY0" fmla="*/ 0 h 34"/>
                <a:gd name="connsiteX1" fmla="*/ 73 w 73"/>
                <a:gd name="connsiteY1" fmla="*/ 2 h 34"/>
                <a:gd name="connsiteX2" fmla="*/ 20 w 73"/>
                <a:gd name="connsiteY2" fmla="*/ 34 h 34"/>
                <a:gd name="connsiteX3" fmla="*/ 0 w 73"/>
                <a:gd name="connsiteY3" fmla="*/ 0 h 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" h="34">
                  <a:moveTo>
                    <a:pt x="0" y="0"/>
                  </a:moveTo>
                  <a:cubicBezTo>
                    <a:pt x="24" y="1"/>
                    <a:pt x="49" y="1"/>
                    <a:pt x="73" y="2"/>
                  </a:cubicBezTo>
                  <a:lnTo>
                    <a:pt x="20" y="34"/>
                  </a:lnTo>
                  <a:cubicBezTo>
                    <a:pt x="13" y="23"/>
                    <a:pt x="7" y="1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ltGray">
            <a:xfrm>
              <a:off x="1739" y="2"/>
              <a:ext cx="314" cy="131"/>
            </a:xfrm>
            <a:custGeom>
              <a:avLst/>
              <a:gdLst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3 w 638"/>
                <a:gd name="connsiteY2" fmla="*/ 353 h 353"/>
                <a:gd name="connsiteX3" fmla="*/ 0 w 638"/>
                <a:gd name="connsiteY3" fmla="*/ 284 h 353"/>
                <a:gd name="connsiteX4" fmla="*/ 129 w 638"/>
                <a:gd name="connsiteY4" fmla="*/ 222 h 353"/>
                <a:gd name="connsiteX5" fmla="*/ 607 w 638"/>
                <a:gd name="connsiteY5" fmla="*/ 0 h 353"/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14 w 638"/>
                <a:gd name="connsiteY2" fmla="*/ 222 h 353"/>
                <a:gd name="connsiteX3" fmla="*/ 33 w 638"/>
                <a:gd name="connsiteY3" fmla="*/ 353 h 353"/>
                <a:gd name="connsiteX4" fmla="*/ 0 w 638"/>
                <a:gd name="connsiteY4" fmla="*/ 284 h 353"/>
                <a:gd name="connsiteX5" fmla="*/ 129 w 638"/>
                <a:gd name="connsiteY5" fmla="*/ 222 h 353"/>
                <a:gd name="connsiteX6" fmla="*/ 607 w 638"/>
                <a:gd name="connsiteY6" fmla="*/ 0 h 353"/>
                <a:gd name="connsiteX0" fmla="*/ 129 w 638"/>
                <a:gd name="connsiteY0" fmla="*/ 151 h 282"/>
                <a:gd name="connsiteX1" fmla="*/ 638 w 638"/>
                <a:gd name="connsiteY1" fmla="*/ 0 h 282"/>
                <a:gd name="connsiteX2" fmla="*/ 314 w 638"/>
                <a:gd name="connsiteY2" fmla="*/ 151 h 282"/>
                <a:gd name="connsiteX3" fmla="*/ 33 w 638"/>
                <a:gd name="connsiteY3" fmla="*/ 282 h 282"/>
                <a:gd name="connsiteX4" fmla="*/ 0 w 638"/>
                <a:gd name="connsiteY4" fmla="*/ 213 h 282"/>
                <a:gd name="connsiteX5" fmla="*/ 129 w 638"/>
                <a:gd name="connsiteY5" fmla="*/ 151 h 282"/>
                <a:gd name="connsiteX0" fmla="*/ 129 w 314"/>
                <a:gd name="connsiteY0" fmla="*/ 0 h 131"/>
                <a:gd name="connsiteX1" fmla="*/ 314 w 314"/>
                <a:gd name="connsiteY1" fmla="*/ 0 h 131"/>
                <a:gd name="connsiteX2" fmla="*/ 33 w 314"/>
                <a:gd name="connsiteY2" fmla="*/ 131 h 131"/>
                <a:gd name="connsiteX3" fmla="*/ 0 w 314"/>
                <a:gd name="connsiteY3" fmla="*/ 62 h 131"/>
                <a:gd name="connsiteX4" fmla="*/ 129 w 314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" h="131">
                  <a:moveTo>
                    <a:pt x="129" y="0"/>
                  </a:moveTo>
                  <a:lnTo>
                    <a:pt x="314" y="0"/>
                  </a:lnTo>
                  <a:lnTo>
                    <a:pt x="33" y="131"/>
                  </a:lnTo>
                  <a:lnTo>
                    <a:pt x="0" y="62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ltGray">
            <a:xfrm>
              <a:off x="1785" y="-65"/>
              <a:ext cx="654" cy="301"/>
            </a:xfrm>
            <a:custGeom>
              <a:avLst/>
              <a:gdLst/>
              <a:ahLst/>
              <a:cxnLst>
                <a:cxn ang="0">
                  <a:pos x="629" y="0"/>
                </a:cxn>
                <a:cxn ang="0">
                  <a:pos x="654" y="73"/>
                </a:cxn>
                <a:cxn ang="0">
                  <a:pos x="26" y="301"/>
                </a:cxn>
                <a:cxn ang="0">
                  <a:pos x="0" y="229"/>
                </a:cxn>
                <a:cxn ang="0">
                  <a:pos x="629" y="0"/>
                </a:cxn>
              </a:cxnLst>
              <a:rect l="0" t="0" r="r" b="b"/>
              <a:pathLst>
                <a:path w="654" h="301">
                  <a:moveTo>
                    <a:pt x="629" y="0"/>
                  </a:moveTo>
                  <a:lnTo>
                    <a:pt x="654" y="73"/>
                  </a:lnTo>
                  <a:lnTo>
                    <a:pt x="26" y="301"/>
                  </a:lnTo>
                  <a:lnTo>
                    <a:pt x="0" y="229"/>
                  </a:lnTo>
                  <a:lnTo>
                    <a:pt x="6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ltGray">
            <a:xfrm>
              <a:off x="1821" y="94"/>
              <a:ext cx="666" cy="248"/>
            </a:xfrm>
            <a:custGeom>
              <a:avLst/>
              <a:gdLst/>
              <a:ahLst/>
              <a:cxnLst>
                <a:cxn ang="0">
                  <a:pos x="647" y="0"/>
                </a:cxn>
                <a:cxn ang="0">
                  <a:pos x="666" y="75"/>
                </a:cxn>
                <a:cxn ang="0">
                  <a:pos x="20" y="248"/>
                </a:cxn>
                <a:cxn ang="0">
                  <a:pos x="0" y="174"/>
                </a:cxn>
                <a:cxn ang="0">
                  <a:pos x="647" y="0"/>
                </a:cxn>
              </a:cxnLst>
              <a:rect l="0" t="0" r="r" b="b"/>
              <a:pathLst>
                <a:path w="666" h="248">
                  <a:moveTo>
                    <a:pt x="647" y="0"/>
                  </a:moveTo>
                  <a:lnTo>
                    <a:pt x="666" y="75"/>
                  </a:lnTo>
                  <a:lnTo>
                    <a:pt x="20" y="248"/>
                  </a:lnTo>
                  <a:lnTo>
                    <a:pt x="0" y="17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ltGray">
            <a:xfrm>
              <a:off x="1848" y="258"/>
              <a:ext cx="673" cy="192"/>
            </a:xfrm>
            <a:custGeom>
              <a:avLst/>
              <a:gdLst/>
              <a:ahLst/>
              <a:cxnLst>
                <a:cxn ang="0">
                  <a:pos x="659" y="0"/>
                </a:cxn>
                <a:cxn ang="0">
                  <a:pos x="673" y="76"/>
                </a:cxn>
                <a:cxn ang="0">
                  <a:pos x="14" y="192"/>
                </a:cxn>
                <a:cxn ang="0">
                  <a:pos x="0" y="116"/>
                </a:cxn>
                <a:cxn ang="0">
                  <a:pos x="659" y="0"/>
                </a:cxn>
              </a:cxnLst>
              <a:rect l="0" t="0" r="r" b="b"/>
              <a:pathLst>
                <a:path w="673" h="192">
                  <a:moveTo>
                    <a:pt x="659" y="0"/>
                  </a:moveTo>
                  <a:lnTo>
                    <a:pt x="673" y="76"/>
                  </a:lnTo>
                  <a:lnTo>
                    <a:pt x="14" y="192"/>
                  </a:lnTo>
                  <a:lnTo>
                    <a:pt x="0" y="116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Freeform 107"/>
            <p:cNvSpPr>
              <a:spLocks/>
            </p:cNvSpPr>
            <p:nvPr/>
          </p:nvSpPr>
          <p:spPr bwMode="ltGray">
            <a:xfrm>
              <a:off x="1867" y="424"/>
              <a:ext cx="673" cy="136"/>
            </a:xfrm>
            <a:custGeom>
              <a:avLst/>
              <a:gdLst/>
              <a:ahLst/>
              <a:cxnLst>
                <a:cxn ang="0">
                  <a:pos x="666" y="0"/>
                </a:cxn>
                <a:cxn ang="0">
                  <a:pos x="673" y="78"/>
                </a:cxn>
                <a:cxn ang="0">
                  <a:pos x="6" y="136"/>
                </a:cxn>
                <a:cxn ang="0">
                  <a:pos x="0" y="59"/>
                </a:cxn>
                <a:cxn ang="0">
                  <a:pos x="666" y="0"/>
                </a:cxn>
              </a:cxnLst>
              <a:rect l="0" t="0" r="r" b="b"/>
              <a:pathLst>
                <a:path w="673" h="136">
                  <a:moveTo>
                    <a:pt x="666" y="0"/>
                  </a:moveTo>
                  <a:lnTo>
                    <a:pt x="673" y="78"/>
                  </a:lnTo>
                  <a:lnTo>
                    <a:pt x="6" y="136"/>
                  </a:lnTo>
                  <a:lnTo>
                    <a:pt x="0" y="59"/>
                  </a:lnTo>
                  <a:lnTo>
                    <a:pt x="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Rectangle 108"/>
            <p:cNvSpPr>
              <a:spLocks noChangeArrowheads="1"/>
            </p:cNvSpPr>
            <p:nvPr/>
          </p:nvSpPr>
          <p:spPr bwMode="ltGray">
            <a:xfrm>
              <a:off x="1875" y="593"/>
              <a:ext cx="669" cy="77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109"/>
            <p:cNvSpPr>
              <a:spLocks/>
            </p:cNvSpPr>
            <p:nvPr/>
          </p:nvSpPr>
          <p:spPr bwMode="ltGray">
            <a:xfrm>
              <a:off x="1867" y="703"/>
              <a:ext cx="673" cy="1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3" y="59"/>
                </a:cxn>
                <a:cxn ang="0">
                  <a:pos x="667" y="135"/>
                </a:cxn>
                <a:cxn ang="0">
                  <a:pos x="0" y="76"/>
                </a:cxn>
                <a:cxn ang="0">
                  <a:pos x="7" y="0"/>
                </a:cxn>
              </a:cxnLst>
              <a:rect l="0" t="0" r="r" b="b"/>
              <a:pathLst>
                <a:path w="673" h="135">
                  <a:moveTo>
                    <a:pt x="7" y="0"/>
                  </a:moveTo>
                  <a:lnTo>
                    <a:pt x="673" y="59"/>
                  </a:lnTo>
                  <a:lnTo>
                    <a:pt x="667" y="135"/>
                  </a:lnTo>
                  <a:lnTo>
                    <a:pt x="0" y="76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10"/>
            <p:cNvSpPr>
              <a:spLocks/>
            </p:cNvSpPr>
            <p:nvPr/>
          </p:nvSpPr>
          <p:spPr bwMode="ltGray">
            <a:xfrm>
              <a:off x="1849" y="813"/>
              <a:ext cx="674" cy="19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111"/>
            <p:cNvSpPr>
              <a:spLocks/>
            </p:cNvSpPr>
            <p:nvPr/>
          </p:nvSpPr>
          <p:spPr bwMode="ltGray">
            <a:xfrm>
              <a:off x="1822" y="921"/>
              <a:ext cx="667" cy="24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Freeform 112"/>
            <p:cNvSpPr>
              <a:spLocks/>
            </p:cNvSpPr>
            <p:nvPr/>
          </p:nvSpPr>
          <p:spPr bwMode="ltGray">
            <a:xfrm>
              <a:off x="1787" y="1027"/>
              <a:ext cx="655" cy="30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Freeform 113"/>
            <p:cNvSpPr>
              <a:spLocks/>
            </p:cNvSpPr>
            <p:nvPr/>
          </p:nvSpPr>
          <p:spPr bwMode="ltGray">
            <a:xfrm>
              <a:off x="1742" y="1130"/>
              <a:ext cx="639" cy="35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Freeform 114"/>
            <p:cNvSpPr>
              <a:spLocks/>
            </p:cNvSpPr>
            <p:nvPr/>
          </p:nvSpPr>
          <p:spPr bwMode="ltGray">
            <a:xfrm>
              <a:off x="1689" y="1230"/>
              <a:ext cx="617" cy="4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Freeform 115"/>
            <p:cNvSpPr>
              <a:spLocks/>
            </p:cNvSpPr>
            <p:nvPr/>
          </p:nvSpPr>
          <p:spPr bwMode="ltGray">
            <a:xfrm>
              <a:off x="1627" y="1325"/>
              <a:ext cx="592" cy="44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3" name="Freeform 116"/>
            <p:cNvSpPr>
              <a:spLocks/>
            </p:cNvSpPr>
            <p:nvPr/>
          </p:nvSpPr>
          <p:spPr bwMode="ltGray">
            <a:xfrm>
              <a:off x="1558" y="1414"/>
              <a:ext cx="562" cy="4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4" name="Freeform 117"/>
            <p:cNvSpPr>
              <a:spLocks/>
            </p:cNvSpPr>
            <p:nvPr/>
          </p:nvSpPr>
          <p:spPr bwMode="ltGray">
            <a:xfrm>
              <a:off x="1480" y="1498"/>
              <a:ext cx="529" cy="527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118"/>
            <p:cNvSpPr>
              <a:spLocks/>
            </p:cNvSpPr>
            <p:nvPr/>
          </p:nvSpPr>
          <p:spPr bwMode="ltGray">
            <a:xfrm>
              <a:off x="1397" y="1574"/>
              <a:ext cx="490" cy="562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6" name="Freeform 119"/>
            <p:cNvSpPr>
              <a:spLocks/>
            </p:cNvSpPr>
            <p:nvPr/>
          </p:nvSpPr>
          <p:spPr bwMode="ltGray">
            <a:xfrm>
              <a:off x="1308" y="1644"/>
              <a:ext cx="446" cy="59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120"/>
            <p:cNvSpPr>
              <a:spLocks/>
            </p:cNvSpPr>
            <p:nvPr/>
          </p:nvSpPr>
          <p:spPr bwMode="ltGray">
            <a:xfrm>
              <a:off x="1214" y="1707"/>
              <a:ext cx="401" cy="61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Freeform 121"/>
            <p:cNvSpPr>
              <a:spLocks/>
            </p:cNvSpPr>
            <p:nvPr/>
          </p:nvSpPr>
          <p:spPr bwMode="ltGray">
            <a:xfrm>
              <a:off x="1115" y="1760"/>
              <a:ext cx="353" cy="640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9" name="Freeform 122"/>
            <p:cNvSpPr>
              <a:spLocks/>
            </p:cNvSpPr>
            <p:nvPr/>
          </p:nvSpPr>
          <p:spPr bwMode="ltGray">
            <a:xfrm>
              <a:off x="1012" y="1806"/>
              <a:ext cx="301" cy="65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0" name="Freeform 123"/>
            <p:cNvSpPr>
              <a:spLocks/>
            </p:cNvSpPr>
            <p:nvPr/>
          </p:nvSpPr>
          <p:spPr bwMode="ltGray">
            <a:xfrm>
              <a:off x="906" y="1844"/>
              <a:ext cx="248" cy="666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1" name="Freeform 124"/>
            <p:cNvSpPr>
              <a:spLocks/>
            </p:cNvSpPr>
            <p:nvPr/>
          </p:nvSpPr>
          <p:spPr bwMode="ltGray">
            <a:xfrm>
              <a:off x="798" y="1870"/>
              <a:ext cx="192" cy="67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2" name="Freeform 125"/>
            <p:cNvSpPr>
              <a:spLocks/>
            </p:cNvSpPr>
            <p:nvPr/>
          </p:nvSpPr>
          <p:spPr bwMode="ltGray">
            <a:xfrm>
              <a:off x="688" y="1888"/>
              <a:ext cx="136" cy="67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36" y="667"/>
                </a:cxn>
                <a:cxn ang="0">
                  <a:pos x="58" y="673"/>
                </a:cxn>
                <a:cxn ang="0">
                  <a:pos x="0" y="7"/>
                </a:cxn>
                <a:cxn ang="0">
                  <a:pos x="77" y="0"/>
                </a:cxn>
              </a:cxnLst>
              <a:rect l="0" t="0" r="r" b="b"/>
              <a:pathLst>
                <a:path w="136" h="673">
                  <a:moveTo>
                    <a:pt x="77" y="0"/>
                  </a:moveTo>
                  <a:lnTo>
                    <a:pt x="136" y="667"/>
                  </a:lnTo>
                  <a:lnTo>
                    <a:pt x="58" y="673"/>
                  </a:lnTo>
                  <a:lnTo>
                    <a:pt x="0" y="7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3" name="Rectangle 126"/>
            <p:cNvSpPr>
              <a:spLocks noChangeArrowheads="1"/>
            </p:cNvSpPr>
            <p:nvPr/>
          </p:nvSpPr>
          <p:spPr bwMode="ltGray">
            <a:xfrm>
              <a:off x="578" y="1896"/>
              <a:ext cx="77" cy="670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4" name="Freeform 127"/>
            <p:cNvSpPr>
              <a:spLocks/>
            </p:cNvSpPr>
            <p:nvPr/>
          </p:nvSpPr>
          <p:spPr bwMode="ltGray">
            <a:xfrm>
              <a:off x="410" y="1889"/>
              <a:ext cx="135" cy="67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135" y="7"/>
                </a:cxn>
                <a:cxn ang="0">
                  <a:pos x="76" y="673"/>
                </a:cxn>
                <a:cxn ang="0">
                  <a:pos x="0" y="666"/>
                </a:cxn>
                <a:cxn ang="0">
                  <a:pos x="59" y="0"/>
                </a:cxn>
              </a:cxnLst>
              <a:rect l="0" t="0" r="r" b="b"/>
              <a:pathLst>
                <a:path w="135" h="673">
                  <a:moveTo>
                    <a:pt x="59" y="0"/>
                  </a:moveTo>
                  <a:lnTo>
                    <a:pt x="135" y="7"/>
                  </a:lnTo>
                  <a:lnTo>
                    <a:pt x="76" y="673"/>
                  </a:lnTo>
                  <a:lnTo>
                    <a:pt x="0" y="666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5" name="Freeform 128"/>
            <p:cNvSpPr>
              <a:spLocks/>
            </p:cNvSpPr>
            <p:nvPr/>
          </p:nvSpPr>
          <p:spPr bwMode="ltGray">
            <a:xfrm>
              <a:off x="243" y="1872"/>
              <a:ext cx="192" cy="67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92" y="13"/>
                </a:cxn>
                <a:cxn ang="0">
                  <a:pos x="76" y="672"/>
                </a:cxn>
                <a:cxn ang="0">
                  <a:pos x="0" y="659"/>
                </a:cxn>
                <a:cxn ang="0">
                  <a:pos x="117" y="0"/>
                </a:cxn>
              </a:cxnLst>
              <a:rect l="0" t="0" r="r" b="b"/>
              <a:pathLst>
                <a:path w="192" h="672">
                  <a:moveTo>
                    <a:pt x="117" y="0"/>
                  </a:moveTo>
                  <a:lnTo>
                    <a:pt x="192" y="13"/>
                  </a:lnTo>
                  <a:lnTo>
                    <a:pt x="76" y="672"/>
                  </a:lnTo>
                  <a:lnTo>
                    <a:pt x="0" y="659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6" name="Freeform 129"/>
            <p:cNvSpPr>
              <a:spLocks/>
            </p:cNvSpPr>
            <p:nvPr/>
          </p:nvSpPr>
          <p:spPr bwMode="ltGray">
            <a:xfrm>
              <a:off x="80" y="1845"/>
              <a:ext cx="247" cy="666"/>
            </a:xfrm>
            <a:custGeom>
              <a:avLst/>
              <a:gdLst/>
              <a:ahLst/>
              <a:cxnLst>
                <a:cxn ang="0">
                  <a:pos x="172" y="0"/>
                </a:cxn>
                <a:cxn ang="0">
                  <a:pos x="247" y="20"/>
                </a:cxn>
                <a:cxn ang="0">
                  <a:pos x="74" y="666"/>
                </a:cxn>
                <a:cxn ang="0">
                  <a:pos x="0" y="646"/>
                </a:cxn>
                <a:cxn ang="0">
                  <a:pos x="172" y="0"/>
                </a:cxn>
              </a:cxnLst>
              <a:rect l="0" t="0" r="r" b="b"/>
              <a:pathLst>
                <a:path w="247" h="666">
                  <a:moveTo>
                    <a:pt x="172" y="0"/>
                  </a:moveTo>
                  <a:lnTo>
                    <a:pt x="247" y="20"/>
                  </a:lnTo>
                  <a:lnTo>
                    <a:pt x="74" y="666"/>
                  </a:lnTo>
                  <a:lnTo>
                    <a:pt x="0" y="646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7" name="Freeform 130"/>
            <p:cNvSpPr>
              <a:spLocks/>
            </p:cNvSpPr>
            <p:nvPr/>
          </p:nvSpPr>
          <p:spPr bwMode="ltGray">
            <a:xfrm>
              <a:off x="-80" y="1808"/>
              <a:ext cx="301" cy="656"/>
            </a:xfrm>
            <a:custGeom>
              <a:avLst/>
              <a:gdLst/>
              <a:ahLst/>
              <a:cxnLst>
                <a:cxn ang="0">
                  <a:pos x="229" y="0"/>
                </a:cxn>
                <a:cxn ang="0">
                  <a:pos x="301" y="27"/>
                </a:cxn>
                <a:cxn ang="0">
                  <a:pos x="72" y="656"/>
                </a:cxn>
                <a:cxn ang="0">
                  <a:pos x="0" y="629"/>
                </a:cxn>
                <a:cxn ang="0">
                  <a:pos x="229" y="0"/>
                </a:cxn>
              </a:cxnLst>
              <a:rect l="0" t="0" r="r" b="b"/>
              <a:pathLst>
                <a:path w="301" h="656">
                  <a:moveTo>
                    <a:pt x="229" y="0"/>
                  </a:moveTo>
                  <a:lnTo>
                    <a:pt x="301" y="27"/>
                  </a:lnTo>
                  <a:lnTo>
                    <a:pt x="72" y="656"/>
                  </a:lnTo>
                  <a:lnTo>
                    <a:pt x="0" y="629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8" name="Freeform 131"/>
            <p:cNvSpPr>
              <a:spLocks/>
            </p:cNvSpPr>
            <p:nvPr/>
          </p:nvSpPr>
          <p:spPr bwMode="ltGray">
            <a:xfrm>
              <a:off x="-42" y="1764"/>
              <a:ext cx="160" cy="377"/>
            </a:xfrm>
            <a:custGeom>
              <a:avLst/>
              <a:gdLst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70 w 353"/>
                <a:gd name="connsiteY2" fmla="*/ 639 h 639"/>
                <a:gd name="connsiteX3" fmla="*/ 0 w 353"/>
                <a:gd name="connsiteY3" fmla="*/ 606 h 639"/>
                <a:gd name="connsiteX4" fmla="*/ 193 w 353"/>
                <a:gd name="connsiteY4" fmla="*/ 193 h 639"/>
                <a:gd name="connsiteX5" fmla="*/ 283 w 353"/>
                <a:gd name="connsiteY5" fmla="*/ 0 h 639"/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193 w 353"/>
                <a:gd name="connsiteY2" fmla="*/ 377 h 639"/>
                <a:gd name="connsiteX3" fmla="*/ 70 w 353"/>
                <a:gd name="connsiteY3" fmla="*/ 639 h 639"/>
                <a:gd name="connsiteX4" fmla="*/ 0 w 353"/>
                <a:gd name="connsiteY4" fmla="*/ 606 h 639"/>
                <a:gd name="connsiteX5" fmla="*/ 193 w 353"/>
                <a:gd name="connsiteY5" fmla="*/ 193 h 639"/>
                <a:gd name="connsiteX6" fmla="*/ 283 w 353"/>
                <a:gd name="connsiteY6" fmla="*/ 0 h 639"/>
                <a:gd name="connsiteX0" fmla="*/ 283 w 353"/>
                <a:gd name="connsiteY0" fmla="*/ 0 h 606"/>
                <a:gd name="connsiteX1" fmla="*/ 353 w 353"/>
                <a:gd name="connsiteY1" fmla="*/ 33 h 606"/>
                <a:gd name="connsiteX2" fmla="*/ 193 w 353"/>
                <a:gd name="connsiteY2" fmla="*/ 377 h 606"/>
                <a:gd name="connsiteX3" fmla="*/ 0 w 353"/>
                <a:gd name="connsiteY3" fmla="*/ 606 h 606"/>
                <a:gd name="connsiteX4" fmla="*/ 193 w 353"/>
                <a:gd name="connsiteY4" fmla="*/ 193 h 606"/>
                <a:gd name="connsiteX5" fmla="*/ 283 w 353"/>
                <a:gd name="connsiteY5" fmla="*/ 0 h 606"/>
                <a:gd name="connsiteX0" fmla="*/ 90 w 160"/>
                <a:gd name="connsiteY0" fmla="*/ 0 h 377"/>
                <a:gd name="connsiteX1" fmla="*/ 160 w 160"/>
                <a:gd name="connsiteY1" fmla="*/ 33 h 377"/>
                <a:gd name="connsiteX2" fmla="*/ 0 w 160"/>
                <a:gd name="connsiteY2" fmla="*/ 377 h 377"/>
                <a:gd name="connsiteX3" fmla="*/ 0 w 160"/>
                <a:gd name="connsiteY3" fmla="*/ 193 h 377"/>
                <a:gd name="connsiteX4" fmla="*/ 90 w 160"/>
                <a:gd name="connsiteY4" fmla="*/ 0 h 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" h="377">
                  <a:moveTo>
                    <a:pt x="90" y="0"/>
                  </a:moveTo>
                  <a:lnTo>
                    <a:pt x="160" y="33"/>
                  </a:lnTo>
                  <a:cubicBezTo>
                    <a:pt x="107" y="148"/>
                    <a:pt x="53" y="262"/>
                    <a:pt x="0" y="377"/>
                  </a:cubicBezTo>
                  <a:lnTo>
                    <a:pt x="0" y="193"/>
                  </a:lnTo>
                  <a:cubicBezTo>
                    <a:pt x="30" y="129"/>
                    <a:pt x="60" y="64"/>
                    <a:pt x="9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9" name="Freeform 132"/>
            <p:cNvSpPr>
              <a:spLocks/>
            </p:cNvSpPr>
            <p:nvPr/>
          </p:nvSpPr>
          <p:spPr bwMode="ltGray">
            <a:xfrm>
              <a:off x="-42" y="1714"/>
              <a:ext cx="60" cy="136"/>
            </a:xfrm>
            <a:custGeom>
              <a:avLst/>
              <a:gdLst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66 w 400"/>
                <a:gd name="connsiteY2" fmla="*/ 714 h 714"/>
                <a:gd name="connsiteX3" fmla="*/ 0 w 400"/>
                <a:gd name="connsiteY3" fmla="*/ 676 h 714"/>
                <a:gd name="connsiteX4" fmla="*/ 334 w 400"/>
                <a:gd name="connsiteY4" fmla="*/ 96 h 714"/>
                <a:gd name="connsiteX5" fmla="*/ 341 w 400"/>
                <a:gd name="connsiteY5" fmla="*/ 100 h 714"/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7" fmla="*/ 334 w 400"/>
                <a:gd name="connsiteY7" fmla="*/ 96 h 714"/>
                <a:gd name="connsiteX0" fmla="*/ 341 w 400"/>
                <a:gd name="connsiteY0" fmla="*/ 100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275 w 334"/>
                <a:gd name="connsiteY0" fmla="*/ 0 h 614"/>
                <a:gd name="connsiteX1" fmla="*/ 334 w 334"/>
                <a:gd name="connsiteY1" fmla="*/ 35 h 614"/>
                <a:gd name="connsiteX2" fmla="*/ 274 w 334"/>
                <a:gd name="connsiteY2" fmla="*/ 136 h 614"/>
                <a:gd name="connsiteX3" fmla="*/ 0 w 334"/>
                <a:gd name="connsiteY3" fmla="*/ 614 h 614"/>
                <a:gd name="connsiteX4" fmla="*/ 275 w 334"/>
                <a:gd name="connsiteY4" fmla="*/ 0 h 614"/>
                <a:gd name="connsiteX0" fmla="*/ 1 w 60"/>
                <a:gd name="connsiteY0" fmla="*/ 0 h 136"/>
                <a:gd name="connsiteX1" fmla="*/ 60 w 60"/>
                <a:gd name="connsiteY1" fmla="*/ 35 h 136"/>
                <a:gd name="connsiteX2" fmla="*/ 0 w 60"/>
                <a:gd name="connsiteY2" fmla="*/ 136 h 136"/>
                <a:gd name="connsiteX3" fmla="*/ 1 w 60"/>
                <a:gd name="connsiteY3" fmla="*/ 0 h 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36">
                  <a:moveTo>
                    <a:pt x="1" y="0"/>
                  </a:moveTo>
                  <a:lnTo>
                    <a:pt x="60" y="35"/>
                  </a:lnTo>
                  <a:cubicBezTo>
                    <a:pt x="40" y="69"/>
                    <a:pt x="20" y="102"/>
                    <a:pt x="0" y="136"/>
                  </a:cubicBezTo>
                  <a:cubicBezTo>
                    <a:pt x="0" y="91"/>
                    <a:pt x="1" y="45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16025" y="0"/>
            <a:ext cx="7470775" cy="98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1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189038"/>
            <a:ext cx="82296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7675" y="6364288"/>
            <a:ext cx="2185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A4D9EE-C355-4F2B-915C-06541D142DFE}" type="datetimeFigureOut">
              <a:rPr lang="ru-RU"/>
              <a:pPr>
                <a:defRPr/>
              </a:pPr>
              <a:t>19.11.2013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0175" y="6364288"/>
            <a:ext cx="5311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4025" y="6364288"/>
            <a:ext cx="61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AEFE22-A11D-4332-88E5-0C7558663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ransition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ln w="18415" cmpd="sng">
            <a:noFill/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CC37F"/>
        </a:buClr>
        <a:buSzPct val="80000"/>
        <a:buFont typeface="Wingdings 2" pitchFamily="18" charset="2"/>
        <a:buChar char="¤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3C2FF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5A0CC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8E79E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5A0A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мблем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0"/>
            <a:ext cx="2476500" cy="2224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7158" y="2174740"/>
            <a:ext cx="853150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Факультет иностранных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языков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47813" y="5661025"/>
            <a:ext cx="6337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3CB3"/>
                </a:solidFill>
                <a:latin typeface="Tw Cen MT"/>
              </a:rPr>
              <a:t>УЧРЕЖДЕНИЕ ОБРАЗОВАНИЯ</a:t>
            </a:r>
          </a:p>
          <a:p>
            <a:pPr algn="ctr"/>
            <a:r>
              <a:rPr lang="ru-RU">
                <a:solidFill>
                  <a:srgbClr val="003CB3"/>
                </a:solidFill>
                <a:latin typeface="Tw Cen MT"/>
              </a:rPr>
              <a:t>«ГОМЕЛЬСКИЙ ГОСУДАРСТВЕННЫЙ</a:t>
            </a:r>
            <a:r>
              <a:rPr lang="en-US">
                <a:solidFill>
                  <a:srgbClr val="003CB3"/>
                </a:solidFill>
                <a:latin typeface="Tw Cen MT"/>
              </a:rPr>
              <a:t> </a:t>
            </a:r>
            <a:r>
              <a:rPr lang="ru-RU">
                <a:solidFill>
                  <a:srgbClr val="003CB3"/>
                </a:solidFill>
                <a:latin typeface="Tw Cen MT"/>
              </a:rPr>
              <a:t>УНИВЕРСИТЕТ </a:t>
            </a:r>
          </a:p>
          <a:p>
            <a:pPr algn="ctr"/>
            <a:r>
              <a:rPr lang="ru-RU">
                <a:solidFill>
                  <a:srgbClr val="003CB3"/>
                </a:solidFill>
                <a:latin typeface="Tw Cen MT"/>
              </a:rPr>
              <a:t>имени ФРАНЦИСКА СКОРИНЫ»</a:t>
            </a:r>
          </a:p>
        </p:txBody>
      </p:sp>
    </p:spTree>
  </p:cSld>
  <p:clrMapOvr>
    <a:masterClrMapping/>
  </p:clrMapOvr>
  <p:transition advTm="5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34988"/>
            <a:ext cx="313425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СПОРТ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78" y="1152701"/>
            <a:ext cx="5736002" cy="4302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52701"/>
            <a:ext cx="25345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Студенты нашего факультета являются гордыми призёрами многочисленных соревнований в различных видах спорта: волейбол, теннис, лёгкая атлетика и т.д.</a:t>
            </a:r>
            <a:endParaRPr lang="ru-RU" sz="2000" b="1" i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829" y="209772"/>
            <a:ext cx="8606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smtClean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+mn-lt"/>
                <a:cs typeface="+mn-cs"/>
              </a:rPr>
              <a:t>Студенты и преподаватели факультета принимают активное участие в многочисленных общественных акциях и мероприятиях !</a:t>
            </a:r>
            <a:endParaRPr lang="ru-RU" sz="2400" b="1" dirty="0">
              <a:ln w="12700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4097" name="Picture 1" descr="C:\Users\Дмитрий\Desktop\selected\ИДЕОЛОГИЧЕСКОЕ И ПАТРИОТИЧЕСКОЕ ВОСПИТАНИЕ\7 ноября\07.11.2008 - перед митинг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853">
            <a:off x="137998" y="1598364"/>
            <a:ext cx="3599457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Дмитрий\Desktop\selected\ИДЕОЛОГИЧЕСКОЕ И ПАТРИОТИЧЕСКОЕ ВОСПИТАНИЕ\7 ноября\07.11.2008 - с туркменскими студента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9650">
            <a:off x="4878116" y="1744322"/>
            <a:ext cx="3854081" cy="289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Дмитрий\Desktop\selected\ИДЕОЛОГИЧЕСКОЕ И ПАТРИОТИЧЕСКОЕ ВОСПИТАНИЕ\9 мая\9 мая -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5904">
            <a:off x="5177790" y="3961708"/>
            <a:ext cx="3794756" cy="284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Дмитрий\Desktop\selected\ИДЕОЛОГИЧЕСКОЕ И ПАТРИОТИЧЕСКОЕ ВОСПИТАНИЕ\БРСМ\x_a57976f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5019">
            <a:off x="217476" y="3957002"/>
            <a:ext cx="3807880" cy="285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Дмитрий\Desktop\selected\ИДЕОЛОГИЧЕСКОЕ И ПАТРИОТИЧЕСКОЕ ВОСПИТАНИЕ\9 мая\9 мая -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132856"/>
            <a:ext cx="4988510" cy="374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6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6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16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92813"/>
            <a:ext cx="8690016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rgbClr val="7030A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rgbClr val="7030A0">
                      <a:alpha val="6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Культурная </a:t>
            </a:r>
            <a:r>
              <a:rPr lang="ru-RU" sz="2800" b="1" dirty="0" smtClean="0">
                <a:ln>
                  <a:solidFill>
                    <a:srgbClr val="7030A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rgbClr val="7030A0">
                      <a:alpha val="6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жизнь на факультете многообразна и увлекательна!</a:t>
            </a:r>
            <a:endParaRPr lang="ru-RU" sz="2800" b="1" dirty="0">
              <a:ln>
                <a:solidFill>
                  <a:srgbClr val="7030A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rgbClr val="7030A0">
                    <a:alpha val="60000"/>
                  </a:srgb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8" name="Picture 6" descr="C:\Users\Дмитрий\Desktop\selected\культурная и воспитательная деятельность\песни и пляски\юб.концерт - Д.Виноград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904" y="40027"/>
            <a:ext cx="4392488" cy="2928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0"/>
            <a:ext cx="6097728" cy="28838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2881392" cy="3168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6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Дмитрий\Desktop\selected\Учебный процесс\вручение дипломов и выпускной\15.11.2008 - ИКОНОСТАС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9830">
            <a:off x="500034" y="500042"/>
            <a:ext cx="7905805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240127" y="1357298"/>
            <a:ext cx="67550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ИН-ЯЗ НАВСЕГДА!!!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-71462"/>
            <a:ext cx="885824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dirty="0">
                <a:ln w="285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Факультет иностранных языков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540" y="727326"/>
            <a:ext cx="581954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</a:t>
            </a:r>
            <a:r>
              <a:rPr lang="ru-RU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Основан 1 июля 1998 года</a:t>
            </a:r>
            <a:r>
              <a:rPr lang="en-US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;</a:t>
            </a:r>
            <a:endParaRPr lang="ru-RU" sz="3200" dirty="0">
              <a:ln w="19050" cap="flat">
                <a:solidFill>
                  <a:schemeClr val="accent3">
                    <a:lumMod val="50000"/>
                  </a:schemeClr>
                </a:solidFill>
              </a:ln>
              <a:solidFill>
                <a:srgbClr val="3B7CFF"/>
              </a:solidFill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3216" y="1423088"/>
            <a:ext cx="74890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Обеспечивает подготовку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квалифицированных преподавателей</a:t>
            </a:r>
            <a:r>
              <a:rPr lang="en-US" sz="3200" dirty="0">
                <a:ln w="19050" cap="flat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;</a:t>
            </a:r>
            <a:endParaRPr lang="ru-RU" sz="3200" dirty="0">
              <a:ln w="19050" cap="flat">
                <a:solidFill>
                  <a:schemeClr val="accent3">
                    <a:lumMod val="50000"/>
                  </a:schemeClr>
                </a:solidFill>
              </a:ln>
              <a:solidFill>
                <a:srgbClr val="3B7CFF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38266" y="2694465"/>
            <a:ext cx="7605734" cy="156966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За время своего существования подготовил более 1 500</a:t>
            </a:r>
            <a:r>
              <a:rPr lang="en-US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</a:t>
            </a: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специалистов в области европейских языков</a:t>
            </a:r>
            <a:r>
              <a:rPr lang="en-US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;</a:t>
            </a:r>
            <a:endParaRPr lang="ru-RU" sz="3200" dirty="0">
              <a:ln w="19050">
                <a:solidFill>
                  <a:schemeClr val="accent3">
                    <a:lumMod val="50000"/>
                  </a:schemeClr>
                </a:solidFill>
              </a:ln>
              <a:solidFill>
                <a:srgbClr val="3B7CFF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174" y="4357694"/>
            <a:ext cx="716606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В настоящее время на факультете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обучаются около </a:t>
            </a: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600 студентов</a:t>
            </a:r>
            <a:r>
              <a:rPr lang="en-US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;</a:t>
            </a: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8266" y="5635514"/>
            <a:ext cx="750095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320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Работает </a:t>
            </a: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91 преподаватель, из них 9 кандидатов наук</a:t>
            </a:r>
            <a:r>
              <a:rPr lang="en-US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.</a:t>
            </a:r>
            <a:r>
              <a:rPr lang="ru-RU" sz="3200" dirty="0">
                <a:ln w="1905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3B7CFF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ransition advTm="7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8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8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8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424" y="391596"/>
            <a:ext cx="797449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31550" cmpd="sng">
                  <a:solidFill>
                    <a:srgbClr val="593F8D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СТРУКТУРА ФАКУЛЬТЕТА</a:t>
            </a:r>
            <a:endParaRPr lang="ru-RU" sz="4800" b="1" dirty="0">
              <a:ln w="31550" cmpd="sng">
                <a:solidFill>
                  <a:srgbClr val="593F8D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90" y="1222593"/>
            <a:ext cx="892971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Кафедра теории и практики английского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я</a:t>
            </a: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зыка     </a:t>
            </a:r>
            <a:r>
              <a:rPr lang="ru-RU" sz="2400" b="1" dirty="0" err="1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зав.кафедрой</a:t>
            </a:r>
            <a:r>
              <a:rPr lang="ru-RU" sz="24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: </a:t>
            </a: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Л.И. </a:t>
            </a:r>
            <a:r>
              <a:rPr lang="ru-RU" sz="2800" b="1" dirty="0" err="1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Богатикова</a:t>
            </a:r>
            <a:r>
              <a:rPr lang="ru-RU" sz="32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                          </a:t>
            </a:r>
            <a:endParaRPr lang="ru-RU" sz="3200" b="1" dirty="0">
              <a:ln w="2222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735" y="2299811"/>
            <a:ext cx="5518947" cy="95410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Кафедра английского языка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	</a:t>
            </a:r>
            <a:r>
              <a:rPr lang="ru-RU" sz="2400" b="1" dirty="0" err="1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зав.кафедрой</a:t>
            </a:r>
            <a:r>
              <a:rPr lang="ru-RU" sz="24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: </a:t>
            </a: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Е.В. Сажина</a:t>
            </a:r>
            <a:endParaRPr lang="ru-RU" sz="28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9782" y="3253918"/>
            <a:ext cx="8748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Кафедра немецкого языка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	</a:t>
            </a:r>
            <a:r>
              <a:rPr lang="ru-RU" sz="24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зав. кафедрой</a:t>
            </a: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: </a:t>
            </a: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Е.Г. </a:t>
            </a:r>
            <a:r>
              <a:rPr lang="ru-RU" sz="2800" b="1" dirty="0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Панфилова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24739" y="587727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760" y="4208025"/>
            <a:ext cx="86204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Кафедра французского языка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	</a:t>
            </a:r>
            <a:r>
              <a:rPr lang="ru-RU" sz="24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зав. кафедрой: </a:t>
            </a:r>
            <a:r>
              <a:rPr lang="ru-RU" sz="2800" b="1" dirty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С.Н. </a:t>
            </a:r>
            <a:r>
              <a:rPr lang="ru-RU" sz="2800" b="1" dirty="0" err="1" smtClean="0">
                <a:ln w="222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Колоцей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424" y="4221088"/>
            <a:ext cx="862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888" y="581156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22225" cmpd="sng">
                  <a:solidFill>
                    <a:srgbClr val="6699FF">
                      <a:lumMod val="75000"/>
                    </a:srgbClr>
                  </a:solidFill>
                  <a:prstDash val="solid"/>
                </a:ln>
                <a:solidFill>
                  <a:srgbClr val="D36161">
                    <a:tint val="15000"/>
                    <a:satMod val="200000"/>
                  </a:srgbClr>
                </a:solidFill>
                <a:effectLst>
                  <a:glow rad="63500">
                    <a:srgbClr val="6699FF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Декан</a:t>
            </a:r>
            <a:r>
              <a:rPr lang="ru-RU" sz="2000" b="1" dirty="0">
                <a:ln w="22225" cmpd="sng">
                  <a:solidFill>
                    <a:srgbClr val="6699FF">
                      <a:lumMod val="75000"/>
                    </a:srgbClr>
                  </a:solidFill>
                  <a:prstDash val="solid"/>
                </a:ln>
                <a:solidFill>
                  <a:srgbClr val="D36161">
                    <a:tint val="15000"/>
                    <a:satMod val="200000"/>
                  </a:srgbClr>
                </a:solidFill>
                <a:effectLst>
                  <a:glow rad="63500">
                    <a:srgbClr val="6699FF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dirty="0">
                <a:ln w="22225" cmpd="sng">
                  <a:solidFill>
                    <a:srgbClr val="6699FF">
                      <a:lumMod val="75000"/>
                    </a:srgbClr>
                  </a:solidFill>
                  <a:prstDash val="solid"/>
                </a:ln>
                <a:solidFill>
                  <a:srgbClr val="D36161">
                    <a:tint val="15000"/>
                    <a:satMod val="200000"/>
                  </a:srgbClr>
                </a:solidFill>
                <a:effectLst>
                  <a:glow rad="63500">
                    <a:srgbClr val="6699FF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факультета Л.С. Банникова</a:t>
            </a:r>
            <a:endParaRPr lang="ru-RU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advTm="14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33842 L -0.01458 -0.08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Факультет плодотворно сотрудничает с Минским государственным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лингвистическим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университетом, профильными факультетами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вузов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cs typeface="+mn-cs"/>
              </a:rPr>
              <a:t>Беларуси, Украины; поддерживает научные и учебные связи с отделами по культуре посольств Великобритании, Германии, США и Франции</a:t>
            </a:r>
          </a:p>
        </p:txBody>
      </p:sp>
      <p:pic>
        <p:nvPicPr>
          <p:cNvPr id="7169" name="Picture 1" descr="C:\Users\Дмитрий\Desktop\selected\Учебный процесс\встречи с иностранцами\PICT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357430"/>
            <a:ext cx="571504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Дмитрий\Desktop\selected\Учебный процесс\встречи с иностранцами\x_748f9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357430"/>
            <a:ext cx="5572164" cy="417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Дмитрий\Desktop\selected\Учебный процесс\встречи с иностранцами\с англичанин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357430"/>
            <a:ext cx="5572164" cy="417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97673"/>
            <a:ext cx="7147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Учебная деятельность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57188" y="1000125"/>
            <a:ext cx="7072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>
                <a:latin typeface="Tw Cen MT"/>
              </a:rPr>
              <a:t> Обучение иностранным языкам производится в рамках личностного коммуникативно-ориентированного подхода.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73063" y="1785938"/>
            <a:ext cx="6929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>
                <a:latin typeface="Tw Cen MT"/>
              </a:rPr>
              <a:t> Широко используются </a:t>
            </a:r>
          </a:p>
          <a:p>
            <a:r>
              <a:rPr lang="ru-RU" sz="2000" dirty="0">
                <a:latin typeface="Tw Cen MT"/>
              </a:rPr>
              <a:t>		проектная методика</a:t>
            </a:r>
            <a:r>
              <a:rPr lang="en-US" sz="2000" dirty="0">
                <a:latin typeface="Tw Cen MT"/>
              </a:rPr>
              <a:t>;</a:t>
            </a:r>
            <a:r>
              <a:rPr lang="ru-RU" sz="2000" dirty="0">
                <a:latin typeface="Tw Cen MT"/>
              </a:rPr>
              <a:t> </a:t>
            </a:r>
          </a:p>
          <a:p>
            <a:r>
              <a:rPr lang="ru-RU" sz="2000" dirty="0">
                <a:latin typeface="Tw Cen MT"/>
              </a:rPr>
              <a:t>		обучение в сотрудничестве</a:t>
            </a:r>
            <a:r>
              <a:rPr lang="en-US" sz="2000" dirty="0">
                <a:latin typeface="Tw Cen MT"/>
              </a:rPr>
              <a:t>;</a:t>
            </a:r>
            <a:r>
              <a:rPr lang="ru-RU" sz="2000" dirty="0">
                <a:latin typeface="Tw Cen MT"/>
              </a:rPr>
              <a:t> 				</a:t>
            </a:r>
            <a:r>
              <a:rPr lang="ru-RU" sz="2000" dirty="0" smtClean="0">
                <a:latin typeface="Tw Cen MT"/>
              </a:rPr>
              <a:t>проблемны</a:t>
            </a:r>
            <a:r>
              <a:rPr lang="ru-RU" sz="2000" dirty="0">
                <a:latin typeface="Tw Cen MT"/>
              </a:rPr>
              <a:t>е</a:t>
            </a:r>
            <a:r>
              <a:rPr lang="ru-RU" sz="2000" dirty="0" smtClean="0">
                <a:latin typeface="Tw Cen MT"/>
              </a:rPr>
              <a:t> задания.</a:t>
            </a:r>
            <a:endParaRPr lang="ru-RU" sz="2000" dirty="0">
              <a:latin typeface="Tw Cen MT"/>
            </a:endParaRPr>
          </a:p>
        </p:txBody>
      </p:sp>
      <p:pic>
        <p:nvPicPr>
          <p:cNvPr id="6145" name="Picture 1" descr="C:\Users\Дмитрий\Desktop\selected\Учебный процесс\проектные задания\IMG_3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167060"/>
            <a:ext cx="2643206" cy="352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Дмитрий\Desktop\selected\Учебный процесс\проектные задания\IMG_6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071810"/>
            <a:ext cx="4857784" cy="364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Дмитрий\Desktop\selected\Учебный процесс\учебный процесс\IMG_0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071810"/>
            <a:ext cx="466728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Дмитрий\Desktop\IMG_31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143444"/>
            <a:ext cx="4572032" cy="3428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2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3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8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-24"/>
            <a:ext cx="80495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Научная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928670"/>
            <a:ext cx="4670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ОСНОВНЫЕ НАПРАВЛЕНИЯ</a:t>
            </a:r>
            <a:r>
              <a:rPr lang="en-US" sz="2400" b="1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:</a:t>
            </a:r>
            <a:r>
              <a:rPr lang="ru-RU" sz="2400" b="1" i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 </a:t>
            </a:r>
            <a:endParaRPr lang="ru-RU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338" y="1428750"/>
            <a:ext cx="8235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Tw Cen MT"/>
              </a:rPr>
              <a:t> </a:t>
            </a:r>
            <a:r>
              <a:rPr lang="ru-RU" sz="2400" b="1" dirty="0">
                <a:latin typeface="Tw Cen MT"/>
              </a:rPr>
              <a:t>разработка национального уровневого стандарта </a:t>
            </a:r>
            <a:endParaRPr lang="en-US" sz="2400" b="1" dirty="0">
              <a:latin typeface="Tw Cen MT"/>
            </a:endParaRPr>
          </a:p>
          <a:p>
            <a:r>
              <a:rPr lang="en-US" sz="2400" b="1" dirty="0">
                <a:latin typeface="Tw Cen MT"/>
              </a:rPr>
              <a:t>    </a:t>
            </a:r>
            <a:r>
              <a:rPr lang="ru-RU" sz="2400" b="1" dirty="0">
                <a:latin typeface="Tw Cen MT"/>
              </a:rPr>
              <a:t>владения иностранным языком;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" y="2228850"/>
            <a:ext cx="8232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Tw Cen MT"/>
              </a:rPr>
              <a:t> </a:t>
            </a:r>
            <a:r>
              <a:rPr lang="ru-RU" sz="2400" b="1" dirty="0">
                <a:latin typeface="Tw Cen MT"/>
              </a:rPr>
              <a:t>определение научных основ функционирования </a:t>
            </a:r>
            <a:endParaRPr lang="en-US" sz="2400" b="1" dirty="0">
              <a:latin typeface="Tw Cen MT"/>
            </a:endParaRPr>
          </a:p>
          <a:p>
            <a:r>
              <a:rPr lang="en-US" sz="2400" b="1" dirty="0">
                <a:latin typeface="Tw Cen MT"/>
              </a:rPr>
              <a:t>    </a:t>
            </a:r>
            <a:r>
              <a:rPr lang="ru-RU" sz="2400" b="1" dirty="0">
                <a:latin typeface="Tw Cen MT"/>
              </a:rPr>
              <a:t>системы дистанционного обучения иностранным </a:t>
            </a:r>
            <a:endParaRPr lang="en-US" sz="2400" b="1" dirty="0">
              <a:latin typeface="Tw Cen MT"/>
            </a:endParaRPr>
          </a:p>
          <a:p>
            <a:r>
              <a:rPr lang="en-US" sz="2400" b="1" dirty="0">
                <a:latin typeface="Tw Cen MT"/>
              </a:rPr>
              <a:t>    </a:t>
            </a:r>
            <a:r>
              <a:rPr lang="ru-RU" sz="2400" b="1" dirty="0">
                <a:latin typeface="Tw Cen MT"/>
              </a:rPr>
              <a:t>языкам;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463" y="3371850"/>
            <a:ext cx="9182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>
                <a:latin typeface="Tw Cen MT"/>
              </a:rPr>
              <a:t> </a:t>
            </a:r>
            <a:r>
              <a:rPr lang="ru-RU" sz="2400" b="1">
                <a:latin typeface="Tw Cen MT"/>
              </a:rPr>
              <a:t>научно-методическое обеспечение личностно-</a:t>
            </a:r>
            <a:endParaRPr lang="en-US" sz="2400" b="1">
              <a:latin typeface="Tw Cen MT"/>
            </a:endParaRPr>
          </a:p>
          <a:p>
            <a:r>
              <a:rPr lang="en-US" sz="2400" b="1">
                <a:latin typeface="Tw Cen MT"/>
              </a:rPr>
              <a:t>    </a:t>
            </a:r>
            <a:r>
              <a:rPr lang="ru-RU" sz="2400" b="1">
                <a:latin typeface="Tw Cen MT"/>
              </a:rPr>
              <a:t>ориентированного подхода к обучению специалистов в </a:t>
            </a:r>
            <a:endParaRPr lang="en-US" sz="2400" b="1">
              <a:latin typeface="Tw Cen MT"/>
            </a:endParaRPr>
          </a:p>
          <a:p>
            <a:r>
              <a:rPr lang="en-US" sz="2400" b="1">
                <a:latin typeface="Tw Cen MT"/>
              </a:rPr>
              <a:t>    </a:t>
            </a:r>
            <a:r>
              <a:rPr lang="ru-RU" sz="2400" b="1">
                <a:latin typeface="Tw Cen MT"/>
              </a:rPr>
              <a:t>области европейских языков;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463" y="4514850"/>
            <a:ext cx="8842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>
                <a:latin typeface="Tw Cen MT"/>
              </a:rPr>
              <a:t> </a:t>
            </a:r>
            <a:r>
              <a:rPr lang="ru-RU" sz="2400" b="1">
                <a:latin typeface="Tw Cen MT"/>
              </a:rPr>
              <a:t>определение структуры и содержания </a:t>
            </a:r>
            <a:endParaRPr lang="en-US" sz="2400" b="1">
              <a:latin typeface="Tw Cen MT"/>
            </a:endParaRPr>
          </a:p>
          <a:p>
            <a:r>
              <a:rPr lang="ru-RU" sz="2400" b="1">
                <a:latin typeface="Tw Cen MT"/>
              </a:rPr>
              <a:t>    коммуникативной компетенции учителя иностранного </a:t>
            </a:r>
            <a:endParaRPr lang="en-US" sz="2400" b="1">
              <a:latin typeface="Tw Cen MT"/>
            </a:endParaRPr>
          </a:p>
          <a:p>
            <a:r>
              <a:rPr lang="ru-RU" sz="2400" b="1">
                <a:latin typeface="Tw Cen MT"/>
              </a:rPr>
              <a:t>    языка;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2875" y="5657850"/>
            <a:ext cx="8455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>
                <a:latin typeface="Tw Cen MT"/>
              </a:rPr>
              <a:t> организация самостоятельной работы студентов в </a:t>
            </a:r>
          </a:p>
          <a:p>
            <a:r>
              <a:rPr lang="ru-RU" sz="2400" b="1">
                <a:latin typeface="Tw Cen MT"/>
              </a:rPr>
              <a:t>    условиях личностно-ориентированного обучения </a:t>
            </a:r>
          </a:p>
          <a:p>
            <a:r>
              <a:rPr lang="ru-RU" sz="2400" b="1">
                <a:latin typeface="Tw Cen MT"/>
              </a:rPr>
              <a:t>    иностранному языку в вузе.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900" dirty="0" smtClean="0"/>
              <a:t>Ежегодно на факультете </a:t>
            </a:r>
            <a:r>
              <a:rPr lang="ru-RU" sz="1900" dirty="0"/>
              <a:t>проводится </a:t>
            </a:r>
            <a:r>
              <a:rPr lang="ru-RU" sz="1900" dirty="0" smtClean="0"/>
              <a:t>научная </a:t>
            </a:r>
            <a:r>
              <a:rPr lang="ru-RU" sz="1900" dirty="0"/>
              <a:t>конференция международного уровня «Актуальные проблемы романо-германской филологии и методики преподавания иностранных языков».</a:t>
            </a:r>
          </a:p>
          <a:p>
            <a:pPr algn="just"/>
            <a:r>
              <a:rPr lang="ru-RU" sz="1900" dirty="0"/>
              <a:t>Выступающие на конференции докладчики освещают </a:t>
            </a:r>
            <a:r>
              <a:rPr lang="ru-RU" sz="1900" dirty="0" smtClean="0"/>
              <a:t>самые </a:t>
            </a:r>
            <a:r>
              <a:rPr lang="ru-RU" sz="1900" dirty="0"/>
              <a:t>разнообразные вопросы по актуальным проблемам лингвистических и литературоведческих исследований, теории и практике перевода, языковому аспекту межкультурной коммуникации, инновационным технологиям в методике обучения иностранным языкам, лингвострановедческому аспекту в преподавании иностранного языка и др.</a:t>
            </a:r>
          </a:p>
          <a:p>
            <a:pPr algn="just"/>
            <a:r>
              <a:rPr lang="ru-RU" sz="1900" dirty="0"/>
              <a:t>Проведение конференции позволяет преподавателям факультета расширить свои языковые и специальные знания, является прекрасной возможностью обмена опыта в сфере преподавания теоретических и практических дисциплин и позволяет привлечь к участию широкие массы специалистов-филологов и преподавателей ведущих вузов республики и ближнего зарубежья.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3135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znjakova\Desktop\de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5922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55118" y="692696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Магистратура</a:t>
            </a:r>
          </a:p>
          <a:p>
            <a:r>
              <a:rPr lang="ru-RU" sz="2000" b="1" dirty="0"/>
              <a:t> 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dirty="0"/>
              <a:t>На факультете  ведется подготовка магистров по специальности 1-21 80 03 – «Германские языки». Выпускникам присваивается академическая степень «Магистр  филологических наук». Форма обучения – очная. Срок обучения – 1 год.</a:t>
            </a:r>
            <a:endParaRPr lang="en-US" sz="2000" dirty="0"/>
          </a:p>
          <a:p>
            <a:pPr algn="just"/>
            <a:endParaRPr lang="ru-RU" sz="2000" b="1" i="1" dirty="0" smtClean="0"/>
          </a:p>
          <a:p>
            <a:endParaRPr lang="ru-RU" sz="2000" b="1" i="1" dirty="0" smtClean="0"/>
          </a:p>
          <a:p>
            <a:endParaRPr lang="ru-RU" sz="2000" b="1" i="1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43585940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7858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w Cen MT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819" y="235614"/>
            <a:ext cx="85324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/>
              <a:t>Аспирантура</a:t>
            </a:r>
          </a:p>
          <a:p>
            <a:pPr algn="just"/>
            <a:r>
              <a:rPr lang="ru-RU" sz="2000" b="1" dirty="0"/>
              <a:t> </a:t>
            </a:r>
          </a:p>
          <a:p>
            <a:pPr algn="just"/>
            <a:r>
              <a:rPr lang="ru-RU" sz="2000" dirty="0"/>
              <a:t>    Студенты, проявившие интерес и способности к научной деятельности, могут продолжить обучение в аспирантуре. Аспирантура на факультете иностранных языков была открыта в 2001 году, прием ведется по специальности: </a:t>
            </a:r>
          </a:p>
          <a:p>
            <a:pPr algn="just"/>
            <a:r>
              <a:rPr lang="ru-RU" sz="2000" dirty="0"/>
              <a:t>13.00.02 – Теория и методика обучения и воспитания (английский язык, </a:t>
            </a:r>
            <a:r>
              <a:rPr lang="ru-RU" sz="2000" dirty="0" smtClean="0"/>
              <a:t>среднее и высшее образование).</a:t>
            </a:r>
          </a:p>
          <a:p>
            <a:pPr algn="just"/>
            <a:endParaRPr lang="ru-RU" sz="2000" b="1" i="1" dirty="0"/>
          </a:p>
          <a:p>
            <a:pPr algn="just"/>
            <a:r>
              <a:rPr lang="ru-RU" i="1" dirty="0"/>
              <a:t>Обучение в аспирантуре и магистратуре проводится как на бюджетной (бесплатной), так и на договорной (платной) основе.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865632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4">
  <a:themeElements>
    <a:clrScheme name="Korea03">
      <a:dk1>
        <a:srgbClr val="000000"/>
      </a:dk1>
      <a:lt1>
        <a:srgbClr val="FFFFFF"/>
      </a:lt1>
      <a:dk2>
        <a:srgbClr val="0362B9"/>
      </a:dk2>
      <a:lt2>
        <a:srgbClr val="BCE7FA"/>
      </a:lt2>
      <a:accent1>
        <a:srgbClr val="3DB5DB"/>
      </a:accent1>
      <a:accent2>
        <a:srgbClr val="DF9B29"/>
      </a:accent2>
      <a:accent3>
        <a:srgbClr val="6699FF"/>
      </a:accent3>
      <a:accent4>
        <a:srgbClr val="D361AA"/>
      </a:accent4>
      <a:accent5>
        <a:srgbClr val="A3D75D"/>
      </a:accent5>
      <a:accent6>
        <a:srgbClr val="D36161"/>
      </a:accent6>
      <a:hlink>
        <a:srgbClr val="FF9933"/>
      </a:hlink>
      <a:folHlink>
        <a:srgbClr val="FF3399"/>
      </a:folHlink>
    </a:clrScheme>
    <a:fontScheme name="Korea03">
      <a:majorFont>
        <a:latin typeface="Corbel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w Cen MT"/>
        <a:ea typeface=""/>
        <a:cs typeface=""/>
        <a:font script="Jpan" typeface="HGｺﾞｼｯｸE"/>
        <a:font script="Hang" typeface="휴먼모음T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orea03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hade val="100000"/>
                <a:satMod val="115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571</TotalTime>
  <Words>367</Words>
  <Application>Microsoft Office PowerPoint</Application>
  <PresentationFormat>Экран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KIRILL</dc:creator>
  <cp:lastModifiedBy>Пользователь Windows</cp:lastModifiedBy>
  <cp:revision>85</cp:revision>
  <dcterms:created xsi:type="dcterms:W3CDTF">2010-03-13T14:45:17Z</dcterms:created>
  <dcterms:modified xsi:type="dcterms:W3CDTF">2013-11-19T09:56:10Z</dcterms:modified>
</cp:coreProperties>
</file>