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7.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203322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61868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389864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245005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13956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140C9E-9C6B-40DD-ACB1-C6300BAEEFFE}" type="datetimeFigureOut">
              <a:rPr lang="ru-RU" smtClean="0"/>
              <a:t>13.01.2019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139554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140C9E-9C6B-40DD-ACB1-C6300BAEEFFE}" type="datetimeFigureOut">
              <a:rPr lang="ru-RU" smtClean="0"/>
              <a:t>13.01.2019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108626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140C9E-9C6B-40DD-ACB1-C6300BAEEFFE}" type="datetimeFigureOut">
              <a:rPr lang="ru-RU" smtClean="0"/>
              <a:t>13.01.2019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190986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140C9E-9C6B-40DD-ACB1-C6300BAEEFFE}" type="datetimeFigureOut">
              <a:rPr lang="ru-RU" smtClean="0"/>
              <a:t>13.01.2019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77420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140C9E-9C6B-40DD-ACB1-C6300BAEEFFE}" type="datetimeFigureOut">
              <a:rPr lang="ru-RU" smtClean="0"/>
              <a:t>13.01.2019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52701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140C9E-9C6B-40DD-ACB1-C6300BAEEFFE}" type="datetimeFigureOut">
              <a:rPr lang="ru-RU" smtClean="0"/>
              <a:t>13.01.2019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C79403-4173-4E71-9F06-AB1EC748143D}" type="slidenum">
              <a:rPr lang="ru-RU" smtClean="0"/>
              <a:t>‹#›</a:t>
            </a:fld>
            <a:endParaRPr lang="ru-RU"/>
          </a:p>
        </p:txBody>
      </p:sp>
    </p:spTree>
    <p:extLst>
      <p:ext uri="{BB962C8B-B14F-4D97-AF65-F5344CB8AC3E}">
        <p14:creationId xmlns:p14="http://schemas.microsoft.com/office/powerpoint/2010/main" val="2783762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40C9E-9C6B-40DD-ACB1-C6300BAEEFFE}" type="datetimeFigureOut">
              <a:rPr lang="ru-RU" smtClean="0"/>
              <a:t>13.01.2019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79403-4173-4E71-9F06-AB1EC748143D}" type="slidenum">
              <a:rPr lang="ru-RU" smtClean="0"/>
              <a:t>‹#›</a:t>
            </a:fld>
            <a:endParaRPr lang="ru-RU"/>
          </a:p>
        </p:txBody>
      </p:sp>
    </p:spTree>
    <p:extLst>
      <p:ext uri="{BB962C8B-B14F-4D97-AF65-F5344CB8AC3E}">
        <p14:creationId xmlns:p14="http://schemas.microsoft.com/office/powerpoint/2010/main" val="219750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1287" y="403761"/>
            <a:ext cx="9411195" cy="1828800"/>
          </a:xfrm>
        </p:spPr>
        <p:txBody>
          <a:bodyPr>
            <a:normAutofit/>
          </a:bodyPr>
          <a:lstStyle/>
          <a:p>
            <a:r>
              <a:rPr lang="ru-RU" sz="3200" b="1" dirty="0" smtClean="0">
                <a:effectLst/>
                <a:latin typeface="Times New Roman" panose="02020603050405020304" pitchFamily="18" charset="0"/>
                <a:ea typeface="Times New Roman" panose="02020603050405020304" pitchFamily="18" charset="0"/>
              </a:rPr>
              <a:t>Тема 2.5 Ментальный лексикон: модели организации знаний в памяти человека</a:t>
            </a:r>
            <a:r>
              <a:rPr lang="ru-RU" sz="3200" dirty="0" smtClean="0">
                <a:effectLst/>
                <a:latin typeface="Times New Roman" panose="02020603050405020304" pitchFamily="18" charset="0"/>
                <a:ea typeface="Times New Roman" panose="02020603050405020304" pitchFamily="18" charset="0"/>
              </a:rPr>
              <a:t/>
            </a:r>
            <a:br>
              <a:rPr lang="ru-RU" sz="3200" dirty="0" smtClean="0">
                <a:effectLst/>
                <a:latin typeface="Times New Roman" panose="02020603050405020304" pitchFamily="18" charset="0"/>
                <a:ea typeface="Times New Roman" panose="02020603050405020304" pitchFamily="18" charset="0"/>
              </a:rPr>
            </a:br>
            <a:endParaRPr lang="ru-RU" sz="3200" dirty="0"/>
          </a:p>
        </p:txBody>
      </p:sp>
      <p:sp>
        <p:nvSpPr>
          <p:cNvPr id="3" name="Подзаголовок 2"/>
          <p:cNvSpPr>
            <a:spLocks noGrp="1"/>
          </p:cNvSpPr>
          <p:nvPr>
            <p:ph type="subTitle" idx="1"/>
          </p:nvPr>
        </p:nvSpPr>
        <p:spPr>
          <a:xfrm>
            <a:off x="938151" y="2137558"/>
            <a:ext cx="10830296" cy="4096987"/>
          </a:xfrm>
        </p:spPr>
        <p:txBody>
          <a:bodyPr>
            <a:noAutofit/>
          </a:bodyPr>
          <a:lstStyle/>
          <a:p>
            <a:pPr indent="457200" algn="just"/>
            <a:r>
              <a:rPr lang="ru-RU" sz="2800" dirty="0">
                <a:latin typeface="Times New Roman" panose="02020603050405020304" pitchFamily="18" charset="0"/>
                <a:cs typeface="Times New Roman" panose="02020603050405020304" pitchFamily="18" charset="0"/>
              </a:rPr>
              <a:t>1 История формирования понятия «ментальный лексикон» в мировой </a:t>
            </a:r>
            <a:r>
              <a:rPr lang="ru-RU" sz="2800" dirty="0" smtClean="0">
                <a:latin typeface="Times New Roman" panose="02020603050405020304" pitchFamily="18" charset="0"/>
                <a:cs typeface="Times New Roman" panose="02020603050405020304" pitchFamily="18" charset="0"/>
              </a:rPr>
              <a:t>лингвистике.</a:t>
            </a:r>
          </a:p>
          <a:p>
            <a:pPr indent="457200" algn="just"/>
            <a:r>
              <a:rPr lang="ru-RU" sz="2800" dirty="0" smtClean="0">
                <a:latin typeface="Times New Roman" panose="02020603050405020304" pitchFamily="18" charset="0"/>
                <a:cs typeface="Times New Roman" panose="02020603050405020304" pitchFamily="18" charset="0"/>
              </a:rPr>
              <a:t>2 </a:t>
            </a:r>
            <a:r>
              <a:rPr lang="ru-RU" sz="2800" dirty="0">
                <a:latin typeface="Times New Roman" panose="02020603050405020304" pitchFamily="18" charset="0"/>
                <a:cs typeface="Times New Roman" panose="02020603050405020304" pitchFamily="18" charset="0"/>
              </a:rPr>
              <a:t>Ментальный лексикон как компонент языковой способности </a:t>
            </a:r>
            <a:r>
              <a:rPr lang="ru-RU" sz="2800" dirty="0" smtClean="0">
                <a:latin typeface="Times New Roman" panose="02020603050405020304" pitchFamily="18" charset="0"/>
                <a:cs typeface="Times New Roman" panose="02020603050405020304" pitchFamily="18" charset="0"/>
              </a:rPr>
              <a:t>человека.</a:t>
            </a:r>
          </a:p>
          <a:p>
            <a:pPr indent="457200" algn="just"/>
            <a:r>
              <a:rPr lang="ru-RU" sz="2800" dirty="0" smtClean="0">
                <a:latin typeface="Times New Roman" panose="02020603050405020304" pitchFamily="18" charset="0"/>
                <a:cs typeface="Times New Roman" panose="02020603050405020304" pitchFamily="18" charset="0"/>
              </a:rPr>
              <a:t>3 </a:t>
            </a:r>
            <a:r>
              <a:rPr lang="ru-RU" sz="2800" dirty="0">
                <a:latin typeface="Times New Roman" panose="02020603050405020304" pitchFamily="18" charset="0"/>
                <a:cs typeface="Times New Roman" panose="02020603050405020304" pitchFamily="18" charset="0"/>
              </a:rPr>
              <a:t>Лингвистическая оппозиция «</a:t>
            </a:r>
            <a:r>
              <a:rPr lang="ru-RU" sz="2800" dirty="0" err="1">
                <a:latin typeface="Times New Roman" panose="02020603050405020304" pitchFamily="18" charset="0"/>
                <a:cs typeface="Times New Roman" panose="02020603050405020304" pitchFamily="18" charset="0"/>
              </a:rPr>
              <a:t>словарь→грамматика</a:t>
            </a:r>
            <a:r>
              <a:rPr lang="ru-RU" sz="2800" dirty="0">
                <a:latin typeface="Times New Roman" panose="02020603050405020304" pitchFamily="18" charset="0"/>
                <a:cs typeface="Times New Roman" panose="02020603050405020304" pitchFamily="18" charset="0"/>
              </a:rPr>
              <a:t>»: современные подходы к разграничению языковых знаний разного </a:t>
            </a:r>
            <a:r>
              <a:rPr lang="ru-RU" sz="2800" dirty="0" smtClean="0">
                <a:latin typeface="Times New Roman" panose="02020603050405020304" pitchFamily="18" charset="0"/>
                <a:cs typeface="Times New Roman" panose="02020603050405020304" pitchFamily="18" charset="0"/>
              </a:rPr>
              <a:t>типа.</a:t>
            </a:r>
          </a:p>
          <a:p>
            <a:pPr indent="457200" algn="just"/>
            <a:r>
              <a:rPr lang="ru-RU" sz="2800" dirty="0" smtClean="0">
                <a:latin typeface="Times New Roman" panose="02020603050405020304" pitchFamily="18" charset="0"/>
                <a:cs typeface="Times New Roman" panose="02020603050405020304" pitchFamily="18" charset="0"/>
              </a:rPr>
              <a:t>4 </a:t>
            </a:r>
            <a:r>
              <a:rPr lang="ru-RU" sz="2800" dirty="0">
                <a:latin typeface="Times New Roman" panose="02020603050405020304" pitchFamily="18" charset="0"/>
                <a:cs typeface="Times New Roman" panose="02020603050405020304" pitchFamily="18" charset="0"/>
              </a:rPr>
              <a:t>Ментальный лексикон и вопрос о существовании языкового модуля.</a:t>
            </a:r>
          </a:p>
          <a:p>
            <a:endParaRPr lang="ru-RU" sz="2800" dirty="0"/>
          </a:p>
        </p:txBody>
      </p:sp>
    </p:spTree>
    <p:extLst>
      <p:ext uri="{BB962C8B-B14F-4D97-AF65-F5344CB8AC3E}">
        <p14:creationId xmlns:p14="http://schemas.microsoft.com/office/powerpoint/2010/main" val="3104926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8763" y="273133"/>
            <a:ext cx="11257807" cy="6124754"/>
          </a:xfrm>
          <a:prstGeom prst="rect">
            <a:avLst/>
          </a:prstGeom>
        </p:spPr>
        <p:txBody>
          <a:bodyPr wrap="square">
            <a:spAutoFit/>
          </a:bodyPr>
          <a:lstStyle/>
          <a:p>
            <a:pPr indent="450215" algn="just">
              <a:spcAft>
                <a:spcPts val="0"/>
              </a:spcAft>
            </a:pPr>
            <a:r>
              <a:rPr lang="ru-RU" sz="2800" dirty="0">
                <a:latin typeface="Times New Roman" panose="02020603050405020304" pitchFamily="18" charset="0"/>
                <a:ea typeface="Times New Roman" panose="02020603050405020304" pitchFamily="18" charset="0"/>
              </a:rPr>
              <a:t>Т</a:t>
            </a:r>
            <a:r>
              <a:rPr lang="ru-RU" sz="2800" dirty="0" smtClean="0">
                <a:effectLst/>
                <a:latin typeface="Times New Roman" panose="02020603050405020304" pitchFamily="18" charset="0"/>
                <a:ea typeface="Times New Roman" panose="02020603050405020304" pitchFamily="18" charset="0"/>
              </a:rPr>
              <a:t>олкование </a:t>
            </a:r>
            <a:r>
              <a:rPr lang="ru-RU" sz="2800" b="1" i="1" dirty="0" smtClean="0">
                <a:effectLst/>
                <a:latin typeface="Times New Roman" panose="02020603050405020304" pitchFamily="18" charset="0"/>
                <a:ea typeface="Times New Roman" panose="02020603050405020304" pitchFamily="18" charset="0"/>
              </a:rPr>
              <a:t>ментального лексикона</a:t>
            </a:r>
            <a:r>
              <a:rPr lang="ru-RU" sz="2800" dirty="0" smtClean="0">
                <a:effectLst/>
                <a:latin typeface="Times New Roman" panose="02020603050405020304" pitchFamily="18" charset="0"/>
                <a:ea typeface="Times New Roman" panose="02020603050405020304" pitchFamily="18" charset="0"/>
              </a:rPr>
              <a:t> с позиций когнитивного подхода (Е.С. </a:t>
            </a:r>
            <a:r>
              <a:rPr lang="ru-RU" sz="2800" dirty="0" err="1" smtClean="0">
                <a:effectLst/>
                <a:latin typeface="Times New Roman" panose="02020603050405020304" pitchFamily="18" charset="0"/>
                <a:ea typeface="Times New Roman" panose="02020603050405020304" pitchFamily="18" charset="0"/>
              </a:rPr>
              <a:t>Кубрякова</a:t>
            </a:r>
            <a:r>
              <a:rPr lang="ru-RU" sz="2800" dirty="0" smtClean="0">
                <a:effectLst/>
                <a:latin typeface="Times New Roman" panose="02020603050405020304" pitchFamily="18" charset="0"/>
                <a:ea typeface="Times New Roman" panose="02020603050405020304" pitchFamily="18" charset="0"/>
              </a:rPr>
              <a:t>): речь идет </a:t>
            </a:r>
            <a:r>
              <a:rPr lang="ru-RU" sz="2800" i="1" dirty="0" smtClean="0">
                <a:effectLst/>
                <a:latin typeface="Times New Roman" panose="02020603050405020304" pitchFamily="18" charset="0"/>
                <a:ea typeface="Times New Roman" panose="02020603050405020304" pitchFamily="18" charset="0"/>
              </a:rPr>
              <a:t>о системе, отражающей в языковой способности знания о словах и эквивалентных им единицах и выполняющей сложные функции, связанные как со словами, так и со стоящими за ними структурами репрезентации энциклопедических знаний</a:t>
            </a:r>
            <a:r>
              <a:rPr lang="ru-RU" sz="2800" dirty="0" smtClean="0">
                <a:effectLst/>
                <a:latin typeface="Times New Roman" panose="02020603050405020304" pitchFamily="18" charset="0"/>
                <a:ea typeface="Times New Roman" panose="02020603050405020304" pitchFamily="18" charset="0"/>
              </a:rPr>
              <a:t>.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Это определение может по-разному определяться в зависимости от того, как решается ряд непосредственно связанных с проблемой лексикона вопросов: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а) что понимается под «знанием о словах»;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б) какие именно функции выполняет слово как единица лексикона;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как соотносятся знание о словах и энциклопедическое знание;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г) как организован ментальный лексикон;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д) каким образом осуществляется доступ к единицам лексикона.</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2773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8769" y="380010"/>
            <a:ext cx="10592789" cy="4832092"/>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М. </a:t>
            </a:r>
            <a:r>
              <a:rPr lang="ru-RU" sz="2800" dirty="0" err="1" smtClean="0">
                <a:effectLst/>
                <a:latin typeface="Times New Roman" panose="02020603050405020304" pitchFamily="18" charset="0"/>
                <a:ea typeface="Times New Roman" panose="02020603050405020304" pitchFamily="18" charset="0"/>
              </a:rPr>
              <a:t>Гарман</a:t>
            </a:r>
            <a:r>
              <a:rPr lang="ru-RU" sz="2800" dirty="0" smtClean="0">
                <a:effectLst/>
                <a:latin typeface="Times New Roman" panose="02020603050405020304" pitchFamily="18" charset="0"/>
                <a:ea typeface="Times New Roman" panose="02020603050405020304" pitchFamily="18" charset="0"/>
              </a:rPr>
              <a:t> – лексикон как состоящий из двух компонентов – хранимых значений слов и хранимых форм слов при наличии путей доступа, обеспечивающих связи между этими компонентами; предусматривает выход за пределы лексикона в область – </a:t>
            </a:r>
            <a:r>
              <a:rPr lang="ru-RU" sz="2800" b="1" dirty="0" smtClean="0">
                <a:effectLst/>
                <a:latin typeface="Times New Roman" panose="02020603050405020304" pitchFamily="18" charset="0"/>
                <a:ea typeface="Times New Roman" panose="02020603050405020304" pitchFamily="18" charset="0"/>
              </a:rPr>
              <a:t>систему содержания</a:t>
            </a:r>
            <a:r>
              <a:rPr lang="ru-RU" sz="2800" dirty="0" smtClean="0">
                <a:effectLst/>
                <a:latin typeface="Times New Roman" panose="02020603050405020304" pitchFamily="18" charset="0"/>
                <a:ea typeface="Times New Roman" panose="02020603050405020304" pitchFamily="18" charset="0"/>
              </a:rPr>
              <a:t>, куда автор относит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грамматическое знание,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языковую семантику,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знание о мире, </a:t>
            </a:r>
          </a:p>
          <a:p>
            <a:pPr indent="450215" algn="just">
              <a:spcAft>
                <a:spcPts val="0"/>
              </a:spcAft>
            </a:pPr>
            <a:r>
              <a:rPr lang="ru-RU" sz="2800" dirty="0" err="1" smtClean="0">
                <a:effectLst/>
                <a:latin typeface="Times New Roman" panose="02020603050405020304" pitchFamily="18" charset="0"/>
                <a:ea typeface="Times New Roman" panose="02020603050405020304" pitchFamily="18" charset="0"/>
              </a:rPr>
              <a:t>идиосинкретичные</a:t>
            </a:r>
            <a:r>
              <a:rPr lang="ru-RU" sz="2800" dirty="0" smtClean="0">
                <a:effectLst/>
                <a:latin typeface="Times New Roman" panose="02020603050405020304" pitchFamily="18" charset="0"/>
                <a:ea typeface="Times New Roman" panose="02020603050405020304" pitchFamily="18" charset="0"/>
              </a:rPr>
              <a:t> ассоциации – все, что связано с познанием у человека, что несомненно предполагает психолингвистическую трактовку лексикона, но также и выходит за его пределы. </a:t>
            </a:r>
            <a:endParaRPr lang="ru-RU" sz="2800" dirty="0"/>
          </a:p>
        </p:txBody>
      </p:sp>
    </p:spTree>
    <p:extLst>
      <p:ext uri="{BB962C8B-B14F-4D97-AF65-F5344CB8AC3E}">
        <p14:creationId xmlns:p14="http://schemas.microsoft.com/office/powerpoint/2010/main" val="1581992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6899" y="439387"/>
            <a:ext cx="10640291" cy="4524315"/>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В качестве </a:t>
            </a:r>
            <a:r>
              <a:rPr lang="ru-RU" sz="3200" u="sng" dirty="0" smtClean="0">
                <a:effectLst/>
                <a:latin typeface="Times New Roman" panose="02020603050405020304" pitchFamily="18" charset="0"/>
                <a:ea typeface="Times New Roman" panose="02020603050405020304" pitchFamily="18" charset="0"/>
              </a:rPr>
              <a:t>медиаторов</a:t>
            </a:r>
            <a:r>
              <a:rPr lang="ru-RU" sz="3200" dirty="0" smtClean="0">
                <a:effectLst/>
                <a:latin typeface="Times New Roman" panose="02020603050405020304" pitchFamily="18" charset="0"/>
                <a:ea typeface="Times New Roman" panose="02020603050405020304" pitchFamily="18" charset="0"/>
              </a:rPr>
              <a:t>, опосредующих доступ к </a:t>
            </a:r>
            <a:r>
              <a:rPr lang="ru-RU" sz="3200" u="sng" dirty="0" smtClean="0">
                <a:effectLst/>
                <a:latin typeface="Times New Roman" panose="02020603050405020304" pitchFamily="18" charset="0"/>
                <a:ea typeface="Times New Roman" panose="02020603050405020304" pitchFamily="18" charset="0"/>
              </a:rPr>
              <a:t>системе содержания</a:t>
            </a:r>
            <a:r>
              <a:rPr lang="ru-RU" sz="3200" dirty="0" smtClean="0">
                <a:effectLst/>
                <a:latin typeface="Times New Roman" panose="02020603050405020304" pitchFamily="18" charset="0"/>
                <a:ea typeface="Times New Roman" panose="02020603050405020304" pitchFamily="18" charset="0"/>
              </a:rPr>
              <a:t>, выступают не только </a:t>
            </a:r>
            <a:r>
              <a:rPr lang="ru-RU" sz="3200" i="1" dirty="0" smtClean="0">
                <a:effectLst/>
                <a:latin typeface="Times New Roman" panose="02020603050405020304" pitchFamily="18" charset="0"/>
                <a:ea typeface="Times New Roman" panose="02020603050405020304" pitchFamily="18" charset="0"/>
              </a:rPr>
              <a:t>фонологические</a:t>
            </a:r>
            <a:r>
              <a:rPr lang="ru-RU" sz="3200" dirty="0" smtClean="0">
                <a:effectLst/>
                <a:latin typeface="Times New Roman" panose="02020603050405020304" pitchFamily="18" charset="0"/>
                <a:ea typeface="Times New Roman" panose="02020603050405020304" pitchFamily="18" charset="0"/>
              </a:rPr>
              <a:t> и </a:t>
            </a:r>
            <a:r>
              <a:rPr lang="ru-RU" sz="3200" i="1" dirty="0" smtClean="0">
                <a:effectLst/>
                <a:latin typeface="Times New Roman" panose="02020603050405020304" pitchFamily="18" charset="0"/>
                <a:ea typeface="Times New Roman" panose="02020603050405020304" pitchFamily="18" charset="0"/>
              </a:rPr>
              <a:t>орфографические формы слов</a:t>
            </a:r>
            <a:r>
              <a:rPr lang="ru-RU" sz="3200" dirty="0" smtClean="0">
                <a:effectLst/>
                <a:latin typeface="Times New Roman" panose="02020603050405020304" pitchFamily="18" charset="0"/>
                <a:ea typeface="Times New Roman" panose="02020603050405020304" pitchFamily="18" charset="0"/>
              </a:rPr>
              <a:t>, но и другие пути входа и выхода, в том числе предусматривается, что мы можем, например, увидеть картинку цветка (визуальный нелексический вход) и назвать ее (лексико-артикуляторный выход) или услышать название (слуховой лексический вход) и попытаться нарисовать объект (ручной нелексический выход).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5526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8769" y="308757"/>
            <a:ext cx="11032176" cy="5693866"/>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отношении компонентов слов признается, что ментальная репрезентация звучания слова отделена от его написания, и между ними существуют более или менее сложные взаимоотношения: в долговременной памяти могут быть раздельные репрезентации для графических форм слов, противопоставляемых фонологическим формам тех же слов.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Первыми усваиваются фонологические формы слов, по меньшей мере для части лексикона, которая усваивается до овладения письмом.</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Отсюда следует, что начальные шаги в овладении чтением и письмом могут опосредоваться уже имеющимися фонологическими формами слов, но далее обособляются самостоятельные, хотя и связанные с исходными, письменные формы слов (организованные как структуры букв).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73865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7304" y="320634"/>
            <a:ext cx="11190514" cy="6124754"/>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Более того, необходимо разграничить понятие «то, как звучит слово» на две составляющих: «то, что похоже его звучание» (слуховое восприятие) и «как его озвучить» (артикуляторный моторный выход); это же касается «того, как читается слово» (зрительное восприятие) и как «пишется слово» (ручной моторный выход).</a:t>
            </a:r>
          </a:p>
          <a:p>
            <a:pPr indent="450215" algn="just">
              <a:spcAft>
                <a:spcPts val="0"/>
              </a:spcAft>
            </a:pPr>
            <a:r>
              <a:rPr lang="ru-RU"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Speaking</a:t>
            </a:r>
            <a:r>
              <a:rPr lang="ru-R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From Intention to Articulation</a:t>
            </a:r>
            <a:r>
              <a:rPr lang="ru-RU" sz="2800" dirty="0" smtClean="0">
                <a:latin typeface="Times New Roman" panose="02020603050405020304" pitchFamily="18" charset="0"/>
                <a:cs typeface="Times New Roman" panose="02020603050405020304" pitchFamily="18" charset="0"/>
              </a:rPr>
              <a:t>» У</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Левелт</a:t>
            </a:r>
            <a:r>
              <a:rPr lang="ru-RU" sz="2800" dirty="0" smtClean="0">
                <a:latin typeface="Times New Roman" panose="02020603050405020304" pitchFamily="18" charset="0"/>
                <a:cs typeface="Times New Roman" panose="02020603050405020304" pitchFamily="18" charset="0"/>
              </a:rPr>
              <a:t>: </a:t>
            </a:r>
            <a:r>
              <a:rPr lang="ru-RU" sz="2800" b="1" i="1" u="sng" dirty="0">
                <a:latin typeface="Times New Roman" panose="02020603050405020304" pitchFamily="18" charset="0"/>
                <a:cs typeface="Times New Roman" panose="02020603050405020304" pitchFamily="18" charset="0"/>
              </a:rPr>
              <a:t>ментальный лексикон</a:t>
            </a:r>
            <a:r>
              <a:rPr lang="ru-RU" sz="2800" dirty="0">
                <a:latin typeface="Times New Roman" panose="02020603050405020304" pitchFamily="18" charset="0"/>
                <a:cs typeface="Times New Roman" panose="02020603050405020304" pitchFamily="18" charset="0"/>
              </a:rPr>
              <a:t> – это хранилище информации декларативного типа о словах некоторого языка, откуда извлекаются лексические единицы, требующиеся для выражения определенного значения, которое отвечает интенциям говорящего. </a:t>
            </a:r>
            <a:endParaRPr lang="ru-RU" sz="2800" dirty="0" smtClean="0">
              <a:latin typeface="Times New Roman" panose="02020603050405020304" pitchFamily="18" charset="0"/>
              <a:cs typeface="Times New Roman" panose="02020603050405020304" pitchFamily="18" charset="0"/>
            </a:endParaRPr>
          </a:p>
          <a:p>
            <a:pPr indent="450215" algn="just">
              <a:spcAft>
                <a:spcPts val="0"/>
              </a:spcAft>
            </a:pPr>
            <a:r>
              <a:rPr lang="ru-RU" sz="2800" dirty="0">
                <a:latin typeface="Times New Roman" panose="02020603050405020304" pitchFamily="18" charset="0"/>
                <a:cs typeface="Times New Roman" panose="02020603050405020304" pitchFamily="18" charset="0"/>
              </a:rPr>
              <a:t>С</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позиций продуцирования речи значение единицы лексикона представляет собой перечень </a:t>
            </a:r>
            <a:r>
              <a:rPr lang="ru-RU" sz="2800" i="1" u="sng" dirty="0">
                <a:latin typeface="Times New Roman" panose="02020603050405020304" pitchFamily="18" charset="0"/>
                <a:cs typeface="Times New Roman" panose="02020603050405020304" pitchFamily="18" charset="0"/>
              </a:rPr>
              <a:t>концептуальных условий</a:t>
            </a:r>
            <a:r>
              <a:rPr lang="ru-RU" sz="2800" i="1" dirty="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которые должны быть удовлетворены, чтобы некоторая единица была выбрана для соответствующего сообщения. </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362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3766" y="415636"/>
            <a:ext cx="10984676" cy="6001643"/>
          </a:xfrm>
          <a:prstGeom prst="rect">
            <a:avLst/>
          </a:prstGeom>
        </p:spPr>
        <p:txBody>
          <a:bodyPr wrap="square">
            <a:spAutoFit/>
          </a:bodyPr>
          <a:lstStyle/>
          <a:p>
            <a:pPr indent="450215" algn="just">
              <a:spcAft>
                <a:spcPts val="0"/>
              </a:spcAft>
            </a:pPr>
            <a:r>
              <a:rPr lang="ru-RU" sz="3200" dirty="0" smtClean="0">
                <a:latin typeface="Times New Roman" panose="02020603050405020304" pitchFamily="18" charset="0"/>
                <a:cs typeface="Times New Roman" panose="02020603050405020304" pitchFamily="18" charset="0"/>
              </a:rPr>
              <a:t>Лексическая единица содержит также синтаксическую, морфологическую и фонологическую информацию, однако имеются основания предполагать, что говорящие конструируют «схему» высказывания, не обращаясь к фонологическому аспекту слова. </a:t>
            </a:r>
          </a:p>
          <a:p>
            <a:pPr indent="450215" algn="just">
              <a:spcAft>
                <a:spcPts val="0"/>
              </a:spcAft>
            </a:pPr>
            <a:r>
              <a:rPr lang="ru-RU" sz="3200" dirty="0">
                <a:latin typeface="Times New Roman" panose="02020603050405020304" pitchFamily="18" charset="0"/>
                <a:cs typeface="Times New Roman" panose="02020603050405020304" pitchFamily="18" charset="0"/>
              </a:rPr>
              <a:t>У. </a:t>
            </a:r>
            <a:r>
              <a:rPr lang="ru-RU" sz="3200" dirty="0" err="1" smtClean="0">
                <a:latin typeface="Times New Roman" panose="02020603050405020304" pitchFamily="18" charset="0"/>
                <a:cs typeface="Times New Roman" panose="02020603050405020304" pitchFamily="18" charset="0"/>
              </a:rPr>
              <a:t>Левелт</a:t>
            </a:r>
            <a:r>
              <a:rPr lang="ru-RU" sz="3200" dirty="0" smtClean="0">
                <a:latin typeface="Times New Roman" panose="02020603050405020304" pitchFamily="18" charset="0"/>
                <a:cs typeface="Times New Roman" panose="02020603050405020304" pitchFamily="18" charset="0"/>
              </a:rPr>
              <a:t> – </a:t>
            </a:r>
            <a:r>
              <a:rPr lang="ru-RU" sz="3200" dirty="0">
                <a:latin typeface="Times New Roman" panose="02020603050405020304" pitchFamily="18" charset="0"/>
                <a:cs typeface="Times New Roman" panose="02020603050405020304" pitchFamily="18" charset="0"/>
              </a:rPr>
              <a:t>между лексическими единицами существуют отношения двух видов: присущие самим единицам и </a:t>
            </a:r>
            <a:r>
              <a:rPr lang="ru-RU" sz="3200" dirty="0" smtClean="0">
                <a:latin typeface="Times New Roman" panose="02020603050405020304" pitchFamily="18" charset="0"/>
                <a:cs typeface="Times New Roman" panose="02020603050405020304" pitchFamily="18" charset="0"/>
              </a:rPr>
              <a:t>ассоциативные.</a:t>
            </a:r>
          </a:p>
          <a:p>
            <a:pPr indent="450215" algn="just">
              <a:spcAft>
                <a:spcPts val="0"/>
              </a:spcAft>
            </a:pPr>
            <a:r>
              <a:rPr lang="ru-RU" sz="3200" dirty="0" smtClean="0">
                <a:latin typeface="Times New Roman" panose="02020603050405020304" pitchFamily="18" charset="0"/>
                <a:cs typeface="Times New Roman" panose="02020603050405020304" pitchFamily="18" charset="0"/>
              </a:rPr>
              <a:t>Первые </a:t>
            </a:r>
            <a:r>
              <a:rPr lang="ru-RU" sz="3200" dirty="0">
                <a:latin typeface="Times New Roman" panose="02020603050405020304" pitchFamily="18" charset="0"/>
                <a:cs typeface="Times New Roman" panose="02020603050405020304" pitchFamily="18" charset="0"/>
              </a:rPr>
              <a:t>из названных отношений устанавливаются по каждому из четырех увязываемых с лексической единицей списков признаков (т.е. на основании значения, синтаксиса, морфологии, фонологии). </a:t>
            </a:r>
            <a:endParaRPr lang="ru-RU"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1917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3771" y="427512"/>
            <a:ext cx="10865923" cy="5447645"/>
          </a:xfrm>
          <a:prstGeom prst="rect">
            <a:avLst/>
          </a:prstGeom>
        </p:spPr>
        <p:txBody>
          <a:bodyPr wrap="square">
            <a:spAutoFit/>
          </a:bodyPr>
          <a:lstStyle/>
          <a:p>
            <a:pPr indent="450215" algn="just">
              <a:spcAft>
                <a:spcPts val="0"/>
              </a:spcAft>
            </a:pPr>
            <a:r>
              <a:rPr lang="ru-RU" sz="3200" dirty="0" smtClean="0">
                <a:latin typeface="Times New Roman" panose="02020603050405020304" pitchFamily="18" charset="0"/>
                <a:cs typeface="Times New Roman" panose="02020603050405020304" pitchFamily="18" charset="0"/>
              </a:rPr>
              <a:t>По линии значения У. </a:t>
            </a:r>
            <a:r>
              <a:rPr lang="ru-RU" sz="3200" dirty="0" err="1" smtClean="0">
                <a:latin typeface="Times New Roman" panose="02020603050405020304" pitchFamily="18" charset="0"/>
                <a:cs typeface="Times New Roman" panose="02020603050405020304" pitchFamily="18" charset="0"/>
              </a:rPr>
              <a:t>Левелт</a:t>
            </a:r>
            <a:r>
              <a:rPr lang="ru-RU" sz="3200" dirty="0" smtClean="0">
                <a:latin typeface="Times New Roman" panose="02020603050405020304" pitchFamily="18" charset="0"/>
                <a:cs typeface="Times New Roman" panose="02020603050405020304" pitchFamily="18" charset="0"/>
              </a:rPr>
              <a:t> перечисляет связи между словом и его </a:t>
            </a:r>
            <a:r>
              <a:rPr lang="ru-RU" sz="3200" dirty="0" err="1" smtClean="0">
                <a:latin typeface="Times New Roman" panose="02020603050405020304" pitchFamily="18" charset="0"/>
                <a:cs typeface="Times New Roman" panose="02020603050405020304" pitchFamily="18" charset="0"/>
              </a:rPr>
              <a:t>суперординатой</a:t>
            </a:r>
            <a:r>
              <a:rPr lang="ru-RU" sz="3200" dirty="0" smtClean="0">
                <a:latin typeface="Times New Roman" panose="02020603050405020304" pitchFamily="18" charset="0"/>
                <a:cs typeface="Times New Roman" panose="02020603050405020304" pitchFamily="18" charset="0"/>
              </a:rPr>
              <a:t> (например, </a:t>
            </a:r>
            <a:r>
              <a:rPr lang="ru-RU" sz="3200" i="1" dirty="0" smtClean="0">
                <a:latin typeface="Times New Roman" panose="02020603050405020304" pitchFamily="18" charset="0"/>
                <a:cs typeface="Times New Roman" panose="02020603050405020304" pitchFamily="18" charset="0"/>
              </a:rPr>
              <a:t>собака</a:t>
            </a:r>
            <a:r>
              <a:rPr lang="ru-RU" sz="3200" dirty="0" smtClean="0">
                <a:latin typeface="Times New Roman" panose="02020603050405020304" pitchFamily="18" charset="0"/>
                <a:cs typeface="Times New Roman" panose="02020603050405020304" pitchFamily="18" charset="0"/>
              </a:rPr>
              <a:t> и </a:t>
            </a:r>
            <a:r>
              <a:rPr lang="ru-RU" sz="3200" i="1" dirty="0" smtClean="0">
                <a:latin typeface="Times New Roman" panose="02020603050405020304" pitchFamily="18" charset="0"/>
                <a:cs typeface="Times New Roman" panose="02020603050405020304" pitchFamily="18" charset="0"/>
              </a:rPr>
              <a:t>животное</a:t>
            </a:r>
            <a:r>
              <a:rPr lang="ru-RU" sz="3200" dirty="0" smtClean="0">
                <a:latin typeface="Times New Roman" panose="02020603050405020304" pitchFamily="18" charset="0"/>
                <a:cs typeface="Times New Roman" panose="02020603050405020304" pitchFamily="18" charset="0"/>
              </a:rPr>
              <a:t>), между сопоставимыми (относящимися к одному классу; одного разряда) членами (</a:t>
            </a:r>
            <a:r>
              <a:rPr lang="ru-RU" sz="3200" i="1" dirty="0" smtClean="0">
                <a:latin typeface="Times New Roman" panose="02020603050405020304" pitchFamily="18" charset="0"/>
                <a:cs typeface="Times New Roman" panose="02020603050405020304" pitchFamily="18" charset="0"/>
              </a:rPr>
              <a:t>собака</a:t>
            </a:r>
            <a:r>
              <a:rPr lang="ru-RU" sz="3200" dirty="0" smtClean="0">
                <a:latin typeface="Times New Roman" panose="02020603050405020304" pitchFamily="18" charset="0"/>
                <a:cs typeface="Times New Roman" panose="02020603050405020304" pitchFamily="18" charset="0"/>
              </a:rPr>
              <a:t> и </a:t>
            </a:r>
            <a:r>
              <a:rPr lang="ru-RU" sz="3200" i="1" dirty="0" smtClean="0">
                <a:latin typeface="Times New Roman" panose="02020603050405020304" pitchFamily="18" charset="0"/>
                <a:cs typeface="Times New Roman" panose="02020603050405020304" pitchFamily="18" charset="0"/>
              </a:rPr>
              <a:t>кошка</a:t>
            </a:r>
            <a:r>
              <a:rPr lang="ru-RU" sz="3200" dirty="0" smtClean="0">
                <a:latin typeface="Times New Roman" panose="02020603050405020304" pitchFamily="18" charset="0"/>
                <a:cs typeface="Times New Roman" panose="02020603050405020304" pitchFamily="18" charset="0"/>
              </a:rPr>
              <a:t>), близкими по знанию словами и т.д., наборы связанных по значению единиц объединяются в семантические поля. </a:t>
            </a:r>
          </a:p>
          <a:p>
            <a:pPr indent="450215" algn="just"/>
            <a:r>
              <a:rPr lang="ru-RU" sz="3200" dirty="0">
                <a:latin typeface="Times New Roman" panose="02020603050405020304" pitchFamily="18" charset="0"/>
                <a:cs typeface="Times New Roman" panose="02020603050405020304" pitchFamily="18" charset="0"/>
              </a:rPr>
              <a:t>А</a:t>
            </a:r>
            <a:r>
              <a:rPr lang="ru-RU" sz="3200" dirty="0" smtClean="0">
                <a:latin typeface="Times New Roman" panose="02020603050405020304" pitchFamily="18" charset="0"/>
                <a:cs typeface="Times New Roman" panose="02020603050405020304" pitchFamily="18" charset="0"/>
              </a:rPr>
              <a:t>ссоциативные </a:t>
            </a:r>
            <a:r>
              <a:rPr lang="ru-RU" sz="3200" dirty="0">
                <a:latin typeface="Times New Roman" panose="02020603050405020304" pitchFamily="18" charset="0"/>
                <a:cs typeface="Times New Roman" panose="02020603050405020304" pitchFamily="18" charset="0"/>
              </a:rPr>
              <a:t>отношения между единицами лексикона не обязательно связаны с их значениями и скорее устанавливаются через частотность встречаемости при пользовании языком. </a:t>
            </a:r>
          </a:p>
          <a:p>
            <a:pPr indent="450215" algn="just">
              <a:spcAft>
                <a:spcPts val="0"/>
              </a:spcAft>
            </a:pP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08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1268" y="380010"/>
            <a:ext cx="11103428" cy="6001643"/>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Таким образом, в концепции У. </a:t>
            </a:r>
            <a:r>
              <a:rPr lang="ru-RU" sz="3200" dirty="0" err="1" smtClean="0">
                <a:effectLst/>
                <a:latin typeface="Times New Roman" panose="02020603050405020304" pitchFamily="18" charset="0"/>
                <a:ea typeface="Times New Roman" panose="02020603050405020304" pitchFamily="18" charset="0"/>
              </a:rPr>
              <a:t>Левелта</a:t>
            </a:r>
            <a:r>
              <a:rPr lang="ru-RU" sz="3200" dirty="0" smtClean="0">
                <a:effectLst/>
                <a:latin typeface="Times New Roman" panose="02020603050405020304" pitchFamily="18" charset="0"/>
                <a:ea typeface="Times New Roman" panose="02020603050405020304" pitchFamily="18" charset="0"/>
              </a:rPr>
              <a:t> </a:t>
            </a:r>
            <a:r>
              <a:rPr lang="ru-RU" sz="3200" i="1" u="sng" dirty="0" smtClean="0">
                <a:effectLst/>
                <a:latin typeface="Times New Roman" panose="02020603050405020304" pitchFamily="18" charset="0"/>
                <a:ea typeface="Times New Roman" panose="02020603050405020304" pitchFamily="18" charset="0"/>
              </a:rPr>
              <a:t>лексикон</a:t>
            </a:r>
            <a:r>
              <a:rPr lang="ru-RU" sz="3200" dirty="0" smtClean="0">
                <a:effectLst/>
                <a:latin typeface="Times New Roman" panose="02020603050405020304" pitchFamily="18" charset="0"/>
                <a:ea typeface="Times New Roman" panose="02020603050405020304" pitchFamily="18" charset="0"/>
              </a:rPr>
              <a:t> выступает как </a:t>
            </a:r>
            <a:r>
              <a:rPr lang="ru-RU" sz="3200" i="1" dirty="0" smtClean="0">
                <a:effectLst/>
                <a:latin typeface="Times New Roman" panose="02020603050405020304" pitchFamily="18" charset="0"/>
                <a:ea typeface="Times New Roman" panose="02020603050405020304" pitchFamily="18" charset="0"/>
              </a:rPr>
              <a:t>посредник между внешней речью </a:t>
            </a:r>
            <a:r>
              <a:rPr lang="ru-RU" sz="3200" dirty="0" smtClean="0">
                <a:effectLst/>
                <a:latin typeface="Times New Roman" panose="02020603050405020304" pitchFamily="18" charset="0"/>
                <a:ea typeface="Times New Roman" panose="02020603050405020304" pitchFamily="18" charset="0"/>
              </a:rPr>
              <a:t>и </a:t>
            </a:r>
            <a:r>
              <a:rPr lang="ru-RU" sz="3200" i="1" dirty="0" smtClean="0">
                <a:effectLst/>
                <a:latin typeface="Times New Roman" panose="02020603050405020304" pitchFamily="18" charset="0"/>
                <a:ea typeface="Times New Roman" panose="02020603050405020304" pitchFamily="18" charset="0"/>
              </a:rPr>
              <a:t>ее концептуальной формой </a:t>
            </a:r>
            <a:r>
              <a:rPr lang="ru-RU" sz="3200" dirty="0" smtClean="0">
                <a:effectLst/>
                <a:latin typeface="Times New Roman" panose="02020603050405020304" pitchFamily="18" charset="0"/>
                <a:ea typeface="Times New Roman" panose="02020603050405020304" pitchFamily="18" charset="0"/>
              </a:rPr>
              <a:t>и ее дальнейшим порождением в том отношении, что именно выбираемая в этом процессе лексическая единица активизирует ту синтаксическую структуру, в которой она найдет свое место уже в определенной грамматической и фонологической реализации. </a:t>
            </a:r>
          </a:p>
          <a:p>
            <a:pPr indent="450215" algn="just">
              <a:spcAft>
                <a:spcPts val="0"/>
              </a:spcAft>
            </a:pPr>
            <a:r>
              <a:rPr lang="ru-RU" sz="3200" dirty="0">
                <a:latin typeface="Times New Roman" panose="02020603050405020304" pitchFamily="18" charset="0"/>
                <a:ea typeface="Times New Roman" panose="02020603050405020304" pitchFamily="18" charset="0"/>
              </a:rPr>
              <a:t>М</a:t>
            </a:r>
            <a:r>
              <a:rPr lang="ru-RU" sz="3200" b="1" dirty="0" smtClean="0">
                <a:effectLst/>
                <a:latin typeface="Times New Roman" panose="02020603050405020304" pitchFamily="18" charset="0"/>
                <a:ea typeface="Times New Roman" panose="02020603050405020304" pitchFamily="18" charset="0"/>
              </a:rPr>
              <a:t>ентальный лексикон</a:t>
            </a:r>
            <a:r>
              <a:rPr lang="ru-RU" sz="3200" dirty="0" smtClean="0">
                <a:effectLst/>
                <a:latin typeface="Times New Roman" panose="02020603050405020304" pitchFamily="18" charset="0"/>
                <a:ea typeface="Times New Roman" panose="02020603050405020304" pitchFamily="18" charset="0"/>
              </a:rPr>
              <a:t> – это лексический компонент речевой организации человека, формирующийся в результате переработки многогранного, в том числе речевого, опыта и предназначающийся для использования в речемыслительной деятельности.</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6436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517" y="403761"/>
            <a:ext cx="11115304" cy="5693866"/>
          </a:xfrm>
          <a:prstGeom prst="rect">
            <a:avLst/>
          </a:prstGeom>
        </p:spPr>
        <p:txBody>
          <a:bodyPr wrap="square">
            <a:spAutoFit/>
          </a:bodyPr>
          <a:lstStyle/>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2 Ментальный лексикон как компонент языковой способности человека</a:t>
            </a:r>
            <a:endParaRPr lang="ru-RU" sz="28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 </a:t>
            </a:r>
            <a:endParaRPr lang="ru-RU" sz="2800" dirty="0" smtClean="0">
              <a:effectLst/>
              <a:latin typeface="Times New Roman" panose="02020603050405020304" pitchFamily="18" charset="0"/>
              <a:ea typeface="Times New Roman" panose="02020603050405020304" pitchFamily="18" charset="0"/>
            </a:endParaRPr>
          </a:p>
          <a:p>
            <a:pPr indent="457200" algn="just"/>
            <a:r>
              <a:rPr lang="ru-RU" sz="2800" dirty="0" smtClean="0">
                <a:effectLst/>
                <a:latin typeface="Times New Roman" panose="02020603050405020304" pitchFamily="18" charset="0"/>
                <a:ea typeface="Times New Roman" panose="02020603050405020304" pitchFamily="18" charset="0"/>
              </a:rPr>
              <a:t>Для описания </a:t>
            </a:r>
            <a:r>
              <a:rPr lang="ru-RU" sz="2800" dirty="0" err="1" smtClean="0">
                <a:effectLst/>
                <a:latin typeface="Times New Roman" panose="02020603050405020304" pitchFamily="18" charset="0"/>
                <a:ea typeface="Times New Roman" panose="02020603050405020304" pitchFamily="18" charset="0"/>
              </a:rPr>
              <a:t>интериоризованного</a:t>
            </a:r>
            <a:r>
              <a:rPr lang="ru-RU" sz="2800" dirty="0" smtClean="0">
                <a:effectLst/>
                <a:latin typeface="Times New Roman" panose="02020603050405020304" pitchFamily="18" charset="0"/>
                <a:ea typeface="Times New Roman" panose="02020603050405020304" pitchFamily="18" charset="0"/>
              </a:rPr>
              <a:t> языкового опыта используются два разных термина – </a:t>
            </a:r>
            <a:r>
              <a:rPr lang="ru-RU" sz="2800" i="1" dirty="0" smtClean="0">
                <a:effectLst/>
                <a:latin typeface="Times New Roman" panose="02020603050405020304" pitchFamily="18" charset="0"/>
                <a:ea typeface="Times New Roman" panose="02020603050405020304" pitchFamily="18" charset="0"/>
              </a:rPr>
              <a:t>языковая способность</a:t>
            </a:r>
            <a:r>
              <a:rPr lang="ru-RU" sz="2800" dirty="0" smtClean="0">
                <a:effectLst/>
                <a:latin typeface="Times New Roman" panose="02020603050405020304" pitchFamily="18" charset="0"/>
                <a:ea typeface="Times New Roman" panose="02020603050405020304" pitchFamily="18" charset="0"/>
              </a:rPr>
              <a:t> и </a:t>
            </a:r>
            <a:r>
              <a:rPr lang="ru-RU" sz="2800" i="1" dirty="0" smtClean="0">
                <a:effectLst/>
                <a:latin typeface="Times New Roman" panose="02020603050405020304" pitchFamily="18" charset="0"/>
                <a:ea typeface="Times New Roman" panose="02020603050405020304" pitchFamily="18" charset="0"/>
              </a:rPr>
              <a:t>внутренний лексикон</a:t>
            </a:r>
            <a:r>
              <a:rPr lang="ru-RU" sz="2800" dirty="0" smtClean="0">
                <a:effectLst/>
                <a:latin typeface="Times New Roman" panose="02020603050405020304" pitchFamily="18" charset="0"/>
                <a:ea typeface="Times New Roman" panose="02020603050405020304" pitchFamily="18" charset="0"/>
              </a:rPr>
              <a:t>.</a:t>
            </a:r>
          </a:p>
          <a:p>
            <a:pPr indent="457200" algn="just"/>
            <a:r>
              <a:rPr lang="ru-RU" sz="2800" dirty="0" smtClean="0">
                <a:effectLst/>
                <a:latin typeface="Times New Roman" panose="02020603050405020304" pitchFamily="18" charset="0"/>
                <a:ea typeface="Times New Roman" panose="02020603050405020304" pitchFamily="18" charset="0"/>
              </a:rPr>
              <a:t>Один относится к характеристике того, что умеет делать человек с имеющимися в его распоряжении данными о языке, в ходе каких процессов человек приобретает эти знания и как он их использует.</a:t>
            </a:r>
          </a:p>
          <a:p>
            <a:pPr indent="457200" algn="just"/>
            <a:r>
              <a:rPr lang="ru-RU" sz="2800" dirty="0" smtClean="0">
                <a:effectLst/>
                <a:latin typeface="Times New Roman" panose="02020603050405020304" pitchFamily="18" charset="0"/>
                <a:ea typeface="Times New Roman" panose="02020603050405020304" pitchFamily="18" charset="0"/>
              </a:rPr>
              <a:t>Термин же «</a:t>
            </a:r>
            <a:r>
              <a:rPr lang="ru-RU" sz="2800" i="1" dirty="0" smtClean="0">
                <a:effectLst/>
                <a:latin typeface="Times New Roman" panose="02020603050405020304" pitchFamily="18" charset="0"/>
                <a:ea typeface="Times New Roman" panose="02020603050405020304" pitchFamily="18" charset="0"/>
              </a:rPr>
              <a:t>внутренний лексикон</a:t>
            </a:r>
            <a:r>
              <a:rPr lang="ru-RU" sz="2800" dirty="0" smtClean="0">
                <a:effectLst/>
                <a:latin typeface="Times New Roman" panose="02020603050405020304" pitchFamily="18" charset="0"/>
                <a:ea typeface="Times New Roman" panose="02020603050405020304" pitchFamily="18" charset="0"/>
              </a:rPr>
              <a:t>» относится к той аналоговой системе, которая представляет собой вместилище всех сведений о языке и которая предназначена для того, чтобы хранить, упорядочивать и обрабатывать сведения о языке, почерпнутые из опыта или, возможно, врожденные. </a:t>
            </a:r>
            <a:endParaRPr lang="ru-RU" sz="2800" dirty="0"/>
          </a:p>
        </p:txBody>
      </p:sp>
    </p:spTree>
    <p:extLst>
      <p:ext uri="{BB962C8B-B14F-4D97-AF65-F5344CB8AC3E}">
        <p14:creationId xmlns:p14="http://schemas.microsoft.com/office/powerpoint/2010/main" val="22022292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0026" y="522514"/>
            <a:ext cx="10557164" cy="5509200"/>
          </a:xfrm>
          <a:prstGeom prst="rect">
            <a:avLst/>
          </a:prstGeom>
        </p:spPr>
        <p:txBody>
          <a:bodyPr wrap="square">
            <a:spAutoFit/>
          </a:bodyPr>
          <a:lstStyle/>
          <a:p>
            <a:pPr indent="450215" algn="just">
              <a:spcAft>
                <a:spcPts val="0"/>
              </a:spcAft>
            </a:pPr>
            <a:r>
              <a:rPr lang="ru-RU" sz="3200" b="1" i="1" u="sng" dirty="0">
                <a:latin typeface="Times New Roman" panose="02020603050405020304" pitchFamily="18" charset="0"/>
                <a:ea typeface="Times New Roman" panose="02020603050405020304" pitchFamily="18" charset="0"/>
              </a:rPr>
              <a:t>Л</a:t>
            </a:r>
            <a:r>
              <a:rPr lang="ru-RU" sz="3200" b="1" i="1" u="sng" dirty="0" smtClean="0">
                <a:effectLst/>
                <a:latin typeface="Times New Roman" panose="02020603050405020304" pitchFamily="18" charset="0"/>
                <a:ea typeface="Times New Roman" panose="02020603050405020304" pitchFamily="18" charset="0"/>
              </a:rPr>
              <a:t>ексикон</a:t>
            </a:r>
            <a:r>
              <a:rPr lang="ru-RU" sz="3200" dirty="0" smtClean="0">
                <a:effectLst/>
                <a:latin typeface="Times New Roman" panose="02020603050405020304" pitchFamily="18" charset="0"/>
                <a:ea typeface="Times New Roman" panose="02020603050405020304" pitchFamily="18" charset="0"/>
              </a:rPr>
              <a:t> – это </a:t>
            </a:r>
            <a:r>
              <a:rPr lang="ru-RU" sz="3200" i="1" dirty="0" smtClean="0">
                <a:effectLst/>
                <a:latin typeface="Times New Roman" panose="02020603050405020304" pitchFamily="18" charset="0"/>
                <a:ea typeface="Times New Roman" panose="02020603050405020304" pitchFamily="18" charset="0"/>
              </a:rPr>
              <a:t>неотъемлемая часть человеческой памяти, имеющая </a:t>
            </a:r>
            <a:r>
              <a:rPr lang="ru-RU" sz="3200" i="1" dirty="0" err="1" smtClean="0">
                <a:effectLst/>
                <a:latin typeface="Times New Roman" panose="02020603050405020304" pitchFamily="18" charset="0"/>
                <a:ea typeface="Times New Roman" panose="02020603050405020304" pitchFamily="18" charset="0"/>
              </a:rPr>
              <a:t>вербализованный</a:t>
            </a:r>
            <a:r>
              <a:rPr lang="ru-RU" sz="3200" i="1" dirty="0" smtClean="0">
                <a:effectLst/>
                <a:latin typeface="Times New Roman" panose="02020603050405020304" pitchFamily="18" charset="0"/>
                <a:ea typeface="Times New Roman" panose="02020603050405020304" pitchFamily="18" charset="0"/>
              </a:rPr>
              <a:t> характер или прошедшая вербальную форму</a:t>
            </a:r>
            <a:r>
              <a:rPr lang="ru-RU" sz="3200" dirty="0" smtClean="0">
                <a:effectLst/>
                <a:latin typeface="Times New Roman" panose="02020603050405020304" pitchFamily="18" charset="0"/>
                <a:ea typeface="Times New Roman" panose="02020603050405020304" pitchFamily="18" charset="0"/>
              </a:rPr>
              <a:t>, т.е. так или иначе связанная с обработкой информации в вербальной форме.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Устройство </a:t>
            </a:r>
            <a:r>
              <a:rPr lang="ru-RU" sz="3200" i="1" dirty="0" smtClean="0">
                <a:effectLst/>
                <a:latin typeface="Times New Roman" panose="02020603050405020304" pitchFamily="18" charset="0"/>
                <a:ea typeface="Times New Roman" panose="02020603050405020304" pitchFamily="18" charset="0"/>
              </a:rPr>
              <a:t>внутреннего лексикона </a:t>
            </a:r>
            <a:r>
              <a:rPr lang="ru-RU" sz="3200" dirty="0" smtClean="0">
                <a:effectLst/>
                <a:latin typeface="Times New Roman" panose="02020603050405020304" pitchFamily="18" charset="0"/>
                <a:ea typeface="Times New Roman" panose="02020603050405020304" pitchFamily="18" charset="0"/>
              </a:rPr>
              <a:t>определяется, таким образом, тем, что,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 с одной стороны, это своеобразный аналог системы лексики определенного национального языка, а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 с другой – часть общей организации человеческого мозга, его интеллекта, часть общего пространства памяти человека.</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3810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5641" y="344384"/>
            <a:ext cx="11079677" cy="6555641"/>
          </a:xfrm>
          <a:prstGeom prst="rect">
            <a:avLst/>
          </a:prstGeom>
        </p:spPr>
        <p:txBody>
          <a:bodyPr wrap="square">
            <a:spAutoFit/>
          </a:bodyPr>
          <a:lstStyle/>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1 История формирования понятия «ментальный лексикон» в мировой лингвистике</a:t>
            </a:r>
            <a:endParaRPr lang="ru-RU" sz="28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 </a:t>
            </a:r>
            <a:endParaRPr lang="ru-RU" sz="28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Ментальный лексикон – </a:t>
            </a:r>
            <a:r>
              <a:rPr lang="ru-RU" sz="2800" i="1" dirty="0" smtClean="0">
                <a:effectLst/>
                <a:latin typeface="Times New Roman" panose="02020603050405020304" pitchFamily="18" charset="0"/>
                <a:ea typeface="Times New Roman" panose="02020603050405020304" pitchFamily="18" charset="0"/>
              </a:rPr>
              <a:t>система, отражающая в языковой способности знания о словах и эквивалентных им единицах, а также выполняющая сложные функции, связанные не только с указанными языковыми единицами, но и стоящими за ними структурами представления экстралингвистического (энциклопедического) знания.</a:t>
            </a:r>
            <a:endParaRPr lang="ru-RU" sz="2800" dirty="0">
              <a:latin typeface="Times New Roman" panose="02020603050405020304" pitchFamily="18" charset="0"/>
              <a:ea typeface="Times New Roman" panose="02020603050405020304" pitchFamily="18" charset="0"/>
            </a:endParaRP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Актуальные проблемы – вопросы о том, в каком виде хранятся в ментальном лексиконе репрезентируемые в нем слова – целостно или по частям.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Особенно сложен этот вопрос применительно к разного рода дериватам и композитам, так как мнения относительно отдельного хранения слов и аффиксов не всегда поддерживаются экспериментально. </a:t>
            </a:r>
            <a:endParaRPr lang="ru-RU" sz="2800" dirty="0"/>
          </a:p>
        </p:txBody>
      </p:sp>
    </p:spTree>
    <p:extLst>
      <p:ext uri="{BB962C8B-B14F-4D97-AF65-F5344CB8AC3E}">
        <p14:creationId xmlns:p14="http://schemas.microsoft.com/office/powerpoint/2010/main" val="2263179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8769" y="546265"/>
            <a:ext cx="11091553" cy="5693866"/>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концептуальной системе широко представлены концепты, относящиеся к знаниям, установкам и оценкам, к пониманию </a:t>
            </a:r>
            <a:r>
              <a:rPr lang="ru-RU" sz="2800" b="1" dirty="0" smtClean="0">
                <a:effectLst/>
                <a:latin typeface="Times New Roman" panose="02020603050405020304" pitchFamily="18" charset="0"/>
                <a:ea typeface="Times New Roman" panose="02020603050405020304" pitchFamily="18" charset="0"/>
              </a:rPr>
              <a:t>целей</a:t>
            </a:r>
            <a:r>
              <a:rPr lang="ru-RU" sz="2800" dirty="0" smtClean="0">
                <a:effectLst/>
                <a:latin typeface="Times New Roman" panose="02020603050405020304" pitchFamily="18" charset="0"/>
                <a:ea typeface="Times New Roman" panose="02020603050405020304" pitchFamily="18" charset="0"/>
              </a:rPr>
              <a:t> познания и </a:t>
            </a:r>
            <a:r>
              <a:rPr lang="ru-RU" sz="2800" b="1" dirty="0" smtClean="0">
                <a:effectLst/>
                <a:latin typeface="Times New Roman" panose="02020603050405020304" pitchFamily="18" charset="0"/>
                <a:ea typeface="Times New Roman" panose="02020603050405020304" pitchFamily="18" charset="0"/>
              </a:rPr>
              <a:t>способов</a:t>
            </a:r>
            <a:r>
              <a:rPr lang="ru-RU" sz="2800" dirty="0" smtClean="0">
                <a:effectLst/>
                <a:latin typeface="Times New Roman" panose="02020603050405020304" pitchFamily="18" charset="0"/>
                <a:ea typeface="Times New Roman" panose="02020603050405020304" pitchFamily="18" charset="0"/>
              </a:rPr>
              <a:t> его получения, а также к желательности, необходимости или же возможности получения определенных сведений о мире и т.п.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Концептуальная система богаче и разнообразнее, нежели то, что содержит семантическая система языка.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Наконец, если память – это «хранилище» всех тех образов, о которых можно вспомнить в отсутствии вызвавших их объектов, то </a:t>
            </a:r>
            <a:r>
              <a:rPr lang="ru-RU" sz="2800" i="1" u="sng" dirty="0" smtClean="0">
                <a:effectLst/>
                <a:latin typeface="Times New Roman" panose="02020603050405020304" pitchFamily="18" charset="0"/>
                <a:ea typeface="Times New Roman" panose="02020603050405020304" pitchFamily="18" charset="0"/>
              </a:rPr>
              <a:t>ментальный лексикон</a:t>
            </a:r>
            <a:r>
              <a:rPr lang="ru-RU" sz="2800" i="1" dirty="0" smtClean="0">
                <a:effectLst/>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 это </a:t>
            </a:r>
            <a:r>
              <a:rPr lang="ru-RU" sz="2800" i="1" dirty="0" smtClean="0">
                <a:effectLst/>
                <a:latin typeface="Times New Roman" panose="02020603050405020304" pitchFamily="18" charset="0"/>
                <a:ea typeface="Times New Roman" panose="02020603050405020304" pitchFamily="18" charset="0"/>
              </a:rPr>
              <a:t>совокупность знаний, группирующихся «вокруг» слов, и всех сведений, вытекающих из осознания его связей с другими словами и другими оперативными единицами сознания </a:t>
            </a:r>
            <a:r>
              <a:rPr lang="ru-RU" sz="2800" dirty="0" smtClean="0">
                <a:effectLst/>
                <a:latin typeface="Times New Roman" panose="02020603050405020304" pitchFamily="18" charset="0"/>
                <a:ea typeface="Times New Roman" panose="02020603050405020304" pitchFamily="18" charset="0"/>
              </a:rPr>
              <a:t>(концептами).</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3784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9392" y="427512"/>
            <a:ext cx="11020302" cy="6001643"/>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Совокупность слов в словаре называется </a:t>
            </a:r>
            <a:r>
              <a:rPr lang="ru-RU" sz="3200" b="1" dirty="0" smtClean="0">
                <a:effectLst/>
                <a:latin typeface="Times New Roman" panose="02020603050405020304" pitchFamily="18" charset="0"/>
                <a:ea typeface="Times New Roman" panose="02020603050405020304" pitchFamily="18" charset="0"/>
              </a:rPr>
              <a:t>лексиконом</a:t>
            </a:r>
            <a:r>
              <a:rPr lang="ru-RU" sz="3200" dirty="0" smtClean="0">
                <a:effectLst/>
                <a:latin typeface="Times New Roman" panose="02020603050405020304" pitchFamily="18" charset="0"/>
                <a:ea typeface="Times New Roman" panose="02020603050405020304" pitchFamily="18" charset="0"/>
              </a:rPr>
              <a:t>, поэтому совокупность слов или концептов, репрезентированных в сознании, называется </a:t>
            </a:r>
            <a:r>
              <a:rPr lang="ru-RU" sz="3200" b="1" dirty="0" smtClean="0">
                <a:effectLst/>
                <a:latin typeface="Times New Roman" panose="02020603050405020304" pitchFamily="18" charset="0"/>
                <a:ea typeface="Times New Roman" panose="02020603050405020304" pitchFamily="18" charset="0"/>
              </a:rPr>
              <a:t>ментальным лексиконом</a:t>
            </a:r>
            <a:r>
              <a:rPr lang="ru-RU" sz="3200" dirty="0" smtClean="0">
                <a:effectLst/>
                <a:latin typeface="Times New Roman" panose="02020603050405020304" pitchFamily="18" charset="0"/>
                <a:ea typeface="Times New Roman" panose="02020603050405020304" pitchFamily="18" charset="0"/>
              </a:rPr>
              <a:t> </a:t>
            </a:r>
            <a:r>
              <a:rPr lang="ru-RU" sz="3200" dirty="0" smtClean="0">
                <a:effectLst/>
                <a:latin typeface="Times New Roman" panose="02020603050405020304" pitchFamily="18" charset="0"/>
                <a:ea typeface="Times New Roman" panose="02020603050405020304" pitchFamily="18" charset="0"/>
              </a:rPr>
              <a:t>–</a:t>
            </a:r>
            <a:r>
              <a:rPr lang="ru-RU" sz="3200" dirty="0" smtClean="0">
                <a:effectLst/>
                <a:latin typeface="Times New Roman" panose="02020603050405020304" pitchFamily="18" charset="0"/>
                <a:ea typeface="Times New Roman" panose="02020603050405020304" pitchFamily="18" charset="0"/>
              </a:rPr>
              <a:t> П. </a:t>
            </a:r>
            <a:r>
              <a:rPr lang="ru-RU" sz="3200" dirty="0" err="1" smtClean="0">
                <a:effectLst/>
                <a:latin typeface="Times New Roman" panose="02020603050405020304" pitchFamily="18" charset="0"/>
                <a:ea typeface="Times New Roman" panose="02020603050405020304" pitchFamily="18" charset="0"/>
              </a:rPr>
              <a:t>Тагард</a:t>
            </a:r>
            <a:r>
              <a:rPr lang="ru-RU" sz="3200" dirty="0" smtClean="0">
                <a:effectLst/>
                <a:latin typeface="Times New Roman" panose="02020603050405020304" pitchFamily="18" charset="0"/>
                <a:ea typeface="Times New Roman" panose="02020603050405020304" pitchFamily="18" charset="0"/>
              </a:rPr>
              <a:t>. Он организован иерархически, а помимо названных единиц в нем можно предположить отражение грамматических правил.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При анализе ментального лексикона рассматриваются обычно его модели, дающие представление о том, как происходит доступ к слову, а затем, как происходит его «извлечение» из памяти, изучаются также все свойства слова по их ментальной репрезентации в голове человека, глобальная организация лексикона.</a:t>
            </a:r>
            <a:endParaRPr lang="ru-RU" sz="3200" dirty="0"/>
          </a:p>
        </p:txBody>
      </p:sp>
    </p:spTree>
    <p:extLst>
      <p:ext uri="{BB962C8B-B14F-4D97-AF65-F5344CB8AC3E}">
        <p14:creationId xmlns:p14="http://schemas.microsoft.com/office/powerpoint/2010/main" val="1584527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517" y="273132"/>
            <a:ext cx="10972800" cy="5693866"/>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Н.И. </a:t>
            </a:r>
            <a:r>
              <a:rPr lang="ru-RU" sz="2800" dirty="0" err="1" smtClean="0">
                <a:effectLst/>
                <a:latin typeface="Times New Roman" panose="02020603050405020304" pitchFamily="18" charset="0"/>
                <a:ea typeface="Times New Roman" panose="02020603050405020304" pitchFamily="18" charset="0"/>
              </a:rPr>
              <a:t>Жинкин</a:t>
            </a:r>
            <a:r>
              <a:rPr lang="ru-RU" sz="2800" dirty="0">
                <a:latin typeface="Times New Roman" panose="02020603050405020304" pitchFamily="18" charset="0"/>
                <a:ea typeface="Times New Roman" panose="02020603050405020304" pitchFamily="18" charset="0"/>
              </a:rPr>
              <a:t> </a:t>
            </a:r>
            <a:r>
              <a:rPr lang="ru-RU" sz="2800" dirty="0" smtClean="0">
                <a:latin typeface="Times New Roman" panose="02020603050405020304" pitchFamily="18" charset="0"/>
                <a:ea typeface="Times New Roman" panose="02020603050405020304" pitchFamily="18" charset="0"/>
              </a:rPr>
              <a:t>–</a:t>
            </a:r>
            <a:r>
              <a:rPr lang="ru-RU" sz="2800" dirty="0" smtClean="0">
                <a:effectLst/>
                <a:latin typeface="Times New Roman" panose="02020603050405020304" pitchFamily="18" charset="0"/>
                <a:ea typeface="Times New Roman" panose="02020603050405020304" pitchFamily="18" charset="0"/>
              </a:rPr>
              <a:t> важность при восприятии речи </a:t>
            </a:r>
            <a:r>
              <a:rPr lang="ru-RU" sz="2800" b="1" dirty="0" smtClean="0">
                <a:effectLst/>
                <a:latin typeface="Times New Roman" panose="02020603050405020304" pitchFamily="18" charset="0"/>
                <a:ea typeface="Times New Roman" panose="02020603050405020304" pitchFamily="18" charset="0"/>
              </a:rPr>
              <a:t>образа</a:t>
            </a:r>
            <a:r>
              <a:rPr lang="ru-RU" sz="2800" dirty="0" smtClean="0">
                <a:effectLst/>
                <a:latin typeface="Times New Roman" panose="02020603050405020304" pitchFamily="18" charset="0"/>
                <a:ea typeface="Times New Roman" panose="02020603050405020304" pitchFamily="18" charset="0"/>
              </a:rPr>
              <a:t> всего слова в целом, указывая на ту ее стадию, когда люди в интеграле разных признаков, принадлежащих вещам и образующих разные конфигурации, «находят образ». Для него лексикон – это, прежде всего, образы слов в памяти человека.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Характеризуя «активизирующие» способности слова, его способность возбудить некие участки сознания или перевести эти участки в область текущего сознания, отмечают: </a:t>
            </a:r>
          </a:p>
          <a:p>
            <a:pPr indent="450215" algn="just">
              <a:spcAft>
                <a:spcPts val="0"/>
              </a:spcAft>
            </a:pPr>
            <a:r>
              <a:rPr lang="ru-RU" sz="2800" dirty="0" smtClean="0">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во-первых, то, что слово может активизировать структуру сознания, более сложную, нежели отдельный концепт, например, фрейм, или же,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во-вторых, то, что слово с его значением выступает как представитель определенных семантических сетей.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28640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517" y="356260"/>
            <a:ext cx="11257808" cy="6936847"/>
          </a:xfrm>
          <a:prstGeom prst="rect">
            <a:avLst/>
          </a:prstGeom>
        </p:spPr>
        <p:txBody>
          <a:bodyPr wrap="square">
            <a:spAutoFit/>
          </a:bodyPr>
          <a:lstStyle/>
          <a:p>
            <a:pPr indent="450215" algn="just">
              <a:spcAft>
                <a:spcPts val="0"/>
              </a:spcAft>
            </a:pPr>
            <a:r>
              <a:rPr lang="ru-RU" sz="3200" dirty="0">
                <a:latin typeface="Times New Roman" panose="02020603050405020304" pitchFamily="18" charset="0"/>
                <a:ea typeface="Times New Roman" panose="02020603050405020304" pitchFamily="18" charset="0"/>
              </a:rPr>
              <a:t>Т</a:t>
            </a:r>
            <a:r>
              <a:rPr lang="ru-RU" sz="3200" dirty="0" smtClean="0">
                <a:effectLst/>
                <a:latin typeface="Times New Roman" panose="02020603050405020304" pitchFamily="18" charset="0"/>
                <a:ea typeface="Times New Roman" panose="02020603050405020304" pitchFamily="18" charset="0"/>
              </a:rPr>
              <a:t>еории доступа к слову, т.е. выбора надлежащего слова для реализации намерений говорящего, а также разнообразные функции слова в речемыслительной деятельности человека </a:t>
            </a:r>
            <a:r>
              <a:rPr lang="ru-RU" sz="3200" dirty="0" smtClean="0">
                <a:latin typeface="Times New Roman" panose="02020603050405020304" pitchFamily="18" charset="0"/>
                <a:ea typeface="Times New Roman" panose="02020603050405020304" pitchFamily="18" charset="0"/>
              </a:rPr>
              <a:t>– </a:t>
            </a:r>
            <a:r>
              <a:rPr lang="ru-RU" sz="3200" dirty="0" smtClean="0">
                <a:effectLst/>
                <a:latin typeface="Times New Roman" panose="02020603050405020304" pitchFamily="18" charset="0"/>
                <a:ea typeface="Times New Roman" panose="02020603050405020304" pitchFamily="18" charset="0"/>
              </a:rPr>
              <a:t>представители Тверской школы психолингвистики (А.А. </a:t>
            </a:r>
            <a:r>
              <a:rPr lang="ru-RU" sz="3200" dirty="0" err="1" smtClean="0">
                <a:effectLst/>
                <a:latin typeface="Times New Roman" panose="02020603050405020304" pitchFamily="18" charset="0"/>
                <a:ea typeface="Times New Roman" panose="02020603050405020304" pitchFamily="18" charset="0"/>
              </a:rPr>
              <a:t>Залевская</a:t>
            </a:r>
            <a:r>
              <a:rPr lang="ru-RU" sz="3200" dirty="0" smtClean="0">
                <a:effectLst/>
                <a:latin typeface="Times New Roman" panose="02020603050405020304" pitchFamily="18" charset="0"/>
                <a:ea typeface="Times New Roman" panose="02020603050405020304" pitchFamily="18" charset="0"/>
              </a:rPr>
              <a:t> и ее концепции слова в лексиконе человека). </a:t>
            </a:r>
            <a:endParaRPr lang="ru-RU" sz="3200" dirty="0">
              <a:latin typeface="Times New Roman" panose="02020603050405020304" pitchFamily="18" charset="0"/>
              <a:ea typeface="Times New Roman" panose="02020603050405020304" pitchFamily="18" charset="0"/>
            </a:endParaRPr>
          </a:p>
          <a:p>
            <a:pPr indent="450215" algn="just"/>
            <a:r>
              <a:rPr lang="ru-RU" sz="3200" dirty="0">
                <a:latin typeface="Times New Roman" panose="02020603050405020304" pitchFamily="18" charset="0"/>
                <a:cs typeface="Times New Roman" panose="02020603050405020304" pitchFamily="18" charset="0"/>
              </a:rPr>
              <a:t>Предложенная А.А. </a:t>
            </a:r>
            <a:r>
              <a:rPr lang="ru-RU" sz="3200" dirty="0" err="1">
                <a:latin typeface="Times New Roman" panose="02020603050405020304" pitchFamily="18" charset="0"/>
                <a:cs typeface="Times New Roman" panose="02020603050405020304" pitchFamily="18" charset="0"/>
              </a:rPr>
              <a:t>Залевской</a:t>
            </a:r>
            <a:r>
              <a:rPr lang="ru-RU" sz="3200" dirty="0">
                <a:latin typeface="Times New Roman" panose="02020603050405020304" pitchFamily="18" charset="0"/>
                <a:cs typeface="Times New Roman" panose="02020603050405020304" pitchFamily="18" charset="0"/>
              </a:rPr>
              <a:t> спиралевидная модель восприятия слова очень важна и для понимания роли памяти в хранении знаний, и для понимания роли слова во внутреннем </a:t>
            </a:r>
            <a:r>
              <a:rPr lang="ru-RU" sz="3200" dirty="0" smtClean="0">
                <a:latin typeface="Times New Roman" panose="02020603050405020304" pitchFamily="18" charset="0"/>
                <a:cs typeface="Times New Roman" panose="02020603050405020304" pitchFamily="18" charset="0"/>
              </a:rPr>
              <a:t>лексиконе, а также </a:t>
            </a:r>
            <a:r>
              <a:rPr lang="ru-RU" sz="3200" dirty="0">
                <a:latin typeface="Times New Roman" panose="02020603050405020304" pitchFamily="18" charset="0"/>
                <a:cs typeface="Times New Roman" panose="02020603050405020304" pitchFamily="18" charset="0"/>
              </a:rPr>
              <a:t>для решения поставленных проблем внутреннего лексикона идея категоризации (как лежащей в основе всей когнитивной деятельности человека) и ее значимости для психолингвистической трактовки феномена референции.</a:t>
            </a:r>
          </a:p>
          <a:p>
            <a:pPr indent="450215" algn="just">
              <a:spcAft>
                <a:spcPts val="0"/>
              </a:spcAft>
            </a:pP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51522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8774" y="605642"/>
            <a:ext cx="10379034" cy="6001643"/>
          </a:xfrm>
          <a:prstGeom prst="rect">
            <a:avLst/>
          </a:prstGeom>
        </p:spPr>
        <p:txBody>
          <a:bodyPr wrap="square">
            <a:spAutoFit/>
          </a:bodyPr>
          <a:lstStyle/>
          <a:p>
            <a:pPr indent="450215" algn="just">
              <a:spcAft>
                <a:spcPts val="0"/>
              </a:spcAft>
            </a:pPr>
            <a:r>
              <a:rPr lang="ru-RU" sz="3200" b="1" dirty="0" smtClean="0">
                <a:effectLst/>
                <a:latin typeface="Times New Roman" panose="02020603050405020304" pitchFamily="18" charset="0"/>
                <a:ea typeface="Times New Roman" panose="02020603050405020304" pitchFamily="18" charset="0"/>
              </a:rPr>
              <a:t>3 Лингвистическая оппозиция «</a:t>
            </a:r>
            <a:r>
              <a:rPr lang="ru-RU" sz="3200" b="1" dirty="0" err="1" smtClean="0">
                <a:effectLst/>
                <a:latin typeface="Times New Roman" panose="02020603050405020304" pitchFamily="18" charset="0"/>
                <a:ea typeface="Times New Roman" panose="02020603050405020304" pitchFamily="18" charset="0"/>
              </a:rPr>
              <a:t>словарь→грамматика</a:t>
            </a:r>
            <a:r>
              <a:rPr lang="ru-RU" sz="3200" b="1" dirty="0" smtClean="0">
                <a:effectLst/>
                <a:latin typeface="Times New Roman" panose="02020603050405020304" pitchFamily="18" charset="0"/>
                <a:ea typeface="Times New Roman" panose="02020603050405020304" pitchFamily="18" charset="0"/>
              </a:rPr>
              <a:t>»: современные подходы к разграничению языковых знаний разного типа</a:t>
            </a:r>
            <a:endParaRPr lang="ru-RU" sz="32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3200" b="1" dirty="0" smtClean="0">
                <a:effectLst/>
                <a:latin typeface="Times New Roman" panose="02020603050405020304" pitchFamily="18" charset="0"/>
                <a:ea typeface="Times New Roman" panose="02020603050405020304" pitchFamily="18" charset="0"/>
              </a:rPr>
              <a:t> </a:t>
            </a:r>
            <a:endParaRPr lang="ru-RU" sz="32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В 80-х </a:t>
            </a:r>
            <a:r>
              <a:rPr lang="ru-RU" sz="3200" dirty="0" err="1" smtClean="0">
                <a:effectLst/>
                <a:latin typeface="Times New Roman" panose="02020603050405020304" pitchFamily="18" charset="0"/>
                <a:ea typeface="Times New Roman" panose="02020603050405020304" pitchFamily="18" charset="0"/>
              </a:rPr>
              <a:t>г.г</a:t>
            </a:r>
            <a:r>
              <a:rPr lang="ru-RU" sz="3200" dirty="0" smtClean="0">
                <a:effectLst/>
                <a:latin typeface="Times New Roman" panose="02020603050405020304" pitchFamily="18" charset="0"/>
                <a:ea typeface="Times New Roman" panose="02020603050405020304" pitchFamily="18" charset="0"/>
              </a:rPr>
              <a:t>. </a:t>
            </a:r>
            <a:r>
              <a:rPr lang="ru-RU" sz="3200" dirty="0" smtClean="0">
                <a:latin typeface="Times New Roman" panose="02020603050405020304" pitchFamily="18" charset="0"/>
                <a:ea typeface="Times New Roman" panose="02020603050405020304" pitchFamily="18" charset="0"/>
              </a:rPr>
              <a:t>–</a:t>
            </a:r>
            <a:r>
              <a:rPr lang="ru-RU" sz="3200" dirty="0" smtClean="0">
                <a:effectLst/>
                <a:latin typeface="Times New Roman" panose="02020603050405020304" pitchFamily="18" charset="0"/>
                <a:ea typeface="Times New Roman" panose="02020603050405020304" pitchFamily="18" charset="0"/>
              </a:rPr>
              <a:t> признание новое направление в описании языка, получившего название лексических грамматик.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В качестве базовых понятий в этих грамматиках выступает понятие лексических правил и лексикона как главных компонентов языковой способности говорящих, т.е. ключевыми концептами для понимания </a:t>
            </a:r>
            <a:r>
              <a:rPr lang="ru-RU" sz="3200" dirty="0" err="1" smtClean="0">
                <a:effectLst/>
                <a:latin typeface="Times New Roman" panose="02020603050405020304" pitchFamily="18" charset="0"/>
                <a:ea typeface="Times New Roman" panose="02020603050405020304" pitchFamily="18" charset="0"/>
              </a:rPr>
              <a:t>интериоризованного</a:t>
            </a:r>
            <a:r>
              <a:rPr lang="ru-RU" sz="3200" dirty="0" smtClean="0">
                <a:effectLst/>
                <a:latin typeface="Times New Roman" panose="02020603050405020304" pitchFamily="18" charset="0"/>
                <a:ea typeface="Times New Roman" panose="02020603050405020304" pitchFamily="18" charset="0"/>
              </a:rPr>
              <a:t> языка становятся такие лексические единицы, как слова.</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094040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24395" y="415636"/>
            <a:ext cx="10759044" cy="5509200"/>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Одной из разновидностей лексической грамматики является словная грамматика Р. Хадсона, разработанная им в начале 80-х годов.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Здесь в основании грамматики, как показывает ее название, положено слово, а грамматические отношения описываются как отношения зависимости между словами.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Постулаты этой грамматики связаны с когнитивной наукой, и согласно этому языковые знания считаются составляющими общих знаний человека.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Слово объявляется базовой когнитивной единицей и весь синтаксис сводится к цепочкам слов.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65964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6270" y="368135"/>
            <a:ext cx="10901548" cy="5693866"/>
          </a:xfrm>
          <a:prstGeom prst="rect">
            <a:avLst/>
          </a:prstGeom>
        </p:spPr>
        <p:txBody>
          <a:bodyPr wrap="square">
            <a:spAutoFit/>
          </a:bodyPr>
          <a:lstStyle/>
          <a:p>
            <a:pPr indent="457200" algn="just"/>
            <a:r>
              <a:rPr lang="ru-RU" sz="2800" dirty="0" smtClean="0">
                <a:effectLst/>
                <a:latin typeface="Times New Roman" panose="02020603050405020304" pitchFamily="18" charset="0"/>
                <a:ea typeface="Times New Roman" panose="02020603050405020304" pitchFamily="18" charset="0"/>
              </a:rPr>
              <a:t>Необходимость пересмотра трактовки соотношения между грамматикой и лексиконом оказалась осознанной исследователями в разных областях науки: </a:t>
            </a:r>
          </a:p>
          <a:p>
            <a:pPr indent="457200" algn="just"/>
            <a:r>
              <a:rPr lang="ru-RU" sz="2800" dirty="0" smtClean="0">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лингвисты обнаружили, что полноценный анализ и синтаксиса, и семантики требует наличия некоторой модели лексикона;</a:t>
            </a:r>
          </a:p>
          <a:p>
            <a:pPr indent="457200" algn="just"/>
            <a:r>
              <a:rPr lang="ru-RU" sz="2800" dirty="0" smtClean="0">
                <a:effectLst/>
                <a:latin typeface="Times New Roman" panose="02020603050405020304" pitchFamily="18" charset="0"/>
                <a:ea typeface="Times New Roman" panose="02020603050405020304" pitchFamily="18" charset="0"/>
              </a:rPr>
              <a:t>- антропологи не могут описывать ту или иную культуру без рассмотрения словаря, используемого носителями этой культуры;</a:t>
            </a:r>
          </a:p>
          <a:p>
            <a:pPr indent="457200" algn="just"/>
            <a:r>
              <a:rPr lang="ru-RU" sz="2800" dirty="0" smtClean="0">
                <a:effectLst/>
                <a:latin typeface="Times New Roman" panose="02020603050405020304" pitchFamily="18" charset="0"/>
                <a:ea typeface="Times New Roman" panose="02020603050405020304" pitchFamily="18" charset="0"/>
              </a:rPr>
              <a:t>- исследующие становление и использование языка психологи пришли к выводу, что организация лексикона составляет важнейшую часть рассматриваемого объекта; </a:t>
            </a:r>
          </a:p>
          <a:p>
            <a:pPr indent="457200" algn="just"/>
            <a:r>
              <a:rPr lang="ru-RU" sz="2800" dirty="0" smtClean="0">
                <a:effectLst/>
                <a:latin typeface="Times New Roman" panose="02020603050405020304" pitchFamily="18" charset="0"/>
                <a:ea typeface="Times New Roman" panose="02020603050405020304" pitchFamily="18" charset="0"/>
              </a:rPr>
              <a:t>- в то же время для разработки компьютерных систем, способных взаимодействовать с людьми, оказались необходимыми обширные лексиконы. </a:t>
            </a:r>
            <a:endParaRPr lang="ru-RU" sz="2800" dirty="0"/>
          </a:p>
        </p:txBody>
      </p:sp>
    </p:spTree>
    <p:extLst>
      <p:ext uri="{BB962C8B-B14F-4D97-AF65-F5344CB8AC3E}">
        <p14:creationId xmlns:p14="http://schemas.microsoft.com/office/powerpoint/2010/main" val="461022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0659" y="498764"/>
            <a:ext cx="9904021" cy="4524315"/>
          </a:xfrm>
          <a:prstGeom prst="rect">
            <a:avLst/>
          </a:prstGeom>
        </p:spPr>
        <p:txBody>
          <a:bodyPr wrap="square">
            <a:spAutoFit/>
          </a:bodyPr>
          <a:lstStyle/>
          <a:p>
            <a:pPr indent="450215" algn="just">
              <a:spcAft>
                <a:spcPts val="0"/>
              </a:spcAft>
            </a:pPr>
            <a:r>
              <a:rPr lang="ru-RU" sz="3200" dirty="0">
                <a:latin typeface="Times New Roman" panose="02020603050405020304" pitchFamily="18" charset="0"/>
                <a:ea typeface="Times New Roman" panose="02020603050405020304" pitchFamily="18" charset="0"/>
              </a:rPr>
              <a:t>Л</a:t>
            </a:r>
            <a:r>
              <a:rPr lang="ru-RU" sz="3200" dirty="0" smtClean="0">
                <a:effectLst/>
                <a:latin typeface="Times New Roman" panose="02020603050405020304" pitchFamily="18" charset="0"/>
                <a:ea typeface="Times New Roman" panose="02020603050405020304" pitchFamily="18" charset="0"/>
              </a:rPr>
              <a:t>ингвистам пришлось в конце концов признать ведущую роль лексикона и подчиненную роль синтаксиса.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Это обусловило разработку теоретических подходов к языку («лексических грамматик», в том числе лексической функциональной грамматики), акцентирующих внимание на лексиконе, на характере отношений (связей) между его единицами, на репрезентации знаний в семантических сетях.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884076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1901" y="415636"/>
            <a:ext cx="10640291" cy="5262979"/>
          </a:xfrm>
          <a:prstGeom prst="rect">
            <a:avLst/>
          </a:prstGeom>
        </p:spPr>
        <p:txBody>
          <a:bodyPr wrap="square">
            <a:spAutoFit/>
          </a:bodyPr>
          <a:lstStyle/>
          <a:p>
            <a:pPr indent="457200" algn="just"/>
            <a:r>
              <a:rPr lang="ru-RU" sz="2800" dirty="0" smtClean="0">
                <a:effectLst/>
                <a:latin typeface="Times New Roman" panose="02020603050405020304" pitchFamily="18" charset="0"/>
                <a:ea typeface="Times New Roman" panose="02020603050405020304" pitchFamily="18" charset="0"/>
              </a:rPr>
              <a:t>В когнитивной грамматике Р. </a:t>
            </a:r>
            <a:r>
              <a:rPr lang="ru-RU" sz="2800" dirty="0" err="1" smtClean="0">
                <a:effectLst/>
                <a:latin typeface="Times New Roman" panose="02020603050405020304" pitchFamily="18" charset="0"/>
                <a:ea typeface="Times New Roman" panose="02020603050405020304" pitchFamily="18" charset="0"/>
              </a:rPr>
              <a:t>Лангакра</a:t>
            </a:r>
            <a:r>
              <a:rPr lang="ru-RU" sz="2800" dirty="0" smtClean="0">
                <a:effectLst/>
                <a:latin typeface="Times New Roman" panose="02020603050405020304" pitchFamily="18" charset="0"/>
                <a:ea typeface="Times New Roman" panose="02020603050405020304" pitchFamily="18" charset="0"/>
              </a:rPr>
              <a:t> грамматика и лексика рассматриваются как континуум, в котором начальные позиции занимает именно лексикон. </a:t>
            </a:r>
          </a:p>
          <a:p>
            <a:pPr indent="457200" algn="just"/>
            <a:r>
              <a:rPr lang="ru-RU" sz="2800" dirty="0" smtClean="0">
                <a:effectLst/>
                <a:latin typeface="Times New Roman" panose="02020603050405020304" pitchFamily="18" charset="0"/>
                <a:ea typeface="Times New Roman" panose="02020603050405020304" pitchFamily="18" charset="0"/>
              </a:rPr>
              <a:t>Весь язык описывается исключительно в терминах структур трех порядков – фонетических, семантических и символических.</a:t>
            </a:r>
          </a:p>
          <a:p>
            <a:pPr indent="457200" algn="just"/>
            <a:r>
              <a:rPr lang="ru-RU" sz="2800" dirty="0" smtClean="0">
                <a:effectLst/>
                <a:latin typeface="Times New Roman" panose="02020603050405020304" pitchFamily="18" charset="0"/>
                <a:ea typeface="Times New Roman" panose="02020603050405020304" pitchFamily="18" charset="0"/>
              </a:rPr>
              <a:t>Символические, т.е. знаковые, единицы объединяют некую фонетическую структуру с семантической, образуя предикации-слова. </a:t>
            </a:r>
          </a:p>
          <a:p>
            <a:pPr indent="457200" algn="just"/>
            <a:r>
              <a:rPr lang="ru-RU" sz="2800" dirty="0" smtClean="0">
                <a:effectLst/>
                <a:latin typeface="Times New Roman" panose="02020603050405020304" pitchFamily="18" charset="0"/>
                <a:ea typeface="Times New Roman" panose="02020603050405020304" pitchFamily="18" charset="0"/>
              </a:rPr>
              <a:t>Семантические единицы могут быть установлены только по отношению к определенным участкам знания, по когнитивным сферам, которые выделяются как сферы концептуализации (классификации) мира. </a:t>
            </a:r>
            <a:endParaRPr lang="ru-RU" sz="2800" dirty="0"/>
          </a:p>
        </p:txBody>
      </p:sp>
    </p:spTree>
    <p:extLst>
      <p:ext uri="{BB962C8B-B14F-4D97-AF65-F5344CB8AC3E}">
        <p14:creationId xmlns:p14="http://schemas.microsoft.com/office/powerpoint/2010/main" val="4178592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5642" y="356260"/>
            <a:ext cx="11008426" cy="5262979"/>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Вся категория значения приравнивается к результатам подобной концептуализации или осмысления окружающей нас действительности.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Базовыми когнитивными сферами считаются пространство и время, цвет и форма и т.п.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Для характеристики некоторых лексических единиц достаточно обращения к одной из этих когнитивных сфер: так, предлог </a:t>
            </a:r>
            <a:r>
              <a:rPr lang="en-US" sz="2800" i="1" dirty="0" smtClean="0">
                <a:effectLst/>
                <a:latin typeface="Times New Roman" panose="02020603050405020304" pitchFamily="18" charset="0"/>
                <a:ea typeface="Times New Roman" panose="02020603050405020304" pitchFamily="18" charset="0"/>
              </a:rPr>
              <a:t>before</a:t>
            </a:r>
            <a:r>
              <a:rPr lang="en-US" sz="2800" dirty="0" smtClean="0">
                <a:effectLst/>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может быть понят относительно сферы времени, а прилагательное </a:t>
            </a:r>
            <a:r>
              <a:rPr lang="en-US" sz="2800" i="1" dirty="0" smtClean="0">
                <a:effectLst/>
                <a:latin typeface="Times New Roman" panose="02020603050405020304" pitchFamily="18" charset="0"/>
                <a:ea typeface="Times New Roman" panose="02020603050405020304" pitchFamily="18" charset="0"/>
              </a:rPr>
              <a:t>red</a:t>
            </a:r>
            <a:r>
              <a:rPr lang="en-US" sz="2800" dirty="0" smtClean="0">
                <a:effectLst/>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 по отношению к сфере цвета.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Но большинство языковых выражений демонстрирует более сложные формы концептуализации, и для их описания требуется соответственно обращение к более сложным участкам знания.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579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6260" y="285009"/>
            <a:ext cx="11388436" cy="6124754"/>
          </a:xfrm>
          <a:prstGeom prst="rect">
            <a:avLst/>
          </a:prstGeom>
        </p:spPr>
        <p:txBody>
          <a:bodyPr wrap="square">
            <a:spAutoFit/>
          </a:bodyPr>
          <a:lstStyle/>
          <a:p>
            <a:pPr indent="450215" algn="just">
              <a:spcAft>
                <a:spcPts val="0"/>
              </a:spcAft>
            </a:pPr>
            <a:r>
              <a:rPr lang="ru-RU" sz="2800" dirty="0">
                <a:latin typeface="Times New Roman" panose="02020603050405020304" pitchFamily="18" charset="0"/>
                <a:ea typeface="Times New Roman" panose="02020603050405020304" pitchFamily="18" charset="0"/>
              </a:rPr>
              <a:t>П</a:t>
            </a:r>
            <a:r>
              <a:rPr lang="ru-RU" sz="2800" dirty="0" smtClean="0">
                <a:effectLst/>
                <a:latin typeface="Times New Roman" panose="02020603050405020304" pitchFamily="18" charset="0"/>
                <a:ea typeface="Times New Roman" panose="02020603050405020304" pitchFamily="18" charset="0"/>
              </a:rPr>
              <a:t>олагают, что в то время как многие дериваты хранятся в уже «собранном» виде, словоформы, напротив, при необходимости создаются заново, т.е. порождаются вместе с порождаемым высказыванием.</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Если рассматривать ментальный лексикон как часть долговременной памяти человека, в которой репрезентирована информация исключительно о словах и их составляющих, то возникающие в связи с этим проблемы касаются не только организации лексикона и не только способов хранения, но и вопроса о том, где же сосредоточена остальная часть сведений о языке и в чем именно она заключается. </a:t>
            </a:r>
          </a:p>
          <a:p>
            <a:pPr indent="450215" algn="just">
              <a:spcAft>
                <a:spcPts val="0"/>
              </a:spcAft>
            </a:pPr>
            <a:r>
              <a:rPr lang="ru-RU" sz="2800" dirty="0">
                <a:latin typeface="Times New Roman" panose="02020603050405020304" pitchFamily="18" charset="0"/>
                <a:ea typeface="Times New Roman" panose="02020603050405020304" pitchFamily="18" charset="0"/>
              </a:rPr>
              <a:t>В</a:t>
            </a:r>
            <a:r>
              <a:rPr lang="ru-RU" sz="2800" dirty="0" smtClean="0">
                <a:effectLst/>
                <a:latin typeface="Times New Roman" panose="02020603050405020304" pitchFamily="18" charset="0"/>
                <a:ea typeface="Times New Roman" panose="02020603050405020304" pitchFamily="18" charset="0"/>
              </a:rPr>
              <a:t> начале 80-х </a:t>
            </a:r>
            <a:r>
              <a:rPr lang="ru-RU" sz="2800" dirty="0" err="1" smtClean="0">
                <a:effectLst/>
                <a:latin typeface="Times New Roman" panose="02020603050405020304" pitchFamily="18" charset="0"/>
                <a:ea typeface="Times New Roman" panose="02020603050405020304" pitchFamily="18" charset="0"/>
              </a:rPr>
              <a:t>г.г</a:t>
            </a:r>
            <a:r>
              <a:rPr lang="ru-RU" sz="2800" dirty="0" smtClean="0">
                <a:effectLst/>
                <a:latin typeface="Times New Roman" panose="02020603050405020304" pitchFamily="18" charset="0"/>
                <a:ea typeface="Times New Roman" panose="02020603050405020304" pitchFamily="18" charset="0"/>
              </a:rPr>
              <a:t>. Н. Хомский – о языковом знании (компетенции) как о правилах и репрезентациях, которые есть составляющие </a:t>
            </a:r>
            <a:r>
              <a:rPr lang="ru-RU" sz="2800" dirty="0" err="1" smtClean="0">
                <a:effectLst/>
                <a:latin typeface="Times New Roman" panose="02020603050405020304" pitchFamily="18" charset="0"/>
                <a:ea typeface="Times New Roman" panose="02020603050405020304" pitchFamily="18" charset="0"/>
              </a:rPr>
              <a:t>интериоризованного</a:t>
            </a:r>
            <a:r>
              <a:rPr lang="ru-RU" sz="2800" dirty="0" smtClean="0">
                <a:effectLst/>
                <a:latin typeface="Times New Roman" panose="02020603050405020304" pitchFamily="18" charset="0"/>
                <a:ea typeface="Times New Roman" panose="02020603050405020304" pitchFamily="18" charset="0"/>
              </a:rPr>
              <a:t>, т.е. внутреннего, ментального языка (И-языка), но противостоят ли они ментальному лексикону или же составляют его собственную </a:t>
            </a:r>
            <a:r>
              <a:rPr lang="ru-RU" sz="2800" dirty="0" err="1" smtClean="0">
                <a:effectLst/>
                <a:latin typeface="Times New Roman" panose="02020603050405020304" pitchFamily="18" charset="0"/>
                <a:ea typeface="Times New Roman" panose="02020603050405020304" pitchFamily="18" charset="0"/>
              </a:rPr>
              <a:t>ингерентную</a:t>
            </a:r>
            <a:r>
              <a:rPr lang="ru-RU" sz="2800" dirty="0" smtClean="0">
                <a:effectLst/>
                <a:latin typeface="Times New Roman" panose="02020603050405020304" pitchFamily="18" charset="0"/>
                <a:ea typeface="Times New Roman" panose="02020603050405020304" pitchFamily="18" charset="0"/>
              </a:rPr>
              <a:t> часть, достаточно неясно.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9339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95647" y="391887"/>
            <a:ext cx="10747169" cy="4832092"/>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Не только лексика, но и грамматика может рассматриваться как инвентарь конструкций, детерминированных их составляющими и отношениями между ними.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Но составляющие это – простейшие конвенциональные символические структуры, начиная от морфем, слов и т.п. – даны в лексиконе, и знание языка начинается со знания этих единиц.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Знание грамматики как бы задается в знании того, как надо оперировать простейшими единицами лексикона.</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При таком подходе к лексикону вполне естественно возникает вопрос о том, а какие именно знания ассоциируются со словом или в других терминах – словом индуцируются?</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9346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8140" y="344384"/>
            <a:ext cx="11079678" cy="6124754"/>
          </a:xfrm>
          <a:prstGeom prst="rect">
            <a:avLst/>
          </a:prstGeom>
        </p:spPr>
        <p:txBody>
          <a:bodyPr wrap="square">
            <a:spAutoFit/>
          </a:bodyPr>
          <a:lstStyle/>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Главный </a:t>
            </a:r>
            <a:r>
              <a:rPr lang="ru-RU" sz="2800" u="sng" dirty="0" smtClean="0">
                <a:effectLst/>
                <a:latin typeface="Times New Roman" panose="02020603050405020304" pitchFamily="18" charset="0"/>
                <a:ea typeface="Times New Roman" panose="02020603050405020304" pitchFamily="18" charset="0"/>
              </a:rPr>
              <a:t>вывод</a:t>
            </a:r>
            <a:r>
              <a:rPr lang="ru-RU" sz="2800" dirty="0" smtClean="0">
                <a:effectLst/>
                <a:latin typeface="Times New Roman" panose="02020603050405020304" pitchFamily="18" charset="0"/>
                <a:ea typeface="Times New Roman" panose="02020603050405020304" pitchFamily="18" charset="0"/>
              </a:rPr>
              <a:t> </a:t>
            </a:r>
            <a:r>
              <a:rPr lang="ru-RU" sz="2800" u="sng" dirty="0" err="1" smtClean="0">
                <a:effectLst/>
                <a:latin typeface="Times New Roman" panose="02020603050405020304" pitchFamily="18" charset="0"/>
                <a:ea typeface="Times New Roman" panose="02020603050405020304" pitchFamily="18" charset="0"/>
              </a:rPr>
              <a:t>когнитологов</a:t>
            </a:r>
            <a:r>
              <a:rPr lang="ru-RU" sz="2800" dirty="0" smtClean="0">
                <a:effectLst/>
                <a:latin typeface="Times New Roman" panose="02020603050405020304" pitchFamily="18" charset="0"/>
                <a:ea typeface="Times New Roman" panose="02020603050405020304" pitchFamily="18" charset="0"/>
              </a:rPr>
              <a:t> в связи с обсуждением рассматриваемой проблемой: слово может служить доступом к энциклопедической информации в долговременной памяти человека.</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слове отражены черты истории, </a:t>
            </a:r>
          </a:p>
          <a:p>
            <a:pPr indent="450215" algn="just">
              <a:spcAft>
                <a:spcPts val="0"/>
              </a:spcAft>
            </a:pPr>
            <a:r>
              <a:rPr lang="ru-RU" sz="2800" dirty="0" smtClean="0">
                <a:latin typeface="Times New Roman" panose="02020603050405020304" pitchFamily="18" charset="0"/>
                <a:ea typeface="Times New Roman" panose="02020603050405020304" pitchFamily="18" charset="0"/>
              </a:rPr>
              <a:t>- </a:t>
            </a:r>
            <a:r>
              <a:rPr lang="ru-RU" sz="2800" dirty="0" smtClean="0">
                <a:effectLst/>
                <a:latin typeface="Times New Roman" panose="02020603050405020304" pitchFamily="18" charset="0"/>
                <a:ea typeface="Times New Roman" panose="02020603050405020304" pitchFamily="18" charset="0"/>
              </a:rPr>
              <a:t>оно относится одновременно и к реальному миру вещей, и к мышлению, и к другим единицам языка;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в нем сочленены означающее и означаемое;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оно демонстрирует и звуковую, и морфологическую, и семантическую структуру;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оно является единицей двух систем – лексической и грамматической;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оно участвует в акте коммуникации, вступая в </a:t>
            </a:r>
            <a:r>
              <a:rPr lang="ru-RU" sz="2800" dirty="0" err="1" smtClean="0">
                <a:effectLst/>
                <a:latin typeface="Times New Roman" panose="02020603050405020304" pitchFamily="18" charset="0"/>
                <a:ea typeface="Times New Roman" panose="02020603050405020304" pitchFamily="18" charset="0"/>
              </a:rPr>
              <a:t>межсловные</a:t>
            </a:r>
            <a:r>
              <a:rPr lang="ru-RU" sz="2800" dirty="0" smtClean="0">
                <a:effectLst/>
                <a:latin typeface="Times New Roman" panose="02020603050405020304" pitchFamily="18" charset="0"/>
                <a:ea typeface="Times New Roman" panose="02020603050405020304" pitchFamily="18" charset="0"/>
              </a:rPr>
              <a:t> отношения, и, возможно, в одно и то же время и «служит», и «знаменует» (обозначает, называет) и т.д.</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55466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0644" y="403760"/>
            <a:ext cx="10901548" cy="5262979"/>
          </a:xfrm>
          <a:prstGeom prst="rect">
            <a:avLst/>
          </a:prstGeom>
        </p:spPr>
        <p:txBody>
          <a:bodyPr wrap="square">
            <a:spAutoFit/>
          </a:bodyPr>
          <a:lstStyle/>
          <a:p>
            <a:pPr indent="450215" algn="just">
              <a:spcAft>
                <a:spcPts val="0"/>
              </a:spcAft>
            </a:pPr>
            <a:r>
              <a:rPr lang="ru-RU" sz="2800" dirty="0">
                <a:latin typeface="Times New Roman" panose="02020603050405020304" pitchFamily="18" charset="0"/>
                <a:ea typeface="Times New Roman" panose="02020603050405020304" pitchFamily="18" charset="0"/>
              </a:rPr>
              <a:t>П</a:t>
            </a:r>
            <a:r>
              <a:rPr lang="ru-RU" sz="2800" dirty="0" smtClean="0">
                <a:effectLst/>
                <a:latin typeface="Times New Roman" panose="02020603050405020304" pitchFamily="18" charset="0"/>
                <a:ea typeface="Times New Roman" panose="02020603050405020304" pitchFamily="18" charset="0"/>
              </a:rPr>
              <a:t>о мнению Е.С. </a:t>
            </a:r>
            <a:r>
              <a:rPr lang="ru-RU" sz="2800" dirty="0" err="1" smtClean="0">
                <a:effectLst/>
                <a:latin typeface="Times New Roman" panose="02020603050405020304" pitchFamily="18" charset="0"/>
                <a:ea typeface="Times New Roman" panose="02020603050405020304" pitchFamily="18" charset="0"/>
              </a:rPr>
              <a:t>Кубряковой</a:t>
            </a:r>
            <a:r>
              <a:rPr lang="ru-RU" sz="2800" dirty="0">
                <a:latin typeface="Times New Roman" panose="02020603050405020304" pitchFamily="18" charset="0"/>
                <a:ea typeface="Times New Roman" panose="02020603050405020304" pitchFamily="18" charset="0"/>
              </a:rPr>
              <a:t> </a:t>
            </a:r>
            <a:r>
              <a:rPr lang="ru-RU" sz="2800" dirty="0" smtClean="0">
                <a:latin typeface="Times New Roman" panose="02020603050405020304" pitchFamily="18" charset="0"/>
                <a:ea typeface="Times New Roman" panose="02020603050405020304" pitchFamily="18" charset="0"/>
              </a:rPr>
              <a:t>–</a:t>
            </a:r>
            <a:r>
              <a:rPr lang="ru-RU" sz="2800" dirty="0" smtClean="0">
                <a:effectLst/>
                <a:latin typeface="Times New Roman" panose="02020603050405020304" pitchFamily="18" charset="0"/>
                <a:ea typeface="Times New Roman" panose="02020603050405020304" pitchFamily="18" charset="0"/>
              </a:rPr>
              <a:t> слово </a:t>
            </a:r>
            <a:r>
              <a:rPr lang="ru-RU" sz="2800" b="1" i="1" dirty="0" smtClean="0">
                <a:effectLst/>
                <a:latin typeface="Times New Roman" panose="02020603050405020304" pitchFamily="18" charset="0"/>
                <a:ea typeface="Times New Roman" panose="02020603050405020304" pitchFamily="18" charset="0"/>
              </a:rPr>
              <a:t>может</a:t>
            </a:r>
            <a:r>
              <a:rPr lang="ru-RU" sz="2800" dirty="0" smtClean="0">
                <a:effectLst/>
                <a:latin typeface="Times New Roman" panose="02020603050405020304" pitchFamily="18" charset="0"/>
                <a:ea typeface="Times New Roman" panose="02020603050405020304" pitchFamily="18" charset="0"/>
              </a:rPr>
              <a:t> активизировать сложнейшие структуры нашего мозга по </a:t>
            </a:r>
            <a:r>
              <a:rPr lang="ru-RU" sz="2800" b="1" i="1" dirty="0" smtClean="0">
                <a:effectLst/>
                <a:latin typeface="Times New Roman" panose="02020603050405020304" pitchFamily="18" charset="0"/>
                <a:ea typeface="Times New Roman" panose="02020603050405020304" pitchFamily="18" charset="0"/>
              </a:rPr>
              <a:t>любой</a:t>
            </a:r>
            <a:r>
              <a:rPr lang="ru-RU" sz="2800" dirty="0" smtClean="0">
                <a:effectLst/>
                <a:latin typeface="Times New Roman" panose="02020603050405020304" pitchFamily="18" charset="0"/>
                <a:ea typeface="Times New Roman" panose="02020603050405020304" pitchFamily="18" charset="0"/>
              </a:rPr>
              <a:t> из намеченных линий, т.е. индуцировать своим появлением (как во внешней, так и во внутренней речи) различную информацию.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Такие сложнейшие феномены, как память слова, его способность служить источником звуковой символики (в том числе – рифмы), ассоциаций по значению и форме, его потенциальная возможность быть разложенным на более мелкие части и, напротив, послужить базой для формирования сложных комплексных комбинаций, – все это и многое другое разрешает выйти «через слово» к разнообразным структурам знаний, причем как к </a:t>
            </a:r>
            <a:r>
              <a:rPr lang="ru-RU" sz="2800" dirty="0" err="1" smtClean="0">
                <a:effectLst/>
                <a:latin typeface="Times New Roman" panose="02020603050405020304" pitchFamily="18" charset="0"/>
                <a:ea typeface="Times New Roman" panose="02020603050405020304" pitchFamily="18" charset="0"/>
              </a:rPr>
              <a:t>вербализованным</a:t>
            </a:r>
            <a:r>
              <a:rPr lang="ru-RU" sz="2800" dirty="0" smtClean="0">
                <a:effectLst/>
                <a:latin typeface="Times New Roman" panose="02020603050405020304" pitchFamily="18" charset="0"/>
                <a:ea typeface="Times New Roman" panose="02020603050405020304" pitchFamily="18" charset="0"/>
              </a:rPr>
              <a:t>, так и </a:t>
            </a:r>
            <a:r>
              <a:rPr lang="ru-RU" sz="2800" dirty="0" err="1" smtClean="0">
                <a:effectLst/>
                <a:latin typeface="Times New Roman" panose="02020603050405020304" pitchFamily="18" charset="0"/>
                <a:ea typeface="Times New Roman" panose="02020603050405020304" pitchFamily="18" charset="0"/>
              </a:rPr>
              <a:t>невербализованным</a:t>
            </a:r>
            <a:r>
              <a:rPr lang="ru-RU" sz="2800" dirty="0" smtClean="0">
                <a:effectLst/>
                <a:latin typeface="Times New Roman" panose="02020603050405020304" pitchFamily="18" charset="0"/>
                <a:ea typeface="Times New Roman" panose="02020603050405020304" pitchFamily="18" charset="0"/>
              </a:rPr>
              <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95000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9392" y="332509"/>
            <a:ext cx="11044052" cy="6124754"/>
          </a:xfrm>
          <a:prstGeom prst="rect">
            <a:avLst/>
          </a:prstGeom>
        </p:spPr>
        <p:txBody>
          <a:bodyPr wrap="square">
            <a:spAutoFit/>
          </a:bodyPr>
          <a:lstStyle/>
          <a:p>
            <a:pPr indent="450215" algn="just">
              <a:spcAft>
                <a:spcPts val="0"/>
              </a:spcAft>
            </a:pPr>
            <a:r>
              <a:rPr lang="ru-RU" sz="2800" b="1" dirty="0" smtClean="0">
                <a:effectLst/>
                <a:latin typeface="Times New Roman" panose="02020603050405020304" pitchFamily="18" charset="0"/>
                <a:ea typeface="Times New Roman" panose="02020603050405020304" pitchFamily="18" charset="0"/>
              </a:rPr>
              <a:t>4 Ментальный лексикон и вопрос о существовании языкового модуля</a:t>
            </a:r>
            <a:endParaRPr lang="ru-RU" sz="2800" dirty="0" smtClean="0">
              <a:effectLst/>
              <a:latin typeface="Times New Roman" panose="02020603050405020304" pitchFamily="18" charset="0"/>
              <a:ea typeface="Times New Roman" panose="02020603050405020304" pitchFamily="18" charset="0"/>
            </a:endParaRP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настоящее время двумя основными подходами к экспериментальному изучению организации ментального лексикона являются </a:t>
            </a:r>
            <a:r>
              <a:rPr lang="ru-RU" sz="2800" b="1" dirty="0" smtClean="0">
                <a:effectLst/>
                <a:latin typeface="Times New Roman" panose="02020603050405020304" pitchFamily="18" charset="0"/>
                <a:ea typeface="Times New Roman" panose="02020603050405020304" pitchFamily="18" charset="0"/>
              </a:rPr>
              <a:t>модулярный</a:t>
            </a:r>
            <a:r>
              <a:rPr lang="ru-RU" sz="2800" dirty="0" smtClean="0">
                <a:effectLst/>
                <a:latin typeface="Times New Roman" panose="02020603050405020304" pitchFamily="18" charset="0"/>
                <a:ea typeface="Times New Roman" panose="02020603050405020304" pitchFamily="18" charset="0"/>
              </a:rPr>
              <a:t> и </a:t>
            </a:r>
            <a:r>
              <a:rPr lang="ru-RU" sz="2800" b="1" dirty="0" err="1" smtClean="0">
                <a:effectLst/>
                <a:latin typeface="Times New Roman" panose="02020603050405020304" pitchFamily="18" charset="0"/>
                <a:ea typeface="Times New Roman" panose="02020603050405020304" pitchFamily="18" charset="0"/>
              </a:rPr>
              <a:t>коннекционисткий</a:t>
            </a:r>
            <a:r>
              <a:rPr lang="ru-RU" sz="2800" dirty="0" smtClean="0">
                <a:effectLst/>
                <a:latin typeface="Times New Roman" panose="02020603050405020304" pitchFamily="18" charset="0"/>
                <a:ea typeface="Times New Roman" panose="02020603050405020304" pitchFamily="18" charset="0"/>
              </a:rPr>
              <a:t> (работы Т. В. Черниговской, Т.И </a:t>
            </a:r>
            <a:r>
              <a:rPr lang="ru-RU" sz="2800" dirty="0" err="1" smtClean="0">
                <a:effectLst/>
                <a:latin typeface="Times New Roman" panose="02020603050405020304" pitchFamily="18" charset="0"/>
                <a:ea typeface="Times New Roman" panose="02020603050405020304" pitchFamily="18" charset="0"/>
              </a:rPr>
              <a:t>Свистуновой</a:t>
            </a:r>
            <a:r>
              <a:rPr lang="ru-RU" sz="2800" dirty="0" smtClean="0">
                <a:effectLst/>
                <a:latin typeface="Times New Roman" panose="02020603050405020304" pitchFamily="18" charset="0"/>
                <a:ea typeface="Times New Roman" panose="02020603050405020304" pitchFamily="18" charset="0"/>
              </a:rPr>
              <a:t>, Н. А. Слюсарь).</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Согласно </a:t>
            </a:r>
            <a:r>
              <a:rPr lang="ru-RU" sz="2800" b="1" dirty="0" smtClean="0">
                <a:effectLst/>
                <a:latin typeface="Times New Roman" panose="02020603050405020304" pitchFamily="18" charset="0"/>
                <a:ea typeface="Times New Roman" panose="02020603050405020304" pitchFamily="18" charset="0"/>
              </a:rPr>
              <a:t>модулярному (</a:t>
            </a:r>
            <a:r>
              <a:rPr lang="ru-RU" sz="2800" b="1" dirty="0" err="1" smtClean="0">
                <a:effectLst/>
                <a:latin typeface="Times New Roman" panose="02020603050405020304" pitchFamily="18" charset="0"/>
                <a:ea typeface="Times New Roman" panose="02020603050405020304" pitchFamily="18" charset="0"/>
              </a:rPr>
              <a:t>двусистемному</a:t>
            </a:r>
            <a:r>
              <a:rPr lang="ru-RU" sz="2800" b="1" dirty="0" smtClean="0">
                <a:effectLst/>
                <a:latin typeface="Times New Roman" panose="02020603050405020304" pitchFamily="18" charset="0"/>
                <a:ea typeface="Times New Roman" panose="02020603050405020304" pitchFamily="18" charset="0"/>
              </a:rPr>
              <a:t>)</a:t>
            </a:r>
            <a:r>
              <a:rPr lang="ru-RU" sz="2800" dirty="0" smtClean="0">
                <a:effectLst/>
                <a:latin typeface="Times New Roman" panose="02020603050405020304" pitchFamily="18" charset="0"/>
                <a:ea typeface="Times New Roman" panose="02020603050405020304" pitchFamily="18" charset="0"/>
              </a:rPr>
              <a:t> подходу существует </a:t>
            </a:r>
            <a:r>
              <a:rPr lang="ru-RU" sz="2800" i="1" dirty="0" smtClean="0">
                <a:effectLst/>
                <a:latin typeface="Times New Roman" panose="02020603050405020304" pitchFamily="18" charset="0"/>
                <a:ea typeface="Times New Roman" panose="02020603050405020304" pitchFamily="18" charset="0"/>
              </a:rPr>
              <a:t>универсальная грамматика</a:t>
            </a:r>
            <a:r>
              <a:rPr lang="ru-RU" sz="2800" dirty="0" smtClean="0">
                <a:effectLst/>
                <a:latin typeface="Times New Roman" panose="02020603050405020304" pitchFamily="18" charset="0"/>
                <a:ea typeface="Times New Roman" panose="02020603050405020304" pitchFamily="18" charset="0"/>
              </a:rPr>
              <a:t>, по правилам которой построены все человеческие языки. Это могут быть </a:t>
            </a:r>
            <a:r>
              <a:rPr lang="ru-RU" sz="2800" u="sng" dirty="0" smtClean="0">
                <a:effectLst/>
                <a:latin typeface="Times New Roman" panose="02020603050405020304" pitchFamily="18" charset="0"/>
                <a:ea typeface="Times New Roman" panose="02020603050405020304" pitchFamily="18" charset="0"/>
              </a:rPr>
              <a:t>символические рекурсивные правила</a:t>
            </a:r>
            <a:r>
              <a:rPr lang="ru-RU" sz="2800" dirty="0" smtClean="0">
                <a:effectLst/>
                <a:latin typeface="Times New Roman" panose="02020603050405020304" pitchFamily="18" charset="0"/>
                <a:ea typeface="Times New Roman" panose="02020603050405020304" pitchFamily="18" charset="0"/>
              </a:rPr>
              <a:t>, действующие в режиме реального времени и основанные на процедурах и врождённых механизмах, запускаемых в оперативной памяти, и лексические и другие целиком представленные единицы, извлекаемые из долговременной ассоциативной памяти.</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9555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1896" y="403761"/>
            <a:ext cx="10842172" cy="5509200"/>
          </a:xfrm>
          <a:prstGeom prst="rect">
            <a:avLst/>
          </a:prstGeom>
        </p:spPr>
        <p:txBody>
          <a:bodyPr wrap="square">
            <a:spAutoFit/>
          </a:bodyPr>
          <a:lstStyle/>
          <a:p>
            <a:pPr indent="450215" algn="just">
              <a:spcAft>
                <a:spcPts val="0"/>
              </a:spcAft>
            </a:pPr>
            <a:r>
              <a:rPr lang="ru-RU" sz="3200" b="1" dirty="0" err="1" smtClean="0">
                <a:latin typeface="Times New Roman" panose="02020603050405020304" pitchFamily="18" charset="0"/>
                <a:ea typeface="Times New Roman" panose="02020603050405020304" pitchFamily="18" charset="0"/>
              </a:rPr>
              <a:t>К</a:t>
            </a:r>
            <a:r>
              <a:rPr lang="ru-RU" sz="3200" b="1" dirty="0" err="1" smtClean="0">
                <a:effectLst/>
                <a:latin typeface="Times New Roman" panose="02020603050405020304" pitchFamily="18" charset="0"/>
                <a:ea typeface="Times New Roman" panose="02020603050405020304" pitchFamily="18" charset="0"/>
              </a:rPr>
              <a:t>оннекционисткий</a:t>
            </a:r>
            <a:r>
              <a:rPr lang="ru-RU" sz="3200" b="1" dirty="0" smtClean="0">
                <a:effectLst/>
                <a:latin typeface="Times New Roman" panose="02020603050405020304" pitchFamily="18" charset="0"/>
                <a:ea typeface="Times New Roman" panose="02020603050405020304" pitchFamily="18" charset="0"/>
              </a:rPr>
              <a:t> (</a:t>
            </a:r>
            <a:r>
              <a:rPr lang="ru-RU" sz="3200" b="1" dirty="0" err="1" smtClean="0">
                <a:effectLst/>
                <a:latin typeface="Times New Roman" panose="02020603050405020304" pitchFamily="18" charset="0"/>
                <a:ea typeface="Times New Roman" panose="02020603050405020304" pitchFamily="18" charset="0"/>
              </a:rPr>
              <a:t>односистемный</a:t>
            </a:r>
            <a:r>
              <a:rPr lang="ru-RU" sz="3200" b="1" dirty="0" smtClean="0">
                <a:effectLst/>
                <a:latin typeface="Times New Roman" panose="02020603050405020304" pitchFamily="18" charset="0"/>
                <a:ea typeface="Times New Roman" panose="02020603050405020304" pitchFamily="18" charset="0"/>
              </a:rPr>
              <a:t>)</a:t>
            </a:r>
            <a:r>
              <a:rPr lang="ru-RU" sz="3200" dirty="0" smtClean="0">
                <a:effectLst/>
                <a:latin typeface="Times New Roman" panose="02020603050405020304" pitchFamily="18" charset="0"/>
                <a:ea typeface="Times New Roman" panose="02020603050405020304" pitchFamily="18" charset="0"/>
              </a:rPr>
              <a:t> подход – все процессы основываются на работе ассоциативной памяти, поэтому происходит постоянная сложная перестройка всей нейронной сети, также проходящая по правилам, но другим и гораздо более трудно формализуемым.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Как объясняет Н. А. Слюсарь, при </a:t>
            </a:r>
            <a:r>
              <a:rPr lang="ru-RU" sz="3200" dirty="0" err="1" smtClean="0">
                <a:effectLst/>
                <a:latin typeface="Times New Roman" panose="02020603050405020304" pitchFamily="18" charset="0"/>
                <a:ea typeface="Times New Roman" panose="02020603050405020304" pitchFamily="18" charset="0"/>
              </a:rPr>
              <a:t>односистемном</a:t>
            </a:r>
            <a:r>
              <a:rPr lang="ru-RU" sz="3200" dirty="0" smtClean="0">
                <a:effectLst/>
                <a:latin typeface="Times New Roman" panose="02020603050405020304" pitchFamily="18" charset="0"/>
                <a:ea typeface="Times New Roman" panose="02020603050405020304" pitchFamily="18" charset="0"/>
              </a:rPr>
              <a:t> подходе нет эксплицитных правил, все объекты хранятся в ассоциативной сети в виде наборов признаков, по которым делаются различные обобщения, которые и становятся правилами. Чем больше членов в классе — тем сильнее правило.</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42130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5017" y="380010"/>
            <a:ext cx="11055927" cy="5509200"/>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Эти подходы сформировались на основе изучения английского языка, в частности, системы английских глаголов. Однако, </a:t>
            </a:r>
            <a:r>
              <a:rPr lang="ru-RU" sz="3200" dirty="0" err="1" smtClean="0">
                <a:effectLst/>
                <a:latin typeface="Times New Roman" panose="02020603050405020304" pitchFamily="18" charset="0"/>
                <a:ea typeface="Times New Roman" panose="02020603050405020304" pitchFamily="18" charset="0"/>
              </a:rPr>
              <a:t>двусистемный</a:t>
            </a:r>
            <a:r>
              <a:rPr lang="ru-RU" sz="3200" dirty="0" smtClean="0">
                <a:effectLst/>
                <a:latin typeface="Times New Roman" panose="02020603050405020304" pitchFamily="18" charset="0"/>
                <a:ea typeface="Times New Roman" panose="02020603050405020304" pitchFamily="18" charset="0"/>
              </a:rPr>
              <a:t> подход испытывает значительные трудности на материалах других языков с более сложной глагольной системой.</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По результатам исследований на материале русских глаголов гипотеза </a:t>
            </a:r>
            <a:r>
              <a:rPr lang="ru-RU" sz="3200" dirty="0" err="1" smtClean="0">
                <a:effectLst/>
                <a:latin typeface="Times New Roman" panose="02020603050405020304" pitchFamily="18" charset="0"/>
                <a:ea typeface="Times New Roman" panose="02020603050405020304" pitchFamily="18" charset="0"/>
              </a:rPr>
              <a:t>двусистемного</a:t>
            </a:r>
            <a:r>
              <a:rPr lang="ru-RU" sz="3200" dirty="0" smtClean="0">
                <a:effectLst/>
                <a:latin typeface="Times New Roman" panose="02020603050405020304" pitchFamily="18" charset="0"/>
                <a:ea typeface="Times New Roman" panose="02020603050405020304" pitchFamily="18" charset="0"/>
              </a:rPr>
              <a:t> подхода не подтверждается, причем рассматривались как глаголы различных классов, так и разные формы одного глагола, которые, как показывают результаты экспериментов, тоже целиком хранятся в ассоциативной памяти.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81244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0643" y="439387"/>
            <a:ext cx="10569039" cy="4524315"/>
          </a:xfrm>
          <a:prstGeom prst="rect">
            <a:avLst/>
          </a:prstGeom>
        </p:spPr>
        <p:txBody>
          <a:bodyPr wrap="square">
            <a:spAutoFit/>
          </a:bodyPr>
          <a:lstStyle/>
          <a:p>
            <a:pPr indent="450215" algn="just">
              <a:spcAft>
                <a:spcPts val="0"/>
              </a:spcAft>
            </a:pPr>
            <a:r>
              <a:rPr lang="ru-RU" sz="3200" dirty="0">
                <a:latin typeface="Times New Roman" panose="02020603050405020304" pitchFamily="18" charset="0"/>
                <a:ea typeface="Times New Roman" panose="02020603050405020304" pitchFamily="18" charset="0"/>
              </a:rPr>
              <a:t>И</a:t>
            </a:r>
            <a:r>
              <a:rPr lang="ru-RU" sz="3200" dirty="0" smtClean="0">
                <a:effectLst/>
                <a:latin typeface="Times New Roman" panose="02020603050405020304" pitchFamily="18" charset="0"/>
                <a:ea typeface="Times New Roman" panose="02020603050405020304" pitchFamily="18" charset="0"/>
              </a:rPr>
              <a:t>сследования ментального лексикона А. В. </a:t>
            </a:r>
            <a:r>
              <a:rPr lang="ru-RU" sz="3200" dirty="0" err="1" smtClean="0">
                <a:effectLst/>
                <a:latin typeface="Times New Roman" panose="02020603050405020304" pitchFamily="18" charset="0"/>
                <a:ea typeface="Times New Roman" panose="02020603050405020304" pitchFamily="18" charset="0"/>
              </a:rPr>
              <a:t>Венцова</a:t>
            </a:r>
            <a:r>
              <a:rPr lang="ru-RU" sz="3200" dirty="0" smtClean="0">
                <a:effectLst/>
                <a:latin typeface="Times New Roman" panose="02020603050405020304" pitchFamily="18" charset="0"/>
                <a:ea typeface="Times New Roman" panose="02020603050405020304" pitchFamily="18" charset="0"/>
              </a:rPr>
              <a:t>, или обширное исследование грамматики разговорной речи М. В. </a:t>
            </a:r>
            <a:r>
              <a:rPr lang="ru-RU" sz="3200" dirty="0" err="1" smtClean="0">
                <a:effectLst/>
                <a:latin typeface="Times New Roman" panose="02020603050405020304" pitchFamily="18" charset="0"/>
                <a:ea typeface="Times New Roman" panose="02020603050405020304" pitchFamily="18" charset="0"/>
              </a:rPr>
              <a:t>Русаковой</a:t>
            </a:r>
            <a:r>
              <a:rPr lang="ru-RU" sz="3200" dirty="0" smtClean="0">
                <a:effectLst/>
                <a:latin typeface="Times New Roman" panose="02020603050405020304" pitchFamily="18" charset="0"/>
                <a:ea typeface="Times New Roman" panose="02020603050405020304" pitchFamily="18" charset="0"/>
              </a:rPr>
              <a:t> не ставят себе целью подтвердить или опровергнуть одну из вышеизложенных теорий.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Согласно концепции А. В. </a:t>
            </a:r>
            <a:r>
              <a:rPr lang="ru-RU" sz="3200" dirty="0" err="1" smtClean="0">
                <a:effectLst/>
                <a:latin typeface="Times New Roman" panose="02020603050405020304" pitchFamily="18" charset="0"/>
                <a:ea typeface="Times New Roman" panose="02020603050405020304" pitchFamily="18" charset="0"/>
              </a:rPr>
              <a:t>Венцова</a:t>
            </a:r>
            <a:r>
              <a:rPr lang="ru-RU" sz="3200" dirty="0" smtClean="0">
                <a:effectLst/>
                <a:latin typeface="Times New Roman" panose="02020603050405020304" pitchFamily="18" charset="0"/>
                <a:ea typeface="Times New Roman" panose="02020603050405020304" pitchFamily="18" charset="0"/>
              </a:rPr>
              <a:t> ментальный лексикон состоит из нескольких уровней.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Единицами самого простого из них (перцептивного словаря) являются </a:t>
            </a:r>
            <a:r>
              <a:rPr lang="ru-RU" sz="3200" i="1" dirty="0" smtClean="0">
                <a:effectLst/>
                <a:latin typeface="Times New Roman" panose="02020603050405020304" pitchFamily="18" charset="0"/>
                <a:ea typeface="Times New Roman" panose="02020603050405020304" pitchFamily="18" charset="0"/>
              </a:rPr>
              <a:t>словоформы</a:t>
            </a:r>
            <a:r>
              <a:rPr lang="ru-RU" sz="3200" dirty="0" smtClean="0">
                <a:effectLst/>
                <a:latin typeface="Times New Roman" panose="02020603050405020304" pitchFamily="18" charset="0"/>
                <a:ea typeface="Times New Roman" panose="02020603050405020304" pitchFamily="18" charset="0"/>
              </a:rPr>
              <a:t>, на более сложных уровнях ими могут быть </a:t>
            </a:r>
            <a:r>
              <a:rPr lang="ru-RU" sz="3200" i="1" dirty="0" smtClean="0">
                <a:effectLst/>
                <a:latin typeface="Times New Roman" panose="02020603050405020304" pitchFamily="18" charset="0"/>
                <a:ea typeface="Times New Roman" panose="02020603050405020304" pitchFamily="18" charset="0"/>
              </a:rPr>
              <a:t>сложные слова</a:t>
            </a:r>
            <a:r>
              <a:rPr lang="ru-RU" sz="3200" dirty="0" smtClean="0">
                <a:effectLst/>
                <a:latin typeface="Times New Roman" panose="02020603050405020304" pitchFamily="18" charset="0"/>
                <a:ea typeface="Times New Roman" panose="02020603050405020304" pitchFamily="18" charset="0"/>
              </a:rPr>
              <a:t> и даже </a:t>
            </a:r>
            <a:r>
              <a:rPr lang="ru-RU" sz="3200" i="1" dirty="0" smtClean="0">
                <a:effectLst/>
                <a:latin typeface="Times New Roman" panose="02020603050405020304" pitchFamily="18" charset="0"/>
                <a:ea typeface="Times New Roman" panose="02020603050405020304" pitchFamily="18" charset="0"/>
              </a:rPr>
              <a:t>фразеологизмы</a:t>
            </a:r>
            <a:r>
              <a:rPr lang="ru-RU" sz="3200" dirty="0" smtClean="0">
                <a:effectLst/>
                <a:latin typeface="Times New Roman" panose="02020603050405020304" pitchFamily="18" charset="0"/>
                <a:ea typeface="Times New Roman" panose="02020603050405020304" pitchFamily="18" charset="0"/>
              </a:rPr>
              <a:t>.</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2957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3771" y="463139"/>
            <a:ext cx="10652167" cy="4401205"/>
          </a:xfrm>
          <a:prstGeom prst="rect">
            <a:avLst/>
          </a:prstGeom>
        </p:spPr>
        <p:txBody>
          <a:bodyPr wrap="square">
            <a:spAutoFit/>
          </a:bodyPr>
          <a:lstStyle/>
          <a:p>
            <a:pPr indent="457200" algn="just"/>
            <a:r>
              <a:rPr lang="ru-RU" sz="2800" dirty="0" smtClean="0">
                <a:effectLst/>
                <a:latin typeface="Times New Roman" panose="02020603050405020304" pitchFamily="18" charset="0"/>
                <a:ea typeface="Times New Roman" panose="02020603050405020304" pitchFamily="18" charset="0"/>
              </a:rPr>
              <a:t>С точки зрения изучения ментального лексикона носителей языка также очень интересно рассмотреть глобальные изменения самого языка, изменение его норм и правил. </a:t>
            </a:r>
          </a:p>
          <a:p>
            <a:pPr indent="457200" algn="just"/>
            <a:r>
              <a:rPr lang="ru-RU" sz="2800" dirty="0" smtClean="0">
                <a:effectLst/>
                <a:latin typeface="Times New Roman" panose="02020603050405020304" pitchFamily="18" charset="0"/>
                <a:ea typeface="Times New Roman" panose="02020603050405020304" pitchFamily="18" charset="0"/>
              </a:rPr>
              <a:t>Изучение этих процессов может пролить свет на причины, по которым некоторые языковые явления постепенно превращаются в архаизмы, а на их месте возникают новые формы, построенные по новым правилам. </a:t>
            </a:r>
          </a:p>
          <a:p>
            <a:pPr indent="457200" algn="just"/>
            <a:r>
              <a:rPr lang="ru-RU" sz="2800" dirty="0" smtClean="0">
                <a:effectLst/>
                <a:latin typeface="Times New Roman" panose="02020603050405020304" pitchFamily="18" charset="0"/>
                <a:ea typeface="Times New Roman" panose="02020603050405020304" pitchFamily="18" charset="0"/>
              </a:rPr>
              <a:t>Ответить на вопрос, почему это происходит, и происходит именно так, значит существенно приблизиться к ответу на вопрос, как мы вообще думаем на языке. </a:t>
            </a:r>
          </a:p>
        </p:txBody>
      </p:sp>
    </p:spTree>
    <p:extLst>
      <p:ext uri="{BB962C8B-B14F-4D97-AF65-F5344CB8AC3E}">
        <p14:creationId xmlns:p14="http://schemas.microsoft.com/office/powerpoint/2010/main" val="8715694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314" y="380011"/>
            <a:ext cx="10893631" cy="6986528"/>
          </a:xfrm>
          <a:prstGeom prst="rect">
            <a:avLst/>
          </a:prstGeom>
        </p:spPr>
        <p:txBody>
          <a:bodyPr wrap="square">
            <a:spAutoFit/>
          </a:bodyPr>
          <a:lstStyle/>
          <a:p>
            <a:pPr indent="450215" algn="just"/>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В этой связи очень интересен активный процесс разрушения исторических чередований согласных в русском языке протекающий в настоящее время – </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Н. А. Слюсарь и М. </a:t>
            </a:r>
            <a:r>
              <a:rPr lang="ru-RU" sz="2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Холодилова</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 материале русскоязычных сайтов. </a:t>
            </a:r>
          </a:p>
          <a:p>
            <a:pPr indent="450215" algn="just"/>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Согласно результатам этого исследования чередования не всегда опускаются, но в некоторых случаях также происходит замена чередования на «неправильное». </a:t>
            </a:r>
          </a:p>
          <a:p>
            <a:pPr indent="450215" algn="just"/>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Тем не менее, существует сильная тенденция к избавлению от чередований, показанная на новых для русского языка глаголов, принадлежащих к классу, требующему чередования при склонении (например: </a:t>
            </a:r>
            <a:r>
              <a:rPr lang="ru-RU"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френдить</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постить</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Авторы этого исследования – выводу: хотя правило, требующее чередования всё ещё действует, его детали (какое именно чередование нужно) уже утеряны, что противоречит </a:t>
            </a:r>
            <a:r>
              <a:rPr lang="ru-RU" sz="2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односистемному</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подходу, где правило и его детали суть одно.</a:t>
            </a:r>
          </a:p>
          <a:p>
            <a:pPr indent="450215" algn="just">
              <a:spcAft>
                <a:spcPts val="0"/>
              </a:spcAft>
            </a:pP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9350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1896" y="463138"/>
            <a:ext cx="10901548" cy="6001643"/>
          </a:xfrm>
          <a:prstGeom prst="rect">
            <a:avLst/>
          </a:prstGeom>
        </p:spPr>
        <p:txBody>
          <a:bodyPr wrap="square">
            <a:spAutoFit/>
          </a:bodyPr>
          <a:lstStyle/>
          <a:p>
            <a:pPr indent="457200" algn="just"/>
            <a:r>
              <a:rPr lang="ru-RU" sz="3200" b="1" dirty="0" smtClean="0">
                <a:effectLst/>
                <a:latin typeface="Times New Roman" panose="02020603050405020304" pitchFamily="18" charset="0"/>
                <a:ea typeface="Times New Roman" panose="02020603050405020304" pitchFamily="18" charset="0"/>
              </a:rPr>
              <a:t>Модуль</a:t>
            </a:r>
            <a:r>
              <a:rPr lang="ru-RU" sz="3200" dirty="0" smtClean="0">
                <a:effectLst/>
                <a:latin typeface="Times New Roman" panose="02020603050405020304" pitchFamily="18" charset="0"/>
                <a:ea typeface="Times New Roman" panose="02020603050405020304" pitchFamily="18" charset="0"/>
              </a:rPr>
              <a:t> – это </a:t>
            </a:r>
            <a:r>
              <a:rPr lang="ru-RU" sz="3200" b="1" i="1" dirty="0" smtClean="0">
                <a:effectLst/>
                <a:latin typeface="Times New Roman" panose="02020603050405020304" pitchFamily="18" charset="0"/>
                <a:ea typeface="Times New Roman" panose="02020603050405020304" pitchFamily="18" charset="0"/>
              </a:rPr>
              <a:t>относительно автономная область знания для переработки специфического типа информации ограниченным доступом к другим типам информации.</a:t>
            </a:r>
            <a:r>
              <a:rPr lang="ru-RU" sz="3200" dirty="0" smtClean="0">
                <a:effectLst/>
                <a:latin typeface="Times New Roman" panose="02020603050405020304" pitchFamily="18" charset="0"/>
                <a:ea typeface="Times New Roman" panose="02020603050405020304" pitchFamily="18" charset="0"/>
              </a:rPr>
              <a:t> </a:t>
            </a:r>
          </a:p>
          <a:p>
            <a:pPr indent="457200" algn="just"/>
            <a:r>
              <a:rPr lang="ru-RU" sz="3200" dirty="0" smtClean="0">
                <a:effectLst/>
                <a:latin typeface="Times New Roman" panose="02020603050405020304" pitchFamily="18" charset="0"/>
                <a:ea typeface="Times New Roman" panose="02020603050405020304" pitchFamily="18" charset="0"/>
              </a:rPr>
              <a:t>М. Шварц: в нашей познавательной системе имеются такие модули, как </a:t>
            </a:r>
            <a:r>
              <a:rPr lang="ru-RU" sz="3200" i="1" dirty="0" smtClean="0">
                <a:effectLst/>
                <a:latin typeface="Times New Roman" panose="02020603050405020304" pitchFamily="18" charset="0"/>
                <a:ea typeface="Times New Roman" panose="02020603050405020304" pitchFamily="18" charset="0"/>
              </a:rPr>
              <a:t>зрительное восприятие и синтаксис</a:t>
            </a:r>
            <a:r>
              <a:rPr lang="ru-RU" sz="3200" dirty="0" smtClean="0">
                <a:effectLst/>
                <a:latin typeface="Times New Roman" panose="02020603050405020304" pitchFamily="18" charset="0"/>
                <a:ea typeface="Times New Roman" panose="02020603050405020304" pitchFamily="18" charset="0"/>
              </a:rPr>
              <a:t>, которые являются раздельными автономными системами знания и переработки, относительно независимыми от контекстуальной информации, привязанные определенным отделам мозга. </a:t>
            </a:r>
          </a:p>
          <a:p>
            <a:pPr indent="457200" algn="just"/>
            <a:r>
              <a:rPr lang="ru-RU" sz="3200" dirty="0" smtClean="0">
                <a:effectLst/>
                <a:latin typeface="Times New Roman" panose="02020603050405020304" pitchFamily="18" charset="0"/>
                <a:ea typeface="Times New Roman" panose="02020603050405020304" pitchFamily="18" charset="0"/>
              </a:rPr>
              <a:t>Однако вопрос состоит в том, свойственно ли это семантической части ментального лексикона. </a:t>
            </a:r>
            <a:endParaRPr lang="ru-RU" sz="3200" dirty="0"/>
          </a:p>
        </p:txBody>
      </p:sp>
    </p:spTree>
    <p:extLst>
      <p:ext uri="{BB962C8B-B14F-4D97-AF65-F5344CB8AC3E}">
        <p14:creationId xmlns:p14="http://schemas.microsoft.com/office/powerpoint/2010/main" val="95116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1268" y="344384"/>
            <a:ext cx="11032176" cy="6543767"/>
          </a:xfrm>
          <a:prstGeom prst="rect">
            <a:avLst/>
          </a:prstGeom>
        </p:spPr>
        <p:txBody>
          <a:bodyPr wrap="square">
            <a:spAutoFit/>
          </a:bodyPr>
          <a:lstStyle/>
          <a:p>
            <a:pPr indent="457200" algn="just"/>
            <a:r>
              <a:rPr lang="ru-RU" sz="2800" dirty="0" smtClean="0">
                <a:effectLst/>
                <a:latin typeface="Times New Roman" panose="02020603050405020304" pitchFamily="18" charset="0"/>
                <a:ea typeface="Times New Roman" panose="02020603050405020304" pitchFamily="18" charset="0"/>
              </a:rPr>
              <a:t>Ч. </a:t>
            </a:r>
            <a:r>
              <a:rPr lang="ru-RU" sz="2800" dirty="0" err="1" smtClean="0">
                <a:effectLst/>
                <a:latin typeface="Times New Roman" panose="02020603050405020304" pitchFamily="18" charset="0"/>
                <a:ea typeface="Times New Roman" panose="02020603050405020304" pitchFamily="18" charset="0"/>
              </a:rPr>
              <a:t>Осгуд</a:t>
            </a:r>
            <a:r>
              <a:rPr lang="ru-RU" sz="2800" dirty="0" smtClean="0">
                <a:effectLst/>
                <a:latin typeface="Times New Roman" panose="02020603050405020304" pitchFamily="18" charset="0"/>
                <a:ea typeface="Times New Roman" panose="02020603050405020304" pitchFamily="18" charset="0"/>
              </a:rPr>
              <a:t> – </a:t>
            </a:r>
            <a:r>
              <a:rPr lang="ru-RU" sz="2800" b="1" i="1" dirty="0" smtClean="0">
                <a:effectLst/>
                <a:latin typeface="Times New Roman" panose="02020603050405020304" pitchFamily="18" charset="0"/>
                <a:ea typeface="Times New Roman" panose="02020603050405020304" pitchFamily="18" charset="0"/>
              </a:rPr>
              <a:t>лексикон</a:t>
            </a:r>
            <a:r>
              <a:rPr lang="ru-RU" sz="2800" dirty="0" smtClean="0">
                <a:effectLst/>
                <a:latin typeface="Times New Roman" panose="02020603050405020304" pitchFamily="18" charset="0"/>
                <a:ea typeface="Times New Roman" panose="02020603050405020304" pitchFamily="18" charset="0"/>
              </a:rPr>
              <a:t> – как один из важнейших </a:t>
            </a:r>
            <a:r>
              <a:rPr lang="ru-RU" sz="2800" b="1" dirty="0" smtClean="0">
                <a:effectLst/>
                <a:latin typeface="Times New Roman" panose="02020603050405020304" pitchFamily="18" charset="0"/>
                <a:ea typeface="Times New Roman" panose="02020603050405020304" pitchFamily="18" charset="0"/>
              </a:rPr>
              <a:t>механизмов когнитивной переработки информации</a:t>
            </a:r>
            <a:r>
              <a:rPr lang="ru-RU" sz="2800" dirty="0" smtClean="0">
                <a:effectLst/>
                <a:latin typeface="Times New Roman" panose="02020603050405020304" pitchFamily="18" charset="0"/>
                <a:ea typeface="Times New Roman" panose="02020603050405020304" pitchFamily="18" charset="0"/>
              </a:rPr>
              <a:t>, связанный с уровнем репрезентации и отвечающий за перекодирование в двух направлениях: от воспринимаемых единиц – </a:t>
            </a:r>
            <a:r>
              <a:rPr lang="ru-RU" sz="2800" dirty="0" err="1" smtClean="0">
                <a:effectLst/>
                <a:latin typeface="Times New Roman" panose="02020603050405020304" pitchFamily="18" charset="0"/>
                <a:ea typeface="Times New Roman" panose="02020603050405020304" pitchFamily="18" charset="0"/>
              </a:rPr>
              <a:t>перцептов</a:t>
            </a:r>
            <a:r>
              <a:rPr lang="ru-RU" sz="2800" dirty="0" smtClean="0">
                <a:effectLst/>
                <a:latin typeface="Times New Roman" panose="02020603050405020304" pitchFamily="18" charset="0"/>
                <a:ea typeface="Times New Roman" panose="02020603050405020304" pitchFamily="18" charset="0"/>
              </a:rPr>
              <a:t> (перцептивных и языковых знаков) к значениям и от интенций к программе деятельности (языковой или иной). </a:t>
            </a:r>
          </a:p>
          <a:p>
            <a:pPr indent="457200" algn="just"/>
            <a:r>
              <a:rPr lang="ru-RU" sz="2800" i="1" dirty="0" smtClean="0">
                <a:latin typeface="Times New Roman" panose="02020603050405020304" pitchFamily="18" charset="0"/>
                <a:ea typeface="Times New Roman" panose="02020603050405020304" pitchFamily="18" charset="0"/>
              </a:rPr>
              <a:t>Л</a:t>
            </a:r>
            <a:r>
              <a:rPr lang="ru-RU" sz="2800" i="1" dirty="0" smtClean="0">
                <a:effectLst/>
                <a:latin typeface="Times New Roman" panose="02020603050405020304" pitchFamily="18" charset="0"/>
                <a:ea typeface="Times New Roman" panose="02020603050405020304" pitchFamily="18" charset="0"/>
              </a:rPr>
              <a:t>ексикон</a:t>
            </a:r>
            <a:r>
              <a:rPr lang="ru-RU" sz="2800" dirty="0" smtClean="0">
                <a:effectLst/>
                <a:latin typeface="Times New Roman" panose="02020603050405020304" pitchFamily="18" charset="0"/>
                <a:ea typeface="Times New Roman" panose="02020603050405020304" pitchFamily="18" charset="0"/>
              </a:rPr>
              <a:t> – это скорее </a:t>
            </a:r>
            <a:r>
              <a:rPr lang="ru-RU" sz="2800" b="1" dirty="0" smtClean="0">
                <a:effectLst/>
                <a:latin typeface="Times New Roman" panose="02020603050405020304" pitchFamily="18" charset="0"/>
                <a:ea typeface="Times New Roman" panose="02020603050405020304" pitchFamily="18" charset="0"/>
              </a:rPr>
              <a:t>процесс</a:t>
            </a:r>
            <a:r>
              <a:rPr lang="ru-RU" sz="2800" dirty="0" smtClean="0">
                <a:effectLst/>
                <a:latin typeface="Times New Roman" panose="02020603050405020304" pitchFamily="18" charset="0"/>
                <a:ea typeface="Times New Roman" panose="02020603050405020304" pitchFamily="18" charset="0"/>
              </a:rPr>
              <a:t>, чем память хранения. </a:t>
            </a:r>
          </a:p>
          <a:p>
            <a:pPr indent="457200" algn="just"/>
            <a:r>
              <a:rPr lang="ru-RU" sz="2800" dirty="0" smtClean="0">
                <a:effectLst/>
                <a:latin typeface="Times New Roman" panose="02020603050405020304" pitchFamily="18" charset="0"/>
                <a:ea typeface="Times New Roman" panose="02020603050405020304" pitchFamily="18" charset="0"/>
              </a:rPr>
              <a:t>То, что хранится в лексиконе, – это </a:t>
            </a:r>
            <a:r>
              <a:rPr lang="ru-RU" sz="2800" i="1" dirty="0" smtClean="0">
                <a:effectLst/>
                <a:latin typeface="Times New Roman" panose="02020603050405020304" pitchFamily="18" charset="0"/>
                <a:ea typeface="Times New Roman" panose="02020603050405020304" pitchFamily="18" charset="0"/>
              </a:rPr>
              <a:t>очень большой набор связей между знаками (</a:t>
            </a:r>
            <a:r>
              <a:rPr lang="ru-RU" sz="2800" i="1" dirty="0" err="1" smtClean="0">
                <a:effectLst/>
                <a:latin typeface="Times New Roman" panose="02020603050405020304" pitchFamily="18" charset="0"/>
                <a:ea typeface="Times New Roman" panose="02020603050405020304" pitchFamily="18" charset="0"/>
              </a:rPr>
              <a:t>перцептами</a:t>
            </a:r>
            <a:r>
              <a:rPr lang="ru-RU" sz="2800" i="1" dirty="0" smtClean="0">
                <a:effectLst/>
                <a:latin typeface="Times New Roman" panose="02020603050405020304" pitchFamily="18" charset="0"/>
                <a:ea typeface="Times New Roman" panose="02020603050405020304" pitchFamily="18" charset="0"/>
              </a:rPr>
              <a:t>) и кодами семантических признаков</a:t>
            </a:r>
            <a:r>
              <a:rPr lang="ru-RU" sz="2800" dirty="0" smtClean="0">
                <a:effectLst/>
                <a:latin typeface="Times New Roman" panose="02020603050405020304" pitchFamily="18" charset="0"/>
                <a:ea typeface="Times New Roman" panose="02020603050405020304" pitchFamily="18" charset="0"/>
              </a:rPr>
              <a:t>.</a:t>
            </a:r>
          </a:p>
          <a:p>
            <a:pPr indent="457200" algn="just"/>
            <a:r>
              <a:rPr lang="ru-RU" sz="2800" dirty="0" smtClean="0">
                <a:effectLst/>
                <a:latin typeface="Times New Roman" panose="02020603050405020304" pitchFamily="18" charset="0"/>
                <a:ea typeface="Times New Roman" panose="02020603050405020304" pitchFamily="18" charset="0"/>
              </a:rPr>
              <a:t>Понятие признаков является важнейшим и для других связанных с лексиконом механизмов: </a:t>
            </a:r>
          </a:p>
          <a:p>
            <a:pPr indent="457200" algn="just"/>
            <a:r>
              <a:rPr lang="ru-RU" sz="2800" dirty="0" smtClean="0">
                <a:effectLst/>
                <a:latin typeface="Times New Roman" panose="02020603050405020304" pitchFamily="18" charset="0"/>
                <a:ea typeface="Times New Roman" panose="02020603050405020304" pitchFamily="18" charset="0"/>
              </a:rPr>
              <a:t>- оператора (процесса кратковременной памяти), </a:t>
            </a:r>
          </a:p>
          <a:p>
            <a:pPr indent="457200" algn="just"/>
            <a:r>
              <a:rPr lang="ru-RU" sz="2800" dirty="0" smtClean="0">
                <a:effectLst/>
                <a:latin typeface="Times New Roman" panose="02020603050405020304" pitchFamily="18" charset="0"/>
                <a:ea typeface="Times New Roman" panose="02020603050405020304" pitchFamily="18" charset="0"/>
              </a:rPr>
              <a:t>- буфера (механизма временного удержания информации) и </a:t>
            </a:r>
          </a:p>
          <a:p>
            <a:pPr indent="457200" algn="just"/>
            <a:r>
              <a:rPr lang="ru-RU" sz="2800" dirty="0" smtClean="0">
                <a:effectLst/>
                <a:latin typeface="Times New Roman" panose="02020603050405020304" pitchFamily="18" charset="0"/>
                <a:ea typeface="Times New Roman" panose="02020603050405020304" pitchFamily="18" charset="0"/>
              </a:rPr>
              <a:t>- памяти (механизма долговременного хранения семантической информации). </a:t>
            </a:r>
            <a:endParaRPr lang="ru-RU" sz="2800" dirty="0"/>
          </a:p>
        </p:txBody>
      </p:sp>
    </p:spTree>
    <p:extLst>
      <p:ext uri="{BB962C8B-B14F-4D97-AF65-F5344CB8AC3E}">
        <p14:creationId xmlns:p14="http://schemas.microsoft.com/office/powerpoint/2010/main" val="30572596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8156" y="617517"/>
            <a:ext cx="10153402" cy="5016758"/>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М. Шварц: имеются свидетельства, поддерживающие идею общей модульной организации: одна ментальная способность может быть нарушена, в то время как другая продолжает нормально функционировать.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Язык трактуется как автономная система, управляемая специфическим языковыми принципами.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Но холистический подход утверждает, что естественный язык представляет собой открытую когнитивную систему, взаимодействующую с общими ментальными способностями</a:t>
            </a:r>
            <a:r>
              <a:rPr lang="ru-RU" dirty="0" smtClean="0">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45539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8145" y="486888"/>
            <a:ext cx="10747169" cy="5016758"/>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М. Шварц подчеркивает наличие взаимосвязи между семантическим знанием и концептуальным знанием.</a:t>
            </a:r>
          </a:p>
          <a:p>
            <a:pPr indent="450215" algn="just">
              <a:spcAft>
                <a:spcPts val="0"/>
              </a:spcAft>
            </a:pPr>
            <a:r>
              <a:rPr lang="ru-RU" sz="3200" u="sng" dirty="0" smtClean="0">
                <a:effectLst/>
                <a:latin typeface="Times New Roman" panose="02020603050405020304" pitchFamily="18" charset="0"/>
                <a:ea typeface="Times New Roman" panose="02020603050405020304" pitchFamily="18" charset="0"/>
              </a:rPr>
              <a:t>Семантическое знание </a:t>
            </a:r>
            <a:r>
              <a:rPr lang="ru-RU" sz="3200" dirty="0" smtClean="0">
                <a:effectLst/>
                <a:latin typeface="Times New Roman" panose="02020603050405020304" pitchFamily="18" charset="0"/>
                <a:ea typeface="Times New Roman" panose="02020603050405020304" pitchFamily="18" charset="0"/>
              </a:rPr>
              <a:t>привязано к </a:t>
            </a:r>
            <a:r>
              <a:rPr lang="ru-RU" sz="3200" i="1" dirty="0" smtClean="0">
                <a:effectLst/>
                <a:latin typeface="Times New Roman" panose="02020603050405020304" pitchFamily="18" charset="0"/>
                <a:ea typeface="Times New Roman" panose="02020603050405020304" pitchFamily="18" charset="0"/>
              </a:rPr>
              <a:t>фонологической репрезентации </a:t>
            </a:r>
            <a:r>
              <a:rPr lang="ru-RU" sz="3200" dirty="0" smtClean="0">
                <a:effectLst/>
                <a:latin typeface="Times New Roman" panose="02020603050405020304" pitchFamily="18" charset="0"/>
                <a:ea typeface="Times New Roman" panose="02020603050405020304" pitchFamily="18" charset="0"/>
              </a:rPr>
              <a:t>и к </a:t>
            </a:r>
            <a:r>
              <a:rPr lang="ru-RU" sz="3200" i="1" dirty="0" smtClean="0">
                <a:effectLst/>
                <a:latin typeface="Times New Roman" panose="02020603050405020304" pitchFamily="18" charset="0"/>
                <a:ea typeface="Times New Roman" panose="02020603050405020304" pitchFamily="18" charset="0"/>
              </a:rPr>
              <a:t>синтаксической структуре</a:t>
            </a:r>
            <a:r>
              <a:rPr lang="ru-RU" sz="3200" dirty="0" smtClean="0">
                <a:effectLst/>
                <a:latin typeface="Times New Roman" panose="02020603050405020304" pitchFamily="18" charset="0"/>
                <a:ea typeface="Times New Roman" panose="02020603050405020304" pitchFamily="18" charset="0"/>
              </a:rPr>
              <a:t>, подчиняясь принципам специфичности языка.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Отсюда </a:t>
            </a:r>
            <a:r>
              <a:rPr lang="ru-RU" sz="3200" i="1" u="sng" dirty="0" smtClean="0">
                <a:effectLst/>
                <a:latin typeface="Times New Roman" panose="02020603050405020304" pitchFamily="18" charset="0"/>
                <a:ea typeface="Times New Roman" panose="02020603050405020304" pitchFamily="18" charset="0"/>
              </a:rPr>
              <a:t>семантическое знание </a:t>
            </a:r>
            <a:r>
              <a:rPr lang="ru-RU" sz="3200" dirty="0" smtClean="0">
                <a:effectLst/>
                <a:latin typeface="Times New Roman" panose="02020603050405020304" pitchFamily="18" charset="0"/>
                <a:ea typeface="Times New Roman" panose="02020603050405020304" pitchFamily="18" charset="0"/>
              </a:rPr>
              <a:t>– это модально-специфичный подраздел концептуального знания, с помощью которого </a:t>
            </a:r>
            <a:r>
              <a:rPr lang="ru-RU" sz="3200" dirty="0" err="1" smtClean="0">
                <a:effectLst/>
                <a:latin typeface="Times New Roman" panose="02020603050405020304" pitchFamily="18" charset="0"/>
                <a:ea typeface="Times New Roman" panose="02020603050405020304" pitchFamily="18" charset="0"/>
              </a:rPr>
              <a:t>лексикализуются</a:t>
            </a:r>
            <a:r>
              <a:rPr lang="ru-RU" sz="3200" dirty="0" smtClean="0">
                <a:effectLst/>
                <a:latin typeface="Times New Roman" panose="02020603050405020304" pitchFamily="18" charset="0"/>
                <a:ea typeface="Times New Roman" panose="02020603050405020304" pitchFamily="18" charset="0"/>
              </a:rPr>
              <a:t> части концептуальной информации. Поэтому встречаются различные лексикализации концептуальных единиц.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3440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6275" y="213756"/>
            <a:ext cx="10794670" cy="6001643"/>
          </a:xfrm>
          <a:prstGeom prst="rect">
            <a:avLst/>
          </a:prstGeom>
        </p:spPr>
        <p:txBody>
          <a:bodyPr wrap="square">
            <a:spAutoFit/>
          </a:bodyPr>
          <a:lstStyle/>
          <a:p>
            <a:pPr indent="457200" algn="just"/>
            <a:r>
              <a:rPr lang="ru-RU" sz="3200" b="1" dirty="0" smtClean="0">
                <a:effectLst/>
                <a:latin typeface="Times New Roman" panose="02020603050405020304" pitchFamily="18" charset="0"/>
                <a:ea typeface="Times New Roman" panose="02020603050405020304" pitchFamily="18" charset="0"/>
              </a:rPr>
              <a:t>Семантические признаки</a:t>
            </a:r>
            <a:r>
              <a:rPr lang="ru-RU" sz="3200" dirty="0" smtClean="0">
                <a:effectLst/>
                <a:latin typeface="Times New Roman" panose="02020603050405020304" pitchFamily="18" charset="0"/>
                <a:ea typeface="Times New Roman" panose="02020603050405020304" pitchFamily="18" charset="0"/>
              </a:rPr>
              <a:t> трактуются Ч. </a:t>
            </a:r>
            <a:r>
              <a:rPr lang="ru-RU" sz="3200" dirty="0" err="1" smtClean="0">
                <a:effectLst/>
                <a:latin typeface="Times New Roman" panose="02020603050405020304" pitchFamily="18" charset="0"/>
                <a:ea typeface="Times New Roman" panose="02020603050405020304" pitchFamily="18" charset="0"/>
              </a:rPr>
              <a:t>Осгудом</a:t>
            </a:r>
            <a:r>
              <a:rPr lang="ru-RU" sz="3200" dirty="0" smtClean="0">
                <a:effectLst/>
                <a:latin typeface="Times New Roman" panose="02020603050405020304" pitchFamily="18" charset="0"/>
                <a:ea typeface="Times New Roman" panose="02020603050405020304" pitchFamily="18" charset="0"/>
              </a:rPr>
              <a:t> как </a:t>
            </a:r>
            <a:r>
              <a:rPr lang="ru-RU" sz="3200" i="1" dirty="0" err="1" smtClean="0">
                <a:effectLst/>
                <a:latin typeface="Times New Roman" panose="02020603050405020304" pitchFamily="18" charset="0"/>
                <a:ea typeface="Times New Roman" panose="02020603050405020304" pitchFamily="18" charset="0"/>
              </a:rPr>
              <a:t>медиационные</a:t>
            </a:r>
            <a:r>
              <a:rPr lang="ru-RU" sz="3200" i="1" dirty="0" smtClean="0">
                <a:effectLst/>
                <a:latin typeface="Times New Roman" panose="02020603050405020304" pitchFamily="18" charset="0"/>
                <a:ea typeface="Times New Roman" panose="02020603050405020304" pitchFamily="18" charset="0"/>
              </a:rPr>
              <a:t> (т.е. опосредствующие) компоненты, биполярные по своей природе и в общем случае имеющие переменную величину интенсивности между нулем (нейтральность, отсутствие некоторого признака в кодовой цепочке) и максимальным показателем на том или ином полюсе.</a:t>
            </a:r>
            <a:r>
              <a:rPr lang="ru-RU" sz="3200" dirty="0" smtClean="0">
                <a:effectLst/>
                <a:latin typeface="Times New Roman" panose="02020603050405020304" pitchFamily="18" charset="0"/>
                <a:ea typeface="Times New Roman" panose="02020603050405020304" pitchFamily="18" charset="0"/>
              </a:rPr>
              <a:t> </a:t>
            </a:r>
          </a:p>
          <a:p>
            <a:pPr indent="457200" algn="just"/>
            <a:r>
              <a:rPr lang="ru-RU" sz="3200" dirty="0">
                <a:latin typeface="Times New Roman" panose="02020603050405020304" pitchFamily="18" charset="0"/>
                <a:cs typeface="Times New Roman" panose="02020603050405020304" pitchFamily="18" charset="0"/>
              </a:rPr>
              <a:t>При этом подчеркивается </a:t>
            </a:r>
            <a:r>
              <a:rPr lang="ru-RU" sz="3200" b="1" dirty="0">
                <a:latin typeface="Times New Roman" panose="02020603050405020304" pitchFamily="18" charset="0"/>
              </a:rPr>
              <a:t>п</a:t>
            </a:r>
            <a:r>
              <a:rPr lang="ru-RU" sz="3200" b="1" dirty="0" smtClean="0">
                <a:effectLst/>
                <a:latin typeface="Times New Roman" panose="02020603050405020304" pitchFamily="18" charset="0"/>
                <a:ea typeface="Times New Roman" panose="02020603050405020304" pitchFamily="18" charset="0"/>
              </a:rPr>
              <a:t>роисхождение семантических признаков из опыта</a:t>
            </a:r>
            <a:r>
              <a:rPr lang="ru-RU" sz="3200" dirty="0" smtClean="0">
                <a:effectLst/>
                <a:latin typeface="Times New Roman" panose="02020603050405020304" pitchFamily="18" charset="0"/>
                <a:ea typeface="Times New Roman" panose="02020603050405020304" pitchFamily="18" charset="0"/>
              </a:rPr>
              <a:t>, их формирование в качестве наиболее обобщенного вида знаний о мире и </a:t>
            </a:r>
            <a:r>
              <a:rPr lang="ru-RU" sz="3200" b="1" dirty="0" smtClean="0">
                <a:effectLst/>
                <a:latin typeface="Times New Roman" panose="02020603050405020304" pitchFamily="18" charset="0"/>
                <a:ea typeface="Times New Roman" panose="02020603050405020304" pitchFamily="18" charset="0"/>
              </a:rPr>
              <a:t>обязательность эмоционально-оценочного отношения </a:t>
            </a:r>
            <a:r>
              <a:rPr lang="ru-RU" sz="3200" dirty="0" smtClean="0">
                <a:effectLst/>
                <a:latin typeface="Times New Roman" panose="02020603050405020304" pitchFamily="18" charset="0"/>
                <a:ea typeface="Times New Roman" panose="02020603050405020304" pitchFamily="18" charset="0"/>
              </a:rPr>
              <a:t>к носителям признаков.</a:t>
            </a:r>
            <a:endParaRPr lang="ru-RU" sz="3200" dirty="0"/>
          </a:p>
        </p:txBody>
      </p:sp>
    </p:spTree>
    <p:extLst>
      <p:ext uri="{BB962C8B-B14F-4D97-AF65-F5344CB8AC3E}">
        <p14:creationId xmlns:p14="http://schemas.microsoft.com/office/powerpoint/2010/main" val="2376548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2934" y="415637"/>
            <a:ext cx="10822379" cy="5262979"/>
          </a:xfrm>
          <a:prstGeom prst="rect">
            <a:avLst/>
          </a:prstGeom>
        </p:spPr>
        <p:txBody>
          <a:bodyPr wrap="square">
            <a:spAutoFit/>
          </a:bodyPr>
          <a:lstStyle/>
          <a:p>
            <a:pPr indent="450215" algn="just">
              <a:spcAft>
                <a:spcPts val="0"/>
              </a:spcAft>
            </a:pPr>
            <a:r>
              <a:rPr lang="ru-RU" sz="2800" dirty="0">
                <a:latin typeface="Times New Roman" panose="02020603050405020304" pitchFamily="18" charset="0"/>
                <a:ea typeface="Times New Roman" panose="02020603050405020304" pitchFamily="18" charset="0"/>
              </a:rPr>
              <a:t>П</a:t>
            </a:r>
            <a:r>
              <a:rPr lang="ru-RU" sz="2800" dirty="0" smtClean="0">
                <a:effectLst/>
                <a:latin typeface="Times New Roman" panose="02020603050405020304" pitchFamily="18" charset="0"/>
                <a:ea typeface="Times New Roman" panose="02020603050405020304" pitchFamily="18" charset="0"/>
              </a:rPr>
              <a:t>од </a:t>
            </a:r>
            <a:r>
              <a:rPr lang="ru-RU" sz="2800" b="1" i="1" dirty="0" smtClean="0">
                <a:effectLst/>
                <a:latin typeface="Times New Roman" panose="02020603050405020304" pitchFamily="18" charset="0"/>
                <a:ea typeface="Times New Roman" panose="02020603050405020304" pitchFamily="18" charset="0"/>
              </a:rPr>
              <a:t>лексиконом </a:t>
            </a:r>
            <a:r>
              <a:rPr lang="ru-RU" sz="2800" dirty="0" smtClean="0">
                <a:effectLst/>
                <a:latin typeface="Times New Roman" panose="02020603050405020304" pitchFamily="18" charset="0"/>
                <a:ea typeface="Times New Roman" panose="02020603050405020304" pitchFamily="18" charset="0"/>
              </a:rPr>
              <a:t>понимается </a:t>
            </a:r>
            <a:r>
              <a:rPr lang="ru-RU" sz="2800" b="1" i="1" dirty="0" smtClean="0">
                <a:effectLst/>
                <a:latin typeface="Times New Roman" panose="02020603050405020304" pitchFamily="18" charset="0"/>
                <a:ea typeface="Times New Roman" panose="02020603050405020304" pitchFamily="18" charset="0"/>
              </a:rPr>
              <a:t>индивидуальный словарный запас, репрезентация слов в долговременной памяти человека</a:t>
            </a:r>
            <a:r>
              <a:rPr lang="ru-RU" sz="2800" dirty="0" smtClean="0">
                <a:effectLst/>
                <a:latin typeface="Times New Roman" panose="02020603050405020304" pitchFamily="18" charset="0"/>
                <a:ea typeface="Times New Roman" panose="02020603050405020304" pitchFamily="18" charset="0"/>
              </a:rPr>
              <a:t> или </a:t>
            </a:r>
            <a:r>
              <a:rPr lang="ru-RU" sz="2800" i="1" dirty="0" smtClean="0">
                <a:effectLst/>
                <a:latin typeface="Times New Roman" panose="02020603050405020304" pitchFamily="18" charset="0"/>
                <a:ea typeface="Times New Roman" panose="02020603050405020304" pitchFamily="18" charset="0"/>
              </a:rPr>
              <a:t>хранилище слов в памяти человека, память слов</a:t>
            </a:r>
            <a:r>
              <a:rPr lang="ru-RU" sz="2800" dirty="0" smtClean="0">
                <a:effectLst/>
                <a:latin typeface="Times New Roman" panose="02020603050405020304" pitchFamily="18" charset="0"/>
                <a:ea typeface="Times New Roman" panose="02020603050405020304" pitchFamily="18" charset="0"/>
              </a:rPr>
              <a:t> и т.п. без расшифровки того, что именно представляет собой </a:t>
            </a:r>
            <a:r>
              <a:rPr lang="ru-RU" sz="2800" i="1" dirty="0" smtClean="0">
                <a:effectLst/>
                <a:latin typeface="Times New Roman" panose="02020603050405020304" pitchFamily="18" charset="0"/>
                <a:ea typeface="Times New Roman" panose="02020603050405020304" pitchFamily="18" charset="0"/>
              </a:rPr>
              <a:t>слово в языковом / речевом механизме индивида.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Иначе говоря, некоторые авторы приравнивают ментальный лексикон к известной индивиду части общенационального словарного запаса, хранимой в памяти в таком же (или близком к этому) виде, в каком слова описываются в печатных словарях и лексикографических исследованиях. </a:t>
            </a:r>
          </a:p>
          <a:p>
            <a:pPr indent="450215" algn="just">
              <a:spcAft>
                <a:spcPts val="0"/>
              </a:spcAft>
            </a:pPr>
            <a:r>
              <a:rPr lang="ru-RU" sz="2800" dirty="0" smtClean="0">
                <a:effectLst/>
                <a:latin typeface="Times New Roman" panose="02020603050405020304" pitchFamily="18" charset="0"/>
                <a:ea typeface="Times New Roman" panose="02020603050405020304" pitchFamily="18" charset="0"/>
              </a:rPr>
              <a:t>В области искусственного интеллекта имеется тенденция приравнивать ментальный лексикон к семантической памяти.</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5856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3139" y="178130"/>
            <a:ext cx="11186556" cy="6124754"/>
          </a:xfrm>
          <a:prstGeom prst="rect">
            <a:avLst/>
          </a:prstGeom>
        </p:spPr>
        <p:txBody>
          <a:bodyPr wrap="square">
            <a:spAutoFit/>
          </a:bodyPr>
          <a:lstStyle/>
          <a:p>
            <a:pPr indent="457200" algn="just"/>
            <a:r>
              <a:rPr lang="ru-RU" sz="2800" dirty="0" smtClean="0">
                <a:effectLst/>
                <a:latin typeface="Times New Roman" panose="02020603050405020304" pitchFamily="18" charset="0"/>
                <a:ea typeface="Times New Roman" panose="02020603050405020304" pitchFamily="18" charset="0"/>
              </a:rPr>
              <a:t>Д. Кэрролл рассматривает структуру внутреннего лексикона (его организацию) с точки зрения динамики моделей семантической памяти. </a:t>
            </a:r>
          </a:p>
          <a:p>
            <a:pPr indent="457200" algn="just"/>
            <a:r>
              <a:rPr lang="ru-RU" sz="2800" b="1" dirty="0" smtClean="0">
                <a:effectLst/>
                <a:latin typeface="Times New Roman" panose="02020603050405020304" pitchFamily="18" charset="0"/>
                <a:ea typeface="Times New Roman" panose="02020603050405020304" pitchFamily="18" charset="0"/>
              </a:rPr>
              <a:t>Сетевые модели</a:t>
            </a:r>
            <a:r>
              <a:rPr lang="ru-RU" sz="2800" dirty="0" smtClean="0">
                <a:effectLst/>
                <a:latin typeface="Times New Roman" panose="02020603050405020304" pitchFamily="18" charset="0"/>
                <a:ea typeface="Times New Roman" panose="02020603050405020304" pitchFamily="18" charset="0"/>
              </a:rPr>
              <a:t> исходят из того, что наша память формирует систему взаимосвязанных элементов. Сеть носит характер иерархии, если некоторые элементы сети находятся выше или ниже других элементов сети, что отвечает принципу когнитивной экономии, поскольку признается, что информация записывается для «хранения» только один раз. </a:t>
            </a:r>
          </a:p>
          <a:p>
            <a:pPr indent="457200" algn="just"/>
            <a:r>
              <a:rPr lang="ru-RU" sz="2800" b="1" dirty="0" smtClean="0">
                <a:effectLst/>
                <a:latin typeface="Times New Roman" panose="02020603050405020304" pitchFamily="18" charset="0"/>
                <a:ea typeface="Times New Roman" panose="02020603050405020304" pitchFamily="18" charset="0"/>
              </a:rPr>
              <a:t>Модели семантических признаков</a:t>
            </a:r>
            <a:r>
              <a:rPr lang="ru-RU" sz="2800" dirty="0" smtClean="0">
                <a:effectLst/>
                <a:latin typeface="Times New Roman" panose="02020603050405020304" pitchFamily="18" charset="0"/>
                <a:ea typeface="Times New Roman" panose="02020603050405020304" pitchFamily="18" charset="0"/>
              </a:rPr>
              <a:t> репрезентируют слова как наборы семантических признаков с разграничением определительных и характерных признаков.</a:t>
            </a:r>
            <a:r>
              <a:rPr lang="ru-RU" sz="2800" b="1" dirty="0" smtClean="0">
                <a:effectLst/>
                <a:latin typeface="Times New Roman" panose="02020603050405020304" pitchFamily="18" charset="0"/>
                <a:ea typeface="Times New Roman" panose="02020603050405020304" pitchFamily="18" charset="0"/>
              </a:rPr>
              <a:t> </a:t>
            </a:r>
          </a:p>
          <a:p>
            <a:pPr indent="457200" algn="just"/>
            <a:r>
              <a:rPr lang="ru-RU" sz="2800" b="1" dirty="0" smtClean="0">
                <a:effectLst/>
                <a:latin typeface="Times New Roman" panose="02020603050405020304" pitchFamily="18" charset="0"/>
                <a:ea typeface="Times New Roman" panose="02020603050405020304" pitchFamily="18" charset="0"/>
              </a:rPr>
              <a:t>Модели распространяющейся активации </a:t>
            </a:r>
            <a:r>
              <a:rPr lang="ru-RU" sz="2800" dirty="0" smtClean="0">
                <a:effectLst/>
                <a:latin typeface="Times New Roman" panose="02020603050405020304" pitchFamily="18" charset="0"/>
                <a:ea typeface="Times New Roman" panose="02020603050405020304" pitchFamily="18" charset="0"/>
              </a:rPr>
              <a:t>признают, что слова репрезентированы в лексиконе через сеть отношений, но эта организация не является строго иерархичной. </a:t>
            </a:r>
            <a:endParaRPr lang="ru-RU" sz="2800" dirty="0"/>
          </a:p>
        </p:txBody>
      </p:sp>
    </p:spTree>
    <p:extLst>
      <p:ext uri="{BB962C8B-B14F-4D97-AF65-F5344CB8AC3E}">
        <p14:creationId xmlns:p14="http://schemas.microsoft.com/office/powerpoint/2010/main" val="4106590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5641" y="332509"/>
            <a:ext cx="11198431" cy="6986528"/>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В противоположность этому она ближе к сети взаимосвязанных узлов, а расстояние между узлами детерминируется и структурными характеристиками (категориальными отношениями) и функциональными соображениями (типичностью и степенью ассоциативной близости различных концептов).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Таким образом, эта модель инкорпорирует некоторые аспекты предшествующих моделей: остается идея хранения концептов в их взаимосвязях, но представление о равнозначности таких связей пересмотрено в сторону признания того, что некоторые узлы более доступны, чем другие, и что степень доступности узлов в сети определяется такими факторами, как частотность использования и типичность. </a:t>
            </a:r>
          </a:p>
        </p:txBody>
      </p:sp>
    </p:spTree>
    <p:extLst>
      <p:ext uri="{BB962C8B-B14F-4D97-AF65-F5344CB8AC3E}">
        <p14:creationId xmlns:p14="http://schemas.microsoft.com/office/powerpoint/2010/main" val="2297287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6275" y="403762"/>
            <a:ext cx="10640291" cy="5509200"/>
          </a:xfrm>
          <a:prstGeom prst="rect">
            <a:avLst/>
          </a:prstGeom>
        </p:spPr>
        <p:txBody>
          <a:bodyPr wrap="square">
            <a:spAutoFit/>
          </a:bodyPr>
          <a:lstStyle/>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Модифицирован и принцип когнитивной экономии: согласно сильной версии, информация записывается в памяти только один раз; слабая версия говорит только то, что информация не хранится во всех местах, где она может быть приложима.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Пересмотрен и характер процесса извлечения семантической информации. </a:t>
            </a:r>
          </a:p>
          <a:p>
            <a:pPr indent="450215" algn="just">
              <a:spcAft>
                <a:spcPts val="0"/>
              </a:spcAft>
            </a:pPr>
            <a:r>
              <a:rPr lang="ru-RU" sz="3200" dirty="0" smtClean="0">
                <a:effectLst/>
                <a:latin typeface="Times New Roman" panose="02020603050405020304" pitchFamily="18" charset="0"/>
                <a:ea typeface="Times New Roman" panose="02020603050405020304" pitchFamily="18" charset="0"/>
              </a:rPr>
              <a:t>Речь идет о распространяющейся активации, которая начинается с одного узла и распространяется далее параллельно по цепи, при этом активируются узлы, более тесно связанные с исходным, чем отдаленные.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5672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7084814CD35F9E4FB9BEF72EB4339178" ma:contentTypeVersion="0" ma:contentTypeDescription="Создание документа." ma:contentTypeScope="" ma:versionID="39a715d14aaaf50f8ecea1512668234f">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1A9C22-5B50-4827-9A1B-1DCE059F2FE0}"/>
</file>

<file path=customXml/itemProps2.xml><?xml version="1.0" encoding="utf-8"?>
<ds:datastoreItem xmlns:ds="http://schemas.openxmlformats.org/officeDocument/2006/customXml" ds:itemID="{31458765-E62D-4178-92FF-5AD3AFCB3770}"/>
</file>

<file path=customXml/itemProps3.xml><?xml version="1.0" encoding="utf-8"?>
<ds:datastoreItem xmlns:ds="http://schemas.openxmlformats.org/officeDocument/2006/customXml" ds:itemID="{2250672D-E1C8-4CAA-AF4B-FD5FF383AFAD}"/>
</file>

<file path=docProps/app.xml><?xml version="1.0" encoding="utf-8"?>
<Properties xmlns="http://schemas.openxmlformats.org/officeDocument/2006/extended-properties" xmlns:vt="http://schemas.openxmlformats.org/officeDocument/2006/docPropsVTypes">
  <TotalTime>96</TotalTime>
  <Words>3173</Words>
  <Application>Microsoft Office PowerPoint</Application>
  <PresentationFormat>Широкоэкранный</PresentationFormat>
  <Paragraphs>143</Paragraphs>
  <Slides>41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41</vt:i4>
      </vt:variant>
    </vt:vector>
  </HeadingPairs>
  <TitlesOfParts>
    <vt:vector size="46" baseType="lpstr">
      <vt:lpstr>Arial</vt:lpstr>
      <vt:lpstr>Calibri</vt:lpstr>
      <vt:lpstr>Calibri Light</vt:lpstr>
      <vt:lpstr>Times New Roman</vt:lpstr>
      <vt:lpstr>Тема Office</vt:lpstr>
      <vt:lpstr>Тема 2.5 Ментальный лексикон: модели организации знаний в памяти человека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2.5 Ментальный лексикон: модели организации знаний в памяти человека </dc:title>
  <dc:creator>1</dc:creator>
  <cp:lastModifiedBy>1</cp:lastModifiedBy>
  <cp:revision>47</cp:revision>
  <dcterms:created xsi:type="dcterms:W3CDTF">2019-01-13T14:32:22Z</dcterms:created>
  <dcterms:modified xsi:type="dcterms:W3CDTF">2019-01-13T16:09:10Z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0x0101007084814CD35F9E4FB9BEF72EB4339178</vt:lpwstr>
  </property>
</Properties>
</file>