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7" r:id="rId10"/>
    <p:sldId id="268" r:id="rId11"/>
    <p:sldId id="269" r:id="rId12"/>
    <p:sldId id="270" r:id="rId13"/>
    <p:sldId id="271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B09119-B350-4A6A-8CA0-3B7FD8502294}" type="datetimeFigureOut">
              <a:rPr lang="ru-RU" smtClean="0"/>
              <a:pPr/>
              <a:t>20.07.2013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E7007-5178-4069-AF1C-17590347595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E7007-5178-4069-AF1C-175903475957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20.07.2013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20.07.2013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sz="3200" dirty="0" smtClean="0"/>
          </a:p>
          <a:p>
            <a:r>
              <a:rPr lang="ru-RU" sz="4800" dirty="0" smtClean="0"/>
              <a:t>глагол</a:t>
            </a:r>
            <a:endParaRPr lang="be-BY" sz="4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Диалектные различия русского языка в области морфологии</a:t>
            </a:r>
            <a:endParaRPr lang="be-BY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95536" y="2743200"/>
            <a:ext cx="8352928" cy="356612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sz="1350" b="0" spc="0" dirty="0" smtClean="0"/>
              <a:t>Основные диалектные различия  заключаются здесь в фонемном составе постфикса :</a:t>
            </a:r>
            <a:endParaRPr lang="be-BY" sz="1350" b="0" spc="0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350" spc="0" dirty="0" smtClean="0"/>
              <a:t>Согласный в составе постфикса может быть твёрдым или мягким:</a:t>
            </a:r>
            <a:r>
              <a:rPr lang="ru-RU" sz="1350" b="0" i="1" dirty="0" smtClean="0"/>
              <a:t> </a:t>
            </a:r>
            <a:r>
              <a:rPr lang="ru-RU" sz="1350" b="0" i="1" spc="0" dirty="0" smtClean="0"/>
              <a:t>мылся,  дрался </a:t>
            </a:r>
            <a:r>
              <a:rPr lang="en-US" sz="1350" b="0" i="1" spc="0" dirty="0" smtClean="0"/>
              <a:t>/</a:t>
            </a:r>
            <a:r>
              <a:rPr lang="ru-RU" sz="1350" b="0" i="1" spc="0" dirty="0" smtClean="0"/>
              <a:t> </a:t>
            </a:r>
            <a:r>
              <a:rPr lang="ru-RU" sz="1350" b="0" i="1" spc="0" dirty="0" err="1" smtClean="0"/>
              <a:t>мылса</a:t>
            </a:r>
            <a:r>
              <a:rPr lang="ru-RU" sz="1350" b="0" i="1" spc="0" dirty="0" smtClean="0"/>
              <a:t>,  </a:t>
            </a:r>
            <a:r>
              <a:rPr lang="ru-RU" sz="1350" b="0" i="1" spc="0" dirty="0" err="1" smtClean="0"/>
              <a:t>дралса</a:t>
            </a:r>
            <a:endParaRPr lang="be-BY" sz="1350" b="0" spc="0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350" spc="0" dirty="0" smtClean="0"/>
              <a:t>Гласный в составе постфикса, следующего за гласным, может иметься или отсутствовать: </a:t>
            </a:r>
            <a:r>
              <a:rPr lang="ru-RU" sz="1350" b="0" i="1" spc="0" dirty="0" smtClean="0"/>
              <a:t>садилась </a:t>
            </a:r>
            <a:r>
              <a:rPr lang="en-US" sz="1350" b="0" i="1" spc="0" dirty="0" smtClean="0"/>
              <a:t>/ </a:t>
            </a:r>
            <a:r>
              <a:rPr lang="ru-RU" sz="1350" b="0" i="1" spc="0" dirty="0" err="1" smtClean="0"/>
              <a:t>садилася</a:t>
            </a:r>
            <a:r>
              <a:rPr lang="ru-RU" sz="1350" b="0" i="1" spc="0" dirty="0" smtClean="0"/>
              <a:t>,  нашлась  </a:t>
            </a:r>
            <a:r>
              <a:rPr lang="en-US" sz="1350" b="0" i="1" spc="0" dirty="0" smtClean="0"/>
              <a:t>/ </a:t>
            </a:r>
            <a:r>
              <a:rPr lang="ru-RU" sz="1350" b="0" i="1" spc="0" dirty="0" err="1" smtClean="0"/>
              <a:t>нашлася</a:t>
            </a:r>
            <a:r>
              <a:rPr lang="ru-RU" sz="1350" b="0" i="1" spc="0" dirty="0" smtClean="0"/>
              <a:t>  </a:t>
            </a:r>
            <a:endParaRPr lang="be-BY" sz="1350" b="0" spc="0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350" spc="0" dirty="0" smtClean="0"/>
              <a:t>Характер гласного в составе постфикса может быть различным: </a:t>
            </a:r>
            <a:r>
              <a:rPr lang="ru-RU" sz="1350" b="0" i="1" spc="0" dirty="0" smtClean="0"/>
              <a:t>нашёлся,  </a:t>
            </a:r>
            <a:r>
              <a:rPr lang="ru-RU" sz="1350" b="0" i="1" spc="0" dirty="0" err="1" smtClean="0"/>
              <a:t>нашёлса</a:t>
            </a:r>
            <a:r>
              <a:rPr lang="ru-RU" sz="1350" b="0" i="1" spc="0" dirty="0" smtClean="0"/>
              <a:t>  </a:t>
            </a:r>
            <a:r>
              <a:rPr lang="en-US" sz="1350" b="0" i="1" spc="0" dirty="0" smtClean="0"/>
              <a:t>/ </a:t>
            </a:r>
            <a:r>
              <a:rPr lang="ru-RU" sz="1350" b="0" i="1" spc="0" dirty="0" smtClean="0"/>
              <a:t> </a:t>
            </a:r>
            <a:r>
              <a:rPr lang="ru-RU" sz="1350" b="0" i="1" spc="0" dirty="0" err="1" smtClean="0"/>
              <a:t>нашёлсе</a:t>
            </a:r>
            <a:r>
              <a:rPr lang="ru-RU" sz="1350" b="0" i="1" spc="0" dirty="0" smtClean="0"/>
              <a:t>  </a:t>
            </a:r>
            <a:r>
              <a:rPr lang="en-US" sz="1350" b="0" i="1" spc="0" dirty="0" smtClean="0"/>
              <a:t>/ </a:t>
            </a:r>
            <a:r>
              <a:rPr lang="ru-RU" sz="1350" b="0" i="1" spc="0" dirty="0" smtClean="0"/>
              <a:t> </a:t>
            </a:r>
            <a:r>
              <a:rPr lang="ru-RU" sz="1350" b="0" i="1" spc="0" dirty="0" err="1" smtClean="0"/>
              <a:t>нашёлсё</a:t>
            </a:r>
            <a:r>
              <a:rPr lang="ru-RU" sz="1350" b="0" i="1" spc="0" dirty="0" smtClean="0"/>
              <a:t> </a:t>
            </a:r>
            <a:r>
              <a:rPr lang="en-US" sz="1350" b="0" i="1" spc="0" dirty="0" smtClean="0"/>
              <a:t> /  </a:t>
            </a:r>
            <a:r>
              <a:rPr lang="ru-RU" sz="1350" b="0" i="1" spc="0" dirty="0" err="1" smtClean="0"/>
              <a:t>нашёлси</a:t>
            </a:r>
            <a:r>
              <a:rPr lang="ru-RU" sz="1350" b="0" i="1" spc="0" dirty="0" smtClean="0"/>
              <a:t>  </a:t>
            </a:r>
            <a:r>
              <a:rPr lang="en-US" sz="1350" b="0" i="1" spc="0" dirty="0" smtClean="0"/>
              <a:t>/ </a:t>
            </a:r>
            <a:r>
              <a:rPr lang="ru-RU" sz="1350" b="0" i="1" spc="0" dirty="0" err="1" smtClean="0"/>
              <a:t>нашёлсы</a:t>
            </a:r>
            <a:endParaRPr lang="ru-RU" sz="1350" b="0" spc="0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z="1350" spc="0" dirty="0" smtClean="0"/>
              <a:t>ассимилятивные процессы между согласным постфикса и конечным согласным личного окончания глагола могут происходить либо не происходить и могут быть различными по своим результатам: </a:t>
            </a:r>
            <a:r>
              <a:rPr lang="ru-RU" sz="1350" b="0" i="1" spc="0" dirty="0" err="1" smtClean="0"/>
              <a:t>смеё</a:t>
            </a:r>
            <a:r>
              <a:rPr lang="en-US" sz="1350" b="0" i="1" spc="0" dirty="0" smtClean="0"/>
              <a:t>[</a:t>
            </a:r>
            <a:r>
              <a:rPr lang="ru-RU" sz="1350" b="0" i="1" spc="0" dirty="0" err="1" smtClean="0"/>
              <a:t>шс</a:t>
            </a:r>
            <a:r>
              <a:rPr lang="ru-RU" sz="1350" b="0" i="1" spc="0" dirty="0" smtClean="0"/>
              <a:t>’</a:t>
            </a:r>
            <a:r>
              <a:rPr lang="en-US" sz="1350" b="0" i="1" spc="0" dirty="0" smtClean="0"/>
              <a:t>]</a:t>
            </a:r>
            <a:r>
              <a:rPr lang="ru-RU" sz="1350" b="0" i="1" spc="0" dirty="0" smtClean="0"/>
              <a:t>я, </a:t>
            </a:r>
            <a:r>
              <a:rPr lang="ru-RU" sz="1350" b="0" i="1" spc="0" dirty="0" err="1" smtClean="0"/>
              <a:t>смеё</a:t>
            </a:r>
            <a:r>
              <a:rPr lang="en-US" sz="1350" b="0" i="1" spc="0" dirty="0" smtClean="0"/>
              <a:t>[</a:t>
            </a:r>
            <a:r>
              <a:rPr lang="ru-RU" sz="1350" b="0" i="1" spc="0" dirty="0" err="1" smtClean="0"/>
              <a:t>шс</a:t>
            </a:r>
            <a:r>
              <a:rPr lang="en-US" sz="1350" b="0" i="1" spc="0" dirty="0" smtClean="0"/>
              <a:t>]</a:t>
            </a:r>
            <a:r>
              <a:rPr lang="ru-RU" sz="1350" b="0" i="1" spc="0" dirty="0" smtClean="0"/>
              <a:t>я </a:t>
            </a:r>
            <a:r>
              <a:rPr lang="en-US" sz="1350" b="0" i="1" spc="0" dirty="0" smtClean="0"/>
              <a:t>/ </a:t>
            </a:r>
            <a:r>
              <a:rPr lang="ru-RU" sz="1350" b="0" i="1" spc="0" dirty="0" err="1" smtClean="0"/>
              <a:t>смеё</a:t>
            </a:r>
            <a:r>
              <a:rPr lang="en-US" sz="1350" b="0" i="1" spc="0" dirty="0" smtClean="0"/>
              <a:t>[c’</a:t>
            </a:r>
            <a:r>
              <a:rPr lang="ru-RU" sz="1350" b="0" i="1" spc="0" dirty="0" smtClean="0"/>
              <a:t>с’</a:t>
            </a:r>
            <a:r>
              <a:rPr lang="en-US" sz="1350" b="0" i="1" spc="0" dirty="0" smtClean="0"/>
              <a:t>]</a:t>
            </a:r>
            <a:r>
              <a:rPr lang="ru-RU" sz="1350" b="0" i="1" spc="0" dirty="0" smtClean="0"/>
              <a:t>я</a:t>
            </a:r>
            <a:r>
              <a:rPr lang="en-US" sz="1350" b="0" i="1" spc="0" dirty="0" smtClean="0"/>
              <a:t> / </a:t>
            </a:r>
            <a:r>
              <a:rPr lang="ru-RU" sz="1350" b="0" i="1" spc="0" dirty="0" err="1" smtClean="0"/>
              <a:t>смеё</a:t>
            </a:r>
            <a:r>
              <a:rPr lang="en-US" sz="1350" b="0" i="1" spc="0" dirty="0" smtClean="0"/>
              <a:t>[</a:t>
            </a:r>
            <a:r>
              <a:rPr lang="ru-RU" sz="1350" b="0" i="1" spc="0" dirty="0" err="1" smtClean="0"/>
              <a:t>шш</a:t>
            </a:r>
            <a:r>
              <a:rPr lang="en-US" sz="1350" b="0" i="1" spc="0" dirty="0" smtClean="0"/>
              <a:t>]</a:t>
            </a:r>
            <a:r>
              <a:rPr lang="ru-RU" sz="1350" b="0" i="1" spc="0" dirty="0" smtClean="0"/>
              <a:t>я; </a:t>
            </a:r>
            <a:r>
              <a:rPr lang="ru-RU" sz="1350" b="0" i="1" spc="0" dirty="0" err="1" smtClean="0"/>
              <a:t>смеё</a:t>
            </a:r>
            <a:r>
              <a:rPr lang="en-US" sz="1350" b="0" i="1" spc="0" dirty="0" smtClean="0"/>
              <a:t>[</a:t>
            </a:r>
            <a:r>
              <a:rPr lang="ru-RU" sz="1350" b="0" i="1" spc="0" dirty="0" err="1" smtClean="0"/>
              <a:t>цц</a:t>
            </a:r>
            <a:r>
              <a:rPr lang="en-US" sz="1350" b="0" i="1" spc="0" dirty="0" smtClean="0"/>
              <a:t>]</a:t>
            </a:r>
            <a:r>
              <a:rPr lang="ru-RU" sz="1350" b="0" i="1" spc="0" dirty="0" smtClean="0"/>
              <a:t>я </a:t>
            </a:r>
            <a:r>
              <a:rPr lang="en-US" sz="1350" b="0" i="1" spc="0" dirty="0" smtClean="0"/>
              <a:t>/ </a:t>
            </a:r>
            <a:r>
              <a:rPr lang="ru-RU" sz="1350" b="0" i="1" spc="0" dirty="0" err="1" smtClean="0"/>
              <a:t>смеё</a:t>
            </a:r>
            <a:r>
              <a:rPr lang="en-US" sz="1350" b="0" i="1" spc="0" dirty="0" smtClean="0"/>
              <a:t>[</a:t>
            </a:r>
            <a:r>
              <a:rPr lang="ru-RU" sz="1350" b="0" i="1" spc="0" dirty="0" smtClean="0"/>
              <a:t>тс’</a:t>
            </a:r>
            <a:r>
              <a:rPr lang="en-US" sz="1350" b="0" i="1" spc="0" dirty="0" smtClean="0"/>
              <a:t>]</a:t>
            </a:r>
            <a:r>
              <a:rPr lang="ru-RU" sz="1350" b="0" i="1" spc="0" dirty="0" smtClean="0"/>
              <a:t>я, </a:t>
            </a:r>
            <a:r>
              <a:rPr lang="ru-RU" sz="1350" b="0" i="1" spc="0" dirty="0" err="1" smtClean="0"/>
              <a:t>смеё</a:t>
            </a:r>
            <a:r>
              <a:rPr lang="en-US" sz="1350" b="0" i="1" spc="0" dirty="0" smtClean="0"/>
              <a:t>[</a:t>
            </a:r>
            <a:r>
              <a:rPr lang="ru-RU" sz="1350" b="0" i="1" spc="0" dirty="0" smtClean="0"/>
              <a:t>тс</a:t>
            </a:r>
            <a:r>
              <a:rPr lang="en-US" sz="1350" b="0" i="1" spc="0" dirty="0" smtClean="0"/>
              <a:t>]</a:t>
            </a:r>
            <a:r>
              <a:rPr lang="ru-RU" sz="1350" b="0" i="1" spc="0" dirty="0" smtClean="0"/>
              <a:t>я</a:t>
            </a:r>
            <a:endParaRPr lang="be-BY" sz="1350" b="0" i="1" spc="0" dirty="0" smtClean="0"/>
          </a:p>
          <a:p>
            <a:endParaRPr lang="be-BY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Диалектные различия в категории залога</a:t>
            </a:r>
            <a:endParaRPr lang="be-BY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Неличные формы глагола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ctr"/>
            <a:endParaRPr lang="ru-RU" sz="2400" b="1" dirty="0" smtClean="0"/>
          </a:p>
          <a:p>
            <a:pPr algn="ctr"/>
            <a:endParaRPr lang="ru-RU" sz="2400" b="1" dirty="0" smtClean="0"/>
          </a:p>
          <a:p>
            <a:pPr algn="ctr"/>
            <a:endParaRPr lang="ru-RU" sz="2400" b="1" dirty="0" smtClean="0"/>
          </a:p>
          <a:p>
            <a:pPr algn="ctr"/>
            <a:r>
              <a:rPr lang="ru-RU" sz="2400" b="1" dirty="0" smtClean="0"/>
              <a:t>Инфинитив</a:t>
            </a:r>
            <a:endParaRPr lang="ru-RU" sz="24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dirty="0" smtClean="0">
                <a:cs typeface="Times New Roman" pitchFamily="18" charset="0"/>
              </a:rPr>
              <a:t>формы на </a:t>
            </a:r>
            <a:r>
              <a:rPr lang="ru-RU" i="1" dirty="0" smtClean="0">
                <a:cs typeface="Times New Roman" pitchFamily="18" charset="0"/>
              </a:rPr>
              <a:t>-</a:t>
            </a:r>
            <a:r>
              <a:rPr lang="ru-RU" i="1" dirty="0" err="1" smtClean="0">
                <a:cs typeface="Times New Roman" pitchFamily="18" charset="0"/>
              </a:rPr>
              <a:t>ти</a:t>
            </a:r>
            <a:r>
              <a:rPr lang="ru-RU" dirty="0" smtClean="0">
                <a:cs typeface="Times New Roman" pitchFamily="18" charset="0"/>
              </a:rPr>
              <a:t> при ударении на основе и формы на </a:t>
            </a:r>
            <a:r>
              <a:rPr lang="ru-RU" i="1" dirty="0" smtClean="0">
                <a:cs typeface="Times New Roman" pitchFamily="18" charset="0"/>
              </a:rPr>
              <a:t>-</a:t>
            </a:r>
            <a:r>
              <a:rPr lang="ru-RU" i="1" dirty="0" err="1" smtClean="0">
                <a:cs typeface="Times New Roman" pitchFamily="18" charset="0"/>
              </a:rPr>
              <a:t>ть</a:t>
            </a:r>
            <a:r>
              <a:rPr lang="ru-RU" dirty="0" smtClean="0">
                <a:cs typeface="Times New Roman" pitchFamily="18" charset="0"/>
              </a:rPr>
              <a:t> с переносом ударения с суффикса на основу: </a:t>
            </a:r>
            <a:r>
              <a:rPr lang="ru-RU" i="1" dirty="0" err="1" smtClean="0">
                <a:cs typeface="Times New Roman" pitchFamily="18" charset="0"/>
              </a:rPr>
              <a:t>ле</a:t>
            </a:r>
            <a:r>
              <a:rPr lang="el-GR" i="1" dirty="0" smtClean="0">
                <a:latin typeface="Times New Roman"/>
                <a:cs typeface="Times New Roman"/>
              </a:rPr>
              <a:t>́</a:t>
            </a:r>
            <a:r>
              <a:rPr lang="ru-RU" i="1" dirty="0" err="1" smtClean="0">
                <a:cs typeface="Times New Roman" pitchFamily="18" charset="0"/>
              </a:rPr>
              <a:t>зти</a:t>
            </a:r>
            <a:r>
              <a:rPr lang="ru-RU" dirty="0" smtClean="0">
                <a:cs typeface="Times New Roman" pitchFamily="18" charset="0"/>
              </a:rPr>
              <a:t>‚ </a:t>
            </a:r>
            <a:r>
              <a:rPr lang="ru-RU" i="1" dirty="0" err="1" smtClean="0">
                <a:cs typeface="Times New Roman" pitchFamily="18" charset="0"/>
              </a:rPr>
              <a:t>дати</a:t>
            </a:r>
            <a:r>
              <a:rPr lang="ru-RU" dirty="0" smtClean="0">
                <a:cs typeface="Times New Roman" pitchFamily="18" charset="0"/>
              </a:rPr>
              <a:t>‚ </a:t>
            </a:r>
            <a:r>
              <a:rPr lang="ru-RU" i="1" dirty="0" smtClean="0">
                <a:cs typeface="Times New Roman" pitchFamily="18" charset="0"/>
              </a:rPr>
              <a:t>несть</a:t>
            </a:r>
            <a:endParaRPr lang="ru-RU" dirty="0" smtClean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cs typeface="Times New Roman" pitchFamily="18" charset="0"/>
              </a:rPr>
              <a:t>формы инфинитива на </a:t>
            </a:r>
            <a:r>
              <a:rPr lang="ru-RU" i="1" dirty="0" smtClean="0">
                <a:cs typeface="Times New Roman" pitchFamily="18" charset="0"/>
              </a:rPr>
              <a:t>-</a:t>
            </a:r>
            <a:r>
              <a:rPr lang="ru-RU" i="1" dirty="0" err="1" smtClean="0">
                <a:cs typeface="Times New Roman" pitchFamily="18" charset="0"/>
              </a:rPr>
              <a:t>тить</a:t>
            </a:r>
            <a:r>
              <a:rPr lang="ru-RU" dirty="0" smtClean="0">
                <a:cs typeface="Times New Roman" pitchFamily="18" charset="0"/>
              </a:rPr>
              <a:t>: </a:t>
            </a:r>
            <a:r>
              <a:rPr lang="ru-RU" i="1" dirty="0" err="1" smtClean="0">
                <a:cs typeface="Times New Roman" pitchFamily="18" charset="0"/>
              </a:rPr>
              <a:t>идтить</a:t>
            </a:r>
            <a:r>
              <a:rPr lang="ru-RU" dirty="0" smtClean="0">
                <a:cs typeface="Times New Roman" pitchFamily="18" charset="0"/>
              </a:rPr>
              <a:t>‚ </a:t>
            </a:r>
            <a:r>
              <a:rPr lang="ru-RU" i="1" dirty="0" err="1" smtClean="0">
                <a:cs typeface="Times New Roman" pitchFamily="18" charset="0"/>
              </a:rPr>
              <a:t>найтить</a:t>
            </a:r>
            <a:endParaRPr lang="ru-RU" i="1" dirty="0" smtClean="0"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cs typeface="Times New Roman" pitchFamily="18" charset="0"/>
              </a:rPr>
              <a:t>инфинитивы на </a:t>
            </a:r>
            <a:r>
              <a:rPr lang="ru-RU" i="1" dirty="0" smtClean="0">
                <a:cs typeface="Times New Roman" pitchFamily="18" charset="0"/>
              </a:rPr>
              <a:t>-</a:t>
            </a:r>
            <a:r>
              <a:rPr lang="ru-RU" i="1" dirty="0" err="1" smtClean="0">
                <a:cs typeface="Times New Roman" pitchFamily="18" charset="0"/>
              </a:rPr>
              <a:t>чи</a:t>
            </a:r>
            <a:r>
              <a:rPr lang="ru-RU" dirty="0" smtClean="0">
                <a:cs typeface="Times New Roman" pitchFamily="18" charset="0"/>
              </a:rPr>
              <a:t>  у глаголов с основой на заднеязычный согласный: </a:t>
            </a:r>
            <a:r>
              <a:rPr lang="ru-RU" i="1" dirty="0" smtClean="0">
                <a:cs typeface="Times New Roman" pitchFamily="18" charset="0"/>
              </a:rPr>
              <a:t>печи</a:t>
            </a:r>
            <a:r>
              <a:rPr lang="ru-RU" dirty="0" smtClean="0">
                <a:cs typeface="Times New Roman" pitchFamily="18" charset="0"/>
              </a:rPr>
              <a:t>‚ </a:t>
            </a:r>
            <a:r>
              <a:rPr lang="ru-RU" i="1" dirty="0" smtClean="0">
                <a:cs typeface="Times New Roman" pitchFamily="18" charset="0"/>
              </a:rPr>
              <a:t>мочи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cs typeface="Times New Roman" pitchFamily="18" charset="0"/>
              </a:rPr>
              <a:t>фонетически вторичные формы инфинитива у глаголов с основой на заднеязычные согласные: </a:t>
            </a:r>
            <a:r>
              <a:rPr lang="ru-RU" i="1" dirty="0" err="1" smtClean="0">
                <a:cs typeface="Times New Roman" pitchFamily="18" charset="0"/>
              </a:rPr>
              <a:t>пекчи</a:t>
            </a:r>
            <a:r>
              <a:rPr lang="ru-RU" dirty="0" smtClean="0">
                <a:cs typeface="Times New Roman" pitchFamily="18" charset="0"/>
              </a:rPr>
              <a:t>‚ </a:t>
            </a:r>
            <a:r>
              <a:rPr lang="ru-RU" i="1" dirty="0" err="1" smtClean="0">
                <a:cs typeface="Times New Roman" pitchFamily="18" charset="0"/>
              </a:rPr>
              <a:t>пекти</a:t>
            </a:r>
            <a:r>
              <a:rPr lang="ru-RU" dirty="0" smtClean="0">
                <a:cs typeface="Times New Roman" pitchFamily="18" charset="0"/>
              </a:rPr>
              <a:t>‚ </a:t>
            </a:r>
            <a:r>
              <a:rPr lang="ru-RU" i="1" dirty="0" err="1" smtClean="0">
                <a:cs typeface="Times New Roman" pitchFamily="18" charset="0"/>
              </a:rPr>
              <a:t>печчи</a:t>
            </a:r>
            <a:r>
              <a:rPr lang="ru-RU" dirty="0" smtClean="0">
                <a:cs typeface="Times New Roman" pitchFamily="18" charset="0"/>
              </a:rPr>
              <a:t>‚ </a:t>
            </a:r>
            <a:r>
              <a:rPr lang="ru-RU" i="1" dirty="0" err="1" smtClean="0">
                <a:cs typeface="Times New Roman" pitchFamily="18" charset="0"/>
              </a:rPr>
              <a:t>петчи</a:t>
            </a:r>
            <a:r>
              <a:rPr lang="ru-RU" dirty="0" smtClean="0">
                <a:cs typeface="Times New Roman" pitchFamily="18" charset="0"/>
              </a:rPr>
              <a:t>‚ </a:t>
            </a:r>
            <a:r>
              <a:rPr lang="ru-RU" i="1" dirty="0" err="1" smtClean="0">
                <a:cs typeface="Times New Roman" pitchFamily="18" charset="0"/>
              </a:rPr>
              <a:t>печти</a:t>
            </a:r>
            <a:r>
              <a:rPr lang="ru-RU" dirty="0" smtClean="0">
                <a:cs typeface="Times New Roman" pitchFamily="18" charset="0"/>
              </a:rPr>
              <a:t>‚ </a:t>
            </a:r>
            <a:r>
              <a:rPr lang="ru-RU" i="1" dirty="0" err="1" smtClean="0">
                <a:cs typeface="Times New Roman" pitchFamily="18" charset="0"/>
              </a:rPr>
              <a:t>пекть</a:t>
            </a:r>
            <a:r>
              <a:rPr lang="ru-RU" dirty="0" smtClean="0">
                <a:cs typeface="Times New Roman" pitchFamily="18" charset="0"/>
              </a:rPr>
              <a:t>‚ </a:t>
            </a:r>
            <a:r>
              <a:rPr lang="ru-RU" i="1" dirty="0" err="1" smtClean="0">
                <a:cs typeface="Times New Roman" pitchFamily="18" charset="0"/>
              </a:rPr>
              <a:t>печть</a:t>
            </a:r>
            <a:endParaRPr lang="ru-RU" dirty="0"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Неличные формы глагола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ctr"/>
            <a:endParaRPr lang="ru-RU" sz="3200" dirty="0" smtClean="0"/>
          </a:p>
          <a:p>
            <a:pPr algn="ctr"/>
            <a:endParaRPr lang="ru-RU" sz="3200" dirty="0" smtClean="0"/>
          </a:p>
          <a:p>
            <a:pPr algn="ctr"/>
            <a:r>
              <a:rPr lang="ru-RU" sz="2800" b="1" dirty="0" smtClean="0"/>
              <a:t>Причастие</a:t>
            </a:r>
            <a:endParaRPr lang="ru-RU" sz="28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b="1" dirty="0" smtClean="0"/>
              <a:t>страдательные причастия прошедшего </a:t>
            </a:r>
            <a:r>
              <a:rPr lang="ru-RU" b="1" dirty="0" smtClean="0"/>
              <a:t>времени</a:t>
            </a:r>
          </a:p>
          <a:p>
            <a:pPr algn="ctr">
              <a:buFont typeface="Wingdings" pitchFamily="2" charset="2"/>
              <a:buChar char="ü"/>
            </a:pPr>
            <a:r>
              <a:rPr lang="ru-RU" sz="1600" dirty="0" smtClean="0"/>
              <a:t>о</a:t>
            </a:r>
            <a:r>
              <a:rPr lang="ru-RU" sz="1600" dirty="0" smtClean="0"/>
              <a:t>бразуются от переходных и непереходных глаголов</a:t>
            </a:r>
          </a:p>
          <a:p>
            <a:pPr algn="ctr">
              <a:buFont typeface="Wingdings" pitchFamily="2" charset="2"/>
              <a:buChar char="ü"/>
            </a:pPr>
            <a:r>
              <a:rPr lang="ru-RU" sz="1600" dirty="0" smtClean="0"/>
              <a:t>выполняют </a:t>
            </a:r>
            <a:r>
              <a:rPr lang="ru-RU" sz="1600" smtClean="0"/>
              <a:t>функции определения </a:t>
            </a:r>
            <a:r>
              <a:rPr lang="ru-RU" sz="1600" dirty="0" smtClean="0"/>
              <a:t>(</a:t>
            </a:r>
            <a:r>
              <a:rPr lang="ru-RU" sz="1600" smtClean="0"/>
              <a:t>только причастия, </a:t>
            </a:r>
            <a:r>
              <a:rPr lang="ru-RU" sz="1600" dirty="0" smtClean="0"/>
              <a:t>образованные от переходных глаголов) и предиката</a:t>
            </a:r>
            <a:endParaRPr lang="ru-RU" sz="1600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059832" y="2636912"/>
          <a:ext cx="5688632" cy="3444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8177"/>
                <a:gridCol w="2810455"/>
              </a:tblGrid>
              <a:tr h="612656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err="1" smtClean="0">
                          <a:solidFill>
                            <a:schemeClr val="tx2"/>
                          </a:solidFill>
                        </a:rPr>
                        <a:t>Северновеликорусские</a:t>
                      </a:r>
                      <a:r>
                        <a:rPr lang="ru-RU" sz="1600" b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chemeClr val="tx2"/>
                          </a:solidFill>
                        </a:rPr>
                        <a:t>говоры и западные </a:t>
                      </a:r>
                      <a:r>
                        <a:rPr lang="ru-RU" sz="1600" b="0" dirty="0" err="1" smtClean="0">
                          <a:solidFill>
                            <a:schemeClr val="tx2"/>
                          </a:solidFill>
                        </a:rPr>
                        <a:t>средевеликорусские</a:t>
                      </a:r>
                      <a:r>
                        <a:rPr lang="ru-RU" sz="1600" b="0" dirty="0" smtClean="0">
                          <a:solidFill>
                            <a:schemeClr val="tx2"/>
                          </a:solidFill>
                        </a:rPr>
                        <a:t> говоры</a:t>
                      </a:r>
                      <a:r>
                        <a:rPr lang="ru-RU" sz="1600" b="0" baseline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r>
                        <a:rPr lang="ru-RU" sz="1600" b="0" dirty="0" smtClean="0">
                          <a:solidFill>
                            <a:schemeClr val="tx2"/>
                          </a:solidFill>
                        </a:rPr>
                        <a:t> </a:t>
                      </a:r>
                      <a:endParaRPr lang="ru-RU" sz="16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err="1" smtClean="0">
                          <a:solidFill>
                            <a:schemeClr val="tx2"/>
                          </a:solidFill>
                        </a:rPr>
                        <a:t>Южновеликорусские</a:t>
                      </a:r>
                      <a:r>
                        <a:rPr lang="ru-RU" sz="1600" b="0" dirty="0" smtClean="0">
                          <a:solidFill>
                            <a:schemeClr val="tx2"/>
                          </a:solidFill>
                        </a:rPr>
                        <a:t> и восточные средневеликорусские </a:t>
                      </a:r>
                      <a:r>
                        <a:rPr lang="ru-RU" sz="1600" b="0" dirty="0" smtClean="0">
                          <a:solidFill>
                            <a:schemeClr val="tx2"/>
                          </a:solidFill>
                        </a:rPr>
                        <a:t>говоры</a:t>
                      </a:r>
                      <a:endParaRPr lang="ru-RU" sz="16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выполоный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6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пороный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6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смолоный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6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колоный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6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оденый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6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спеный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6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выдернёный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6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взяденый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6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браденый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6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отдаденый</a:t>
                      </a:r>
                      <a:endParaRPr lang="ru-RU" sz="1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выгнутый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6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собратый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6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сломатый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6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ткатый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6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убратый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‚</a:t>
                      </a:r>
                      <a:r>
                        <a:rPr kumimoji="0" lang="ru-RU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ранитый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60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похоронитый</a:t>
                      </a: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600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свойственны причастия с суффиксом </a:t>
                      </a:r>
                      <a:r>
                        <a:rPr kumimoji="0" lang="ru-RU" sz="1600" i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kumimoji="0" lang="ru-RU" sz="1600" i="1" kern="1200" dirty="0" err="1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н</a:t>
                      </a:r>
                      <a:r>
                        <a:rPr kumimoji="0" lang="ru-RU" sz="1600" i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ru-RU" sz="16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причастия с суффиксом </a:t>
                      </a:r>
                      <a:r>
                        <a:rPr kumimoji="0" lang="ru-RU" sz="1600" i="1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-т-</a:t>
                      </a:r>
                      <a:r>
                        <a:rPr kumimoji="0" lang="ru-RU" sz="1600" kern="1200" dirty="0" smtClean="0">
                          <a:solidFill>
                            <a:schemeClr val="tx2"/>
                          </a:solidFill>
                          <a:latin typeface="+mn-lt"/>
                          <a:ea typeface="+mn-ea"/>
                          <a:cs typeface="+mn-cs"/>
                        </a:rPr>
                        <a:t> могут образовываться от всех основ инфинитива на гласный</a:t>
                      </a:r>
                      <a:endParaRPr lang="ru-RU" sz="160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059832" y="5301208"/>
            <a:ext cx="59046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u="sng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Неличные формы глагола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/>
        <p:txBody>
          <a:bodyPr>
            <a:normAutofit/>
          </a:bodyPr>
          <a:lstStyle/>
          <a:p>
            <a:pPr algn="ctr"/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endParaRPr lang="ru-RU" sz="2400" dirty="0" smtClean="0"/>
          </a:p>
          <a:p>
            <a:pPr algn="ctr"/>
            <a:r>
              <a:rPr lang="ru-RU" sz="2200" b="1" dirty="0" smtClean="0"/>
              <a:t>Деепричастие</a:t>
            </a:r>
            <a:endParaRPr lang="ru-RU" sz="22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деепричастия несовершенного вида: </a:t>
            </a:r>
            <a:r>
              <a:rPr lang="ru-RU" i="1" dirty="0" smtClean="0"/>
              <a:t>идучи</a:t>
            </a:r>
            <a:r>
              <a:rPr lang="ru-RU" dirty="0" smtClean="0"/>
              <a:t>‚ </a:t>
            </a:r>
            <a:r>
              <a:rPr lang="ru-RU" i="1" dirty="0" smtClean="0"/>
              <a:t>едучи</a:t>
            </a:r>
            <a:r>
              <a:rPr lang="ru-RU" dirty="0" smtClean="0"/>
              <a:t>‚ </a:t>
            </a:r>
            <a:r>
              <a:rPr lang="ru-RU" i="1" dirty="0" smtClean="0"/>
              <a:t>живучи</a:t>
            </a:r>
            <a:r>
              <a:rPr lang="ru-RU" dirty="0" smtClean="0"/>
              <a:t>‚ </a:t>
            </a:r>
            <a:r>
              <a:rPr lang="ru-RU" i="1" dirty="0" smtClean="0"/>
              <a:t>умеючи</a:t>
            </a:r>
            <a:r>
              <a:rPr lang="ru-RU" dirty="0" smtClean="0"/>
              <a:t> </a:t>
            </a:r>
          </a:p>
          <a:p>
            <a:endParaRPr lang="ru-RU" dirty="0" smtClean="0"/>
          </a:p>
          <a:p>
            <a:pPr algn="just"/>
            <a:r>
              <a:rPr lang="ru-RU" dirty="0" smtClean="0"/>
              <a:t>деепричастия совершенного вида: </a:t>
            </a:r>
            <a:r>
              <a:rPr lang="ru-RU" i="1" dirty="0" smtClean="0"/>
              <a:t>попивши</a:t>
            </a:r>
            <a:r>
              <a:rPr lang="ru-RU" dirty="0" smtClean="0"/>
              <a:t>‚ </a:t>
            </a:r>
            <a:r>
              <a:rPr lang="ru-RU" i="1" dirty="0" err="1" smtClean="0"/>
              <a:t>попимши</a:t>
            </a:r>
            <a:r>
              <a:rPr lang="ru-RU" dirty="0" smtClean="0"/>
              <a:t>‚ </a:t>
            </a:r>
            <a:r>
              <a:rPr lang="ru-RU" i="1" dirty="0" err="1" smtClean="0"/>
              <a:t>попилши</a:t>
            </a:r>
            <a:r>
              <a:rPr lang="ru-RU" dirty="0" smtClean="0"/>
              <a:t>‚ </a:t>
            </a:r>
            <a:r>
              <a:rPr lang="ru-RU" i="1" dirty="0" err="1" smtClean="0"/>
              <a:t>попитши</a:t>
            </a:r>
            <a:endParaRPr lang="ru-RU" i="1" dirty="0" smtClean="0"/>
          </a:p>
          <a:p>
            <a:pPr algn="just">
              <a:buNone/>
            </a:pPr>
            <a:r>
              <a:rPr lang="ru-RU" i="1" dirty="0" smtClean="0"/>
              <a:t> </a:t>
            </a:r>
          </a:p>
          <a:p>
            <a:pPr algn="just">
              <a:buNone/>
            </a:pPr>
            <a:r>
              <a:rPr lang="ru-RU" sz="2000" i="1" u="sng" dirty="0" smtClean="0"/>
              <a:t>Дерево</a:t>
            </a:r>
            <a:r>
              <a:rPr lang="ru-RU" sz="2000" i="1" dirty="0" smtClean="0"/>
              <a:t> в лесу </a:t>
            </a:r>
            <a:r>
              <a:rPr lang="ru-RU" sz="2000" i="1" u="dbl" dirty="0" smtClean="0">
                <a:cs typeface="Times New Roman" pitchFamily="18" charset="0"/>
              </a:rPr>
              <a:t>упавши</a:t>
            </a:r>
            <a:r>
              <a:rPr lang="ru-RU" sz="2000" i="1" dirty="0" smtClean="0"/>
              <a:t> – не пройти. </a:t>
            </a:r>
            <a:r>
              <a:rPr lang="ru-RU" sz="2000" i="1" u="sng" dirty="0" smtClean="0"/>
              <a:t>Небо</a:t>
            </a:r>
            <a:r>
              <a:rPr lang="ru-RU" sz="2000" i="1" dirty="0" smtClean="0"/>
              <a:t> </a:t>
            </a:r>
            <a:r>
              <a:rPr lang="ru-RU" sz="2000" i="1" u="dbl" dirty="0" smtClean="0"/>
              <a:t>нахмуривши</a:t>
            </a:r>
            <a:r>
              <a:rPr lang="ru-RU" sz="2000" i="1" dirty="0" smtClean="0"/>
              <a:t>‚ а дождя нет. </a:t>
            </a:r>
            <a:r>
              <a:rPr lang="ru-RU" sz="2000" i="1" u="sng" dirty="0" smtClean="0"/>
              <a:t>Утка</a:t>
            </a:r>
            <a:r>
              <a:rPr lang="ru-RU" sz="2000" i="1" dirty="0" smtClean="0"/>
              <a:t> охотником </a:t>
            </a:r>
            <a:r>
              <a:rPr lang="ru-RU" sz="2000" i="1" u="dbl" dirty="0" smtClean="0"/>
              <a:t>подбивши</a:t>
            </a:r>
            <a:r>
              <a:rPr lang="ru-RU" sz="2000" i="1" dirty="0" smtClean="0"/>
              <a:t>. Раз </a:t>
            </a:r>
            <a:r>
              <a:rPr lang="ru-RU" sz="2000" i="1" u="sng" dirty="0" smtClean="0"/>
              <a:t>я</a:t>
            </a:r>
            <a:r>
              <a:rPr lang="ru-RU" sz="2000" i="1" dirty="0" smtClean="0"/>
              <a:t> </a:t>
            </a:r>
            <a:r>
              <a:rPr lang="ru-RU" sz="2000" i="1" u="dbl" dirty="0" smtClean="0"/>
              <a:t>была попавши</a:t>
            </a:r>
            <a:r>
              <a:rPr lang="ru-RU" sz="2000" i="1" dirty="0" smtClean="0"/>
              <a:t> в стадо </a:t>
            </a:r>
            <a:r>
              <a:rPr lang="ru-RU" sz="2000" i="1" dirty="0" err="1" smtClean="0"/>
              <a:t>бодастых</a:t>
            </a:r>
            <a:r>
              <a:rPr lang="ru-RU" sz="2000" i="1" dirty="0" smtClean="0"/>
              <a:t> коров.</a:t>
            </a:r>
            <a:endParaRPr lang="ru-RU" sz="2000" dirty="0" smtClean="0"/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282894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0" spc="0" dirty="0" smtClean="0"/>
              <a:t>Диалектная Специфика категории времени проявляется:</a:t>
            </a:r>
            <a:endParaRPr lang="be-BY" b="0" spc="0" dirty="0" smtClean="0"/>
          </a:p>
          <a:p>
            <a: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pc="0" dirty="0" smtClean="0"/>
              <a:t>в распределении глаголов по типам спряжения;</a:t>
            </a:r>
            <a:endParaRPr lang="be-BY" spc="0" dirty="0" smtClean="0"/>
          </a:p>
          <a:p>
            <a: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pc="0" dirty="0" smtClean="0"/>
              <a:t>в образовании форм настоящего</a:t>
            </a:r>
            <a:r>
              <a:rPr lang="en-US" spc="0" dirty="0" smtClean="0"/>
              <a:t>/</a:t>
            </a:r>
            <a:r>
              <a:rPr lang="ru-RU" spc="0" dirty="0" smtClean="0"/>
              <a:t>простого будущего времени;</a:t>
            </a:r>
            <a:endParaRPr lang="be-BY" spc="0" dirty="0" smtClean="0"/>
          </a:p>
          <a:p>
            <a: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pc="0" dirty="0" smtClean="0"/>
              <a:t>в сохранении реликтовых форм будущего  и прошедшего времён.</a:t>
            </a:r>
            <a:endParaRPr lang="be-BY" spc="0" dirty="0" smtClean="0"/>
          </a:p>
          <a:p>
            <a:endParaRPr lang="be-BY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Диалектные различия в категории времени</a:t>
            </a:r>
            <a:endParaRPr lang="be-BY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спряжения глаголов</a:t>
            </a:r>
            <a:endParaRPr lang="be-BY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err="1" smtClean="0"/>
              <a:t>Северновеликорусские</a:t>
            </a:r>
            <a:r>
              <a:rPr lang="ru-RU" sz="2000" b="1" dirty="0" smtClean="0"/>
              <a:t> говоры</a:t>
            </a:r>
          </a:p>
          <a:p>
            <a:pPr algn="ctr">
              <a:buNone/>
            </a:pPr>
            <a:endParaRPr lang="ru-RU" sz="20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err="1" smtClean="0"/>
              <a:t>Южновеликорусские</a:t>
            </a:r>
            <a:r>
              <a:rPr lang="ru-RU" sz="2000" b="1" dirty="0" smtClean="0"/>
              <a:t> говоры</a:t>
            </a:r>
            <a:endParaRPr lang="ru-RU" sz="2000" b="1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79512" y="2060848"/>
          <a:ext cx="4392488" cy="293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152128"/>
                <a:gridCol w="1008112"/>
                <a:gridCol w="1152128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/>
                          </a:solidFill>
                        </a:rPr>
                        <a:t>Глаголы с ударным окончанием</a:t>
                      </a:r>
                      <a:endParaRPr lang="ru-RU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dirty="0" smtClean="0">
                          <a:solidFill>
                            <a:schemeClr val="accent1"/>
                          </a:solidFill>
                        </a:rPr>
                        <a:t>Глаголы с безударным окончанием</a:t>
                      </a:r>
                      <a:endParaRPr lang="ru-RU" sz="135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н’есу</a:t>
                      </a:r>
                      <a:endParaRPr lang="ru-RU" sz="16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кр’ич’у</a:t>
                      </a:r>
                      <a:endParaRPr lang="ru-RU" sz="16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i="1" dirty="0" err="1" smtClean="0"/>
                        <a:t>л’езу</a:t>
                      </a:r>
                      <a:endParaRPr lang="ru-RU" sz="16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по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мн’у</a:t>
                      </a:r>
                      <a:endParaRPr lang="ru-RU" sz="16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н’ес’о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ш</a:t>
                      </a:r>
                      <a:r>
                        <a:rPr lang="ru-RU" sz="1600" i="1" dirty="0" smtClean="0"/>
                        <a:t> </a:t>
                      </a:r>
                      <a:endParaRPr lang="ru-RU" sz="16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кр’ич’и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ш</a:t>
                      </a:r>
                      <a:endParaRPr lang="ru-RU" sz="16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л’е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з’еш</a:t>
                      </a:r>
                      <a:endParaRPr lang="ru-RU" sz="16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по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мн’иш</a:t>
                      </a:r>
                      <a:endParaRPr lang="ru-RU" sz="16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н’ес’о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т</a:t>
                      </a:r>
                      <a:endParaRPr lang="ru-RU" sz="16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кр’ич’и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т</a:t>
                      </a:r>
                      <a:endParaRPr lang="ru-RU" sz="16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i="1" dirty="0" err="1" smtClean="0"/>
                        <a:t>л’е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з’ет</a:t>
                      </a:r>
                      <a:endParaRPr lang="ru-RU" sz="16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по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мн’ит</a:t>
                      </a:r>
                      <a:endParaRPr lang="ru-RU" sz="16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н’ес’о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м</a:t>
                      </a:r>
                      <a:endParaRPr lang="ru-RU" sz="16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кр’ич’и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м</a:t>
                      </a:r>
                      <a:endParaRPr lang="ru-RU" sz="16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i="1" smtClean="0"/>
                        <a:t>л’е</a:t>
                      </a:r>
                      <a:r>
                        <a:rPr lang="ru-RU" sz="1600" i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smtClean="0"/>
                        <a:t>з’ем</a:t>
                      </a:r>
                      <a:endParaRPr lang="ru-RU" sz="16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по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мн’им</a:t>
                      </a:r>
                      <a:endParaRPr lang="ru-RU" sz="16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н’ес’о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т’е</a:t>
                      </a:r>
                      <a:endParaRPr lang="ru-RU" sz="16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50" i="1" dirty="0" err="1" smtClean="0"/>
                        <a:t>кр’ич’и</a:t>
                      </a:r>
                      <a:r>
                        <a:rPr lang="ru-RU" sz="155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550" i="1" dirty="0" err="1" smtClean="0"/>
                        <a:t>т’е</a:t>
                      </a:r>
                      <a:endParaRPr lang="ru-RU" sz="155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л’е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з’ет’е</a:t>
                      </a:r>
                      <a:endParaRPr lang="ru-RU" sz="16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550" i="1" dirty="0" err="1" smtClean="0"/>
                        <a:t>по</a:t>
                      </a:r>
                      <a:r>
                        <a:rPr lang="ru-RU" sz="155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550" i="1" dirty="0" err="1" smtClean="0"/>
                        <a:t>мн’ит’е</a:t>
                      </a:r>
                      <a:endParaRPr lang="ru-RU" sz="155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н’есу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т</a:t>
                      </a:r>
                      <a:endParaRPr lang="ru-RU" sz="16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кр’ич’а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т</a:t>
                      </a:r>
                      <a:endParaRPr lang="ru-RU" sz="16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л’е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зут</a:t>
                      </a:r>
                      <a:endParaRPr lang="ru-RU" sz="16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smtClean="0"/>
                        <a:t>по</a:t>
                      </a:r>
                      <a:r>
                        <a:rPr lang="ru-RU" sz="1600" i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smtClean="0"/>
                        <a:t>мн’ат</a:t>
                      </a:r>
                      <a:endParaRPr lang="ru-RU" sz="16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4572000" y="2060848"/>
          <a:ext cx="4392488" cy="2933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1080120"/>
                <a:gridCol w="1008112"/>
                <a:gridCol w="122413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accent1"/>
                          </a:solidFill>
                        </a:rPr>
                        <a:t>Глаголы с ударным окончанием</a:t>
                      </a:r>
                      <a:endParaRPr lang="ru-RU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dirty="0" smtClean="0">
                          <a:solidFill>
                            <a:schemeClr val="accent1"/>
                          </a:solidFill>
                        </a:rPr>
                        <a:t>Глаголы с безударным окончанием</a:t>
                      </a:r>
                      <a:endParaRPr lang="ru-RU" sz="135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н’есу</a:t>
                      </a:r>
                      <a:endParaRPr lang="ru-RU" sz="16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кр’ич’у</a:t>
                      </a:r>
                      <a:endParaRPr lang="ru-RU" sz="16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i="1" dirty="0" err="1" smtClean="0"/>
                        <a:t>л’езу</a:t>
                      </a:r>
                      <a:endParaRPr lang="ru-RU" sz="16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по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мн’у</a:t>
                      </a:r>
                      <a:endParaRPr lang="ru-RU" sz="16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н’ес’о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ш</a:t>
                      </a:r>
                      <a:r>
                        <a:rPr lang="ru-RU" sz="1600" i="1" dirty="0" smtClean="0"/>
                        <a:t> </a:t>
                      </a:r>
                      <a:endParaRPr lang="ru-RU" sz="16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кр’ич’и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ш</a:t>
                      </a:r>
                      <a:endParaRPr lang="ru-RU" sz="16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л’е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з</a:t>
                      </a:r>
                      <a:r>
                        <a:rPr lang="ru-RU" sz="1600" b="0" i="1" dirty="0" err="1" smtClean="0"/>
                        <a:t>’</a:t>
                      </a:r>
                      <a:r>
                        <a:rPr lang="ru-RU" sz="1600" b="1" i="1" dirty="0" err="1" smtClean="0"/>
                        <a:t>иш</a:t>
                      </a:r>
                      <a:endParaRPr lang="ru-RU" sz="1600" b="1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по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мн’</a:t>
                      </a:r>
                      <a:r>
                        <a:rPr lang="ru-RU" sz="1600" b="1" i="1" dirty="0" err="1" smtClean="0"/>
                        <a:t>иш</a:t>
                      </a:r>
                      <a:endParaRPr lang="ru-RU" sz="16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н’ес’о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т</a:t>
                      </a:r>
                      <a:endParaRPr lang="ru-RU" sz="16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кр’ич’и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т</a:t>
                      </a:r>
                      <a:endParaRPr lang="ru-RU" sz="16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i="1" dirty="0" err="1" smtClean="0"/>
                        <a:t>л’е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з’</a:t>
                      </a:r>
                      <a:r>
                        <a:rPr lang="ru-RU" sz="1600" b="1" i="1" dirty="0" err="1" smtClean="0"/>
                        <a:t>ит</a:t>
                      </a:r>
                      <a:endParaRPr lang="ru-RU" sz="1600" b="1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по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мн’</a:t>
                      </a:r>
                      <a:r>
                        <a:rPr lang="ru-RU" sz="1600" b="1" i="1" dirty="0" err="1" smtClean="0"/>
                        <a:t>ит</a:t>
                      </a:r>
                      <a:endParaRPr lang="ru-RU" sz="16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н’ес’о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м</a:t>
                      </a:r>
                      <a:endParaRPr lang="ru-RU" sz="16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кр’ич’и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м</a:t>
                      </a:r>
                      <a:endParaRPr lang="ru-RU" sz="16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i="1" dirty="0" err="1" smtClean="0"/>
                        <a:t>л’е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з’</a:t>
                      </a:r>
                      <a:r>
                        <a:rPr lang="ru-RU" sz="1600" b="1" i="1" dirty="0" err="1" smtClean="0"/>
                        <a:t>им</a:t>
                      </a:r>
                      <a:endParaRPr lang="ru-RU" sz="1600" b="1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по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мн’</a:t>
                      </a:r>
                      <a:r>
                        <a:rPr lang="ru-RU" sz="1600" b="1" i="1" dirty="0" err="1" smtClean="0"/>
                        <a:t>им</a:t>
                      </a:r>
                      <a:endParaRPr lang="ru-RU" sz="16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400" i="1" dirty="0" err="1" smtClean="0"/>
                        <a:t>н’ес’о</a:t>
                      </a:r>
                      <a:r>
                        <a:rPr lang="ru-RU" sz="14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400" i="1" dirty="0" err="1" smtClean="0"/>
                        <a:t>т’е</a:t>
                      </a:r>
                      <a:endParaRPr lang="ru-RU" sz="14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i="1" dirty="0" err="1" smtClean="0"/>
                        <a:t>кр’ич’и</a:t>
                      </a:r>
                      <a:r>
                        <a:rPr lang="ru-RU" sz="14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400" i="1" dirty="0" err="1" smtClean="0"/>
                        <a:t>т’е</a:t>
                      </a:r>
                      <a:endParaRPr lang="ru-RU" sz="14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i="1" dirty="0" err="1" smtClean="0"/>
                        <a:t>л’е</a:t>
                      </a:r>
                      <a:r>
                        <a:rPr lang="ru-RU" sz="14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400" i="1" dirty="0" err="1" smtClean="0"/>
                        <a:t>з’</a:t>
                      </a:r>
                      <a:r>
                        <a:rPr lang="ru-RU" sz="1400" b="1" i="1" dirty="0" err="1" smtClean="0"/>
                        <a:t>ит’е</a:t>
                      </a:r>
                      <a:endParaRPr lang="ru-RU" sz="1400" b="1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i="1" dirty="0" err="1" smtClean="0"/>
                        <a:t>по</a:t>
                      </a:r>
                      <a:r>
                        <a:rPr lang="ru-RU" sz="14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400" i="1" dirty="0" err="1" smtClean="0"/>
                        <a:t>мн’</a:t>
                      </a:r>
                      <a:r>
                        <a:rPr lang="ru-RU" sz="1400" b="1" i="1" dirty="0" err="1" smtClean="0"/>
                        <a:t>ит’е</a:t>
                      </a:r>
                      <a:endParaRPr lang="ru-RU" sz="14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н’есу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т</a:t>
                      </a:r>
                      <a:endParaRPr lang="ru-RU" sz="1600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кр’ич’а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т</a:t>
                      </a:r>
                      <a:endParaRPr lang="ru-RU" sz="16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л’е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з</a:t>
                      </a:r>
                      <a:r>
                        <a:rPr lang="ru-RU" sz="1600" b="1" i="1" dirty="0" err="1" smtClean="0"/>
                        <a:t>ут</a:t>
                      </a:r>
                      <a:r>
                        <a:rPr lang="ru-RU" sz="1600" b="1" i="1" dirty="0" smtClean="0"/>
                        <a:t>’</a:t>
                      </a:r>
                      <a:endParaRPr lang="ru-RU" sz="1600" b="1" i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i="1" dirty="0" err="1" smtClean="0"/>
                        <a:t>по</a:t>
                      </a:r>
                      <a:r>
                        <a:rPr lang="ru-RU" sz="16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lang="ru-RU" sz="1600" i="1" dirty="0" err="1" smtClean="0"/>
                        <a:t>мн’</a:t>
                      </a:r>
                      <a:r>
                        <a:rPr lang="ru-RU" sz="1600" b="1" i="1" dirty="0" err="1" smtClean="0"/>
                        <a:t>ут</a:t>
                      </a:r>
                      <a:r>
                        <a:rPr lang="ru-RU" sz="1600" b="1" i="1" dirty="0" smtClean="0"/>
                        <a:t>’</a:t>
                      </a:r>
                      <a:endParaRPr lang="ru-RU" sz="1600" b="1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Специфика в образовании форм настоящего/ простого будущего времени</a:t>
            </a:r>
            <a:endParaRPr lang="ru-RU" sz="24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Глаголы с основой </a:t>
            </a:r>
            <a:r>
              <a:rPr lang="ru-RU" b="1" dirty="0" smtClean="0"/>
              <a:t>на </a:t>
            </a:r>
            <a:r>
              <a:rPr lang="ru-RU" b="1" i="1" dirty="0" smtClean="0"/>
              <a:t>-</a:t>
            </a:r>
            <a:r>
              <a:rPr lang="en-US" b="1" i="1" dirty="0" smtClean="0"/>
              <a:t>j</a:t>
            </a:r>
            <a:r>
              <a:rPr lang="ru-RU" dirty="0" smtClean="0"/>
              <a:t>: </a:t>
            </a:r>
          </a:p>
          <a:p>
            <a:pPr algn="ctr">
              <a:buNone/>
            </a:pPr>
            <a:r>
              <a:rPr lang="ru-RU" b="1" dirty="0" smtClean="0"/>
              <a:t>утрата </a:t>
            </a:r>
            <a:r>
              <a:rPr lang="ru-RU" b="1" i="1" dirty="0" smtClean="0"/>
              <a:t>[</a:t>
            </a:r>
            <a:r>
              <a:rPr lang="en-US" b="1" i="1" dirty="0" smtClean="0"/>
              <a:t>j</a:t>
            </a:r>
            <a:r>
              <a:rPr lang="ru-RU" b="1" i="1" dirty="0" smtClean="0"/>
              <a:t>]</a:t>
            </a:r>
            <a:r>
              <a:rPr lang="ru-RU" b="1" dirty="0" smtClean="0"/>
              <a:t> </a:t>
            </a:r>
            <a:r>
              <a:rPr lang="ru-RU" dirty="0" smtClean="0"/>
              <a:t>с последующим уподоблением и стяжением гласных: </a:t>
            </a:r>
            <a:r>
              <a:rPr lang="ru-RU" i="1" dirty="0" err="1" smtClean="0"/>
              <a:t>зна</a:t>
            </a:r>
            <a:r>
              <a:rPr lang="ru-RU" sz="2800" i="1" dirty="0" smtClean="0">
                <a:latin typeface="Times New Roman"/>
                <a:cs typeface="Times New Roman"/>
              </a:rPr>
              <a:t>́</a:t>
            </a:r>
            <a:r>
              <a:rPr lang="en-US" i="1" dirty="0" smtClean="0"/>
              <a:t>j</a:t>
            </a:r>
            <a:r>
              <a:rPr lang="ru-RU" i="1" dirty="0" err="1" smtClean="0"/>
              <a:t>еш</a:t>
            </a:r>
            <a:r>
              <a:rPr lang="ru-RU" dirty="0" smtClean="0"/>
              <a:t> → </a:t>
            </a:r>
            <a:r>
              <a:rPr lang="ru-RU" i="1" dirty="0" err="1" smtClean="0"/>
              <a:t>зна</a:t>
            </a:r>
            <a:r>
              <a:rPr lang="ru-RU" sz="2800" i="1" dirty="0" err="1" smtClean="0">
                <a:latin typeface="Times New Roman"/>
                <a:cs typeface="Times New Roman"/>
              </a:rPr>
              <a:t>́</a:t>
            </a:r>
            <a:r>
              <a:rPr lang="ru-RU" i="1" dirty="0" err="1" smtClean="0"/>
              <a:t>эш</a:t>
            </a:r>
            <a:r>
              <a:rPr lang="ru-RU" dirty="0" smtClean="0"/>
              <a:t> → </a:t>
            </a:r>
            <a:r>
              <a:rPr lang="ru-RU" i="1" dirty="0" err="1" smtClean="0"/>
              <a:t>зна</a:t>
            </a:r>
            <a:r>
              <a:rPr lang="ru-RU" sz="2800" i="1" dirty="0" err="1" smtClean="0">
                <a:latin typeface="Times New Roman"/>
                <a:cs typeface="Times New Roman"/>
              </a:rPr>
              <a:t>́</a:t>
            </a:r>
            <a:r>
              <a:rPr lang="ru-RU" i="1" dirty="0" err="1" smtClean="0"/>
              <a:t>аш</a:t>
            </a:r>
            <a:r>
              <a:rPr lang="ru-RU" dirty="0" smtClean="0"/>
              <a:t> → </a:t>
            </a:r>
            <a:r>
              <a:rPr lang="ru-RU" i="1" dirty="0" err="1" smtClean="0"/>
              <a:t>зна</a:t>
            </a:r>
            <a:r>
              <a:rPr lang="ru-RU" sz="2800" i="1" dirty="0" err="1" smtClean="0">
                <a:latin typeface="Times New Roman"/>
                <a:cs typeface="Times New Roman"/>
              </a:rPr>
              <a:t>́</a:t>
            </a:r>
            <a:r>
              <a:rPr lang="ru-RU" i="1" dirty="0" err="1" smtClean="0"/>
              <a:t>ш</a:t>
            </a:r>
            <a:endParaRPr lang="ru-RU" i="1" dirty="0" smtClean="0"/>
          </a:p>
          <a:p>
            <a:pPr algn="ctr">
              <a:buNone/>
            </a:pPr>
            <a:endParaRPr lang="ru-RU" i="1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Пример типичной парадигмы: </a:t>
            </a:r>
            <a:r>
              <a:rPr lang="ru-RU" i="1" dirty="0" smtClean="0"/>
              <a:t>знаю </a:t>
            </a:r>
            <a:r>
              <a:rPr lang="ru-RU" dirty="0" smtClean="0"/>
              <a:t>(редко – </a:t>
            </a:r>
            <a:r>
              <a:rPr lang="ru-RU" i="1" dirty="0" err="1" smtClean="0"/>
              <a:t>зну</a:t>
            </a:r>
            <a:r>
              <a:rPr lang="ru-RU" dirty="0" smtClean="0"/>
              <a:t>)‚ </a:t>
            </a:r>
            <a:r>
              <a:rPr lang="ru-RU" i="1" dirty="0" err="1" smtClean="0"/>
              <a:t>знаш</a:t>
            </a:r>
            <a:r>
              <a:rPr lang="ru-RU" dirty="0" smtClean="0"/>
              <a:t>‚ </a:t>
            </a:r>
            <a:r>
              <a:rPr lang="ru-RU" i="1" dirty="0" err="1" smtClean="0"/>
              <a:t>знат</a:t>
            </a:r>
            <a:r>
              <a:rPr lang="ru-RU" dirty="0" smtClean="0"/>
              <a:t>‚ </a:t>
            </a:r>
            <a:r>
              <a:rPr lang="ru-RU" i="1" dirty="0" err="1" smtClean="0"/>
              <a:t>знам</a:t>
            </a:r>
            <a:r>
              <a:rPr lang="ru-RU" dirty="0" smtClean="0"/>
              <a:t>‚ </a:t>
            </a:r>
            <a:r>
              <a:rPr lang="ru-RU" i="1" dirty="0" err="1" smtClean="0"/>
              <a:t>знате</a:t>
            </a:r>
            <a:r>
              <a:rPr lang="ru-RU" dirty="0" smtClean="0"/>
              <a:t>‚ </a:t>
            </a:r>
            <a:r>
              <a:rPr lang="ru-RU" i="1" dirty="0" smtClean="0"/>
              <a:t>знают</a:t>
            </a:r>
            <a:r>
              <a:rPr lang="ru-RU" dirty="0" smtClean="0"/>
              <a:t> (редко – </a:t>
            </a:r>
            <a:r>
              <a:rPr lang="ru-RU" i="1" dirty="0" err="1" smtClean="0"/>
              <a:t>знут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Специфика в образовании форм настоящего/ простого будущего времени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Глаголы с основой </a:t>
            </a:r>
            <a:r>
              <a:rPr lang="ru-RU" b="1" dirty="0" smtClean="0"/>
              <a:t>на заднеязычные </a:t>
            </a:r>
            <a:r>
              <a:rPr lang="ru-RU" b="1" i="1" dirty="0" smtClean="0"/>
              <a:t>(г</a:t>
            </a:r>
            <a:r>
              <a:rPr lang="ru-RU" b="1" dirty="0" smtClean="0"/>
              <a:t>, </a:t>
            </a:r>
            <a:r>
              <a:rPr lang="ru-RU" b="1" i="1" dirty="0" smtClean="0"/>
              <a:t>к)</a:t>
            </a:r>
            <a:r>
              <a:rPr lang="ru-RU" dirty="0" smtClean="0"/>
              <a:t>:</a:t>
            </a:r>
          </a:p>
          <a:p>
            <a:pPr algn="ctr">
              <a:buNone/>
            </a:pPr>
            <a:r>
              <a:rPr lang="ru-RU" dirty="0" smtClean="0"/>
              <a:t>тенденция  к </a:t>
            </a:r>
            <a:r>
              <a:rPr lang="ru-RU" b="1" dirty="0" smtClean="0"/>
              <a:t>обобщению основы</a:t>
            </a:r>
            <a:r>
              <a:rPr lang="ru-RU" dirty="0" smtClean="0"/>
              <a:t>:  </a:t>
            </a:r>
          </a:p>
          <a:p>
            <a:pPr algn="ctr">
              <a:buNone/>
            </a:pPr>
            <a:r>
              <a:rPr lang="ru-RU" i="1" dirty="0" smtClean="0"/>
              <a:t>пеку</a:t>
            </a:r>
            <a:r>
              <a:rPr lang="ru-RU" dirty="0" smtClean="0"/>
              <a:t>‚ </a:t>
            </a:r>
            <a:r>
              <a:rPr lang="ru-RU" i="1" dirty="0" err="1" smtClean="0"/>
              <a:t>пекош</a:t>
            </a:r>
            <a:r>
              <a:rPr lang="ru-RU" dirty="0" smtClean="0"/>
              <a:t>‚ </a:t>
            </a:r>
            <a:r>
              <a:rPr lang="ru-RU" i="1" dirty="0" err="1" smtClean="0"/>
              <a:t>пекот</a:t>
            </a:r>
            <a:r>
              <a:rPr lang="ru-RU" dirty="0" smtClean="0"/>
              <a:t>‚ </a:t>
            </a:r>
            <a:r>
              <a:rPr lang="ru-RU" i="1" dirty="0" smtClean="0"/>
              <a:t>пеком</a:t>
            </a:r>
            <a:r>
              <a:rPr lang="ru-RU" dirty="0" smtClean="0"/>
              <a:t>‚ </a:t>
            </a:r>
            <a:r>
              <a:rPr lang="ru-RU" i="1" dirty="0" err="1" smtClean="0"/>
              <a:t>пекоте</a:t>
            </a:r>
            <a:r>
              <a:rPr lang="ru-RU" dirty="0" smtClean="0"/>
              <a:t>‚ </a:t>
            </a:r>
            <a:r>
              <a:rPr lang="ru-RU" i="1" dirty="0" smtClean="0"/>
              <a:t>пекут</a:t>
            </a: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i="1" dirty="0" smtClean="0"/>
              <a:t>пеку</a:t>
            </a:r>
            <a:r>
              <a:rPr lang="ru-RU" dirty="0" smtClean="0"/>
              <a:t>‚ </a:t>
            </a:r>
            <a:r>
              <a:rPr lang="ru-RU" i="1" dirty="0" err="1" smtClean="0"/>
              <a:t>пек’ош</a:t>
            </a:r>
            <a:r>
              <a:rPr lang="ru-RU" dirty="0" smtClean="0"/>
              <a:t>‚ </a:t>
            </a:r>
            <a:r>
              <a:rPr lang="ru-RU" i="1" dirty="0" err="1" smtClean="0"/>
              <a:t>пек’от</a:t>
            </a:r>
            <a:r>
              <a:rPr lang="ru-RU" dirty="0" smtClean="0"/>
              <a:t>‚ </a:t>
            </a:r>
            <a:r>
              <a:rPr lang="ru-RU" i="1" dirty="0" err="1" smtClean="0"/>
              <a:t>пек’ом</a:t>
            </a:r>
            <a:r>
              <a:rPr lang="ru-RU" dirty="0" smtClean="0"/>
              <a:t>‚ </a:t>
            </a:r>
            <a:r>
              <a:rPr lang="ru-RU" i="1" dirty="0" err="1" smtClean="0"/>
              <a:t>пек’оте</a:t>
            </a:r>
            <a:r>
              <a:rPr lang="ru-RU" dirty="0" smtClean="0"/>
              <a:t>‚ </a:t>
            </a:r>
            <a:r>
              <a:rPr lang="ru-RU" i="1" dirty="0" smtClean="0"/>
              <a:t>пекут</a:t>
            </a: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i="1" dirty="0" err="1" smtClean="0"/>
              <a:t>печ’у</a:t>
            </a:r>
            <a:r>
              <a:rPr lang="ru-RU" dirty="0" smtClean="0"/>
              <a:t>‚ </a:t>
            </a:r>
            <a:r>
              <a:rPr lang="ru-RU" i="1" dirty="0" err="1" smtClean="0"/>
              <a:t>печ’ош</a:t>
            </a:r>
            <a:r>
              <a:rPr lang="ru-RU" dirty="0" smtClean="0"/>
              <a:t>‚ </a:t>
            </a:r>
            <a:r>
              <a:rPr lang="ru-RU" i="1" dirty="0" err="1" smtClean="0"/>
              <a:t>печ’от</a:t>
            </a:r>
            <a:r>
              <a:rPr lang="ru-RU" dirty="0" smtClean="0"/>
              <a:t>‚ </a:t>
            </a:r>
            <a:r>
              <a:rPr lang="ru-RU" i="1" dirty="0" err="1" smtClean="0"/>
              <a:t>печ’ом</a:t>
            </a:r>
            <a:r>
              <a:rPr lang="ru-RU" dirty="0" smtClean="0"/>
              <a:t>‚ </a:t>
            </a:r>
            <a:r>
              <a:rPr lang="ru-RU" i="1" dirty="0" err="1" smtClean="0"/>
              <a:t>печ’оте</a:t>
            </a:r>
            <a:r>
              <a:rPr lang="ru-RU" dirty="0" smtClean="0"/>
              <a:t>‚ </a:t>
            </a:r>
            <a:r>
              <a:rPr lang="ru-RU" i="1" dirty="0" err="1" smtClean="0"/>
              <a:t>печ’ут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Специфика в образовании форм настоящего/ простого будущего времени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Глаголы с основой </a:t>
            </a:r>
            <a:r>
              <a:rPr lang="ru-RU" b="1" dirty="0" smtClean="0"/>
              <a:t>на переднеязычный (</a:t>
            </a:r>
            <a:r>
              <a:rPr lang="ru-RU" b="1" i="1" dirty="0" err="1" smtClean="0"/>
              <a:t>д</a:t>
            </a:r>
            <a:r>
              <a:rPr lang="ru-RU" b="1" dirty="0" smtClean="0"/>
              <a:t>, </a:t>
            </a:r>
            <a:r>
              <a:rPr lang="ru-RU" b="1" i="1" dirty="0" smtClean="0"/>
              <a:t>т</a:t>
            </a:r>
            <a:r>
              <a:rPr lang="ru-RU" b="1" dirty="0" smtClean="0"/>
              <a:t>, </a:t>
            </a:r>
            <a:r>
              <a:rPr lang="ru-RU" b="1" i="1" dirty="0" err="1" smtClean="0"/>
              <a:t>з</a:t>
            </a:r>
            <a:r>
              <a:rPr lang="ru-RU" b="1" dirty="0" smtClean="0"/>
              <a:t>, </a:t>
            </a:r>
            <a:r>
              <a:rPr lang="ru-RU" b="1" i="1" dirty="0" smtClean="0"/>
              <a:t>с</a:t>
            </a:r>
            <a:r>
              <a:rPr lang="ru-RU" b="1" dirty="0" smtClean="0"/>
              <a:t>) или губной (</a:t>
            </a:r>
            <a:r>
              <a:rPr lang="ru-RU" b="1" i="1" dirty="0" smtClean="0"/>
              <a:t>б</a:t>
            </a:r>
            <a:r>
              <a:rPr lang="ru-RU" b="1" dirty="0" smtClean="0"/>
              <a:t>, </a:t>
            </a:r>
            <a:r>
              <a:rPr lang="ru-RU" b="1" i="1" dirty="0" err="1" smtClean="0"/>
              <a:t>п</a:t>
            </a:r>
            <a:r>
              <a:rPr lang="ru-RU" b="1" dirty="0" smtClean="0"/>
              <a:t>, </a:t>
            </a:r>
            <a:r>
              <a:rPr lang="ru-RU" b="1" i="1" dirty="0" smtClean="0"/>
              <a:t>м</a:t>
            </a:r>
            <a:r>
              <a:rPr lang="ru-RU" b="1" dirty="0" smtClean="0"/>
              <a:t>, </a:t>
            </a:r>
            <a:r>
              <a:rPr lang="ru-RU" b="1" i="1" dirty="0" smtClean="0"/>
              <a:t>в</a:t>
            </a:r>
            <a:r>
              <a:rPr lang="ru-RU" b="1" dirty="0" smtClean="0"/>
              <a:t>, </a:t>
            </a:r>
            <a:r>
              <a:rPr lang="ru-RU" b="1" i="1" dirty="0" err="1" smtClean="0"/>
              <a:t>ф</a:t>
            </a:r>
            <a:r>
              <a:rPr lang="ru-RU" b="1" dirty="0" smtClean="0"/>
              <a:t>)</a:t>
            </a:r>
            <a:r>
              <a:rPr lang="ru-RU" dirty="0" smtClean="0"/>
              <a:t> согласный:</a:t>
            </a:r>
          </a:p>
          <a:p>
            <a:pPr algn="ctr">
              <a:buNone/>
            </a:pPr>
            <a:r>
              <a:rPr lang="ru-RU" b="1" dirty="0" smtClean="0"/>
              <a:t>выравнивание основы</a:t>
            </a:r>
            <a:r>
              <a:rPr lang="ru-RU" dirty="0" smtClean="0"/>
              <a:t>:  </a:t>
            </a:r>
          </a:p>
          <a:p>
            <a:pPr algn="ctr">
              <a:buNone/>
            </a:pPr>
            <a:r>
              <a:rPr lang="ru-RU" i="1" dirty="0" err="1" smtClean="0"/>
              <a:t>сидю</a:t>
            </a:r>
            <a:r>
              <a:rPr lang="ru-RU" dirty="0" smtClean="0"/>
              <a:t>‚ </a:t>
            </a:r>
            <a:r>
              <a:rPr lang="ru-RU" i="1" dirty="0" err="1" smtClean="0"/>
              <a:t>сидиш</a:t>
            </a:r>
            <a:r>
              <a:rPr lang="ru-RU" dirty="0" smtClean="0"/>
              <a:t>‚ </a:t>
            </a:r>
            <a:r>
              <a:rPr lang="ru-RU" i="1" dirty="0" smtClean="0"/>
              <a:t>сидит</a:t>
            </a:r>
            <a:r>
              <a:rPr lang="ru-RU" dirty="0" smtClean="0"/>
              <a:t>‚ </a:t>
            </a:r>
            <a:r>
              <a:rPr lang="ru-RU" i="1" dirty="0" smtClean="0"/>
              <a:t>сидим</a:t>
            </a:r>
            <a:r>
              <a:rPr lang="ru-RU" dirty="0" smtClean="0"/>
              <a:t>‚ </a:t>
            </a:r>
            <a:r>
              <a:rPr lang="ru-RU" i="1" dirty="0" smtClean="0"/>
              <a:t>сидите</a:t>
            </a:r>
            <a:r>
              <a:rPr lang="ru-RU" dirty="0" smtClean="0"/>
              <a:t>‚ </a:t>
            </a:r>
            <a:r>
              <a:rPr lang="ru-RU" i="1" dirty="0" smtClean="0"/>
              <a:t>сидят</a:t>
            </a:r>
            <a:r>
              <a:rPr lang="ru-RU" dirty="0" smtClean="0"/>
              <a:t> </a:t>
            </a:r>
          </a:p>
          <a:p>
            <a:pPr algn="ctr">
              <a:buNone/>
            </a:pPr>
            <a:r>
              <a:rPr lang="ru-RU" i="1" dirty="0" err="1" smtClean="0"/>
              <a:t>копю</a:t>
            </a:r>
            <a:r>
              <a:rPr lang="ru-RU" dirty="0" smtClean="0"/>
              <a:t>‚ </a:t>
            </a:r>
            <a:r>
              <a:rPr lang="ru-RU" i="1" dirty="0" err="1" smtClean="0"/>
              <a:t>копиш</a:t>
            </a:r>
            <a:r>
              <a:rPr lang="ru-RU" dirty="0" smtClean="0"/>
              <a:t>‚ </a:t>
            </a:r>
            <a:r>
              <a:rPr lang="ru-RU" i="1" dirty="0" smtClean="0"/>
              <a:t>копит</a:t>
            </a:r>
            <a:r>
              <a:rPr lang="ru-RU" dirty="0" smtClean="0"/>
              <a:t>‚ </a:t>
            </a:r>
            <a:r>
              <a:rPr lang="ru-RU" i="1" dirty="0" smtClean="0"/>
              <a:t>копим</a:t>
            </a:r>
            <a:r>
              <a:rPr lang="ru-RU" dirty="0" smtClean="0"/>
              <a:t>‚ </a:t>
            </a:r>
            <a:r>
              <a:rPr lang="ru-RU" i="1" dirty="0" smtClean="0"/>
              <a:t>копите</a:t>
            </a:r>
            <a:r>
              <a:rPr lang="ru-RU" dirty="0" smtClean="0"/>
              <a:t>‚ </a:t>
            </a:r>
            <a:r>
              <a:rPr lang="ru-RU" i="1" dirty="0" smtClean="0"/>
              <a:t>копят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Сохранение реликтовых временных форм</a:t>
            </a:r>
            <a:endParaRPr lang="be-BY" sz="2800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/>
              <a:t>Формы будущего времени</a:t>
            </a:r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r>
              <a:rPr lang="ru-RU" sz="2000" i="1" dirty="0" err="1" smtClean="0"/>
              <a:t>иму</a:t>
            </a:r>
            <a:r>
              <a:rPr lang="ru-RU" sz="2000" i="1" dirty="0" smtClean="0"/>
              <a:t> </a:t>
            </a:r>
            <a:r>
              <a:rPr lang="ru-RU" sz="2000" i="1" dirty="0" err="1" smtClean="0"/>
              <a:t>робить</a:t>
            </a:r>
            <a:r>
              <a:rPr lang="ru-RU" sz="2000" dirty="0" smtClean="0"/>
              <a:t> </a:t>
            </a:r>
          </a:p>
          <a:p>
            <a:pPr algn="ctr">
              <a:buNone/>
            </a:pPr>
            <a:r>
              <a:rPr lang="ru-RU" sz="2000" i="1" dirty="0" err="1" smtClean="0"/>
              <a:t>имеш</a:t>
            </a:r>
            <a:r>
              <a:rPr lang="ru-RU" sz="2000" i="1" dirty="0" smtClean="0"/>
              <a:t> </a:t>
            </a:r>
            <a:r>
              <a:rPr lang="ru-RU" sz="2000" dirty="0" smtClean="0"/>
              <a:t>(</a:t>
            </a:r>
            <a:r>
              <a:rPr lang="ru-RU" sz="2000" i="1" dirty="0" err="1" smtClean="0"/>
              <a:t>имёш</a:t>
            </a:r>
            <a:r>
              <a:rPr lang="ru-RU" sz="2000" dirty="0" smtClean="0"/>
              <a:t>) </a:t>
            </a:r>
            <a:r>
              <a:rPr lang="ru-RU" sz="2000" i="1" dirty="0" smtClean="0"/>
              <a:t>играть</a:t>
            </a:r>
            <a:r>
              <a:rPr lang="ru-RU" sz="2000" dirty="0" smtClean="0"/>
              <a:t> </a:t>
            </a:r>
          </a:p>
          <a:p>
            <a:pPr algn="ctr">
              <a:buNone/>
            </a:pPr>
            <a:r>
              <a:rPr lang="ru-RU" sz="2000" i="1" dirty="0" err="1" smtClean="0"/>
              <a:t>имет</a:t>
            </a:r>
            <a:r>
              <a:rPr lang="ru-RU" sz="2000" dirty="0" smtClean="0"/>
              <a:t> (</a:t>
            </a:r>
            <a:r>
              <a:rPr lang="ru-RU" sz="2000" i="1" dirty="0" err="1" smtClean="0"/>
              <a:t>имёт</a:t>
            </a:r>
            <a:r>
              <a:rPr lang="ru-RU" sz="2000" dirty="0" smtClean="0"/>
              <a:t>) </a:t>
            </a:r>
            <a:r>
              <a:rPr lang="ru-RU" sz="2000" i="1" dirty="0" smtClean="0"/>
              <a:t>говорить</a:t>
            </a:r>
            <a:r>
              <a:rPr lang="ru-RU" sz="2000" dirty="0" smtClean="0"/>
              <a:t> </a:t>
            </a:r>
          </a:p>
          <a:p>
            <a:pPr algn="ctr">
              <a:buNone/>
            </a:pPr>
            <a:r>
              <a:rPr lang="ru-RU" sz="2000" i="1" dirty="0" err="1" smtClean="0"/>
              <a:t>имем</a:t>
            </a:r>
            <a:r>
              <a:rPr lang="ru-RU" sz="2000" dirty="0" smtClean="0"/>
              <a:t> (</a:t>
            </a:r>
            <a:r>
              <a:rPr lang="ru-RU" sz="2000" i="1" dirty="0" err="1" smtClean="0"/>
              <a:t>имём</a:t>
            </a:r>
            <a:r>
              <a:rPr lang="ru-RU" sz="2000" dirty="0" smtClean="0"/>
              <a:t>) </a:t>
            </a:r>
            <a:r>
              <a:rPr lang="ru-RU" sz="2000" i="1" dirty="0" smtClean="0"/>
              <a:t>носить</a:t>
            </a:r>
            <a:r>
              <a:rPr lang="ru-RU" sz="2000" dirty="0" smtClean="0"/>
              <a:t> </a:t>
            </a:r>
          </a:p>
          <a:p>
            <a:pPr algn="ctr">
              <a:buNone/>
            </a:pPr>
            <a:r>
              <a:rPr lang="ru-RU" sz="2000" i="1" dirty="0" smtClean="0"/>
              <a:t>стану спать</a:t>
            </a:r>
            <a:r>
              <a:rPr lang="ru-RU" sz="2000" dirty="0" smtClean="0"/>
              <a:t> </a:t>
            </a:r>
          </a:p>
          <a:p>
            <a:pPr algn="ctr">
              <a:buNone/>
            </a:pPr>
            <a:r>
              <a:rPr lang="ru-RU" sz="2000" i="1" dirty="0" smtClean="0"/>
              <a:t>станем косить</a:t>
            </a:r>
            <a:r>
              <a:rPr lang="ru-RU" sz="2000" dirty="0" smtClean="0"/>
              <a:t> </a:t>
            </a:r>
            <a:endParaRPr lang="ru-RU" sz="2000" b="1" dirty="0" smtClean="0"/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endParaRPr lang="ru-RU" sz="2000" b="1" dirty="0" smtClean="0"/>
          </a:p>
          <a:p>
            <a:pPr algn="ctr">
              <a:buNone/>
            </a:pPr>
            <a:endParaRPr lang="ru-RU" sz="2000" b="1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/>
              <a:t>Формы прошедшего времени</a:t>
            </a:r>
          </a:p>
          <a:p>
            <a:pPr algn="ctr">
              <a:buNone/>
            </a:pPr>
            <a:r>
              <a:rPr lang="ru-RU" sz="2000" i="1" dirty="0" smtClean="0"/>
              <a:t>Она была с дочерью жила</a:t>
            </a:r>
            <a:r>
              <a:rPr lang="ru-RU" sz="2000" dirty="0" smtClean="0"/>
              <a:t>.</a:t>
            </a:r>
          </a:p>
          <a:p>
            <a:pPr algn="ctr">
              <a:buNone/>
            </a:pPr>
            <a:r>
              <a:rPr lang="ru-RU" sz="2000" dirty="0" smtClean="0"/>
              <a:t> </a:t>
            </a:r>
            <a:r>
              <a:rPr lang="ru-RU" sz="2000" i="1" dirty="0" smtClean="0"/>
              <a:t>Ездила была в Москву-ту</a:t>
            </a:r>
            <a:r>
              <a:rPr lang="ru-RU" sz="2000" dirty="0" smtClean="0"/>
              <a:t>. </a:t>
            </a:r>
          </a:p>
          <a:p>
            <a:pPr algn="ctr">
              <a:buNone/>
            </a:pPr>
            <a:r>
              <a:rPr lang="ru-RU" sz="2000" i="1" dirty="0" smtClean="0"/>
              <a:t>Ягоды росли были.</a:t>
            </a:r>
          </a:p>
          <a:p>
            <a:pPr algn="ctr">
              <a:buNone/>
            </a:pPr>
            <a:r>
              <a:rPr lang="ru-RU" sz="2000" i="1" dirty="0" smtClean="0"/>
              <a:t>Сей год корова долго была болела.</a:t>
            </a:r>
          </a:p>
          <a:p>
            <a:pPr algn="ctr">
              <a:buNone/>
            </a:pPr>
            <a:r>
              <a:rPr lang="ru-RU" sz="2000" i="1" dirty="0" smtClean="0"/>
              <a:t>А в сентябре снег был высыпал, а октябрь был тёплый </a:t>
            </a:r>
            <a:r>
              <a:rPr lang="ru-RU" sz="1600" dirty="0" smtClean="0"/>
              <a:t>(значение действия, предшествующего другому действию, также отнесённому к прошлому)</a:t>
            </a:r>
            <a:endParaRPr lang="ru-RU" sz="1600" dirty="0" smtClean="0"/>
          </a:p>
          <a:p>
            <a:pPr algn="ctr">
              <a:buNone/>
            </a:pPr>
            <a:endParaRPr lang="ru-RU" sz="2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23528" y="2743200"/>
            <a:ext cx="8496944" cy="356612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0" spc="0" dirty="0" smtClean="0"/>
              <a:t>Диалектная Специфика категории наклонения проявляется в образовании формы 2-го лица ед. числа повелительного наклонения</a:t>
            </a:r>
            <a:endParaRPr lang="be-BY" spc="0" dirty="0" smtClean="0"/>
          </a:p>
          <a:p>
            <a:r>
              <a:rPr lang="ru-RU" dirty="0" smtClean="0"/>
              <a:t>Действует тенденция к установлению единой формы повелительного наклонения</a:t>
            </a:r>
            <a:endParaRPr lang="be-BY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Диалектные различия в категории наклонения</a:t>
            </a:r>
            <a:endParaRPr lang="be-BY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619672" y="4293096"/>
          <a:ext cx="609600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72819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бро</a:t>
                      </a:r>
                      <a:r>
                        <a:rPr lang="ru-RU" sz="18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сь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‚</a:t>
                      </a:r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ся</a:t>
                      </a:r>
                      <a:r>
                        <a:rPr lang="ru-RU" sz="18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дь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поста</a:t>
                      </a:r>
                      <a:r>
                        <a:rPr lang="ru-RU" sz="18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вь</a:t>
                      </a:r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посо</a:t>
                      </a:r>
                      <a:r>
                        <a:rPr lang="ru-RU" sz="18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ль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пока</a:t>
                      </a:r>
                      <a:r>
                        <a:rPr lang="ru-RU" sz="18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жь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отго</a:t>
                      </a:r>
                      <a:r>
                        <a:rPr lang="ru-RU" sz="18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нь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стано</a:t>
                      </a:r>
                      <a:r>
                        <a:rPr lang="ru-RU" sz="18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вь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поло</a:t>
                      </a:r>
                      <a:r>
                        <a:rPr lang="ru-RU" sz="18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жь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напо</a:t>
                      </a:r>
                      <a:r>
                        <a:rPr lang="ru-RU" sz="18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бро</a:t>
                      </a:r>
                      <a:r>
                        <a:rPr lang="ru-RU" sz="18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‚</a:t>
                      </a:r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ся</a:t>
                      </a:r>
                      <a:r>
                        <a:rPr lang="ru-RU" sz="18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ди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поста</a:t>
                      </a:r>
                      <a:r>
                        <a:rPr lang="ru-RU" sz="1800" i="1" dirty="0" err="1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kumimoji="0" lang="ru-RU" sz="1800" b="1" i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ви</a:t>
                      </a:r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, посоли</a:t>
                      </a:r>
                      <a:r>
                        <a:rPr lang="ru-RU" sz="1800" i="1" dirty="0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покажи</a:t>
                      </a:r>
                      <a:r>
                        <a:rPr lang="ru-RU" sz="1800" i="1" dirty="0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отгони</a:t>
                      </a:r>
                      <a:r>
                        <a:rPr lang="ru-RU" sz="1800" i="1" dirty="0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станови</a:t>
                      </a:r>
                      <a:r>
                        <a:rPr lang="ru-RU" sz="1800" i="1" dirty="0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положи</a:t>
                      </a:r>
                      <a:r>
                        <a:rPr lang="ru-RU" sz="1800" i="1" dirty="0" smtClean="0">
                          <a:latin typeface="Times New Roman"/>
                          <a:cs typeface="Times New Roman"/>
                        </a:rPr>
                        <a:t>́</a:t>
                      </a:r>
                      <a:r>
                        <a:rPr kumimoji="0"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‚ </a:t>
                      </a:r>
                      <a:r>
                        <a:rPr kumimoji="0"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напои</a:t>
                      </a:r>
                      <a:r>
                        <a:rPr lang="ru-RU" sz="1800" i="1" dirty="0" smtClean="0">
                          <a:latin typeface="Times New Roman"/>
                          <a:cs typeface="Times New Roman"/>
                        </a:rPr>
                        <a:t>́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95536" y="2743200"/>
            <a:ext cx="8352928" cy="3566120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ru-RU" b="0" spc="0" dirty="0" smtClean="0"/>
              <a:t>Диалектное Своеобразие категории вида проявляется:</a:t>
            </a:r>
            <a:endParaRPr lang="be-BY" b="0" spc="0" dirty="0" smtClean="0"/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pc="0" dirty="0" smtClean="0"/>
              <a:t>в широком распространении глаголов несовершенного вида </a:t>
            </a:r>
            <a:r>
              <a:rPr lang="ru-RU" i="1" spc="0" dirty="0" smtClean="0"/>
              <a:t>со значением многократного действия </a:t>
            </a:r>
            <a:r>
              <a:rPr lang="ru-RU" spc="0" dirty="0" smtClean="0"/>
              <a:t>с суффиксом  </a:t>
            </a:r>
            <a:r>
              <a:rPr lang="ru-RU" i="1" spc="0" dirty="0" smtClean="0"/>
              <a:t>-</a:t>
            </a:r>
            <a:r>
              <a:rPr lang="ru-RU" i="1" spc="0" dirty="0" err="1" smtClean="0"/>
              <a:t>ыва</a:t>
            </a:r>
            <a:r>
              <a:rPr lang="ru-RU" spc="0" dirty="0" smtClean="0"/>
              <a:t>‚ </a:t>
            </a:r>
            <a:r>
              <a:rPr lang="ru-RU" i="1" spc="0" dirty="0" smtClean="0"/>
              <a:t>-ива, -</a:t>
            </a:r>
            <a:r>
              <a:rPr lang="ru-RU" i="1" spc="0" dirty="0" err="1" smtClean="0"/>
              <a:t>ва</a:t>
            </a:r>
            <a:r>
              <a:rPr lang="ru-RU" spc="0" dirty="0" smtClean="0"/>
              <a:t>:</a:t>
            </a:r>
            <a:r>
              <a:rPr lang="ru-RU" b="0" i="1" dirty="0" smtClean="0"/>
              <a:t> </a:t>
            </a:r>
            <a:r>
              <a:rPr lang="ru-RU" b="0" i="1" spc="0" dirty="0" smtClean="0"/>
              <a:t>игрывать</a:t>
            </a:r>
            <a:r>
              <a:rPr lang="ru-RU" b="0" spc="0" dirty="0" smtClean="0"/>
              <a:t>‚ </a:t>
            </a:r>
            <a:r>
              <a:rPr lang="ru-RU" b="0" i="1" spc="0" dirty="0" err="1" smtClean="0"/>
              <a:t>стреливать</a:t>
            </a:r>
            <a:r>
              <a:rPr lang="ru-RU" b="0" spc="0" dirty="0" smtClean="0"/>
              <a:t>‚ </a:t>
            </a:r>
            <a:r>
              <a:rPr lang="ru-RU" b="0" i="1" spc="0" dirty="0" smtClean="0"/>
              <a:t>погуливать</a:t>
            </a:r>
            <a:endParaRPr lang="be-BY" b="0" spc="0" dirty="0" smtClean="0"/>
          </a:p>
          <a:p>
            <a: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pc="0" dirty="0" smtClean="0"/>
              <a:t>в распространении глаголов совершенного вида на </a:t>
            </a:r>
            <a:r>
              <a:rPr lang="ru-RU" i="1" spc="0" dirty="0" smtClean="0"/>
              <a:t>-</a:t>
            </a:r>
            <a:r>
              <a:rPr lang="ru-RU" i="1" spc="0" dirty="0" err="1" smtClean="0"/>
              <a:t>ону-ть</a:t>
            </a:r>
            <a:r>
              <a:rPr lang="ru-RU" spc="0" dirty="0" smtClean="0"/>
              <a:t>‚ </a:t>
            </a:r>
            <a:r>
              <a:rPr lang="ru-RU" i="1" spc="0" dirty="0" smtClean="0"/>
              <a:t>-</a:t>
            </a:r>
            <a:r>
              <a:rPr lang="ru-RU" i="1" spc="0" dirty="0" err="1" smtClean="0"/>
              <a:t>ану-ть</a:t>
            </a:r>
            <a:r>
              <a:rPr lang="ru-RU" spc="0" dirty="0" smtClean="0"/>
              <a:t> со значением мгновенного энергичного и сильного действия: </a:t>
            </a:r>
            <a:r>
              <a:rPr lang="ru-RU" b="0" i="1" spc="0" dirty="0" smtClean="0"/>
              <a:t>резануть</a:t>
            </a:r>
            <a:r>
              <a:rPr lang="ru-RU" b="0" spc="0" dirty="0" smtClean="0"/>
              <a:t>‚ </a:t>
            </a:r>
            <a:r>
              <a:rPr lang="ru-RU" b="0" i="1" spc="0" dirty="0" err="1" smtClean="0"/>
              <a:t>мелькануть</a:t>
            </a:r>
            <a:r>
              <a:rPr lang="ru-RU" b="0" spc="0" dirty="0" smtClean="0"/>
              <a:t>‚ </a:t>
            </a:r>
            <a:r>
              <a:rPr lang="ru-RU" b="0" i="1" spc="0" dirty="0" err="1" smtClean="0"/>
              <a:t>бодануть</a:t>
            </a:r>
            <a:r>
              <a:rPr lang="ru-RU" b="0" spc="0" dirty="0" smtClean="0"/>
              <a:t>‚ </a:t>
            </a:r>
            <a:r>
              <a:rPr lang="ru-RU" b="0" i="1" spc="0" dirty="0" err="1" smtClean="0"/>
              <a:t>пужануть</a:t>
            </a:r>
            <a:endParaRPr lang="be-BY" b="0" spc="0" dirty="0" smtClean="0"/>
          </a:p>
          <a:p>
            <a:pPr algn="l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ru-RU" spc="0" dirty="0" smtClean="0"/>
              <a:t>в образовании форм по моделям‚ не характерным для общерусской нормы: </a:t>
            </a:r>
            <a:r>
              <a:rPr lang="ru-RU" b="0" i="1" spc="0" dirty="0" err="1" smtClean="0"/>
              <a:t>сдумать</a:t>
            </a:r>
            <a:r>
              <a:rPr lang="ru-RU" b="0" spc="0" dirty="0" smtClean="0"/>
              <a:t> ‘обдумать’‚ </a:t>
            </a:r>
            <a:r>
              <a:rPr lang="ru-RU" b="0" i="1" spc="0" dirty="0" smtClean="0"/>
              <a:t>удумать</a:t>
            </a:r>
            <a:r>
              <a:rPr lang="ru-RU" b="0" spc="0" dirty="0" smtClean="0"/>
              <a:t> ‘вздумать’‚ </a:t>
            </a:r>
            <a:r>
              <a:rPr lang="ru-RU" b="0" i="1" spc="0" dirty="0" err="1" smtClean="0"/>
              <a:t>выпомнить</a:t>
            </a:r>
            <a:r>
              <a:rPr lang="ru-RU" b="0" spc="0" dirty="0" smtClean="0"/>
              <a:t> ‘вспомнить’‚ </a:t>
            </a:r>
            <a:r>
              <a:rPr lang="ru-RU" b="0" i="1" spc="0" dirty="0" err="1" smtClean="0"/>
              <a:t>обрать</a:t>
            </a:r>
            <a:r>
              <a:rPr lang="ru-RU" b="0" i="1" spc="0" dirty="0" smtClean="0"/>
              <a:t> </a:t>
            </a:r>
            <a:r>
              <a:rPr lang="ru-RU" b="0" spc="0" dirty="0" smtClean="0"/>
              <a:t>‘взять’‚ </a:t>
            </a:r>
            <a:r>
              <a:rPr lang="ru-RU" b="0" i="1" spc="0" dirty="0" smtClean="0"/>
              <a:t>пригореть</a:t>
            </a:r>
            <a:r>
              <a:rPr lang="ru-RU" b="0" spc="0" dirty="0" smtClean="0"/>
              <a:t> ‘сгореть’‚ </a:t>
            </a:r>
            <a:r>
              <a:rPr lang="ru-RU" b="0" i="1" spc="0" dirty="0" smtClean="0"/>
              <a:t>заспать</a:t>
            </a:r>
            <a:r>
              <a:rPr lang="ru-RU" b="0" spc="0" dirty="0" smtClean="0"/>
              <a:t> ‘заснуть’</a:t>
            </a:r>
            <a:endParaRPr lang="be-BY" b="0" spc="0" dirty="0" smtClean="0"/>
          </a:p>
          <a:p>
            <a:endParaRPr lang="be-BY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Диалектные различия в категории вида</a:t>
            </a:r>
            <a:endParaRPr lang="be-BY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1C087EE45DA8B643AF8AC430A6B82E98" ma:contentTypeVersion="0" ma:contentTypeDescription="Создание документа." ma:contentTypeScope="" ma:versionID="0cafe08341b913e3b1708e116774420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03C7CDB-B20C-4213-AE0C-B14DAE4EAD70}"/>
</file>

<file path=customXml/itemProps2.xml><?xml version="1.0" encoding="utf-8"?>
<ds:datastoreItem xmlns:ds="http://schemas.openxmlformats.org/officeDocument/2006/customXml" ds:itemID="{DDB265C8-4F5C-4961-A196-A9A3C36D8882}"/>
</file>

<file path=customXml/itemProps3.xml><?xml version="1.0" encoding="utf-8"?>
<ds:datastoreItem xmlns:ds="http://schemas.openxmlformats.org/officeDocument/2006/customXml" ds:itemID="{4FA26E88-5C8E-41FD-9722-66E65CA8D224}"/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947</TotalTime>
  <Words>904</Words>
  <Application>Microsoft Office PowerPoint</Application>
  <PresentationFormat>Экран (4:3)</PresentationFormat>
  <Paragraphs>149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Официальная</vt:lpstr>
      <vt:lpstr>Диалектные различия русского языка в области морфологии</vt:lpstr>
      <vt:lpstr>Диалектные различия в категории времени</vt:lpstr>
      <vt:lpstr>Типы спряжения глаголов</vt:lpstr>
      <vt:lpstr>Специфика в образовании форм настоящего/ простого будущего времени</vt:lpstr>
      <vt:lpstr>Специфика в образовании форм настоящего/ простого будущего времени</vt:lpstr>
      <vt:lpstr>Специфика в образовании форм настоящего/ простого будущего времени</vt:lpstr>
      <vt:lpstr>Сохранение реликтовых временных форм</vt:lpstr>
      <vt:lpstr>Диалектные различия в категории наклонения</vt:lpstr>
      <vt:lpstr>Диалектные различия в категории вида</vt:lpstr>
      <vt:lpstr>Диалектные различия в категории залога</vt:lpstr>
      <vt:lpstr>Неличные формы глагола</vt:lpstr>
      <vt:lpstr>Неличные формы глагола</vt:lpstr>
      <vt:lpstr>Неличные формы глагола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Диалектные различия русского языка в области морфологии</dc:title>
  <dc:creator>Манеки-неко</dc:creator>
  <cp:lastModifiedBy>Катаева</cp:lastModifiedBy>
  <cp:revision>61</cp:revision>
  <dcterms:created xsi:type="dcterms:W3CDTF">2013-07-16T11:31:25Z</dcterms:created>
  <dcterms:modified xsi:type="dcterms:W3CDTF">2013-07-20T13:42:24Z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0x0101001C087EE45DA8B643AF8AC430A6B82E98</vt:lpwstr>
  </property>
</Properties>
</file>