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rels" ContentType="application/vnd.openxmlformats-package.relationship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Default Extension="png" ContentType="image/pn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Default Extension="jpeg" ContentType="image/jpeg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26"/>
  </p:notesMasterIdLst>
  <p:sldIdLst>
    <p:sldId id="256" r:id="rId2"/>
    <p:sldId id="459" r:id="rId3"/>
    <p:sldId id="460" r:id="rId4"/>
    <p:sldId id="461" r:id="rId5"/>
    <p:sldId id="462" r:id="rId6"/>
    <p:sldId id="463" r:id="rId7"/>
    <p:sldId id="464" r:id="rId8"/>
    <p:sldId id="465" r:id="rId9"/>
    <p:sldId id="466" r:id="rId10"/>
    <p:sldId id="476" r:id="rId11"/>
    <p:sldId id="477" r:id="rId12"/>
    <p:sldId id="479" r:id="rId13"/>
    <p:sldId id="467" r:id="rId14"/>
    <p:sldId id="468" r:id="rId15"/>
    <p:sldId id="469" r:id="rId16"/>
    <p:sldId id="470" r:id="rId17"/>
    <p:sldId id="480" r:id="rId18"/>
    <p:sldId id="471" r:id="rId19"/>
    <p:sldId id="472" r:id="rId20"/>
    <p:sldId id="473" r:id="rId21"/>
    <p:sldId id="474" r:id="rId22"/>
    <p:sldId id="475" r:id="rId23"/>
    <p:sldId id="457" r:id="rId24"/>
    <p:sldId id="432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75" autoAdjust="0"/>
    <p:restoredTop sz="94660"/>
  </p:normalViewPr>
  <p:slideViewPr>
    <p:cSldViewPr>
      <p:cViewPr varScale="1">
        <p:scale>
          <a:sx n="107" d="100"/>
          <a:sy n="107" d="100"/>
        </p:scale>
        <p:origin x="-19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95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A711D18-33E7-4F37-8AC7-448A48FEC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4826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DBB95-3140-4A40-ADE8-7FEE663430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FF5970-FA22-4305-8E1B-A517C50B91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20FD0A-E293-4BED-AE34-513CA74CA2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977583-0540-4C7E-AF0D-E42D85C032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7FE12-DEAA-45D4-AC5A-6732D03F637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DF53C4-4821-46FA-8676-6E788FEAE5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758AA0-764F-4D58-8713-20145E850D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CF69CA-E272-458F-8AF1-2FC8261282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E528F9-9BA6-423E-A6CB-8B5FC3E9AF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20B32A-4253-45E0-927E-4621FB4E4C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6C758-73C6-40A3-A7CC-5BFC55BF90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C1DCBD3-A2DF-4F02-9C20-F1D72A1062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981075"/>
            <a:ext cx="7991475" cy="3168650"/>
          </a:xfrm>
        </p:spPr>
        <p:txBody>
          <a:bodyPr/>
          <a:lstStyle/>
          <a:p>
            <a:r>
              <a:rPr lang="ru-RU" altLang="ru-RU" sz="4000" dirty="0">
                <a:solidFill>
                  <a:schemeClr val="tx2"/>
                </a:solidFill>
              </a:rPr>
              <a:t>Модели геометрической компоненты данных в ГИС</a:t>
            </a:r>
            <a:r>
              <a:rPr lang="en-US" altLang="ru-RU" sz="3600" b="1" dirty="0" smtClean="0"/>
              <a:t/>
            </a:r>
            <a:br>
              <a:rPr lang="en-US" altLang="ru-RU" sz="3600" b="1" dirty="0" smtClean="0"/>
            </a:br>
            <a:r>
              <a:rPr lang="en-US" altLang="ru-RU" sz="3600" b="1" dirty="0" smtClean="0"/>
              <a:t/>
            </a:r>
            <a:br>
              <a:rPr lang="en-US" altLang="ru-RU" sz="3600" b="1" dirty="0" smtClean="0"/>
            </a:br>
            <a:endParaRPr lang="ru-RU" altLang="ru-RU" sz="2800" i="1" dirty="0" smtClean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331640" y="3645024"/>
            <a:ext cx="6400800" cy="1473200"/>
          </a:xfrm>
        </p:spPr>
        <p:txBody>
          <a:bodyPr/>
          <a:lstStyle/>
          <a:p>
            <a:r>
              <a:rPr lang="ru-RU" dirty="0" smtClean="0"/>
              <a:t>Презентация по ГИС-технологиям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981075"/>
            <a:ext cx="8229600" cy="3384550"/>
          </a:xfrm>
        </p:spPr>
        <p:txBody>
          <a:bodyPr/>
          <a:lstStyle/>
          <a:p>
            <a:r>
              <a:rPr lang="ru-RU" altLang="ru-RU" sz="2800" smtClean="0"/>
              <a:t>Слой (покрытие – </a:t>
            </a:r>
            <a:r>
              <a:rPr lang="en-US" altLang="ru-RU" sz="2800" smtClean="0"/>
              <a:t>coverage)</a:t>
            </a:r>
            <a:r>
              <a:rPr lang="ru-RU" altLang="ru-RU" sz="2800" smtClean="0"/>
              <a:t> </a:t>
            </a:r>
            <a:r>
              <a:rPr lang="en-US" altLang="ru-RU" sz="2800" smtClean="0"/>
              <a:t> </a:t>
            </a:r>
            <a:r>
              <a:rPr lang="ru-RU" altLang="ru-RU" sz="2800" smtClean="0"/>
              <a:t>содержит дуги и узлы.</a:t>
            </a:r>
          </a:p>
          <a:p>
            <a:r>
              <a:rPr lang="ru-RU" altLang="ru-RU" sz="2800" smtClean="0"/>
              <a:t>Дуги не имеют взаимопересечений и самопересечений.</a:t>
            </a:r>
          </a:p>
          <a:p>
            <a:r>
              <a:rPr lang="ru-RU" altLang="ru-RU" sz="2800" smtClean="0"/>
              <a:t>Любая дуга начинается и заканчивается в узле. Может в одной и той же.</a:t>
            </a:r>
          </a:p>
          <a:p>
            <a:r>
              <a:rPr lang="ru-RU" altLang="ru-RU" sz="2800" smtClean="0"/>
              <a:t>Различают висячие узлы и псевдоузлы.</a:t>
            </a: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561975"/>
          </a:xfrm>
        </p:spPr>
        <p:txBody>
          <a:bodyPr>
            <a:normAutofit fontScale="90000"/>
          </a:bodyPr>
          <a:lstStyle/>
          <a:p>
            <a:r>
              <a:rPr lang="ru-RU" altLang="ru-RU" sz="3200" smtClean="0"/>
              <a:t>Правила узло-дуговой топологии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3990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800" smtClean="0"/>
              <a:t>Первоначально покрытия могут не иметь топологий.</a:t>
            </a:r>
          </a:p>
          <a:p>
            <a:pPr>
              <a:lnSpc>
                <a:spcPct val="90000"/>
              </a:lnSpc>
            </a:pPr>
            <a:r>
              <a:rPr lang="ru-RU" altLang="ru-RU" sz="2800" smtClean="0"/>
              <a:t>Если содержатся полилинии – могут образовывать так называемые «спагетти» - полилинии с самопресечениями и неточными довводами.</a:t>
            </a:r>
          </a:p>
          <a:p>
            <a:pPr>
              <a:lnSpc>
                <a:spcPct val="90000"/>
              </a:lnSpc>
            </a:pPr>
            <a:r>
              <a:rPr lang="ru-RU" altLang="ru-RU" sz="2800" smtClean="0"/>
              <a:t>Для будущих площадных топологий готовят в этом же слое точечные объекты – метки.</a:t>
            </a:r>
          </a:p>
          <a:p>
            <a:pPr>
              <a:lnSpc>
                <a:spcPct val="90000"/>
              </a:lnSpc>
            </a:pPr>
            <a:r>
              <a:rPr lang="ru-RU" altLang="ru-RU" sz="2800" smtClean="0"/>
              <a:t>Для создания топологий важное значение имеют внешние идентификаторы.</a:t>
            </a:r>
          </a:p>
          <a:p>
            <a:pPr>
              <a:lnSpc>
                <a:spcPct val="90000"/>
              </a:lnSpc>
            </a:pPr>
            <a:r>
              <a:rPr lang="ru-RU" altLang="ru-RU" sz="2800" smtClean="0"/>
              <a:t>После порождения топологий порождаются внутренние идентификаторы.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altLang="ru-RU" sz="3200" smtClean="0"/>
              <a:t>Создание топологий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800" smtClean="0"/>
              <a:t>Точечные топологии порождаются просто. Функции </a:t>
            </a:r>
            <a:r>
              <a:rPr lang="en-US" altLang="ru-RU" sz="2800" smtClean="0"/>
              <a:t>Build </a:t>
            </a:r>
            <a:r>
              <a:rPr lang="ru-RU" altLang="ru-RU" sz="2800" smtClean="0"/>
              <a:t>или </a:t>
            </a:r>
            <a:r>
              <a:rPr lang="en-US" altLang="ru-RU" sz="2800" smtClean="0"/>
              <a:t>Clean</a:t>
            </a:r>
            <a:r>
              <a:rPr lang="ru-RU" altLang="ru-RU" sz="2800" smtClean="0"/>
              <a:t> создают топологию и начальную таблицу с синхронизованными внутренними и внешними идентификаторами. Затем на основе реляционных связей через внешние идентификаторы присоединяются любые данные.</a:t>
            </a:r>
          </a:p>
          <a:p>
            <a:pPr>
              <a:lnSpc>
                <a:spcPct val="80000"/>
              </a:lnSpc>
            </a:pPr>
            <a:r>
              <a:rPr lang="ru-RU" altLang="ru-RU" sz="2800" smtClean="0"/>
              <a:t>Линейная топология строится также с помощью </a:t>
            </a:r>
            <a:r>
              <a:rPr lang="en-US" altLang="ru-RU" sz="2800" smtClean="0"/>
              <a:t>Build </a:t>
            </a:r>
            <a:r>
              <a:rPr lang="ru-RU" altLang="ru-RU" sz="2800" smtClean="0"/>
              <a:t>или </a:t>
            </a:r>
            <a:r>
              <a:rPr lang="en-US" altLang="ru-RU" sz="2800" smtClean="0"/>
              <a:t>Clean</a:t>
            </a:r>
            <a:r>
              <a:rPr lang="ru-RU" altLang="ru-RU" sz="2800" smtClean="0"/>
              <a:t> из «спагетти».</a:t>
            </a:r>
          </a:p>
          <a:p>
            <a:pPr>
              <a:lnSpc>
                <a:spcPct val="80000"/>
              </a:lnSpc>
            </a:pPr>
            <a:r>
              <a:rPr lang="ru-RU" altLang="ru-RU" sz="2800" smtClean="0"/>
              <a:t>Площадная топология строится на основе «спагетти» и узло-дуговой топологии.</a:t>
            </a:r>
          </a:p>
          <a:p>
            <a:pPr>
              <a:lnSpc>
                <a:spcPct val="80000"/>
              </a:lnSpc>
            </a:pPr>
            <a:r>
              <a:rPr lang="ru-RU" altLang="ru-RU" sz="2800" smtClean="0"/>
              <a:t>При этом не разрешены висячие узлы.</a:t>
            </a: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altLang="ru-RU" sz="3200" smtClean="0"/>
              <a:t>Создание топологий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altLang="ru-RU" sz="3200">
                <a:latin typeface="Times New Roman" pitchFamily="18" charset="0"/>
              </a:rPr>
              <a:t>Вначале создается узло-дуговая топология: полилиния начинается и заканчивается в узле</a:t>
            </a:r>
          </a:p>
        </p:txBody>
      </p:sp>
      <p:pic>
        <p:nvPicPr>
          <p:cNvPr id="60419" name="Picture 3" descr="вект_площ_топ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020763"/>
            <a:ext cx="7704138" cy="544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250825" y="260350"/>
            <a:ext cx="88931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ru-RU" altLang="ru-RU" sz="3200">
                <a:latin typeface="Times New Roman" pitchFamily="18" charset="0"/>
              </a:rPr>
              <a:t>площадной объект  – это перечень дуг-границ: 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ru-RU" altLang="ru-RU" sz="3200">
                <a:latin typeface="Times New Roman" pitchFamily="18" charset="0"/>
              </a:rPr>
              <a:t>-10  -18 -17 -16 +15 -12           -11 +12 +13 -7 +3</a:t>
            </a:r>
          </a:p>
        </p:txBody>
      </p:sp>
      <p:pic>
        <p:nvPicPr>
          <p:cNvPr id="62467" name="Picture 3" descr="вект_площ_топ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25538"/>
            <a:ext cx="7920037" cy="559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63525" indent="-263525"/>
            <a:r>
              <a:rPr lang="ru-RU" altLang="ru-RU" sz="2800" smtClean="0"/>
              <a:t>Данные, подготовленные в векторной топологической среде, существенно более корректны, на 1-2 порядка меньше возникает проблем при использовании данных для пространственного анализа, </a:t>
            </a:r>
            <a:r>
              <a:rPr lang="en-US" altLang="ru-RU" sz="2800" smtClean="0"/>
              <a:t>3D </a:t>
            </a:r>
            <a:r>
              <a:rPr lang="ru-RU" altLang="ru-RU" sz="2800" smtClean="0"/>
              <a:t>визуализации</a:t>
            </a:r>
          </a:p>
          <a:p>
            <a:pPr marL="263525" indent="-263525"/>
            <a:endParaRPr lang="ru-RU" altLang="ru-RU" sz="2800" smtClean="0"/>
          </a:p>
          <a:p>
            <a:pPr marL="263525" indent="-263525"/>
            <a:r>
              <a:rPr lang="ru-RU" altLang="ru-RU" sz="2800" smtClean="0"/>
              <a:t>Нетопологические данные более быстры при отображении плоских карт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smtClean="0"/>
              <a:t>Сравнение топологической и нетопологической векторных моделей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3200"/>
              <a:t>Триангуляция</a:t>
            </a:r>
          </a:p>
        </p:txBody>
      </p:sp>
      <p:sp>
        <p:nvSpPr>
          <p:cNvPr id="66565" name="Rectangle 5"/>
          <p:cNvSpPr>
            <a:spLocks noGrp="1" noChangeArrowheads="1"/>
          </p:cNvSpPr>
          <p:nvPr>
            <p:ph idx="1"/>
          </p:nvPr>
        </p:nvSpPr>
        <p:spPr>
          <a:xfrm>
            <a:off x="250825" y="620713"/>
            <a:ext cx="8642350" cy="5688012"/>
          </a:xfrm>
        </p:spPr>
        <p:txBody>
          <a:bodyPr/>
          <a:lstStyle/>
          <a:p>
            <a:r>
              <a:rPr lang="ru-RU" altLang="ru-RU" sz="2400" smtClean="0"/>
              <a:t>Важное понятие триангуляция: для набора точек на плоскости (или сфероиде) создаются треугольники, такие, что а) каждая исходная точка – вершина хотя бы одного из треугольников, б) треугольники не пересекаются, в) треугольники образуют покрытие выпуклой оболочки точек.</a:t>
            </a:r>
          </a:p>
          <a:p>
            <a:r>
              <a:rPr lang="ru-RU" altLang="ru-RU" sz="2400" smtClean="0"/>
              <a:t>Построенная триангуляция – не единственна.</a:t>
            </a:r>
          </a:p>
          <a:p>
            <a:r>
              <a:rPr lang="ru-RU" altLang="ru-RU" sz="2400" smtClean="0"/>
              <a:t>Есть алгоритмы: «жадный», «Делоне».</a:t>
            </a:r>
          </a:p>
          <a:p>
            <a:r>
              <a:rPr lang="ru-RU" altLang="ru-RU" sz="2400" smtClean="0"/>
              <a:t>Триангуляция Делоне: для если для любого треугольника внутри описанной окружности больше нет точек.</a:t>
            </a:r>
          </a:p>
          <a:p>
            <a:r>
              <a:rPr lang="ru-RU" altLang="ru-RU" sz="2400" smtClean="0"/>
              <a:t>Триангуляция Делоне – единственна для набора точек, «наилучшая» - мало «худых» треугольников.</a:t>
            </a:r>
          </a:p>
          <a:p>
            <a:r>
              <a:rPr lang="ru-RU" altLang="ru-RU" sz="2400" smtClean="0"/>
              <a:t>Алгоритм Делоне- самый быстрый </a:t>
            </a:r>
            <a:r>
              <a:rPr lang="en-US" altLang="ru-RU" sz="2400" smtClean="0"/>
              <a:t>O(m</a:t>
            </a:r>
            <a:r>
              <a:rPr lang="en-US" altLang="ru-RU" sz="2400" baseline="30000" smtClean="0"/>
              <a:t>2</a:t>
            </a:r>
            <a:r>
              <a:rPr lang="en-US" altLang="ru-RU" sz="2400" smtClean="0"/>
              <a:t> log(m))</a:t>
            </a:r>
          </a:p>
          <a:p>
            <a:endParaRPr lang="ru-RU" altLang="ru-RU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ru-RU" sz="3200"/>
              <a:t>TIN-</a:t>
            </a:r>
            <a:r>
              <a:rPr lang="ru-RU" altLang="ru-RU" sz="3200"/>
              <a:t> нерегулярная триангуляционная сеть</a:t>
            </a:r>
          </a:p>
        </p:txBody>
      </p:sp>
      <p:pic>
        <p:nvPicPr>
          <p:cNvPr id="87043" name="Picture 3" descr="Триан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39763"/>
            <a:ext cx="8064500" cy="621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611188" y="115888"/>
            <a:ext cx="77724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2800"/>
              <a:t>Граневая модель поверхности: Сибирские увалы, высота увел. в 25 раз</a:t>
            </a:r>
          </a:p>
        </p:txBody>
      </p:sp>
      <p:pic>
        <p:nvPicPr>
          <p:cNvPr id="68611" name="Picture 3" descr="uvaly_grani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123950"/>
            <a:ext cx="7200900" cy="562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 descr="uvaly_grani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111250"/>
            <a:ext cx="7273925" cy="5686425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15888"/>
            <a:ext cx="7772400" cy="865187"/>
          </a:xfrm>
        </p:spPr>
        <p:txBody>
          <a:bodyPr>
            <a:normAutofit fontScale="90000"/>
          </a:bodyPr>
          <a:lstStyle/>
          <a:p>
            <a:r>
              <a:rPr lang="ru-RU" altLang="ru-RU" sz="3200" smtClean="0"/>
              <a:t>Граневая модель поверхности: Сибирские увалы, отмывка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r>
              <a:rPr lang="ru-RU" altLang="ru-RU" smtClean="0"/>
              <a:t>Векторное представление</a:t>
            </a:r>
          </a:p>
        </p:txBody>
      </p:sp>
      <p:pic>
        <p:nvPicPr>
          <p:cNvPr id="44035" name="Picture 3" descr="Векторнос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200400"/>
            <a:ext cx="3917950" cy="339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04800" y="1447800"/>
            <a:ext cx="8610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altLang="ru-RU" sz="2400">
                <a:latin typeface="Times New Roman" pitchFamily="18" charset="0"/>
              </a:rPr>
              <a:t>Линейные объекты (дороги, реки) и границы площадных объектов формируются ломаными. Безразмерные объекты (населенные пункты) - точками. Используются стили для изображения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395288" y="188913"/>
            <a:ext cx="84978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3200"/>
              <a:t>Нерегулярная триангуляционная сеть</a:t>
            </a: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179388" y="981075"/>
            <a:ext cx="8964612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800"/>
              <a:t>Основана на триангуляции  множества точек методом Делоне;</a:t>
            </a:r>
          </a:p>
          <a:p>
            <a:r>
              <a:rPr lang="ru-RU" altLang="ru-RU" sz="2800"/>
              <a:t>Позволяет создавать граневые модели поверхностей;</a:t>
            </a:r>
          </a:p>
          <a:p>
            <a:r>
              <a:rPr lang="ru-RU" altLang="ru-RU" sz="2800"/>
              <a:t>позволяет проводить пространственный анализ: расчет видимости, направление стоков, создание изолиний;</a:t>
            </a:r>
          </a:p>
          <a:p>
            <a:r>
              <a:rPr lang="ru-RU" altLang="ru-RU" sz="2800"/>
              <a:t>Производить расчеты: объемы насыпей, выемок;</a:t>
            </a:r>
          </a:p>
          <a:p>
            <a:r>
              <a:rPr lang="ru-RU" altLang="ru-RU" sz="2800"/>
              <a:t>Достоинство – экономное использование памяти при гарантированной точности: для зон с изрезанным рельефом – больше граней, для зон с гладким рельефом – меньше.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395288" y="188913"/>
            <a:ext cx="84978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4000"/>
              <a:t>Регулярная сетка </a:t>
            </a:r>
            <a:r>
              <a:rPr lang="en-US" altLang="ru-RU" sz="4000"/>
              <a:t>GRID (</a:t>
            </a:r>
            <a:r>
              <a:rPr lang="ru-RU" altLang="ru-RU" sz="4000"/>
              <a:t>растровая модель)</a:t>
            </a: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179388" y="1412875"/>
            <a:ext cx="8712200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/>
              <a:t>Не нужно путать с растровым изображением. Отличие</a:t>
            </a:r>
            <a:r>
              <a:rPr lang="en-US" altLang="ru-RU"/>
              <a:t>:</a:t>
            </a:r>
            <a:r>
              <a:rPr lang="ru-RU" altLang="ru-RU"/>
              <a:t> </a:t>
            </a:r>
            <a:r>
              <a:rPr lang="en-US" altLang="ru-RU"/>
              <a:t>GRID </a:t>
            </a:r>
            <a:r>
              <a:rPr lang="ru-RU" altLang="ru-RU"/>
              <a:t>содержит формализованные данные</a:t>
            </a:r>
          </a:p>
          <a:p>
            <a:r>
              <a:rPr lang="ru-RU" altLang="ru-RU"/>
              <a:t>Позволяет моделировать объекты, имеющие характер поля: температуру, влажность, рельеф и т.д.</a:t>
            </a:r>
          </a:p>
          <a:p>
            <a:r>
              <a:rPr lang="ru-RU" altLang="ru-RU"/>
              <a:t>Функции моделирования и анализа на </a:t>
            </a:r>
            <a:r>
              <a:rPr lang="en-US" altLang="ru-RU"/>
              <a:t>GRID </a:t>
            </a:r>
            <a:r>
              <a:rPr lang="ru-RU" altLang="ru-RU"/>
              <a:t>наиболее разнообразны и интуитивно понятны. Существует алгебра карт на слоях </a:t>
            </a:r>
            <a:r>
              <a:rPr lang="en-US" altLang="ru-RU"/>
              <a:t>GRID</a:t>
            </a:r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125538"/>
            <a:ext cx="84963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800" smtClean="0"/>
              <a:t>Интерполяции поверхностей детерминированными (сплайны, полиномы) и геостатистическими методами (кригинг). На входе – векторные данные (точки и полилинии);</a:t>
            </a:r>
          </a:p>
          <a:p>
            <a:pPr>
              <a:lnSpc>
                <a:spcPct val="90000"/>
              </a:lnSpc>
            </a:pPr>
            <a:r>
              <a:rPr lang="ru-RU" altLang="ru-RU" sz="2800" smtClean="0"/>
              <a:t>Расчет кратчайших путей, стоков, изолиний, влияний (плотностей), областей видимости;</a:t>
            </a:r>
          </a:p>
          <a:p>
            <a:pPr>
              <a:lnSpc>
                <a:spcPct val="90000"/>
              </a:lnSpc>
            </a:pPr>
            <a:r>
              <a:rPr lang="ru-RU" altLang="ru-RU" sz="2800" smtClean="0"/>
              <a:t>Построение на основе </a:t>
            </a:r>
            <a:r>
              <a:rPr lang="en-US" altLang="ru-RU" sz="2800" smtClean="0"/>
              <a:t>GRID </a:t>
            </a:r>
            <a:r>
              <a:rPr lang="ru-RU" altLang="ru-RU" sz="2800" smtClean="0"/>
              <a:t>рельефа </a:t>
            </a:r>
            <a:r>
              <a:rPr lang="en-US" altLang="ru-RU" sz="2800" smtClean="0"/>
              <a:t>GRID</a:t>
            </a:r>
            <a:r>
              <a:rPr lang="ru-RU" altLang="ru-RU" sz="2800" smtClean="0"/>
              <a:t>ов крутизны склонов, экспозиций (направлений);</a:t>
            </a:r>
          </a:p>
          <a:p>
            <a:pPr>
              <a:lnSpc>
                <a:spcPct val="90000"/>
              </a:lnSpc>
            </a:pPr>
            <a:r>
              <a:rPr lang="ru-RU" altLang="ru-RU" sz="2800" smtClean="0"/>
              <a:t>В </a:t>
            </a:r>
            <a:r>
              <a:rPr lang="en-US" altLang="ru-RU" sz="2800" smtClean="0"/>
              <a:t>ArcGIS – </a:t>
            </a:r>
            <a:r>
              <a:rPr lang="ru-RU" altLang="ru-RU" sz="2800" smtClean="0"/>
              <a:t>десятки функций и сотни вариаций.</a:t>
            </a: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7772400" cy="1143000"/>
          </a:xfrm>
        </p:spPr>
        <p:txBody>
          <a:bodyPr/>
          <a:lstStyle/>
          <a:p>
            <a:r>
              <a:rPr lang="ru-RU" altLang="ru-RU" smtClean="0"/>
              <a:t>Функции на </a:t>
            </a:r>
            <a:r>
              <a:rPr lang="en-US" altLang="ru-RU" smtClean="0"/>
              <a:t>GRID</a:t>
            </a:r>
            <a:endParaRPr lang="ru-RU" alt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15888"/>
            <a:ext cx="7772400" cy="649287"/>
          </a:xfrm>
        </p:spPr>
        <p:txBody>
          <a:bodyPr>
            <a:normAutofit fontScale="90000"/>
          </a:bodyPr>
          <a:lstStyle/>
          <a:p>
            <a:r>
              <a:rPr lang="ru-RU" altLang="ru-RU" smtClean="0"/>
              <a:t>Алгебра растров</a:t>
            </a:r>
          </a:p>
        </p:txBody>
      </p:sp>
      <p:pic>
        <p:nvPicPr>
          <p:cNvPr id="39939" name="Picture 3" descr="слож_растров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908050"/>
            <a:ext cx="5184775" cy="1938338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0" name="Picture 4" descr="алгебра_растров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3213100"/>
            <a:ext cx="7019925" cy="3443288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5508625" y="908050"/>
            <a:ext cx="3635375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altLang="ru-RU" sz="2800">
                <a:latin typeface="Times New Roman" pitchFamily="18" charset="0"/>
              </a:rPr>
              <a:t>Операции: +,-</a:t>
            </a:r>
            <a:r>
              <a:rPr lang="en-US" altLang="ru-RU" sz="2800">
                <a:latin typeface="Times New Roman" pitchFamily="18" charset="0"/>
              </a:rPr>
              <a:t>, /</a:t>
            </a:r>
            <a:r>
              <a:rPr lang="ru-RU" altLang="ru-RU" sz="2800">
                <a:latin typeface="Times New Roman" pitchFamily="18" charset="0"/>
              </a:rPr>
              <a:t>,*,</a:t>
            </a:r>
            <a:r>
              <a:rPr lang="en-US" altLang="ru-RU" sz="2800">
                <a:latin typeface="Times New Roman" pitchFamily="18" charset="0"/>
              </a:rPr>
              <a:t>(,), and, or,not, …</a:t>
            </a:r>
          </a:p>
          <a:p>
            <a:pPr eaLnBrk="0" hangingPunct="0">
              <a:spcBef>
                <a:spcPct val="50000"/>
              </a:spcBef>
            </a:pPr>
            <a:r>
              <a:rPr lang="ru-RU" altLang="ru-RU" sz="2800">
                <a:latin typeface="Times New Roman" pitchFamily="18" charset="0"/>
              </a:rPr>
              <a:t>Функции: </a:t>
            </a:r>
            <a:r>
              <a:rPr lang="en-US" altLang="ru-RU" sz="2800">
                <a:latin typeface="Times New Roman" pitchFamily="18" charset="0"/>
              </a:rPr>
              <a:t>sin, cos, exp,abs, sqrt, …</a:t>
            </a:r>
            <a:endParaRPr lang="ru-RU" altLang="ru-RU" sz="28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81300"/>
            <a:ext cx="8229600" cy="1139825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solidFill>
                  <a:schemeClr val="bg2">
                    <a:lumMod val="50000"/>
                  </a:schemeClr>
                </a:solidFill>
              </a:rPr>
              <a:t>Благодарю за внимание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95288" y="188913"/>
            <a:ext cx="84978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4000"/>
              <a:t>Векторная нетопологическая модель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79388" y="981075"/>
            <a:ext cx="8712200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/>
              <a:t>Наиболее проста для понимания, схожа с картографическим восприятием. </a:t>
            </a:r>
          </a:p>
          <a:p>
            <a:r>
              <a:rPr lang="ru-RU" altLang="ru-RU"/>
              <a:t>Отображает классифицированные данные, точечные, линейные (дороги), площадные (виды растительности).</a:t>
            </a:r>
          </a:p>
          <a:p>
            <a:r>
              <a:rPr lang="ru-RU" altLang="ru-RU"/>
              <a:t>Площадные объекты изображаются границами – полилиниями. Таким образом, при разбиении территории на площадные объекты (растительность, административное деление) каждая граница проводится дважды.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вект_площ_нетоп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08050"/>
            <a:ext cx="8415337" cy="594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250825" y="188913"/>
            <a:ext cx="88931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altLang="ru-RU" sz="3200">
                <a:latin typeface="Times New Roman" pitchFamily="18" charset="0"/>
              </a:rPr>
              <a:t>Площадные объекты в нетопологической модели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250825" y="188913"/>
            <a:ext cx="88931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altLang="ru-RU" sz="3200">
                <a:latin typeface="Times New Roman" pitchFamily="18" charset="0"/>
              </a:rPr>
              <a:t>Площадные объекты в нетопологической модели</a:t>
            </a:r>
          </a:p>
        </p:txBody>
      </p:sp>
      <p:pic>
        <p:nvPicPr>
          <p:cNvPr id="50179" name="Picture 3" descr="вект_площ_нетоп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719138"/>
            <a:ext cx="8277225" cy="585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 descr="вект_площ_нетоп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719138"/>
            <a:ext cx="8277225" cy="585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250825" y="188913"/>
            <a:ext cx="8893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altLang="ru-RU" sz="3200">
                <a:latin typeface="Times New Roman" pitchFamily="18" charset="0"/>
              </a:rPr>
              <a:t>Каждый объект представлен одной или несколькими замкнутыми границами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250825" y="188913"/>
            <a:ext cx="88931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altLang="ru-RU" sz="3200">
                <a:latin typeface="Times New Roman" pitchFamily="18" charset="0"/>
              </a:rPr>
              <a:t>Каждая граница проводится дважды для соседей</a:t>
            </a:r>
          </a:p>
        </p:txBody>
      </p:sp>
      <p:pic>
        <p:nvPicPr>
          <p:cNvPr id="54275" name="Picture 3" descr="вект_площ_нетоп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65175"/>
            <a:ext cx="8497887" cy="600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250825" y="188913"/>
            <a:ext cx="88931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altLang="ru-RU" sz="3200">
                <a:latin typeface="Times New Roman" pitchFamily="18" charset="0"/>
              </a:rPr>
              <a:t>Геометрические некорректности в ВНТМ</a:t>
            </a:r>
          </a:p>
        </p:txBody>
      </p:sp>
      <p:pic>
        <p:nvPicPr>
          <p:cNvPr id="56323" name="Picture 3" descr="вект_площ_нетоп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36613"/>
            <a:ext cx="8351838" cy="590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188913"/>
            <a:ext cx="903605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3200"/>
              <a:t>Векторная топологическая модель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0" y="765175"/>
            <a:ext cx="9144000" cy="583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600"/>
              <a:t>Как и нетопологическая, отображает классифицированные данные: точечные, линейные, площадные.</a:t>
            </a:r>
          </a:p>
          <a:p>
            <a:r>
              <a:rPr lang="ru-RU" altLang="ru-RU" sz="2600"/>
              <a:t>Существуют строгие правила корректности данных: в одном слое – только один тип (или точечные, или линейные, или площадные), нет взаимо- и самопересечений полилиний</a:t>
            </a:r>
          </a:p>
          <a:p>
            <a:r>
              <a:rPr lang="ru-RU" altLang="ru-RU" sz="2600"/>
              <a:t>Присутствует описание взаиморасположений объектов («примыкает», «слева», «справа»)</a:t>
            </a:r>
          </a:p>
          <a:p>
            <a:r>
              <a:rPr lang="ru-RU" altLang="ru-RU" sz="2600"/>
              <a:t>Для описания площадных объектов используется иерархия – сначала создаются границы, затем описываются отношения «площадь – границы»</a:t>
            </a:r>
          </a:p>
          <a:p>
            <a:r>
              <a:rPr lang="ru-RU" altLang="ru-RU" sz="2600"/>
              <a:t>В системе </a:t>
            </a:r>
            <a:r>
              <a:rPr lang="en-US" altLang="ru-RU" sz="2600"/>
              <a:t>ArcINFO </a:t>
            </a:r>
            <a:r>
              <a:rPr lang="ru-RU" altLang="ru-RU" sz="2600"/>
              <a:t>– три типа топологий: точечная, узло-дуговая и площадная.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52A20520-4CE9-4945-83D1-B7FDCB816173}"/>
</file>

<file path=customXml/itemProps2.xml><?xml version="1.0" encoding="utf-8"?>
<ds:datastoreItem xmlns:ds="http://schemas.openxmlformats.org/officeDocument/2006/customXml" ds:itemID="{638A84C7-FF90-4501-8F68-9A2A8E920522}"/>
</file>

<file path=customXml/itemProps3.xml><?xml version="1.0" encoding="utf-8"?>
<ds:datastoreItem xmlns:ds="http://schemas.openxmlformats.org/officeDocument/2006/customXml" ds:itemID="{8C591063-C04A-46CD-BA4D-01D3CAF86934}"/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2543</TotalTime>
  <Words>801</Words>
  <Application>Microsoft Office PowerPoint</Application>
  <PresentationFormat>Экран (4:3)</PresentationFormat>
  <Paragraphs>71</Paragraphs>
  <Slides>24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Arial</vt:lpstr>
      <vt:lpstr>Times New Roman</vt:lpstr>
      <vt:lpstr>Волна</vt:lpstr>
      <vt:lpstr>Модели геометрической компоненты данных в ГИС  </vt:lpstr>
      <vt:lpstr>Векторное представление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узло-дуговой топологии</vt:lpstr>
      <vt:lpstr>Создание топологий</vt:lpstr>
      <vt:lpstr>Создание топологий</vt:lpstr>
      <vt:lpstr>Презентация PowerPoint</vt:lpstr>
      <vt:lpstr>Презентация PowerPoint</vt:lpstr>
      <vt:lpstr>Сравнение топологической и нетопологической векторных моделей</vt:lpstr>
      <vt:lpstr>Презентация PowerPoint</vt:lpstr>
      <vt:lpstr>Презентация PowerPoint</vt:lpstr>
      <vt:lpstr>Презентация PowerPoint</vt:lpstr>
      <vt:lpstr>Граневая модель поверхности: Сибирские увалы, отмывка</vt:lpstr>
      <vt:lpstr>Презентация PowerPoint</vt:lpstr>
      <vt:lpstr>Презентация PowerPoint</vt:lpstr>
      <vt:lpstr>Функции на GRID</vt:lpstr>
      <vt:lpstr>Алгебра растров</vt:lpstr>
      <vt:lpstr>Благодарю за внимание !</vt:lpstr>
    </vt:vector>
  </TitlesOfParts>
  <Company>Универсум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Взгляд на округ из космоса. Информационно-космические и геоинформационные технологии для моделирования объектов, процессов и явлений на территории Югры</dc:title>
  <dc:creator>Тестер</dc:creator>
  <cp:lastModifiedBy>XTreme.ws</cp:lastModifiedBy>
  <cp:revision>385</cp:revision>
  <dcterms:created xsi:type="dcterms:W3CDTF">2008-10-03T13:52:46Z</dcterms:created>
  <dcterms:modified xsi:type="dcterms:W3CDTF">2013-11-08T03:54:00Z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