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7" d="100"/>
          <a:sy n="67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CB509-FD75-4718-ACD2-8B7DB2230CC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B4E5F-59B6-46A0-8DB5-BE8F7AB08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0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B4E5F-59B6-46A0-8DB5-BE8F7AB089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6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A6DEC-A180-44BC-86ED-C46A69B788F5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5F4314-AEAA-4C8F-B2A8-1F33E0B6E3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/>
              <a:t>Кросс-тренинг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185892" cy="38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24936" cy="3945592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i="1" u="sng" dirty="0"/>
              <a:t>Кросс-тренинг использует методику, включающую в себя приемы различных спортивных направлений: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Тяжелая </a:t>
            </a:r>
            <a:r>
              <a:rPr lang="ru-RU" dirty="0">
                <a:solidFill>
                  <a:srgbClr val="00B050"/>
                </a:solidFill>
              </a:rPr>
              <a:t>атлетика;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Легкая </a:t>
            </a:r>
            <a:r>
              <a:rPr lang="ru-RU" dirty="0">
                <a:solidFill>
                  <a:srgbClr val="002060"/>
                </a:solidFill>
              </a:rPr>
              <a:t>атлетика;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Гимнастика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Пауэрлифтинг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Бодибилдинг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00" y="939901"/>
            <a:ext cx="3741523" cy="2497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37718"/>
            <a:ext cx="4407925" cy="3305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25" y="3711424"/>
            <a:ext cx="428107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509120"/>
            <a:ext cx="903649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Разнообразие в тренировочном процессе делают кросс-тренинг, который можно назвать системой общей физической подготовки или функциональным тренингом, одним из самых популярных сегодня видом фитнеса по всему миру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6938"/>
            <a:ext cx="646602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455211"/>
            <a:ext cx="4536504" cy="2325717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Первым </a:t>
            </a:r>
            <a:r>
              <a:rPr lang="ru-RU" sz="2000" dirty="0"/>
              <a:t>достоинством кросс-тренинга является его универсальность и то количество целей, на достижение которых направлен тренировочный </a:t>
            </a:r>
            <a:r>
              <a:rPr lang="ru-RU" sz="2000" dirty="0" smtClean="0"/>
              <a:t>процесс 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319464" y="3392996"/>
            <a:ext cx="4824536" cy="38731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/>
              <a:t>О</a:t>
            </a:r>
            <a:r>
              <a:rPr lang="ru-RU" sz="2400" dirty="0" smtClean="0"/>
              <a:t>ни </a:t>
            </a:r>
            <a:r>
              <a:rPr lang="ru-RU" sz="2400" dirty="0"/>
              <a:t>объединяют в себе все самое важное и направлены на развитие силы и </a:t>
            </a:r>
            <a:r>
              <a:rPr lang="ru-RU" sz="2400" dirty="0" smtClean="0"/>
              <a:t>функциональной выносливости</a:t>
            </a:r>
            <a:r>
              <a:rPr lang="ru-RU" sz="2400" dirty="0"/>
              <a:t>, не забывая при этом </a:t>
            </a:r>
            <a:r>
              <a:rPr lang="ru-RU" sz="2400" dirty="0" smtClean="0"/>
              <a:t>о дыхательной и сердечнососудистой системах </a:t>
            </a:r>
            <a:r>
              <a:rPr lang="ru-RU" sz="2400" dirty="0"/>
              <a:t>организма. 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275385" cy="28803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53136"/>
            <a:ext cx="3579660" cy="20032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6" y="2276872"/>
            <a:ext cx="377991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899592" y="188640"/>
            <a:ext cx="7696944" cy="3546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Еще одной особенностью является то, что многие упражнения, фигурирующие в кросс-тренинге, содержат в себе элементы </a:t>
            </a:r>
            <a:r>
              <a:rPr lang="ru-RU" sz="2400" dirty="0" err="1"/>
              <a:t>плиометрики</a:t>
            </a:r>
            <a:r>
              <a:rPr lang="ru-RU" sz="2400" dirty="0"/>
              <a:t>, что уже само по себе повышает уровень их эффективности.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6" y="2226865"/>
            <a:ext cx="4397022" cy="2696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1"/>
            <a:ext cx="4320480" cy="30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6716216" cy="372956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b="1" i="1" u="sng" dirty="0"/>
              <a:t>Важнейшей целью кросс-тренинга является физическое развитие человека в следующих 10 направлениях: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работоспособность </a:t>
            </a:r>
            <a:r>
              <a:rPr lang="ru-RU" dirty="0">
                <a:solidFill>
                  <a:srgbClr val="FF0000"/>
                </a:solidFill>
              </a:rPr>
              <a:t>сердечнососудистой и дыхательной систем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быстрота </a:t>
            </a:r>
            <a:r>
              <a:rPr lang="ru-RU" dirty="0">
                <a:solidFill>
                  <a:srgbClr val="FFC000"/>
                </a:solidFill>
              </a:rPr>
              <a:t>адаптации к смене нагрузок </a:t>
            </a:r>
          </a:p>
          <a:p>
            <a:r>
              <a:rPr lang="ru-RU" dirty="0">
                <a:solidFill>
                  <a:srgbClr val="92D050"/>
                </a:solidFill>
              </a:rPr>
              <a:t>мышечная выносливость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сила 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координация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мощность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скорость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гибкость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баланс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точность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5"/>
            <a:ext cx="7156847" cy="3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704" y="4509120"/>
            <a:ext cx="9145016" cy="216024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Эти цели, а также концепцию кросс-тренинга сформулировал ее создатель </a:t>
            </a:r>
            <a:r>
              <a:rPr lang="ru-RU" dirty="0" err="1"/>
              <a:t>Грег</a:t>
            </a:r>
            <a:r>
              <a:rPr lang="ru-RU" dirty="0"/>
              <a:t> </a:t>
            </a:r>
            <a:r>
              <a:rPr lang="ru-RU" dirty="0" err="1"/>
              <a:t>Глассман</a:t>
            </a:r>
            <a:r>
              <a:rPr lang="ru-RU" dirty="0"/>
              <a:t>. Тренеры по кросс-тренингу часто обращают внимание на то, что даже у чемпионов в отдельных видах спорта не все из этих направлений развиты одинаково сильно.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4" y="188640"/>
            <a:ext cx="74094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Если ваша цель – специализироваться, заниматься одним видом спорта, то кросс-тренинг не для вас. Ведь его целью является достижение определенных результатов во всех 10 направлениях. Возможно, кросс-тренер не станет выдающимся гимнастом, но у него хорошо будет развит контроль положения тела. Вероятно, он никогда не станет победителем марафона, но сможет без подготовки принять участие в беге на 5 километров, и на финише его результат будет не так далек от результата победителя.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01008"/>
            <a:ext cx="5688632" cy="31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284984"/>
            <a:ext cx="878497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Кросс-тренинг применяется в подготовке различных силовых структур – от пожарных частей до подразделений спецназа, а также в организации тренировочного процесса профессиональных спортивных организаций по всему миру. Это связано с тем, что кросс-тренинг доказал свою способность приводить к ощутимым результатам в функциональной физической подготовке и к решению самых разных задач, выдвигаемых повседневной, спортивной или служебно-боевой деятельностью.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9821"/>
            <a:ext cx="5152571" cy="28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40055" y="2332"/>
            <a:ext cx="5104656" cy="3888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Основной идеей является функциональная направленность тренировок и, как следствие, максимальное их разнообразие. Любой человек, настроенный на серьезные тренировки, может использовать кросс-тренинг независимо от уровня своей начальной подготовки. Кросс-тренинг легко масштабируется под возможности </a:t>
            </a:r>
            <a:r>
              <a:rPr lang="ru-RU" dirty="0" smtClean="0"/>
              <a:t>каждого.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1" y="692696"/>
            <a:ext cx="4016527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35" y="3826743"/>
            <a:ext cx="4179239" cy="2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8687" y="404664"/>
            <a:ext cx="5184576" cy="1656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/>
              <a:t>Кросс-тренинг имеет богатую собственную лексику и одно из важнейших и самых простых слов – </a:t>
            </a:r>
            <a:r>
              <a:rPr lang="en-US" sz="2000" dirty="0" smtClean="0"/>
              <a:t>WOD</a:t>
            </a:r>
            <a:r>
              <a:rPr lang="ru-RU" sz="2000" dirty="0" smtClean="0"/>
              <a:t> </a:t>
            </a:r>
            <a:r>
              <a:rPr lang="ru-RU" sz="2000" dirty="0"/>
              <a:t>– тренировка дня или комплекс </a:t>
            </a:r>
            <a:r>
              <a:rPr lang="ru-RU" sz="2000" dirty="0" smtClean="0"/>
              <a:t>дня. </a:t>
            </a:r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501152" y="3861048"/>
            <a:ext cx="4642848" cy="27432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000" dirty="0" smtClean="0"/>
              <a:t>Это </a:t>
            </a:r>
            <a:r>
              <a:rPr lang="ru-RU" sz="2000" dirty="0"/>
              <a:t>слово каждое утро пишут на белых досках во всех залах по всей стране. Этот комплекс включает в себя постоянно изменяющиеся, высокоинтенсивные, функциональные движения. Его цель – сделать атлета лучше, быстрее, сильнее и именно на нем спортсмены сосредоточивают всё своё внимание в этот день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2060848"/>
            <a:ext cx="4343970" cy="43439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283297" cy="32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790677"/>
            <a:ext cx="8208912" cy="38884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/>
              <a:t>Кросс-тренинг – это коммерчески ориентированное спортивное движение и фитнес-компания, основанная </a:t>
            </a:r>
            <a:r>
              <a:rPr lang="ru-RU" sz="3600" dirty="0" err="1"/>
              <a:t>Грегом</a:t>
            </a:r>
            <a:r>
              <a:rPr lang="ru-RU" sz="3600" dirty="0"/>
              <a:t> </a:t>
            </a:r>
            <a:r>
              <a:rPr lang="ru-RU" sz="3600" dirty="0" err="1"/>
              <a:t>Глассманом</a:t>
            </a:r>
            <a:r>
              <a:rPr lang="ru-RU" sz="3600" dirty="0"/>
              <a:t> и Лореном </a:t>
            </a:r>
            <a:r>
              <a:rPr lang="ru-RU" sz="3600" dirty="0" err="1"/>
              <a:t>Дженай</a:t>
            </a:r>
            <a:r>
              <a:rPr lang="ru-RU" sz="3600" dirty="0"/>
              <a:t> в 2000 году.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39974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10411" y="260648"/>
            <a:ext cx="3600400" cy="30826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i="1" u="sng" dirty="0"/>
              <a:t>Типы нагрузок в кросс-тренинге делятся на 3 вида и обозначаются соответствующими буквами: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</a:rPr>
              <a:t>Упражнения с внешними объектами </a:t>
            </a:r>
            <a:r>
              <a:rPr lang="ru-RU" sz="2000" dirty="0" smtClean="0"/>
              <a:t>– </a:t>
            </a:r>
            <a:r>
              <a:rPr lang="ru-RU" sz="2000" dirty="0"/>
              <a:t>W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</a:rPr>
              <a:t>Гимнастические упражнения  </a:t>
            </a:r>
            <a:r>
              <a:rPr lang="ru-RU" sz="2000" dirty="0"/>
              <a:t>– G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</a:rPr>
              <a:t>Многоструктурные упражнения  </a:t>
            </a:r>
            <a:r>
              <a:rPr lang="ru-RU" sz="2000" dirty="0"/>
              <a:t>– </a:t>
            </a:r>
            <a:r>
              <a:rPr lang="ru-RU" sz="2000" dirty="0" smtClean="0"/>
              <a:t>M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220092" y="4091359"/>
            <a:ext cx="8816404" cy="27432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/>
              <a:t>Комплекс может иметь один, два или все три вида нагрузок. Например, если WOD обозначен буквами WG, это значит, что сегодня вас ждут тяжелоатлетические упражнения (работа со штангой, гирями и т.д.) и упражнения из гимнастики (подтягивания, отжимания, кольца и т.п.)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9685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74587" y="476672"/>
            <a:ext cx="8671033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Гимнастические (G) </a:t>
            </a:r>
            <a:r>
              <a:rPr lang="ru-RU" dirty="0"/>
              <a:t>включают различные движения с собственным весом, примерами которых могут быть всевозможные подтягивания, отжимания на брусьях, приседания без веса, шаги с выпадами и прочее. Чаще всего они употребляются в легкой атлетике.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" y="2881137"/>
            <a:ext cx="4523743" cy="3024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81137"/>
            <a:ext cx="4206537" cy="29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365104"/>
            <a:ext cx="8561040" cy="230425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Исключительная ценность гимнастики заключается в том, что единственным источником сопротивления является вес тела. Это создает уникальное преимущество развития силы относительно к весу тела. В отличие от силовых тренировок, в гимнастике и </a:t>
            </a:r>
            <a:r>
              <a:rPr lang="ru-RU" dirty="0" err="1"/>
              <a:t>калистенике</a:t>
            </a:r>
            <a:r>
              <a:rPr lang="ru-RU" dirty="0"/>
              <a:t> увеличение силы происходит только при увеличении соотношения силы к весу тела.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012160" cy="40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194421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/>
              <a:t>Гимнастика увеличивает силу, развивает координацию, баланс, ловкость, точность и гибкость. Используя многочисленные вариации отжиманий, стоек на руках, удержаний и других тренировок на полу, можно значительно повысить кинестетическое чувство.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976664" cy="42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40960" cy="666936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2300" b="1" i="1" u="sng" dirty="0"/>
              <a:t>К данному комплексу можно отнести следующие виды упражнений:</a:t>
            </a:r>
          </a:p>
          <a:p>
            <a:pPr marL="45720" indent="0">
              <a:buNone/>
            </a:pPr>
            <a:r>
              <a:rPr lang="ru-RU" sz="2600" dirty="0"/>
              <a:t>-	</a:t>
            </a:r>
            <a:r>
              <a:rPr lang="ru-RU" sz="2600" b="1" dirty="0">
                <a:solidFill>
                  <a:srgbClr val="FF0000"/>
                </a:solidFill>
              </a:rPr>
              <a:t>Приседания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/>
              <a:t>– они могут быть разнообразные (на двух ногах, на одной ноге, с расставленными широко ногами и т.д.)</a:t>
            </a:r>
          </a:p>
          <a:p>
            <a:pPr marL="45720" indent="0">
              <a:buNone/>
            </a:pPr>
            <a:r>
              <a:rPr lang="ru-RU" sz="2600" dirty="0"/>
              <a:t>-	</a:t>
            </a:r>
            <a:r>
              <a:rPr lang="ru-RU" sz="2600" b="1" dirty="0">
                <a:solidFill>
                  <a:srgbClr val="FF0000"/>
                </a:solidFill>
              </a:rPr>
              <a:t>Разгибание спины </a:t>
            </a:r>
            <a:r>
              <a:rPr lang="ru-RU" sz="2600" dirty="0"/>
              <a:t>– ноги закреплены, бедра упираются в опору, спина в свободном состоянии, руки за головой. Спина поднимается из положения 90 градусов, в одну линию с ногами и обратно.</a:t>
            </a:r>
          </a:p>
          <a:p>
            <a:pPr marL="45720" indent="0">
              <a:buNone/>
            </a:pPr>
            <a:r>
              <a:rPr lang="ru-RU" sz="2600" dirty="0"/>
              <a:t>-	</a:t>
            </a:r>
            <a:r>
              <a:rPr lang="ru-RU" sz="2600" b="1" dirty="0">
                <a:solidFill>
                  <a:srgbClr val="FF0000"/>
                </a:solidFill>
              </a:rPr>
              <a:t>Запрыгивание</a:t>
            </a:r>
            <a:r>
              <a:rPr lang="ru-RU" sz="2600" dirty="0"/>
              <a:t> – из положения на корточках, спортсмен запрыгивает на импровизированный пьедестал, а затем спрыгивает обратно.</a:t>
            </a:r>
          </a:p>
          <a:p>
            <a:pPr marL="45720" indent="0">
              <a:buNone/>
            </a:pPr>
            <a:r>
              <a:rPr lang="ru-RU" sz="2600" dirty="0"/>
              <a:t>-	</a:t>
            </a:r>
            <a:r>
              <a:rPr lang="ru-RU" sz="2600" b="1" dirty="0" err="1">
                <a:solidFill>
                  <a:srgbClr val="FF0000"/>
                </a:solidFill>
              </a:rPr>
              <a:t>Бёрпи</a:t>
            </a:r>
            <a:r>
              <a:rPr lang="ru-RU" sz="2600" b="1" dirty="0"/>
              <a:t> </a:t>
            </a:r>
            <a:r>
              <a:rPr lang="ru-RU" sz="2600" dirty="0"/>
              <a:t>– упражнение, похожее на классические отжимания от пола, только после каждого отжимания необходимо подтянуть ноги к груди, из этого положения выпрыгнуть вверх, при этом совершая хлопок руками над головой.</a:t>
            </a:r>
          </a:p>
          <a:p>
            <a:pPr marL="45720" indent="0">
              <a:buNone/>
            </a:pPr>
            <a:r>
              <a:rPr lang="ru-RU" sz="2600" dirty="0"/>
              <a:t>-	</a:t>
            </a:r>
            <a:r>
              <a:rPr lang="ru-RU" sz="2600" b="1" dirty="0">
                <a:solidFill>
                  <a:srgbClr val="FF0000"/>
                </a:solidFill>
              </a:rPr>
              <a:t>Отжимания вниз головой </a:t>
            </a:r>
            <a:r>
              <a:rPr lang="ru-RU" sz="2600" dirty="0"/>
              <a:t>– подойдя к стене, сделать упор на руки, ногами оторваться от земли и прижать их к стене. В таком положении делать отжимания, касаясь пола головой.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5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6715695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500" b="1" dirty="0" smtClean="0"/>
              <a:t>-       </a:t>
            </a:r>
            <a:r>
              <a:rPr lang="ru-RU" sz="2500" b="1" dirty="0" smtClean="0">
                <a:solidFill>
                  <a:srgbClr val="FF0000"/>
                </a:solidFill>
              </a:rPr>
              <a:t>Выпады </a:t>
            </a:r>
            <a:r>
              <a:rPr lang="ru-RU" sz="2500" dirty="0"/>
              <a:t>– спортсмен из положения стоя делает широкий шаг вперед, затем возвращается обратно. Опорная нога должна почти касаться пола, а нога выпадающая, должна сгибаться не более чем на 90 градусов.</a:t>
            </a:r>
          </a:p>
          <a:p>
            <a:pPr marL="45720" indent="0">
              <a:buNone/>
            </a:pPr>
            <a:r>
              <a:rPr lang="ru-RU" sz="2500" dirty="0"/>
              <a:t>-	</a:t>
            </a:r>
            <a:r>
              <a:rPr lang="ru-RU" sz="2500" b="1" dirty="0">
                <a:solidFill>
                  <a:srgbClr val="FF0000"/>
                </a:solidFill>
              </a:rPr>
              <a:t>Уголок</a:t>
            </a:r>
            <a:r>
              <a:rPr lang="ru-RU" sz="2500" dirty="0"/>
              <a:t> – на брусьях, кольцах или другой опоре на выпрямленных руках. Поднять прямые ноги параллельно полу и удерживать их в таком положении несколько секунд. Можно выпрямлять по одной ноге. Торс должен составлять с ногами угол в 90 градусов.</a:t>
            </a:r>
          </a:p>
          <a:p>
            <a:pPr marL="45720" indent="0">
              <a:buNone/>
            </a:pPr>
            <a:r>
              <a:rPr lang="ru-RU" sz="2500" dirty="0"/>
              <a:t>-	</a:t>
            </a:r>
            <a:r>
              <a:rPr lang="ru-RU" sz="2500" b="1" dirty="0">
                <a:solidFill>
                  <a:srgbClr val="FF0000"/>
                </a:solidFill>
              </a:rPr>
              <a:t>Подтягивание на кольцах </a:t>
            </a:r>
            <a:r>
              <a:rPr lang="ru-RU" sz="2500" dirty="0"/>
              <a:t>– удерживая в руках гимнастические кольца, поднять свое тело руками до упора 90 градусов, затем резко сделать выпад вверх, выпрямив руки. Вернуться в положение согнутых локтей, опуститься на пол.</a:t>
            </a:r>
          </a:p>
          <a:p>
            <a:pPr marL="45720" indent="0">
              <a:buNone/>
            </a:pPr>
            <a:r>
              <a:rPr lang="ru-RU" sz="2500" dirty="0"/>
              <a:t>-	</a:t>
            </a:r>
            <a:r>
              <a:rPr lang="ru-RU" sz="2500" b="1" dirty="0">
                <a:solidFill>
                  <a:srgbClr val="FF0000"/>
                </a:solidFill>
              </a:rPr>
              <a:t>Отжимания на брусьях </a:t>
            </a:r>
            <a:r>
              <a:rPr lang="ru-RU" sz="2500" dirty="0"/>
              <a:t>– удерживая вес тела на руках, согнутых в локтях параллельно полу, резко выпрямить руки, затем вернуться в исходное положение. Спина должна быть перпендикулярно полу и не отклоняться.</a:t>
            </a:r>
          </a:p>
          <a:p>
            <a:pPr marL="45720" indent="0">
              <a:buNone/>
            </a:pPr>
            <a:r>
              <a:rPr lang="ru-RU" sz="2500" dirty="0"/>
              <a:t>-	</a:t>
            </a:r>
            <a:r>
              <a:rPr lang="ru-RU" sz="2500" b="1" dirty="0" err="1">
                <a:solidFill>
                  <a:srgbClr val="FF0000"/>
                </a:solidFill>
              </a:rPr>
              <a:t>Лазаниеие</a:t>
            </a:r>
            <a:r>
              <a:rPr lang="ru-RU" sz="2500" b="1" dirty="0">
                <a:solidFill>
                  <a:srgbClr val="FF0000"/>
                </a:solidFill>
              </a:rPr>
              <a:t> по канату </a:t>
            </a:r>
            <a:r>
              <a:rPr lang="ru-RU" sz="2500" dirty="0"/>
              <a:t>– руками и ногами упираясь в канат и обхватывая его, отталкиваться и подниматься вверх по канату.</a:t>
            </a:r>
          </a:p>
          <a:p>
            <a:pPr marL="45720" indent="0">
              <a:buNone/>
            </a:pPr>
            <a:r>
              <a:rPr lang="ru-RU" sz="2500" dirty="0"/>
              <a:t>-	</a:t>
            </a:r>
            <a:r>
              <a:rPr lang="ru-RU" sz="2500" b="1" dirty="0">
                <a:solidFill>
                  <a:srgbClr val="FF0000"/>
                </a:solidFill>
              </a:rPr>
              <a:t>Подтягивание на перекладине</a:t>
            </a:r>
            <a:r>
              <a:rPr lang="ru-RU" sz="2500" b="1" dirty="0"/>
              <a:t> </a:t>
            </a:r>
            <a:r>
              <a:rPr lang="ru-RU" sz="2500" dirty="0"/>
              <a:t>– привычные для нас подтягивания на турнике, когда из висячего положения, усилием рук тело подтягивается вверх.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858">
            <a:off x="-403967" y="3429000"/>
            <a:ext cx="3005415" cy="3005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569">
            <a:off x="5900205" y="4277849"/>
            <a:ext cx="3084334" cy="236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4176464" cy="2783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466">
            <a:off x="-42795" y="476411"/>
            <a:ext cx="3166962" cy="21127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223">
            <a:off x="5921743" y="125593"/>
            <a:ext cx="3563888" cy="2361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672"/>
            <a:ext cx="3168352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892480" cy="15121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/>
              <a:t>К группе </a:t>
            </a:r>
            <a:r>
              <a:rPr lang="ru-RU" sz="2400" dirty="0">
                <a:solidFill>
                  <a:srgbClr val="C00000"/>
                </a:solidFill>
              </a:rPr>
              <a:t>многоструктурных упражнений (M) </a:t>
            </a:r>
            <a:r>
              <a:rPr lang="ru-RU" sz="2400" dirty="0"/>
              <a:t>относятся </a:t>
            </a:r>
            <a:r>
              <a:rPr lang="ru-RU" sz="2400" dirty="0" err="1"/>
              <a:t>кардиоупражнения</a:t>
            </a:r>
            <a:r>
              <a:rPr lang="ru-RU" sz="2400" dirty="0"/>
              <a:t>: </a:t>
            </a:r>
            <a:r>
              <a:rPr lang="ru-RU" sz="2400" b="1" dirty="0"/>
              <a:t>бег, плавание, прыжки через скакалку, гребля, езда на велосипеде и др., а так же тренировка основных функций метаболизма.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8244408" cy="36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933056"/>
            <a:ext cx="8784976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Данный подход </a:t>
            </a:r>
            <a:r>
              <a:rPr lang="ru-RU" sz="2400" dirty="0"/>
              <a:t>кросс-тренинга заключается в разумном сочетании анаэробных и аэробных упражнений в соответствии с тренировочными целями атлета. Предписание кросс-тренинга относительно тренировок состоит в соблюдении требований специфичности, прогрессирования, вариативности и восстановления для оптимальных адаптаций к </a:t>
            </a:r>
            <a:r>
              <a:rPr lang="ru-RU" sz="2400" dirty="0" smtClean="0"/>
              <a:t>нагрузкам.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6840760" cy="38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37776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i="1" u="sng" dirty="0"/>
              <a:t>К группе многоструктурных упражнений относятся такие упражнения, как: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b="1" dirty="0">
                <a:solidFill>
                  <a:srgbClr val="FF0000"/>
                </a:solidFill>
              </a:rPr>
              <a:t>Кросс-бег</a:t>
            </a:r>
            <a:r>
              <a:rPr lang="ru-RU" dirty="0"/>
              <a:t> – быстрый бег туда-обратно, когда спортсмен курсирует между расстоянием от 100 метров до 1 км.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b="1" dirty="0">
                <a:solidFill>
                  <a:srgbClr val="FF0000"/>
                </a:solidFill>
              </a:rPr>
              <a:t>Гребля</a:t>
            </a:r>
            <a:r>
              <a:rPr lang="ru-RU" dirty="0"/>
              <a:t> – используется тренажер, по технике выполнения напоминающий греблю веслами на лодке. Преодолеваются расстояния от 500 до 2000 метров.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b="1" dirty="0">
                <a:solidFill>
                  <a:srgbClr val="FF0000"/>
                </a:solidFill>
              </a:rPr>
              <a:t>Прыжки через скакалку </a:t>
            </a:r>
            <a:r>
              <a:rPr lang="ru-RU" dirty="0"/>
              <a:t>– единственное отличие этого упражнения в кросс-тренинге, в том, что прыжок делается более затяжной, чтобы успеть прокрутить скакалку вокруг себя дважды. При этом приходится сильнее отталкиваться и выше прыгать.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104456" cy="2735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98067"/>
            <a:ext cx="4330570" cy="19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7844872" cy="403244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Идеолог </a:t>
            </a:r>
            <a:r>
              <a:rPr lang="ru-RU" dirty="0" err="1"/>
              <a:t>Грег</a:t>
            </a:r>
            <a:r>
              <a:rPr lang="ru-RU" dirty="0"/>
              <a:t> </a:t>
            </a:r>
            <a:r>
              <a:rPr lang="ru-RU" dirty="0" err="1"/>
              <a:t>Глассман</a:t>
            </a:r>
            <a:r>
              <a:rPr lang="ru-RU" dirty="0"/>
              <a:t>, бывший гимнаст, начал разрабатывать свою программу более 20 лет назад, а в 2001 году в Калифорнии, США открыл свой первый зал для кросс-тренинга. Он начал продвигать свою методику среди спортсменов, проводил различные семинары. Сегодня по всему миру существует более 4 тысяч спортивных залов кросс-тренинга.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25950"/>
            <a:ext cx="5828648" cy="32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97152"/>
            <a:ext cx="8424936" cy="1656184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</a:rPr>
              <a:t>Упражнения с внешними объектами (W). </a:t>
            </a:r>
            <a:r>
              <a:rPr lang="ru-RU" dirty="0"/>
              <a:t>К этой группе относятся базовые упражнения, упражнения со свободными весами, тяжелая атлетика и пауэрлифтинг – приседания со штангой, жим штанги, становая тяга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6660232" cy="4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352928" cy="244827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Эти движения развивают у атлета способность активировать больше двигательных единиц более быстро в гораздо большей степени, чем любые другие тренировочные модальности. Взрывная сила, нарабатываемая при тренировках с использованием упражнений из тяжелой атлетики, жизненно важна во всех видах спорта.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68878"/>
            <a:ext cx="5976664" cy="39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352928" cy="44644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i="1" u="sng" dirty="0"/>
              <a:t>К данной группе можно отнести следующие упражнения: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Становая тяга </a:t>
            </a:r>
            <a:r>
              <a:rPr lang="ru-RU" dirty="0"/>
              <a:t>– из положения сидя, ухватив штангу на ширине плеч, спортсмен поднимается на выпрямленных ногах и отрывает штангу от пола. Затем возвращает в исходное положение.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Толчок</a:t>
            </a:r>
            <a:r>
              <a:rPr lang="ru-RU" dirty="0"/>
              <a:t> – из положения сидя, ухватив штангу чуть шире плеч, спортсмен поднимается на выпрямленных ногах и отрывая штангу от пола, поднимает ее к своей груди. После этого рывком толкает штангу над головой на выпрямленных руках.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Приседания со штангой </a:t>
            </a:r>
            <a:r>
              <a:rPr lang="ru-RU" dirty="0"/>
              <a:t>– штанга лежит на плечах и поддерживается руками, ноги на ширине плеч. Спортсмен приседает глубоко и поднимается на выпрямленные ноги.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Качели с гирей</a:t>
            </a:r>
            <a:r>
              <a:rPr lang="ru-RU" dirty="0"/>
              <a:t> – держа гирю обеими руками, спортсмен поднимает ее над головой и опускает между ног и обратно наверх, но принципу качелей.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" y="4523393"/>
            <a:ext cx="3294830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94172"/>
            <a:ext cx="4398936" cy="24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16824" cy="2736304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/>
              <a:t>Виды </a:t>
            </a:r>
            <a:r>
              <a:rPr lang="ru-RU" sz="6000" dirty="0"/>
              <a:t>комплексов в кросс-тренинге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6670593" cy="3960440"/>
          </a:xfrm>
        </p:spPr>
      </p:pic>
    </p:spTree>
    <p:extLst>
      <p:ext uri="{BB962C8B-B14F-4D97-AF65-F5344CB8AC3E}">
        <p14:creationId xmlns:p14="http://schemas.microsoft.com/office/powerpoint/2010/main" val="8669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604867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800" dirty="0"/>
              <a:t>В зависимости от условий выполнения WOD, в кросс-тренинге распространены </a:t>
            </a:r>
            <a:r>
              <a:rPr lang="ru-RU" sz="2800" dirty="0" smtClean="0"/>
              <a:t>следующие </a:t>
            </a:r>
            <a:r>
              <a:rPr lang="ru-RU" sz="2800" dirty="0"/>
              <a:t>виды комплексов</a:t>
            </a:r>
            <a:r>
              <a:rPr lang="ru-RU" sz="2800" dirty="0" smtClean="0"/>
              <a:t>:</a:t>
            </a:r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/>
              <a:t>-	</a:t>
            </a:r>
            <a:r>
              <a:rPr lang="ru-RU" sz="2800" dirty="0">
                <a:solidFill>
                  <a:srgbClr val="FF0000"/>
                </a:solidFill>
              </a:rPr>
              <a:t>AFAP (</a:t>
            </a:r>
            <a:r>
              <a:rPr lang="ru-RU" sz="2800" dirty="0" err="1">
                <a:solidFill>
                  <a:srgbClr val="FF0000"/>
                </a:solidFill>
              </a:rPr>
              <a:t>as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fast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as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possible</a:t>
            </a:r>
            <a:r>
              <a:rPr lang="ru-RU" sz="2800" dirty="0">
                <a:solidFill>
                  <a:srgbClr val="FF0000"/>
                </a:solidFill>
              </a:rPr>
              <a:t>) </a:t>
            </a:r>
            <a:r>
              <a:rPr lang="ru-RU" sz="2800" dirty="0"/>
              <a:t>– так быстро, как можешь – в таком WOD указан объем и количество раундов, которое необходимо выполнить за минимальное время.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2776"/>
            <a:ext cx="5062314" cy="33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064896" cy="3873584"/>
          </a:xfrm>
        </p:spPr>
        <p:txBody>
          <a:bodyPr/>
          <a:lstStyle/>
          <a:p>
            <a:pPr marL="45720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   </a:t>
            </a:r>
            <a:r>
              <a:rPr lang="ru-RU" sz="2400" dirty="0" smtClean="0">
                <a:solidFill>
                  <a:srgbClr val="FF0000"/>
                </a:solidFill>
              </a:rPr>
              <a:t> AMRAP </a:t>
            </a:r>
            <a:r>
              <a:rPr lang="ru-RU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as many as possible</a:t>
            </a:r>
            <a:r>
              <a:rPr lang="ru-RU" sz="2400" dirty="0">
                <a:solidFill>
                  <a:srgbClr val="FF0000"/>
                </a:solidFill>
              </a:rPr>
              <a:t>) </a:t>
            </a:r>
            <a:r>
              <a:rPr lang="ru-RU" sz="2400" dirty="0"/>
              <a:t>– столько, сколько сможешь выполнить – в таком виде WOD атлету на выполнение задания отводится определенное время, и задача спортсмена – сделать максимальное количество кругов.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848"/>
            <a:ext cx="3488173" cy="45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645024"/>
            <a:ext cx="8352928" cy="295232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EMOM (</a:t>
            </a:r>
            <a:r>
              <a:rPr lang="ru-RU" dirty="0" err="1">
                <a:solidFill>
                  <a:srgbClr val="FF0000"/>
                </a:solidFill>
              </a:rPr>
              <a:t>every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minute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on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minute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/>
              <a:t>– «</a:t>
            </a:r>
            <a:r>
              <a:rPr lang="ru-RU" dirty="0" err="1"/>
              <a:t>поминутки</a:t>
            </a:r>
            <a:r>
              <a:rPr lang="ru-RU" dirty="0"/>
              <a:t>» – данный WOD подразумевает под собой задание, в котором каждую минуту вы будете выполнять указанный объем работы. Сколько секунд вы будете тратить на задание – не имеет значения, главное, что с началом новой минуты вы повторно приступаете к выполнению задания. Время, отведенное на WOD, и количество упражнений в нем подбирается индивидуально.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5172067" cy="3103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533"/>
            <a:ext cx="3517145" cy="197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496944" cy="3801576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/>
              <a:t>-</a:t>
            </a:r>
            <a:r>
              <a:rPr lang="ru-RU" sz="2400" dirty="0"/>
              <a:t>	</a:t>
            </a:r>
            <a:r>
              <a:rPr lang="ru-RU" sz="2400" dirty="0">
                <a:solidFill>
                  <a:srgbClr val="FF0000"/>
                </a:solidFill>
              </a:rPr>
              <a:t>AMREPS (</a:t>
            </a:r>
            <a:r>
              <a:rPr lang="ru-RU" sz="2400" dirty="0" err="1">
                <a:solidFill>
                  <a:srgbClr val="FF0000"/>
                </a:solidFill>
              </a:rPr>
              <a:t>as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many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reps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as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possible</a:t>
            </a:r>
            <a:r>
              <a:rPr lang="ru-RU" sz="2400" dirty="0">
                <a:solidFill>
                  <a:srgbClr val="FF0000"/>
                </a:solidFill>
              </a:rPr>
              <a:t>) </a:t>
            </a:r>
            <a:r>
              <a:rPr lang="ru-RU" sz="2400" dirty="0"/>
              <a:t>– как можно больше повторов за отведенное на WOD время. Такой вид тренинга схож с AMRAP, но здесь делается всего одно упражнение.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45258"/>
            <a:ext cx="3749426" cy="4996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3168352" cy="45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653136"/>
            <a:ext cx="8064896" cy="17281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/>
              <a:t>-	</a:t>
            </a:r>
            <a:r>
              <a:rPr lang="ru-RU" sz="2400" dirty="0">
                <a:solidFill>
                  <a:srgbClr val="FF0000"/>
                </a:solidFill>
              </a:rPr>
              <a:t>ЧИППЕР</a:t>
            </a:r>
            <a:r>
              <a:rPr lang="ru-RU" sz="2400" dirty="0"/>
              <a:t> – такой комплекс зачастую состоит всего из одного раунда, который нужно сделать за минимальное время. Но он состоит из большого количества упражнений и повторений.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300868" cy="41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7317" y="116632"/>
            <a:ext cx="8971805" cy="674136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ТАБАТА</a:t>
            </a:r>
            <a:r>
              <a:rPr lang="ru-RU" dirty="0"/>
              <a:t> – это интервальный тренинг, который в своей классической форме состоит из 8 упражнений. Упражнения выполняются в таком формате: 20 секунд интенсивной работы и 10 секунд отдыха.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Комплекс </a:t>
            </a:r>
            <a:r>
              <a:rPr lang="ru-RU" dirty="0"/>
              <a:t>можно выстроить из одного упражнения, из нескольких повторяющихся или же 8-ми разных упражнений. WOD по системе Табата в основном направлен на развитие скоростных качеств спортсмена.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3819"/>
            <a:ext cx="3482330" cy="3482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477566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933056"/>
            <a:ext cx="7563226" cy="27363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Сегодня по системе кросс-тренинг проходят подготовку военные, пожарные, МЧС и различные спецслужбы Америки, Канады и Европы. Кросс-тренинг получает все новые направления.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15511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001000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/>
              <a:t>-	</a:t>
            </a:r>
            <a:r>
              <a:rPr lang="ru-RU" sz="2400" dirty="0" err="1">
                <a:solidFill>
                  <a:srgbClr val="FF0000"/>
                </a:solidFill>
              </a:rPr>
              <a:t>Death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by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reps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(смерть от повторений) – в данном комплексе постоянной величиной будет вес снаряда, а количество повторений с каждой минутой увеличивается.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9838" y="1916832"/>
            <a:ext cx="7956376" cy="44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882877"/>
            <a:ext cx="8496944" cy="154535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/>
              <a:t>-	</a:t>
            </a:r>
            <a:r>
              <a:rPr lang="ru-RU" sz="2400" dirty="0" err="1">
                <a:solidFill>
                  <a:srgbClr val="FF0000"/>
                </a:solidFill>
              </a:rPr>
              <a:t>Death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by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weight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(смерть от веса) – в этом комплексе количество повторов на протяжении всего времени остается постоянным, а вес снаряда каждый раз увеличивается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3" y="188640"/>
            <a:ext cx="7956376" cy="44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72808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Организация </a:t>
            </a:r>
            <a:r>
              <a:rPr lang="ru-RU" sz="4000" dirty="0"/>
              <a:t>и содержание занятий кросс-тренингом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8136904" cy="49959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Начинать занятия можно, как в зале, так и дома. Инструктор поможет подобрать подходящие упражнения, объяснит все нюансы тренировки, а также будет следить за техникой.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Если </a:t>
            </a:r>
            <a:r>
              <a:rPr lang="ru-RU" dirty="0"/>
              <a:t>необходимо заниматься самостоятельно дома, то следует усвоить следующие правила кросс-тренинга: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C000"/>
                </a:solidFill>
              </a:rPr>
              <a:t>первые тренировки длятся не более 20-ти минут;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0070C0"/>
                </a:solidFill>
              </a:rPr>
              <a:t>заниматься нужно через день;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во время тренировки не следует пить воду, сделайте это через 15 минут после ее завершения;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00B050"/>
                </a:solidFill>
              </a:rPr>
              <a:t>составленная программа тренировок для кросс-тренинга не должна меняться чаще, чем раз в 4-6 недель;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00B0F0"/>
                </a:solidFill>
              </a:rPr>
              <a:t>в одной тренировке должно быть 4 упражнения: одно на ноги, второе тянущего характера (тяга штанги), третье основано на рывке (подтягивание на перекладине), а четвертое – это </a:t>
            </a:r>
            <a:r>
              <a:rPr lang="ru-RU" dirty="0" err="1">
                <a:solidFill>
                  <a:srgbClr val="00B0F0"/>
                </a:solidFill>
              </a:rPr>
              <a:t>кардионагрузка</a:t>
            </a:r>
            <a:r>
              <a:rPr lang="ru-RU" dirty="0">
                <a:solidFill>
                  <a:srgbClr val="00B0F0"/>
                </a:solidFill>
              </a:rPr>
              <a:t>. </a:t>
            </a:r>
            <a:r>
              <a:rPr lang="ru-RU" dirty="0" smtClean="0">
                <a:solidFill>
                  <a:srgbClr val="00B0F0"/>
                </a:solidFill>
              </a:rPr>
              <a:t>Они </a:t>
            </a:r>
            <a:r>
              <a:rPr lang="ru-RU" dirty="0">
                <a:solidFill>
                  <a:srgbClr val="00B0F0"/>
                </a:solidFill>
              </a:rPr>
              <a:t>должны повторятся по кругу не менее четырех раз – очень важно уложиться в отведенные 20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7016" y="4437112"/>
            <a:ext cx="8856984" cy="2088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В кросс-тренинге очень важно сокращать время отдыха. Изначально можно несколько секунд отдышаться между циклами, но в идеале вы должны разработать свои легкие настолько, чтобы сохранять более-менее спокойное дыхание на протяжении всей тренировки.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" y="134938"/>
            <a:ext cx="3111810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7" y="1028028"/>
            <a:ext cx="5071932" cy="32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9145016" cy="208823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400" dirty="0"/>
              <a:t>Главная задача в кросс-тренинге – это уместить в одно занятие как можно больше повторов упражнений. Нельзя увеличивать время, можно только ускорять и улучшать технику их выполнения. Следует не забывать делать качественную разминку перед кросс-тренинг упражнениями, а также после них растяжку.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67" y="2636912"/>
            <a:ext cx="5076056" cy="3382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347864" cy="36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6269" y="18864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i="1" u="sng" dirty="0"/>
              <a:t>Можно выделить 3 варианта построения нагрузок: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без учета времени;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C000"/>
                </a:solidFill>
              </a:rPr>
              <a:t>выполнение большего количества работы в одно и то же время;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00B050"/>
                </a:solidFill>
              </a:rPr>
              <a:t>сокращение времени на выполнение одной и той же работы.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5238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280920" cy="280831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/>
              <a:t>В неделю должно быть как минимум </a:t>
            </a:r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/>
              <a:t> разные тренировки, которые нужно повторять по кругу. Усложнять их можно увеличением рабочих весов, использованием </a:t>
            </a:r>
            <a:r>
              <a:rPr lang="ru-RU" dirty="0" err="1"/>
              <a:t>медбола</a:t>
            </a:r>
            <a:r>
              <a:rPr lang="ru-RU" dirty="0"/>
              <a:t> или дополнительных движений в упражнении.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Количество </a:t>
            </a:r>
            <a:r>
              <a:rPr lang="ru-RU" dirty="0"/>
              <a:t>повторов каждого упражнения от пяти до пятнадцати, в зависимости от физической подготовки тренирующегося. Базовые упражнения кросс-тренинга не должны вызывать тяжести и жжения в мышцах.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3" y="2937495"/>
            <a:ext cx="3672408" cy="3679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97152"/>
            <a:ext cx="3722435" cy="37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630" y="0"/>
            <a:ext cx="9145016" cy="126876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200" dirty="0">
                <a:effectLst/>
              </a:rPr>
              <a:t>Врачебно-педагогический </a:t>
            </a:r>
            <a:r>
              <a:rPr lang="ru-RU" sz="3200" dirty="0" smtClean="0">
                <a:effectLst/>
              </a:rPr>
              <a:t>контроль при занятиях кросс-тренингом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33872"/>
            <a:ext cx="8208912" cy="34563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/>
              <a:t>Обучая спортсмена и готовя к соревнованиям, необходимо знать, повышается ли его мастерство, справляется ли он физически и психологически с объемом выполняемых нагрузок, какие функциональные изменения происходят в его организме. Только постоянный контроль и учет содержания тренировок и соревнований, анализ результатов дают информативные данные, на основе которых принимается решение о внесении поправок, изменений в учебно-тренировочный процесс.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78" y="3887886"/>
            <a:ext cx="47525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12068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i="1" u="sng" dirty="0"/>
              <a:t>К таким необходимым данным относятся следующие: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уровень технической подготовленности</a:t>
            </a:r>
            <a:r>
              <a:rPr lang="ru-RU" dirty="0"/>
              <a:t>, выражающейся в четкости выполнения элементов, движений, в длительности сохранения работоспособности во время тренировочного занятия, в результатах.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0070C0"/>
                </a:solidFill>
              </a:rPr>
              <a:t>уровень физической подготовленности</a:t>
            </a:r>
            <a:r>
              <a:rPr lang="ru-RU" dirty="0"/>
              <a:t>, общей и специальной, проявляющейся в развитии силовой и специальной выносливости, быстроте, ловкости, </a:t>
            </a:r>
            <a:r>
              <a:rPr lang="ru-RU" dirty="0" err="1"/>
              <a:t>координированности</a:t>
            </a:r>
            <a:r>
              <a:rPr lang="ru-RU" dirty="0"/>
              <a:t>, произвольном расслаблении;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92D050"/>
                </a:solidFill>
              </a:rPr>
              <a:t>уровень моральной и психологической подготовленности</a:t>
            </a:r>
            <a:r>
              <a:rPr lang="ru-RU" dirty="0"/>
              <a:t>, определяемой по степени стремления к достижению победы и уверенности в возможности одержать ее, по наличию оптимального эмоционального состояния в ожидании предстоящей борьбы;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C000"/>
                </a:solidFill>
              </a:rPr>
              <a:t>способность переносить тренировочные нагрузки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7030A0"/>
                </a:solidFill>
              </a:rPr>
              <a:t>быстрота </a:t>
            </a:r>
            <a:r>
              <a:rPr lang="ru-RU" dirty="0">
                <a:solidFill>
                  <a:srgbClr val="7030A0"/>
                </a:solidFill>
              </a:rPr>
              <a:t>и полнота восстановления работоспособности спортсмена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Часть данных тренер-педагог может получить сам, а многие – лишь врач при плановых обследованиях разного уровня.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9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496944" cy="194421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Врач должен не только осуществлять контроль за состоянием здоровья занимающихся, но и принимать участие в планировании учебно-тренировочного процесса, опираясь на методические основы и достижения современной спортивной медицины.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22598"/>
            <a:ext cx="6120680" cy="48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4506" y="101258"/>
            <a:ext cx="7148264" cy="380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Существует программа </a:t>
            </a:r>
            <a:r>
              <a:rPr lang="ru-RU" sz="2400" dirty="0"/>
              <a:t>«Кросс-тренинг </a:t>
            </a:r>
            <a:r>
              <a:rPr lang="ru-RU" sz="2400" dirty="0" err="1"/>
              <a:t>кидс</a:t>
            </a:r>
            <a:r>
              <a:rPr lang="ru-RU" sz="2400" dirty="0"/>
              <a:t>», разработанная специально для детей. </a:t>
            </a:r>
            <a:r>
              <a:rPr lang="ru-RU" sz="2400" dirty="0" smtClean="0"/>
              <a:t>Также есть программы </a:t>
            </a:r>
            <a:r>
              <a:rPr lang="ru-RU" sz="2400" dirty="0"/>
              <a:t>для беременных женщин, для людей преклонного возраста и т.д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9383"/>
            <a:ext cx="4032448" cy="2684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09" y="1700808"/>
            <a:ext cx="4818890" cy="271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82885"/>
            <a:ext cx="4441716" cy="21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8136904" cy="61206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u="sng" dirty="0" smtClean="0"/>
              <a:t>Перед </a:t>
            </a:r>
            <a:r>
              <a:rPr lang="ru-RU" b="1" i="1" u="sng" dirty="0"/>
              <a:t>врачом стоят следующие задачи: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систематическое обследование занимающихся кросс-тренингом и своевременное выявление признаков утомления и переутомления;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C000"/>
                </a:solidFill>
              </a:rPr>
              <a:t>проведение общеукрепляющих, профилактических, восстановительных и лечебных мероприятий;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00B050"/>
                </a:solidFill>
              </a:rPr>
              <a:t>осуществление санитарно-гигиенического надзора за местами и условиями проведения учебно-тренировочных занятий и соревнований;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00B0F0"/>
                </a:solidFill>
              </a:rPr>
              <a:t>медико-санитарное обслуживание учебно-тренировочных сборов и соревнований;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002060"/>
                </a:solidFill>
              </a:rPr>
              <a:t>наблюдение и контроль за режимом тренировочных занятий и отдыха спортсменов;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7030A0"/>
                </a:solidFill>
              </a:rPr>
              <a:t>проведение врачебно-спортивных консультаций с тренерами и занимающимися, санитарно-просветительной работы с занимающимися.</a:t>
            </a: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42493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00B050"/>
                </a:solidFill>
              </a:rPr>
              <a:t>Врачебный контроль </a:t>
            </a:r>
            <a:r>
              <a:rPr lang="ru-RU" dirty="0"/>
              <a:t>– необходимое условие успешного выполнения одной из важнейших задач, стоящих перед тренером – укрепление здоровья занимающихся, пришедших на занятия кросс-тренингом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Санитарно-просветительскую работу врач должен проводить, учитывая возраст, пол и общую подготовленность занимающихся.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81251"/>
            <a:ext cx="5184576" cy="34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640960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Чтобы достигнуть высоких результатов, занимаясь по рассматриваемой спортивной методике, следует придерживаться </a:t>
            </a:r>
            <a:r>
              <a:rPr lang="ru-RU" dirty="0" smtClean="0"/>
              <a:t>определенных рекомендаций, адресованных любителям системы специалистами и соблюдать основные принципы кросс-тренинга:</a:t>
            </a:r>
          </a:p>
          <a:p>
            <a:pPr marL="45720" indent="0">
              <a:buNone/>
            </a:pPr>
            <a:r>
              <a:rPr lang="ru-RU" dirty="0" smtClean="0"/>
              <a:t>1</a:t>
            </a:r>
            <a:r>
              <a:rPr lang="ru-RU" dirty="0"/>
              <a:t>)	</a:t>
            </a:r>
            <a:r>
              <a:rPr lang="ru-RU" dirty="0">
                <a:solidFill>
                  <a:srgbClr val="FF0000"/>
                </a:solidFill>
              </a:rPr>
              <a:t>Принцип цикличности предполагает движение по кругу, то есть, выполнив по порядку упражнения комплекса, необходимо повторять все с начала;</a:t>
            </a:r>
          </a:p>
          <a:p>
            <a:pPr marL="45720" indent="0">
              <a:buNone/>
            </a:pPr>
            <a:r>
              <a:rPr lang="ru-RU" dirty="0" smtClean="0"/>
              <a:t>2</a:t>
            </a:r>
            <a:r>
              <a:rPr lang="ru-RU" dirty="0" smtClean="0">
                <a:solidFill>
                  <a:srgbClr val="0070C0"/>
                </a:solidFill>
              </a:rPr>
              <a:t>)        Принцип </a:t>
            </a:r>
            <a:r>
              <a:rPr lang="ru-RU" dirty="0">
                <a:solidFill>
                  <a:srgbClr val="0070C0"/>
                </a:solidFill>
              </a:rPr>
              <a:t>осуществления приемов подразумевает, что упражнения, составляющие комплекс, выполняются на время или конкретное число раз. </a:t>
            </a:r>
            <a:endParaRPr lang="ru-RU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3</a:t>
            </a:r>
            <a:r>
              <a:rPr lang="ru-RU" dirty="0"/>
              <a:t>)	</a:t>
            </a:r>
            <a:r>
              <a:rPr lang="ru-RU" dirty="0">
                <a:solidFill>
                  <a:srgbClr val="00B050"/>
                </a:solidFill>
              </a:rPr>
              <a:t>Принцип вариативности представляет собой необходимость проработки новых комплексов упражнений, чередуя их. </a:t>
            </a:r>
          </a:p>
        </p:txBody>
      </p:sp>
    </p:spTree>
    <p:extLst>
      <p:ext uri="{BB962C8B-B14F-4D97-AF65-F5344CB8AC3E}">
        <p14:creationId xmlns:p14="http://schemas.microsoft.com/office/powerpoint/2010/main" val="39623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Кросс-тренингом могут заниматься люди различных возрастных категорий и физической подготовки. </a:t>
            </a:r>
            <a:endParaRPr lang="ru-RU" sz="2400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400" dirty="0"/>
              <a:t>Комплекс упражнений для кросс-тренинга можно оптимизировать для любого человека, будь то ребенок или профессиональный боксер. Данное направление спорта подходит абсолютно всем, если человек здоров и готов стать сильнее.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08732"/>
            <a:ext cx="5184576" cy="34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870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Комплексы упражнений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кросс-тренинга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8352928" cy="460851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b="1" i="1" u="sng" dirty="0"/>
              <a:t>Комплексы, для которых нужен только турник: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FF0000"/>
                </a:solidFill>
              </a:rPr>
              <a:t>Barbra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> 5 раундов, 3 минуты отдых – 20 подтягиваний, 30 отжиманий, 40 </a:t>
            </a:r>
            <a:r>
              <a:rPr lang="ru-RU" dirty="0" err="1"/>
              <a:t>ситапов</a:t>
            </a:r>
            <a:r>
              <a:rPr lang="ru-RU" dirty="0"/>
              <a:t>, 50 приседаний.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FFC000"/>
                </a:solidFill>
              </a:rPr>
              <a:t>Chelsea</a:t>
            </a:r>
            <a:r>
              <a:rPr lang="ru-RU" dirty="0"/>
              <a:t>: 30 минут в начале каждой минуты в течение минуты (EMOM) выполнять 5 подтягиваний, 10 отжиманий, 15 приседаний;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92D050"/>
                </a:solidFill>
              </a:rPr>
              <a:t>Mary</a:t>
            </a:r>
            <a:r>
              <a:rPr lang="ru-RU" dirty="0">
                <a:solidFill>
                  <a:srgbClr val="92D050"/>
                </a:solidFill>
              </a:rPr>
              <a:t>:</a:t>
            </a:r>
            <a:r>
              <a:rPr lang="ru-RU" dirty="0"/>
              <a:t> выполнить максимальное количество раундов за 20 минут – 5 отжиманий в стойке на руках, 10 приседаний на одной ноге, 15 подтягиваний;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00B050"/>
                </a:solidFill>
              </a:rPr>
              <a:t>Cindy</a:t>
            </a:r>
            <a:r>
              <a:rPr lang="ru-RU" dirty="0"/>
              <a:t>: выполнить максимальное количество раундов за 20 минут – 5 подтягиваний, 10 отжиманий, 15 приседаний;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00B0F0"/>
                </a:solidFill>
              </a:rPr>
              <a:t>Annie</a:t>
            </a:r>
            <a:r>
              <a:rPr lang="ru-RU" dirty="0">
                <a:solidFill>
                  <a:srgbClr val="00B0F0"/>
                </a:solidFill>
              </a:rPr>
              <a:t>:</a:t>
            </a:r>
            <a:r>
              <a:rPr lang="ru-RU" dirty="0"/>
              <a:t> 50-40-30-20-10 повторений – двойные прыжки на скакалке, </a:t>
            </a:r>
            <a:r>
              <a:rPr lang="ru-RU" dirty="0" err="1"/>
              <a:t>ситапы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0070C0"/>
                </a:solidFill>
              </a:rPr>
              <a:t>Nicole</a:t>
            </a:r>
            <a:r>
              <a:rPr lang="ru-RU" dirty="0"/>
              <a:t>: выполнить максимальное количество раундов за 20 минут – бег 400 м, максимальное количество подтягиваний;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7030A0"/>
                </a:solidFill>
              </a:rPr>
              <a:t>Angie</a:t>
            </a:r>
            <a:r>
              <a:rPr lang="ru-RU" dirty="0">
                <a:solidFill>
                  <a:srgbClr val="7030A0"/>
                </a:solidFill>
              </a:rPr>
              <a:t>:</a:t>
            </a:r>
            <a:r>
              <a:rPr lang="ru-RU" dirty="0"/>
              <a:t> выполнить на время 100 подтягиваний, 100 отжиманий, 100 </a:t>
            </a:r>
            <a:r>
              <a:rPr lang="ru-RU" dirty="0" err="1"/>
              <a:t>ситапов</a:t>
            </a:r>
            <a:r>
              <a:rPr lang="ru-RU" dirty="0"/>
              <a:t>, 100 приседаний.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8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140968"/>
            <a:ext cx="7029400" cy="34895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u="sng" dirty="0"/>
              <a:t>Комплексы без использования штанг и упражнений из тяжелой атлетики: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en-US" dirty="0">
                <a:solidFill>
                  <a:srgbClr val="7030A0"/>
                </a:solidFill>
              </a:rPr>
              <a:t>Eva</a:t>
            </a:r>
            <a:r>
              <a:rPr lang="en-US" dirty="0"/>
              <a:t>: 5 </a:t>
            </a:r>
            <a:r>
              <a:rPr lang="ru-RU" dirty="0"/>
              <a:t>раундов – 800 м бег, 30 махов гирей 32 кг, 30 подтягиваний.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en-US" dirty="0">
                <a:solidFill>
                  <a:srgbClr val="FF0000"/>
                </a:solidFill>
              </a:rPr>
              <a:t>Helen</a:t>
            </a:r>
            <a:r>
              <a:rPr lang="en-US" dirty="0"/>
              <a:t>: 3 </a:t>
            </a:r>
            <a:r>
              <a:rPr lang="ru-RU" dirty="0"/>
              <a:t>раунда – 400 м бег, 21 мах гирей 24 кг, 12 подтягиваний.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Kelly</a:t>
            </a:r>
            <a:r>
              <a:rPr lang="en-US" dirty="0"/>
              <a:t>: 5 </a:t>
            </a:r>
            <a:r>
              <a:rPr lang="ru-RU" dirty="0"/>
              <a:t>раундов – 400 м бег, 30 прыжков на коробку (61 см), 30 бросков </a:t>
            </a:r>
            <a:r>
              <a:rPr lang="ru-RU" dirty="0" err="1"/>
              <a:t>медбола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en-US" dirty="0">
                <a:solidFill>
                  <a:srgbClr val="002060"/>
                </a:solidFill>
              </a:rPr>
              <a:t>Karen: </a:t>
            </a:r>
            <a:r>
              <a:rPr lang="en-US" dirty="0"/>
              <a:t>150 </a:t>
            </a:r>
            <a:r>
              <a:rPr lang="ru-RU" dirty="0"/>
              <a:t>бросков </a:t>
            </a:r>
            <a:r>
              <a:rPr lang="ru-RU" dirty="0" err="1"/>
              <a:t>медбола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31730" cy="2686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7788"/>
            <a:ext cx="3451250" cy="27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7560840" cy="59766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u="sng" dirty="0"/>
              <a:t>Смешанные комплексы: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002060"/>
                </a:solidFill>
              </a:rPr>
              <a:t>Amanda</a:t>
            </a:r>
            <a:r>
              <a:rPr lang="ru-RU" dirty="0"/>
              <a:t>: 9-7-5 повторений выход силой в кольцах, рывок (62 кг)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C00000"/>
                </a:solidFill>
              </a:rPr>
              <a:t>Jackie</a:t>
            </a:r>
            <a:r>
              <a:rPr lang="ru-RU" dirty="0"/>
              <a:t>: выполнить на время 1000 м гребля, 50 выбросов штанги 21 кг, 30 подтягиваний.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FFC000"/>
                </a:solidFill>
              </a:rPr>
              <a:t>Diane</a:t>
            </a:r>
            <a:r>
              <a:rPr lang="ru-RU" dirty="0"/>
              <a:t>: 21-15-9 повторений на время – становая тяга 102 кг, отжимания в стойке на руках.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FF0000"/>
                </a:solidFill>
              </a:rPr>
              <a:t>Fran</a:t>
            </a:r>
            <a:r>
              <a:rPr lang="ru-RU" dirty="0"/>
              <a:t>: 21-15-9 повторений на время – выбросы штанги 43 кг, подтягивания.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00B050"/>
                </a:solidFill>
              </a:rPr>
              <a:t>Elizabeth</a:t>
            </a:r>
            <a:r>
              <a:rPr lang="ru-RU" dirty="0"/>
              <a:t>: 21-15-9 повторений на время – взятия штанги 61 кг, отжимания в кольцах.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00B0F0"/>
                </a:solidFill>
              </a:rPr>
              <a:t>Nancy</a:t>
            </a:r>
            <a:r>
              <a:rPr lang="ru-RU" dirty="0"/>
              <a:t>: 5 раундов на время – 400 м бег, 15 приседаний со штангой над головой (43 кг).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0070C0"/>
                </a:solidFill>
              </a:rPr>
              <a:t>Lynne</a:t>
            </a:r>
            <a:r>
              <a:rPr lang="ru-RU" dirty="0"/>
              <a:t>: 5 раундов с максимальным количеством повторений – жим лежа соответственно собственной массе, подтягивания.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8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849" y="-1428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i="1" u="sng" dirty="0"/>
              <a:t>Силовые комплексы: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00B0F0"/>
                </a:solidFill>
              </a:rPr>
              <a:t>Isabel</a:t>
            </a:r>
            <a:r>
              <a:rPr lang="ru-RU" dirty="0"/>
              <a:t>: выполнить за максимально короткое время 30 рывков 61 кг.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FFC000"/>
                </a:solidFill>
              </a:rPr>
              <a:t>Linda</a:t>
            </a:r>
            <a:r>
              <a:rPr lang="ru-RU" dirty="0"/>
              <a:t>: 10/9/8/7/6/5/4/3/2/1 повторений становой тяги (1/2 веса тела), жим (вес тела), взятия (3/4 веса тела).</a:t>
            </a:r>
          </a:p>
          <a:p>
            <a:pPr marL="4572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FF0000"/>
                </a:solidFill>
              </a:rPr>
              <a:t>Grace</a:t>
            </a:r>
            <a:r>
              <a:rPr lang="ru-RU" dirty="0"/>
              <a:t>: выполнить за максимально короткое время 30 взятий и </a:t>
            </a:r>
            <a:r>
              <a:rPr lang="ru-RU" dirty="0" err="1"/>
              <a:t>швунгов</a:t>
            </a:r>
            <a:r>
              <a:rPr lang="ru-RU" dirty="0"/>
              <a:t> 61 кг.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140892" cy="3078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10887"/>
            <a:ext cx="5904656" cy="33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928992" cy="6336704"/>
          </a:xfrm>
        </p:spPr>
        <p:txBody>
          <a:bodyPr>
            <a:normAutofit/>
          </a:bodyPr>
          <a:lstStyle/>
          <a:p>
            <a:r>
              <a:rPr lang="ru-RU" dirty="0"/>
              <a:t>Комплекс «</a:t>
            </a:r>
            <a:r>
              <a:rPr lang="ru-RU" dirty="0">
                <a:solidFill>
                  <a:srgbClr val="FF0000"/>
                </a:solidFill>
              </a:rPr>
              <a:t>Скорость и выносливость</a:t>
            </a:r>
            <a:r>
              <a:rPr lang="ru-RU" dirty="0"/>
              <a:t>»: бег 800м с максимальным ускорением, 20 скручиваний на пресс, 20 отжиманий. Цикл выполнить 3-5 раз. В следующий раз стараться сделать всё быстрее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Комплекс </a:t>
            </a:r>
            <a:r>
              <a:rPr lang="ru-RU" dirty="0"/>
              <a:t>«</a:t>
            </a:r>
            <a:r>
              <a:rPr lang="ru-RU" dirty="0">
                <a:solidFill>
                  <a:srgbClr val="FF0000"/>
                </a:solidFill>
              </a:rPr>
              <a:t>Скорость и сила</a:t>
            </a:r>
            <a:r>
              <a:rPr lang="ru-RU" dirty="0"/>
              <a:t>»: пробежка 400м, приседания со штангой, поднятой над головой не менее 15 повторов.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Комплекс </a:t>
            </a:r>
            <a:r>
              <a:rPr lang="ru-RU" dirty="0"/>
              <a:t>«</a:t>
            </a:r>
            <a:r>
              <a:rPr lang="ru-RU" dirty="0">
                <a:solidFill>
                  <a:srgbClr val="FF0000"/>
                </a:solidFill>
              </a:rPr>
              <a:t>Сила и выносливость</a:t>
            </a:r>
            <a:r>
              <a:rPr lang="ru-RU" dirty="0"/>
              <a:t>»: на время 25 отжиманий, 15 бросков какого-либо тяжёлого предмета, 12 наклонов и поднятий штанги к груди.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3096344" cy="2065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48930"/>
            <a:ext cx="2879896" cy="19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6345" y="3861048"/>
            <a:ext cx="8643317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Участники игр соревнуются в упражнениях, о программе которых узнают за несколько часов до их проведения. Зачастую организаторы добавляют в программу упражнений т.н. сюрпризы — упражнения не типичные для кросс-тренинга. Например, заплывы в открытой воде и метание софтбола. На играх выявляется «Самый Подготовленный Человек в Мире», так что участники должны быть готовы ко всему.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1490"/>
            <a:ext cx="7992888" cy="3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5076056" cy="331236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Кросс-тренинг игры проводятся каждое лето с 2007 года. </a:t>
            </a:r>
            <a:r>
              <a:rPr lang="ru-RU" dirty="0" smtClean="0"/>
              <a:t>Количество </a:t>
            </a:r>
            <a:r>
              <a:rPr lang="ru-RU" dirty="0"/>
              <a:t>участников и спонсоров постоянно растет. С 2011 года по настоящее время чемпионом и «Самым подготовленным человеком в мире» является </a:t>
            </a:r>
            <a:r>
              <a:rPr lang="ru-RU" dirty="0">
                <a:solidFill>
                  <a:srgbClr val="00B050"/>
                </a:solidFill>
              </a:rPr>
              <a:t>Рич </a:t>
            </a:r>
            <a:r>
              <a:rPr lang="ru-RU" dirty="0" err="1">
                <a:solidFill>
                  <a:srgbClr val="00B050"/>
                </a:solidFill>
              </a:rPr>
              <a:t>Фронниг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22" y="332656"/>
            <a:ext cx="3868454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011"/>
            <a:ext cx="6264696" cy="3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40960" cy="259228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Кросс-тренинг – очень молодое направление в спорте и в нашу страну он пришел совсем недавно. Первая специализированная площадка для занятий кросс-тренингом открылась в Минске. Чуть позже открылись спортивные клубы кросс-тренинга в Гомеле, Гродно и Бресте. На данный момент в Минске существует 6 залов предназначенных для занятий кросс-тренингом.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85674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2400"/>
            <a:ext cx="2992126" cy="44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6581" y="332656"/>
            <a:ext cx="7029400" cy="3849608"/>
          </a:xfrm>
        </p:spPr>
        <p:txBody>
          <a:bodyPr/>
          <a:lstStyle/>
          <a:p>
            <a:r>
              <a:rPr lang="ru-RU" dirty="0" smtClean="0"/>
              <a:t>Так что же такое кросс-тренинг?</a:t>
            </a:r>
          </a:p>
          <a:p>
            <a:pPr marL="45720" indent="0">
              <a:buNone/>
            </a:pPr>
            <a:r>
              <a:rPr lang="ru-RU" dirty="0"/>
              <a:t>Кросс-тренинг – это высокоинтенсивная тренировка различных групп мышц, иногда одновременно нескольких, которая направлена на развитие не только мускулатуры спортсмена, но и тренировки сердечной мышцы, дыхательной системы и общей выносливости организма.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67627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</TotalTime>
  <Words>1784</Words>
  <Application>Microsoft Office PowerPoint</Application>
  <PresentationFormat>Экран (4:3)</PresentationFormat>
  <Paragraphs>192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Воздушный поток</vt:lpstr>
      <vt:lpstr>Кросс-тренинг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комплексов в кросс-тренинге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и содержание занятий кросс-тренингом</vt:lpstr>
      <vt:lpstr>Презентация PowerPoint</vt:lpstr>
      <vt:lpstr>Презентация PowerPoint</vt:lpstr>
      <vt:lpstr>Презентация PowerPoint</vt:lpstr>
      <vt:lpstr>Презентация PowerPoint</vt:lpstr>
      <vt:lpstr>Врачебно-педагогический контроль при занятиях кросс-тренингом 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Комплексы упражнений  кросс-тренинга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Кросс-тренинг</dc:title>
  <dc:creator>Кристина</dc:creator>
  <cp:lastModifiedBy>Кристина</cp:lastModifiedBy>
  <cp:revision>29</cp:revision>
  <dcterms:created xsi:type="dcterms:W3CDTF">2016-05-26T19:24:50Z</dcterms:created>
  <dcterms:modified xsi:type="dcterms:W3CDTF">2016-05-26T23:37:24Z</dcterms:modified>
</cp:coreProperties>
</file>