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8"/>
  </p:notesMasterIdLst>
  <p:sldIdLst>
    <p:sldId id="279" r:id="rId2"/>
    <p:sldId id="283" r:id="rId3"/>
    <p:sldId id="284" r:id="rId4"/>
    <p:sldId id="285" r:id="rId5"/>
    <p:sldId id="309" r:id="rId6"/>
    <p:sldId id="287" r:id="rId7"/>
    <p:sldId id="288" r:id="rId8"/>
    <p:sldId id="290" r:id="rId9"/>
    <p:sldId id="289" r:id="rId10"/>
    <p:sldId id="308" r:id="rId11"/>
    <p:sldId id="291" r:id="rId12"/>
    <p:sldId id="292" r:id="rId13"/>
    <p:sldId id="258" r:id="rId14"/>
    <p:sldId id="263" r:id="rId15"/>
    <p:sldId id="278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C66EA9"/>
    <a:srgbClr val="006600"/>
    <a:srgbClr val="CCFF33"/>
    <a:srgbClr val="66FFCC"/>
    <a:srgbClr val="0033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94610" autoAdjust="0"/>
  </p:normalViewPr>
  <p:slideViewPr>
    <p:cSldViewPr>
      <p:cViewPr varScale="1">
        <p:scale>
          <a:sx n="87" d="100"/>
          <a:sy n="87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181CFE-578E-4987-B5D5-7894F8A10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3606E-0A7D-48EE-8AD9-B3F7392FC04D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6587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61D1D-F6E8-479B-87F2-02B28379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A65E-55A6-497B-8A2A-376B5C7AD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5756-3C89-4F53-BFFA-BA7394D5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846F-81A6-42B2-983B-DCA34FFD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A13F-CE95-44CA-B0AA-138128CF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1109-B0BD-4D19-968F-658092556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98A60-C84C-4864-AB96-5EF7685E1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F05B-89D4-47F8-ADF5-66F507D58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C04DC4-F8D4-4948-A019-738BA87A9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0808-ECF0-4F96-B514-7FA747031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34ECF-3C20-4FC8-A31F-7B153207E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39E7B-74F5-45D2-B43D-607400F7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48BF2F-3011-4EF8-B6EC-E6B63D248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7561B3F-B08D-4D71-8EF6-B6377BBAC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7" r:id="rId2"/>
    <p:sldLayoutId id="2147484066" r:id="rId3"/>
    <p:sldLayoutId id="2147484058" r:id="rId4"/>
    <p:sldLayoutId id="2147484067" r:id="rId5"/>
    <p:sldLayoutId id="2147484059" r:id="rId6"/>
    <p:sldLayoutId id="2147484068" r:id="rId7"/>
    <p:sldLayoutId id="2147484069" r:id="rId8"/>
    <p:sldLayoutId id="2147484070" r:id="rId9"/>
    <p:sldLayoutId id="2147484060" r:id="rId10"/>
    <p:sldLayoutId id="2147484061" r:id="rId11"/>
    <p:sldLayoutId id="2147484063" r:id="rId12"/>
    <p:sldLayoutId id="2147484064" r:id="rId13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C1F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C1FF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232"/>
            <a:ext cx="4881724" cy="41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4319293"/>
            <a:ext cx="7500990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День матери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5828" y="5805264"/>
            <a:ext cx="4686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n/>
                <a:solidFill>
                  <a:srgbClr val="C66EA9"/>
                </a:solidFill>
              </a:rPr>
              <a:t>Подготовили учащиеся группы АС-26</a:t>
            </a:r>
          </a:p>
          <a:p>
            <a:pPr algn="ctr">
              <a:defRPr/>
            </a:pPr>
            <a:r>
              <a:rPr lang="ru-RU" b="1" dirty="0" smtClean="0">
                <a:ln/>
                <a:solidFill>
                  <a:srgbClr val="C66EA9"/>
                </a:solidFill>
              </a:rPr>
              <a:t>                                          </a:t>
            </a:r>
            <a:r>
              <a:rPr lang="ru-RU" b="1" dirty="0" err="1" smtClean="0">
                <a:ln/>
                <a:solidFill>
                  <a:srgbClr val="C66EA9"/>
                </a:solidFill>
              </a:rPr>
              <a:t>Посканный</a:t>
            </a:r>
            <a:r>
              <a:rPr lang="ru-RU" b="1" dirty="0" smtClean="0">
                <a:ln/>
                <a:solidFill>
                  <a:srgbClr val="C66EA9"/>
                </a:solidFill>
              </a:rPr>
              <a:t> Е.Н.</a:t>
            </a:r>
          </a:p>
          <a:p>
            <a:pPr algn="ctr">
              <a:defRPr/>
            </a:pPr>
            <a:r>
              <a:rPr lang="ru-RU" b="1" dirty="0" smtClean="0">
                <a:ln/>
                <a:solidFill>
                  <a:srgbClr val="C66EA9"/>
                </a:solidFill>
              </a:rPr>
              <a:t>                                         </a:t>
            </a:r>
            <a:r>
              <a:rPr lang="ru-RU" b="1" dirty="0" err="1" smtClean="0">
                <a:ln/>
                <a:solidFill>
                  <a:srgbClr val="C66EA9"/>
                </a:solidFill>
              </a:rPr>
              <a:t>Шабулдаев</a:t>
            </a:r>
            <a:r>
              <a:rPr lang="ru-RU" b="1" dirty="0" smtClean="0">
                <a:ln/>
                <a:solidFill>
                  <a:srgbClr val="C66EA9"/>
                </a:solidFill>
              </a:rPr>
              <a:t> А.В</a:t>
            </a:r>
            <a:endParaRPr lang="ru-RU" b="1" dirty="0">
              <a:ln/>
              <a:solidFill>
                <a:srgbClr val="C66EA9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7498080" cy="10846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Monotype Corsiva" pitchFamily="66" charset="0"/>
              </a:rPr>
              <a:t>Её мучило сознание, что при жизни она не успела выразить матери всю меру своей любви и признательности. В годовщину смерти своей матери она заказала поминальную службу. После этого она и многие другие женщины отправили своим сенаторам и конгрессменам тысячи писем с предложением учредить такой праздник. Что и случилось семь лет спустя при президенте </a:t>
            </a:r>
            <a:r>
              <a:rPr lang="ru-RU" sz="2400" dirty="0" err="1">
                <a:latin typeface="Monotype Corsiva" pitchFamily="66" charset="0"/>
              </a:rPr>
              <a:t>Вудро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Вилсоне</a:t>
            </a:r>
            <a:r>
              <a:rPr lang="ru-RU" sz="2400" dirty="0">
                <a:latin typeface="Monotype Corsiva" pitchFamily="66" charset="0"/>
              </a:rPr>
              <a:t> который объявил второе воскресенье мая национальным праздником в честь всех американских матерей.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324033"/>
            <a:ext cx="39560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324033"/>
            <a:ext cx="1767743" cy="2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7244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4357688"/>
            <a:ext cx="16160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143000" y="571500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Вслед за США второе воскресенье мая объявили праздником 23 страны (в их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числе:Бахрейн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Гонконг, Индия, Малайзия, Мексика, Никарагуа, Объединённые Арабские Эмираты, Оман, Пакистан, Катар, Саудовская Аравия, Сингапур и др.), а ещё более 30 отмечают праздник в другие дни.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5130800"/>
            <a:ext cx="1500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500688"/>
            <a:ext cx="92868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В США и Австралии существует традиция носить в этот день на одежде цветок гвоздики. Причем цвет имеет значение, так цветная гвоздика имеет значение «мать человека жива», а белые цветы прикалывают к одежде в память об ушедших матерях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94773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500063"/>
            <a:ext cx="6619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357188"/>
            <a:ext cx="10001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428625"/>
            <a:ext cx="9286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428604"/>
            <a:ext cx="952507" cy="92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500042"/>
            <a:ext cx="714380" cy="86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339933"/>
                </a:solidFill>
                <a:latin typeface="Monotype Corsiva" pitchFamily="66" charset="0"/>
              </a:rPr>
              <a:t>День матери в Беларуси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000125"/>
            <a:ext cx="7407275" cy="17526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Новый праздник - День Матери - постепенно прижился в Беларуси. Этот праздник в нашей стране начали отмечать с 1996 года.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День матери В РБ празднуется 14 октября. И хотя этот праздник отмечается всего четырнадцатый год, но во все времена мама была и остается самым главным и близким человеком для каждого из нас. </a:t>
            </a:r>
            <a: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6479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142875"/>
            <a:ext cx="82296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свете не существует человека роднее и ближе матери. Ее любовь к детям безгранична, бескорыстна, полна самоотверженности. А материнство на Руси всегда было равноценно синониму святости.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2286000" y="1643063"/>
            <a:ext cx="4714875" cy="4929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                           По имени Мать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Дождь в окошко стучит, как замерзшая птица.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Но она не уснет, продолжая нас ждать.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Я сегодня хочу до земли поклониться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Нашей женщине русской, по имени МАТЬ.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Той, которая жизнь подарила нам в муках,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Той, что снами, порой, не спала по ночам.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Прижимали к груди ее теплые руки.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И молилась за нас всем Святым Образам.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Той, которая Бога просила о счастье,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За здоровье своих дочерей, сыновей.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Каждый новый наш шаг – для нее был как праздник.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И больнее ей было от боли детей.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Из родного гнезда вылетаем, как птицы: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Поскорее нам хочется взрослыми стать.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Я сегодня хочу до земли поклониться.</a:t>
            </a:r>
            <a:b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1600" smtClean="0">
                <a:solidFill>
                  <a:srgbClr val="006600"/>
                </a:solidFill>
                <a:latin typeface="Monotype Corsiva" pitchFamily="66" charset="0"/>
              </a:rPr>
              <a:t>Нашей женщине русской, по имени МАТЬ.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929063"/>
            <a:ext cx="1938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88" y="1643063"/>
            <a:ext cx="1990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643063"/>
            <a:ext cx="1428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357688"/>
            <a:ext cx="14017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0" y="1571625"/>
            <a:ext cx="8143875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Georgia" pitchFamily="18" charset="0"/>
              </a:rPr>
              <a:t>    </a:t>
            </a:r>
            <a:r>
              <a:rPr lang="ru-RU" sz="4000" smtClean="0">
                <a:solidFill>
                  <a:schemeClr val="bg2"/>
                </a:solidFill>
                <a:latin typeface="Monotype Corsiva" pitchFamily="66" charset="0"/>
              </a:rPr>
              <a:t>Какими бы взрослыми, сильными, умными, красивыми мы ни стали,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smtClean="0">
                <a:solidFill>
                  <a:schemeClr val="bg2"/>
                </a:solidFill>
                <a:latin typeface="Monotype Corsiva" pitchFamily="66" charset="0"/>
              </a:rPr>
              <a:t>как бы далеко жизнь ни увела нас от родительского крова, мама всегда остается для нас мамой, а мы - ее детьми.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>
                <a:solidFill>
                  <a:schemeClr val="bg2"/>
                </a:solidFill>
                <a:latin typeface="Monotype Corsiva" pitchFamily="66" charset="0"/>
              </a:rPr>
              <a:t>              </a:t>
            </a:r>
            <a:endParaRPr lang="ru-RU" sz="4000" smtClean="0">
              <a:solidFill>
                <a:schemeClr val="bg2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smtClean="0">
                <a:solidFill>
                  <a:schemeClr val="bg2"/>
                </a:solidFill>
                <a:latin typeface="Monotype Corsiva" pitchFamily="66" charset="0"/>
              </a:rPr>
              <a:t>                  </a:t>
            </a:r>
            <a:r>
              <a:rPr lang="ru-RU" sz="4000" smtClean="0">
                <a:solidFill>
                  <a:srgbClr val="800080"/>
                </a:solidFill>
                <a:latin typeface="Monotype Corsiva" pitchFamily="66" charset="0"/>
              </a:rPr>
              <a:t>Берегите своих матерей!</a:t>
            </a:r>
          </a:p>
        </p:txBody>
      </p:sp>
      <p:pic>
        <p:nvPicPr>
          <p:cNvPr id="33795" name="Picture 7" descr="M:\домашний компьютер\скинуть\Мои рисунки\6ae0d8a74f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642938"/>
            <a:ext cx="36433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Documents and Settings\Комп.2084E386F6C8444\Мои документы\Мои рисунки\88380eefd0c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316" y="3573016"/>
            <a:ext cx="6858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548680"/>
            <a:ext cx="70526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«Спасибо вам!.. И пусть каждой из вас почаще говорят теплые слова ваши любимые дети! Пусть на их лицах светится улыбка и радостные искорки сверкают в глазах, когда вы вместе!»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00" y="188640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bg2"/>
                </a:solidFill>
                <a:latin typeface="Georgia" pitchFamily="18" charset="0"/>
              </a:rPr>
              <a:t>История создания праздника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5643562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Во многих странах мира отмечают День матери, правда, в разное время.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День матери чествуются только матери и беременные женщины, а не все представительницы слабого пола.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100" y="1214438"/>
            <a:ext cx="2035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4572000"/>
            <a:ext cx="2198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749776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 некоторым источникам традиция празднования Дня матери берет начало еще в древнем Риме, </a:t>
            </a:r>
            <a:r>
              <a:rPr lang="ru-RU" sz="3600" dirty="0" smtClean="0">
                <a:solidFill>
                  <a:srgbClr val="339933"/>
                </a:solidFill>
                <a:latin typeface="Monotype Corsiva" pitchFamily="66" charset="0"/>
              </a:rPr>
              <a:t>Римляне посвящали три дня в марте (с 22 по 25) матери богов – восточной Кибеле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422" y="3176816"/>
            <a:ext cx="27146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338" y="4221088"/>
            <a:ext cx="31194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145" y="46782"/>
            <a:ext cx="82413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День Матери 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Древнем Риме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70013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Древние греки </a:t>
            </a:r>
            <a:r>
              <a:rPr lang="ru-RU" sz="4400" dirty="0" smtClean="0">
                <a:solidFill>
                  <a:srgbClr val="339933"/>
                </a:solidFill>
                <a:latin typeface="Monotype Corsiva" pitchFamily="66" charset="0"/>
              </a:rPr>
              <a:t>отдавали дань уважения матери всех богов - Гее.</a:t>
            </a:r>
            <a:endParaRPr lang="ru-RU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513013"/>
            <a:ext cx="4100512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442" y="116632"/>
            <a:ext cx="87703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День Матери 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Древней Греции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933056"/>
            <a:ext cx="5409848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39933"/>
                </a:solidFill>
                <a:latin typeface="Monotype Corsiva" pitchFamily="66" charset="0"/>
              </a:rPr>
              <a:t>День матери - праздник, ежегодно отмечаемый в Китае во второе воскресенье мая. </a:t>
            </a:r>
            <a:br>
              <a:rPr lang="ru-RU" sz="3200" dirty="0">
                <a:solidFill>
                  <a:srgbClr val="339933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rgbClr val="339933"/>
                </a:solidFill>
                <a:latin typeface="Monotype Corsiva" pitchFamily="66" charset="0"/>
              </a:rPr>
              <a:t>Это день памяти о матерях, когда воздается должное их труду и бескорыстной жертве ради блага своих детей. В День матери китайцы поздравляют своих матерей, преподносят им цветы и подарки. </a:t>
            </a:r>
            <a:br>
              <a:rPr lang="ru-RU" sz="3200" dirty="0">
                <a:solidFill>
                  <a:srgbClr val="339933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447055"/>
            <a:ext cx="63193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День Матери 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Китае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4" descr="ja5720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159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k5652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787">
            <a:off x="441431" y="3668875"/>
            <a:ext cx="254952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2483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39933"/>
                </a:solidFill>
                <a:latin typeface="Monotype Corsiva" pitchFamily="66" charset="0"/>
              </a:rPr>
              <a:t>На Руси почиталась </a:t>
            </a:r>
            <a:br>
              <a:rPr lang="ru-RU" dirty="0" smtClean="0">
                <a:solidFill>
                  <a:srgbClr val="339933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339933"/>
                </a:solidFill>
                <a:latin typeface="Monotype Corsiva" pitchFamily="66" charset="0"/>
              </a:rPr>
              <a:t>Мокоша</a:t>
            </a:r>
            <a:r>
              <a:rPr lang="ru-RU" dirty="0" smtClean="0">
                <a:solidFill>
                  <a:srgbClr val="339933"/>
                </a:solidFill>
                <a:latin typeface="Monotype Corsiva" pitchFamily="66" charset="0"/>
              </a:rPr>
              <a:t> - Богиня материнства</a:t>
            </a:r>
            <a:endParaRPr lang="ru-RU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92288"/>
            <a:ext cx="3119438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4071938"/>
            <a:ext cx="165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4000500"/>
            <a:ext cx="1571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750" y="0"/>
            <a:ext cx="7354888" cy="85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339933"/>
                </a:solidFill>
                <a:latin typeface="Monotype Corsiva" pitchFamily="66" charset="0"/>
              </a:rPr>
              <a:t>История развития праздника</a:t>
            </a:r>
            <a:endParaRPr lang="ru-RU" sz="4400" dirty="0">
              <a:solidFill>
                <a:srgbClr val="339933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63" y="857250"/>
            <a:ext cx="8072437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XVII по XIX век в Великобритании отмечалось «мамино воскресенье» .В этот день юноши и девушки, которые работали подмастерьями или слугами, возвращаясь домой, приносили в подарок своим мамам фруктовый пирог.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Monotype Corsiva" pitchFamily="66" charset="0"/>
              </a:rPr>
              <a:t>Традиционно этот старинный английский праздник отмечался 22 марта.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40719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071938"/>
            <a:ext cx="20288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4714875"/>
            <a:ext cx="15827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2643188"/>
            <a:ext cx="20002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Подобные традиции известны и в провинциях Шампань (Франция) и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Валлонь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(Бельгия).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1714500"/>
            <a:ext cx="1971675" cy="2000250"/>
          </a:xfrm>
          <a:noFill/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1714500"/>
            <a:ext cx="19304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357688"/>
            <a:ext cx="19113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4643438"/>
            <a:ext cx="206216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3429000" y="6488113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Художник Эмиль Мунье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7762" cy="1143000"/>
          </a:xfrm>
        </p:spPr>
        <p:txBody>
          <a:bodyPr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Появление  праздника в Америке</a:t>
            </a:r>
            <a:r>
              <a:rPr lang="ru-RU" sz="9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День матери, аналог нынешнего праздника, появился в XIX веке в американском штате Западная Вирджиния. 7 мая 1906 года в городе Филадельфия скончалась Мэри Джарвис. Смерть сей почтенной и набожной женщины оплакивали братья и сёстры по методистской общине, но для дочери Мэри Джарвис — Энн — она стала настоящей трагедией. Жизнь без любящей и мудрой мамы была невыносима для бездетной Энн Джарвис.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568" y="3985157"/>
            <a:ext cx="1844824" cy="26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332898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ysClr val="window" lastClr="FFFFFF"/>
      </a:lt1>
      <a:dk2>
        <a:srgbClr val="00B0F0"/>
      </a:dk2>
      <a:lt2>
        <a:srgbClr val="5FAAC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440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Corbel</vt:lpstr>
      <vt:lpstr>Georgia</vt:lpstr>
      <vt:lpstr>Gill Sans MT</vt:lpstr>
      <vt:lpstr>Monotype Corsiva</vt:lpstr>
      <vt:lpstr>Verdana</vt:lpstr>
      <vt:lpstr>Wingdings</vt:lpstr>
      <vt:lpstr>Wingdings 2</vt:lpstr>
      <vt:lpstr>Солнцестояние</vt:lpstr>
      <vt:lpstr>Презентация PowerPoint</vt:lpstr>
      <vt:lpstr>История создания праздника</vt:lpstr>
      <vt:lpstr>По некоторым источникам традиция празднования Дня матери берет начало еще в древнем Риме, Римляне посвящали три дня в марте (с 22 по 25) матери богов – восточной Кибеле</vt:lpstr>
      <vt:lpstr>Древние греки отдавали дань уважения матери всех богов - Гее.</vt:lpstr>
      <vt:lpstr>День матери - праздник, ежегодно отмечаемый в Китае во второе воскресенье мая.  Это день памяти о матерях, когда воздается должное их труду и бескорыстной жертве ради блага своих детей. В День матери китайцы поздравляют своих матерей, преподносят им цветы и подарки.  </vt:lpstr>
      <vt:lpstr>На Руси почиталась  Мокоша - Богиня материнства</vt:lpstr>
      <vt:lpstr>История развития праздника</vt:lpstr>
      <vt:lpstr>Подобные традиции известны и в провинциях Шампань (Франция) и Валлонь (Бельгия).</vt:lpstr>
      <vt:lpstr>    Появление  праздника в Америке  День матери, аналог нынешнего праздника, появился в XIX веке в американском штате Западная Вирджиния. 7 мая 1906 года в городе Филадельфия скончалась Мэри Джарвис. Смерть сей почтенной и набожной женщины оплакивали братья и сёстры по методистской общине, но для дочери Мэри Джарвис — Энн — она стала настоящей трагедией. Жизнь без любящей и мудрой мамы была невыносима для бездетной Энн Джарвис. </vt:lpstr>
      <vt:lpstr>Её мучило сознание, что при жизни она не успела выразить матери всю меру своей любви и признательности. В годовщину смерти своей матери она заказала поминальную службу. После этого она и многие другие женщины отправили своим сенаторам и конгрессменам тысячи писем с предложением учредить такой праздник. Что и случилось семь лет спустя при президенте Вудро Вилсоне который объявил второе воскресенье мая национальным праздником в честь всех американских матерей.</vt:lpstr>
      <vt:lpstr>Презентация PowerPoint</vt:lpstr>
      <vt:lpstr>Презентация PowerPoint</vt:lpstr>
      <vt:lpstr>День матери в Беларуси</vt:lpstr>
      <vt:lpstr>На свете не существует человека роднее и ближе матери. Ее любовь к детям безгранична, бескорыстна, полна самоотверженности. А материнство на Руси всегда было равноценно синониму святости.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www.PHILka.RU</dc:creator>
  <cp:lastModifiedBy>SSokolov</cp:lastModifiedBy>
  <cp:revision>88</cp:revision>
  <dcterms:created xsi:type="dcterms:W3CDTF">2007-11-20T09:56:42Z</dcterms:created>
  <dcterms:modified xsi:type="dcterms:W3CDTF">2017-10-11T07:33:20Z</dcterms:modified>
</cp:coreProperties>
</file>