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19955E3-C171-4883-889C-7A234B4127F3}" type="datetimeFigureOut">
              <a:rPr lang="ru-RU" smtClean="0"/>
              <a:t>11.11.2021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2B9144-7218-441F-B900-D79A36FE9A57}"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19955E3-C171-4883-889C-7A234B4127F3}" type="datetimeFigureOut">
              <a:rPr lang="ru-RU" smtClean="0"/>
              <a:t>11.11.2021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2B9144-7218-441F-B900-D79A36FE9A57}"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19955E3-C171-4883-889C-7A234B4127F3}" type="datetimeFigureOut">
              <a:rPr lang="ru-RU" smtClean="0"/>
              <a:t>11.11.2021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2B9144-7218-441F-B900-D79A36FE9A57}"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955E3-C171-4883-889C-7A234B4127F3}" type="datetimeFigureOut">
              <a:rPr lang="ru-RU" smtClean="0"/>
              <a:t>11.11.2021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2B9144-7218-441F-B900-D79A36FE9A57}"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19955E3-C171-4883-889C-7A234B4127F3}" type="datetimeFigureOut">
              <a:rPr lang="ru-RU" smtClean="0"/>
              <a:t>11.11.2021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2B9144-7218-441F-B900-D79A36FE9A57}"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19955E3-C171-4883-889C-7A234B4127F3}" type="datetimeFigureOut">
              <a:rPr lang="ru-RU" smtClean="0"/>
              <a:t>11.11.2021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42B9144-7218-441F-B900-D79A36FE9A57}"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19955E3-C171-4883-889C-7A234B4127F3}" type="datetimeFigureOut">
              <a:rPr lang="ru-RU" smtClean="0"/>
              <a:t>11.11.2021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42B9144-7218-441F-B900-D79A36FE9A57}"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19955E3-C171-4883-889C-7A234B4127F3}" type="datetimeFigureOut">
              <a:rPr lang="ru-RU" smtClean="0"/>
              <a:t>11.11.2021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42B9144-7218-441F-B900-D79A36FE9A57}"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9955E3-C171-4883-889C-7A234B4127F3}" type="datetimeFigureOut">
              <a:rPr lang="ru-RU" smtClean="0"/>
              <a:t>11.11.2021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42B9144-7218-441F-B900-D79A36FE9A57}"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19955E3-C171-4883-889C-7A234B4127F3}" type="datetimeFigureOut">
              <a:rPr lang="ru-RU" smtClean="0"/>
              <a:t>11.11.2021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42B9144-7218-441F-B900-D79A36FE9A57}"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19955E3-C171-4883-889C-7A234B4127F3}" type="datetimeFigureOut">
              <a:rPr lang="ru-RU" smtClean="0"/>
              <a:t>11.11.2021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42B9144-7218-441F-B900-D79A36FE9A57}"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19955E3-C171-4883-889C-7A234B4127F3}" type="datetimeFigureOut">
              <a:rPr lang="ru-RU" smtClean="0"/>
              <a:t>11.11.2021</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42B9144-7218-441F-B900-D79A36FE9A5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2636912"/>
            <a:ext cx="7704856" cy="882119"/>
          </a:xfrm>
        </p:spPr>
        <p:txBody>
          <a:bodyPr>
            <a:noAutofit/>
          </a:bodyPr>
          <a:lstStyle/>
          <a:p>
            <a:pPr algn="ctr"/>
            <a:r>
              <a:rPr lang="en-US" sz="3200" dirty="0" smtClean="0">
                <a:solidFill>
                  <a:schemeClr val="tx1"/>
                </a:solidFill>
              </a:rPr>
              <a:t>Theme 4</a:t>
            </a:r>
            <a:r>
              <a:rPr lang="ru-RU" sz="3200" dirty="0" smtClean="0">
                <a:solidFill>
                  <a:schemeClr val="tx1"/>
                </a:solidFill>
              </a:rPr>
              <a:t>: </a:t>
            </a:r>
            <a:r>
              <a:rPr lang="en-US" sz="3200" dirty="0" smtClean="0">
                <a:solidFill>
                  <a:schemeClr val="tx1"/>
                </a:solidFill>
              </a:rPr>
              <a:t>Pedagogical means of recovery</a:t>
            </a:r>
            <a:r>
              <a:rPr lang="ru-RU" sz="3200" dirty="0" smtClean="0">
                <a:solidFill>
                  <a:schemeClr val="tx1"/>
                </a:solidFill>
              </a:rPr>
              <a:t> </a:t>
            </a:r>
            <a:endParaRPr lang="ru-RU" sz="3200" dirty="0">
              <a:solidFill>
                <a:schemeClr val="tx1"/>
              </a:solidFill>
            </a:endParaRPr>
          </a:p>
        </p:txBody>
      </p:sp>
      <p:sp>
        <p:nvSpPr>
          <p:cNvPr id="2" name="Заголовок 1"/>
          <p:cNvSpPr>
            <a:spLocks noGrp="1"/>
          </p:cNvSpPr>
          <p:nvPr>
            <p:ph type="ctrTitle"/>
          </p:nvPr>
        </p:nvSpPr>
        <p:spPr>
          <a:xfrm>
            <a:off x="683568" y="332656"/>
            <a:ext cx="7175351" cy="1793167"/>
          </a:xfrm>
        </p:spPr>
        <p:txBody>
          <a:bodyPr/>
          <a:lstStyle/>
          <a:p>
            <a:pPr marL="182880" indent="0" algn="ctr">
              <a:buNone/>
            </a:pPr>
            <a:r>
              <a:rPr lang="en-US" sz="4000" dirty="0">
                <a:effectLst/>
              </a:rPr>
              <a:t>Recovery and improvement of athletes performance</a:t>
            </a:r>
            <a:endParaRPr lang="ru-RU" sz="4000" dirty="0"/>
          </a:p>
        </p:txBody>
      </p:sp>
    </p:spTree>
    <p:extLst>
      <p:ext uri="{BB962C8B-B14F-4D97-AF65-F5344CB8AC3E}">
        <p14:creationId xmlns:p14="http://schemas.microsoft.com/office/powerpoint/2010/main" val="4115228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87624" y="116632"/>
            <a:ext cx="6512511" cy="1143000"/>
          </a:xfrm>
        </p:spPr>
        <p:txBody>
          <a:bodyPr/>
          <a:lstStyle/>
          <a:p>
            <a:pPr marL="0" indent="0" algn="ctr">
              <a:buNone/>
            </a:pPr>
            <a:r>
              <a:rPr lang="en-US" sz="4000" dirty="0"/>
              <a:t>The physiological essence of the warm-up is that</a:t>
            </a:r>
            <a:endParaRPr lang="ru-RU" sz="4000" dirty="0"/>
          </a:p>
        </p:txBody>
      </p:sp>
      <p:sp>
        <p:nvSpPr>
          <p:cNvPr id="6" name="Объект 5"/>
          <p:cNvSpPr>
            <a:spLocks noGrp="1"/>
          </p:cNvSpPr>
          <p:nvPr>
            <p:ph sz="quarter" idx="13"/>
          </p:nvPr>
        </p:nvSpPr>
        <p:spPr>
          <a:xfrm>
            <a:off x="539552" y="1700808"/>
            <a:ext cx="8136904" cy="4392488"/>
          </a:xfrm>
        </p:spPr>
        <p:txBody>
          <a:bodyPr>
            <a:normAutofit lnSpcReduction="10000"/>
          </a:bodyPr>
          <a:lstStyle/>
          <a:p>
            <a:pPr algn="just"/>
            <a:r>
              <a:rPr lang="en-US" sz="2800" dirty="0" smtClean="0">
                <a:solidFill>
                  <a:schemeClr val="tx1"/>
                </a:solidFill>
              </a:rPr>
              <a:t>it </a:t>
            </a:r>
            <a:r>
              <a:rPr lang="en-US" sz="2800" dirty="0">
                <a:solidFill>
                  <a:schemeClr val="tx1"/>
                </a:solidFill>
              </a:rPr>
              <a:t>helps to increase the excitability and mobility of nervous </a:t>
            </a:r>
            <a:r>
              <a:rPr lang="en-US" sz="2800" dirty="0" smtClean="0">
                <a:solidFill>
                  <a:schemeClr val="tx1"/>
                </a:solidFill>
              </a:rPr>
              <a:t>processes</a:t>
            </a:r>
          </a:p>
          <a:p>
            <a:pPr algn="just"/>
            <a:r>
              <a:rPr lang="en-US" sz="2800" dirty="0">
                <a:solidFill>
                  <a:schemeClr val="tx1"/>
                </a:solidFill>
              </a:rPr>
              <a:t>it increases breathing and blood </a:t>
            </a:r>
            <a:r>
              <a:rPr lang="en-US" sz="2800" dirty="0" smtClean="0">
                <a:solidFill>
                  <a:schemeClr val="tx1"/>
                </a:solidFill>
              </a:rPr>
              <a:t>circulation</a:t>
            </a:r>
          </a:p>
          <a:p>
            <a:pPr algn="just"/>
            <a:r>
              <a:rPr lang="en-US" sz="2800" dirty="0">
                <a:solidFill>
                  <a:schemeClr val="tx1"/>
                </a:solidFill>
              </a:rPr>
              <a:t>it accelerates the </a:t>
            </a:r>
            <a:r>
              <a:rPr lang="en-US" sz="2800" dirty="0" smtClean="0">
                <a:solidFill>
                  <a:schemeClr val="tx1"/>
                </a:solidFill>
              </a:rPr>
              <a:t>physic-chemical </a:t>
            </a:r>
            <a:r>
              <a:rPr lang="en-US" sz="2800" dirty="0">
                <a:solidFill>
                  <a:schemeClr val="tx1"/>
                </a:solidFill>
              </a:rPr>
              <a:t>processes of metabolism in skeletal </a:t>
            </a:r>
            <a:r>
              <a:rPr lang="en-US" sz="2800" dirty="0" smtClean="0">
                <a:solidFill>
                  <a:schemeClr val="tx1"/>
                </a:solidFill>
              </a:rPr>
              <a:t>muscles</a:t>
            </a:r>
          </a:p>
          <a:p>
            <a:pPr algn="just"/>
            <a:r>
              <a:rPr lang="en-US" sz="2800" dirty="0">
                <a:solidFill>
                  <a:schemeClr val="tx1"/>
                </a:solidFill>
              </a:rPr>
              <a:t>it contributes to a faster warming-up period of the athlete's </a:t>
            </a:r>
            <a:r>
              <a:rPr lang="en-US" sz="2800" dirty="0" smtClean="0">
                <a:solidFill>
                  <a:schemeClr val="tx1"/>
                </a:solidFill>
              </a:rPr>
              <a:t>body</a:t>
            </a:r>
          </a:p>
          <a:p>
            <a:pPr algn="just"/>
            <a:r>
              <a:rPr lang="en-US" sz="2800" dirty="0">
                <a:solidFill>
                  <a:schemeClr val="tx1"/>
                </a:solidFill>
              </a:rPr>
              <a:t>it helps to reduce or eliminate pre-start fever or apathy</a:t>
            </a:r>
            <a:endParaRPr lang="en-US" sz="2800" dirty="0" smtClean="0">
              <a:solidFill>
                <a:schemeClr val="tx1"/>
              </a:solidFill>
            </a:endParaRPr>
          </a:p>
          <a:p>
            <a:pPr algn="just"/>
            <a:endParaRPr lang="en-US" sz="2800" dirty="0" smtClean="0">
              <a:solidFill>
                <a:schemeClr val="tx1"/>
              </a:solidFill>
            </a:endParaRPr>
          </a:p>
          <a:p>
            <a:endParaRPr lang="ru-RU" sz="2800" dirty="0"/>
          </a:p>
        </p:txBody>
      </p:sp>
    </p:spTree>
    <p:extLst>
      <p:ext uri="{BB962C8B-B14F-4D97-AF65-F5344CB8AC3E}">
        <p14:creationId xmlns:p14="http://schemas.microsoft.com/office/powerpoint/2010/main" val="366852025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arn(inVertic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arn(inVertical)">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712968" cy="1143000"/>
          </a:xfrm>
        </p:spPr>
        <p:txBody>
          <a:bodyPr/>
          <a:lstStyle/>
          <a:p>
            <a:pPr marL="0" indent="0" algn="just">
              <a:buNone/>
            </a:pPr>
            <a:r>
              <a:rPr lang="en-US" sz="3200" dirty="0" smtClean="0"/>
              <a:t>Acceleration </a:t>
            </a:r>
            <a:r>
              <a:rPr lang="en-US" sz="3200" dirty="0"/>
              <a:t>of </a:t>
            </a:r>
            <a:r>
              <a:rPr lang="en-US" sz="3200" dirty="0" smtClean="0"/>
              <a:t>physic-chemical </a:t>
            </a:r>
            <a:r>
              <a:rPr lang="en-US" sz="3200" dirty="0"/>
              <a:t>metabolic processes in skeletal muscles during warm-up is carried out as follows</a:t>
            </a:r>
            <a:endParaRPr lang="ru-RU" sz="3200" dirty="0"/>
          </a:p>
        </p:txBody>
      </p:sp>
      <p:sp>
        <p:nvSpPr>
          <p:cNvPr id="3" name="Объект 2"/>
          <p:cNvSpPr>
            <a:spLocks noGrp="1"/>
          </p:cNvSpPr>
          <p:nvPr>
            <p:ph sz="quarter" idx="13"/>
          </p:nvPr>
        </p:nvSpPr>
        <p:spPr>
          <a:xfrm>
            <a:off x="179512" y="1916832"/>
            <a:ext cx="8568952" cy="4680520"/>
          </a:xfrm>
        </p:spPr>
        <p:txBody>
          <a:bodyPr>
            <a:normAutofit/>
          </a:bodyPr>
          <a:lstStyle/>
          <a:p>
            <a:pPr marL="45720" indent="0" algn="just">
              <a:buNone/>
            </a:pPr>
            <a:r>
              <a:rPr lang="en-US" sz="3200" dirty="0" smtClean="0">
                <a:solidFill>
                  <a:schemeClr val="tx1"/>
                </a:solidFill>
              </a:rPr>
              <a:t>During </a:t>
            </a:r>
            <a:r>
              <a:rPr lang="en-US" sz="3200" dirty="0">
                <a:solidFill>
                  <a:schemeClr val="tx1"/>
                </a:solidFill>
              </a:rPr>
              <a:t>the </a:t>
            </a:r>
            <a:r>
              <a:rPr lang="en-US" sz="3200" dirty="0" smtClean="0">
                <a:solidFill>
                  <a:schemeClr val="tx1"/>
                </a:solidFill>
              </a:rPr>
              <a:t>warm-up </a:t>
            </a:r>
            <a:r>
              <a:rPr lang="en-US" sz="3200" dirty="0">
                <a:solidFill>
                  <a:schemeClr val="tx1"/>
                </a:solidFill>
              </a:rPr>
              <a:t>the body temperature rises and the reserve capillaries open</a:t>
            </a:r>
            <a:r>
              <a:rPr lang="en-US" sz="3200" dirty="0" smtClean="0">
                <a:solidFill>
                  <a:schemeClr val="tx1"/>
                </a:solidFill>
              </a:rPr>
              <a:t>.</a:t>
            </a:r>
          </a:p>
          <a:p>
            <a:pPr marL="45720" indent="0" algn="just">
              <a:buNone/>
            </a:pPr>
            <a:r>
              <a:rPr lang="en-US" sz="3200" dirty="0" smtClean="0">
                <a:solidFill>
                  <a:schemeClr val="tx1"/>
                </a:solidFill>
              </a:rPr>
              <a:t>In </a:t>
            </a:r>
            <a:r>
              <a:rPr lang="en-US" sz="3200" dirty="0">
                <a:solidFill>
                  <a:schemeClr val="tx1"/>
                </a:solidFill>
              </a:rPr>
              <a:t>particular, with an increase in temperature in working muscles and organs the ability of hemoglobin to retain oxygen decreases, the oxygen output to tissue cells increases, the elasticity and contractility of muscles </a:t>
            </a:r>
            <a:r>
              <a:rPr lang="en-US" sz="3200" dirty="0" smtClean="0">
                <a:solidFill>
                  <a:schemeClr val="tx1"/>
                </a:solidFill>
              </a:rPr>
              <a:t>improves </a:t>
            </a:r>
            <a:r>
              <a:rPr lang="en-US" sz="3200" dirty="0">
                <a:solidFill>
                  <a:schemeClr val="tx1"/>
                </a:solidFill>
              </a:rPr>
              <a:t>which protects them from damage</a:t>
            </a:r>
            <a:endParaRPr lang="ru-RU" sz="3200" dirty="0">
              <a:solidFill>
                <a:schemeClr val="tx1"/>
              </a:solidFill>
            </a:endParaRPr>
          </a:p>
        </p:txBody>
      </p:sp>
    </p:spTree>
    <p:extLst>
      <p:ext uri="{BB962C8B-B14F-4D97-AF65-F5344CB8AC3E}">
        <p14:creationId xmlns:p14="http://schemas.microsoft.com/office/powerpoint/2010/main" val="150400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88640"/>
            <a:ext cx="6768752" cy="1143000"/>
          </a:xfrm>
        </p:spPr>
        <p:txBody>
          <a:bodyPr/>
          <a:lstStyle/>
          <a:p>
            <a:pPr marL="0" indent="0" algn="ctr">
              <a:buNone/>
            </a:pPr>
            <a:r>
              <a:rPr lang="en-US" sz="3600" dirty="0"/>
              <a:t>The warm-up consists of a general part and a special </a:t>
            </a:r>
            <a:r>
              <a:rPr lang="en-US" sz="3600" dirty="0" smtClean="0"/>
              <a:t>one</a:t>
            </a:r>
            <a:endParaRPr lang="ru-RU" sz="3600" dirty="0"/>
          </a:p>
        </p:txBody>
      </p:sp>
      <p:sp>
        <p:nvSpPr>
          <p:cNvPr id="3" name="Объект 2"/>
          <p:cNvSpPr>
            <a:spLocks noGrp="1"/>
          </p:cNvSpPr>
          <p:nvPr>
            <p:ph sz="quarter" idx="13"/>
          </p:nvPr>
        </p:nvSpPr>
        <p:spPr>
          <a:xfrm>
            <a:off x="251520" y="1916832"/>
            <a:ext cx="8640960" cy="4464496"/>
          </a:xfrm>
        </p:spPr>
        <p:txBody>
          <a:bodyPr>
            <a:normAutofit fontScale="92500" lnSpcReduction="20000"/>
          </a:bodyPr>
          <a:lstStyle/>
          <a:p>
            <a:pPr marL="45720" indent="0" algn="just">
              <a:buNone/>
            </a:pPr>
            <a:r>
              <a:rPr lang="en-US" sz="2800" dirty="0">
                <a:solidFill>
                  <a:schemeClr val="tx1"/>
                </a:solidFill>
              </a:rPr>
              <a:t>The general part of the warm-up includes various exercises: walking, running, general development exercises for the arms, legs, torso, etc</a:t>
            </a:r>
            <a:r>
              <a:rPr lang="en-US" sz="2800" dirty="0" smtClean="0">
                <a:solidFill>
                  <a:schemeClr val="tx1"/>
                </a:solidFill>
              </a:rPr>
              <a:t>.</a:t>
            </a:r>
          </a:p>
          <a:p>
            <a:pPr marL="45720" indent="0" algn="just">
              <a:buNone/>
            </a:pPr>
            <a:r>
              <a:rPr lang="en-US" sz="2800" dirty="0" smtClean="0">
                <a:solidFill>
                  <a:schemeClr val="tx1"/>
                </a:solidFill>
              </a:rPr>
              <a:t> </a:t>
            </a:r>
            <a:r>
              <a:rPr lang="en-US" sz="2800" dirty="0">
                <a:solidFill>
                  <a:schemeClr val="tx1"/>
                </a:solidFill>
              </a:rPr>
              <a:t>The nature of the exercises, their rhythm, </a:t>
            </a:r>
            <a:r>
              <a:rPr lang="en-US" sz="2800" dirty="0" smtClean="0">
                <a:solidFill>
                  <a:schemeClr val="tx1"/>
                </a:solidFill>
              </a:rPr>
              <a:t>form </a:t>
            </a:r>
            <a:r>
              <a:rPr lang="en-US" sz="2800" dirty="0">
                <a:solidFill>
                  <a:schemeClr val="tx1"/>
                </a:solidFill>
              </a:rPr>
              <a:t>should correspond to </a:t>
            </a:r>
            <a:r>
              <a:rPr lang="en-US" sz="2800" dirty="0" smtClean="0">
                <a:solidFill>
                  <a:schemeClr val="tx1"/>
                </a:solidFill>
              </a:rPr>
              <a:t>the kind of sport</a:t>
            </a:r>
          </a:p>
          <a:p>
            <a:pPr marL="45720" indent="0" algn="just">
              <a:buNone/>
            </a:pPr>
            <a:r>
              <a:rPr lang="en-US" sz="2800" dirty="0">
                <a:solidFill>
                  <a:schemeClr val="tx1"/>
                </a:solidFill>
              </a:rPr>
              <a:t>The aim of the general warm up is simply </a:t>
            </a:r>
            <a:r>
              <a:rPr lang="en-US" sz="2800" b="1" dirty="0">
                <a:solidFill>
                  <a:schemeClr val="tx1"/>
                </a:solidFill>
              </a:rPr>
              <a:t>to elevate the heart rate and respiratory rate</a:t>
            </a:r>
            <a:r>
              <a:rPr lang="en-US" sz="2800" dirty="0">
                <a:solidFill>
                  <a:schemeClr val="tx1"/>
                </a:solidFill>
              </a:rPr>
              <a:t>. This in turn increases the blood flow and helps with the transportation of oxygen and nutrients to the working muscles. This also helps to increase the muscle temperature, allowing for a more effective static stretch.</a:t>
            </a:r>
            <a:endParaRPr lang="ru-RU" sz="2800" dirty="0">
              <a:solidFill>
                <a:schemeClr val="tx1"/>
              </a:solidFill>
            </a:endParaRPr>
          </a:p>
        </p:txBody>
      </p:sp>
    </p:spTree>
    <p:extLst>
      <p:ext uri="{BB962C8B-B14F-4D97-AF65-F5344CB8AC3E}">
        <p14:creationId xmlns:p14="http://schemas.microsoft.com/office/powerpoint/2010/main" val="256348364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784976" cy="954360"/>
          </a:xfrm>
        </p:spPr>
        <p:txBody>
          <a:bodyPr/>
          <a:lstStyle/>
          <a:p>
            <a:pPr marL="0" indent="0" algn="ctr">
              <a:buNone/>
            </a:pPr>
            <a:r>
              <a:rPr lang="en-US" sz="3600" dirty="0" smtClean="0"/>
              <a:t>Examples </a:t>
            </a:r>
            <a:r>
              <a:rPr lang="en-US" sz="3600" dirty="0"/>
              <a:t>of exercises for general warm-up</a:t>
            </a:r>
            <a:endParaRPr lang="ru-RU" sz="3600" dirty="0"/>
          </a:p>
        </p:txBody>
      </p:sp>
      <p:pic>
        <p:nvPicPr>
          <p:cNvPr id="4" name="Объект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51520" y="1124744"/>
            <a:ext cx="8892479" cy="5472608"/>
          </a:xfrm>
        </p:spPr>
      </p:pic>
    </p:spTree>
    <p:extLst>
      <p:ext uri="{BB962C8B-B14F-4D97-AF65-F5344CB8AC3E}">
        <p14:creationId xmlns:p14="http://schemas.microsoft.com/office/powerpoint/2010/main" val="83414729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16632"/>
            <a:ext cx="6912768" cy="1143000"/>
          </a:xfrm>
        </p:spPr>
        <p:txBody>
          <a:bodyPr/>
          <a:lstStyle/>
          <a:p>
            <a:pPr marL="0" indent="0" algn="ctr">
              <a:buNone/>
            </a:pPr>
            <a:r>
              <a:rPr lang="en-US" sz="4000" dirty="0" smtClean="0"/>
              <a:t>Special </a:t>
            </a:r>
            <a:r>
              <a:rPr lang="en-US" sz="4000" dirty="0"/>
              <a:t>part of the warm-up</a:t>
            </a:r>
            <a:endParaRPr lang="ru-RU" sz="4000" dirty="0"/>
          </a:p>
        </p:txBody>
      </p:sp>
      <p:sp>
        <p:nvSpPr>
          <p:cNvPr id="3" name="Объект 2"/>
          <p:cNvSpPr>
            <a:spLocks noGrp="1"/>
          </p:cNvSpPr>
          <p:nvPr>
            <p:ph sz="quarter" idx="13"/>
          </p:nvPr>
        </p:nvSpPr>
        <p:spPr>
          <a:xfrm>
            <a:off x="683568" y="908720"/>
            <a:ext cx="7920880" cy="4986888"/>
          </a:xfrm>
        </p:spPr>
        <p:txBody>
          <a:bodyPr>
            <a:normAutofit/>
          </a:bodyPr>
          <a:lstStyle/>
          <a:p>
            <a:pPr marL="45720" indent="0" algn="just">
              <a:buNone/>
            </a:pPr>
            <a:r>
              <a:rPr lang="en-US" sz="2800" dirty="0" smtClean="0">
                <a:solidFill>
                  <a:schemeClr val="tx1"/>
                </a:solidFill>
              </a:rPr>
              <a:t>The special part of the warm-up includes special</a:t>
            </a:r>
            <a:r>
              <a:rPr lang="en-US" sz="2800" dirty="0">
                <a:solidFill>
                  <a:schemeClr val="tx1"/>
                </a:solidFill>
              </a:rPr>
              <a:t>, imitation and other exercises that according to the structure of movements correspond to one or another part of the integral motor act in the sport chosen for </a:t>
            </a:r>
            <a:r>
              <a:rPr lang="en-US" sz="2800" dirty="0" smtClean="0">
                <a:solidFill>
                  <a:schemeClr val="tx1"/>
                </a:solidFill>
              </a:rPr>
              <a:t>specialization</a:t>
            </a:r>
          </a:p>
          <a:p>
            <a:pPr marL="45720" indent="0" algn="just">
              <a:buNone/>
            </a:pPr>
            <a:r>
              <a:rPr lang="en-US" sz="2800" dirty="0">
                <a:solidFill>
                  <a:schemeClr val="tx1"/>
                </a:solidFill>
              </a:rPr>
              <a:t>The use of special exercises in the warm-up is mainly related to the preparation of nerve coordination processes that ensure the interaction of muscles that participate in the upcoming </a:t>
            </a:r>
            <a:r>
              <a:rPr lang="en-US" sz="2800" dirty="0" smtClean="0">
                <a:solidFill>
                  <a:schemeClr val="tx1"/>
                </a:solidFill>
              </a:rPr>
              <a:t>exercise</a:t>
            </a:r>
          </a:p>
          <a:p>
            <a:pPr marL="45720" indent="0" algn="just">
              <a:buNone/>
            </a:pPr>
            <a:endParaRPr lang="ru-RU" sz="2800" dirty="0">
              <a:solidFill>
                <a:schemeClr val="tx1"/>
              </a:solidFill>
            </a:endParaRPr>
          </a:p>
        </p:txBody>
      </p:sp>
    </p:spTree>
    <p:extLst>
      <p:ext uri="{BB962C8B-B14F-4D97-AF65-F5344CB8AC3E}">
        <p14:creationId xmlns:p14="http://schemas.microsoft.com/office/powerpoint/2010/main" val="297365607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064896" cy="1143000"/>
          </a:xfrm>
        </p:spPr>
        <p:txBody>
          <a:bodyPr/>
          <a:lstStyle/>
          <a:p>
            <a:pPr marL="0" indent="0" algn="ctr">
              <a:buNone/>
            </a:pPr>
            <a:r>
              <a:rPr lang="en-US" sz="4400" dirty="0"/>
              <a:t>Special part of the warm-up</a:t>
            </a:r>
            <a:endParaRPr lang="ru-RU" sz="4400" dirty="0"/>
          </a:p>
        </p:txBody>
      </p:sp>
      <p:sp>
        <p:nvSpPr>
          <p:cNvPr id="3" name="Объект 2"/>
          <p:cNvSpPr>
            <a:spLocks noGrp="1"/>
          </p:cNvSpPr>
          <p:nvPr>
            <p:ph sz="quarter" idx="13"/>
          </p:nvPr>
        </p:nvSpPr>
        <p:spPr>
          <a:xfrm>
            <a:off x="467544" y="980728"/>
            <a:ext cx="8208912" cy="5616624"/>
          </a:xfrm>
        </p:spPr>
        <p:txBody>
          <a:bodyPr>
            <a:normAutofit fontScale="92500" lnSpcReduction="20000"/>
          </a:bodyPr>
          <a:lstStyle/>
          <a:p>
            <a:pPr algn="just"/>
            <a:r>
              <a:rPr lang="en-US" sz="2800" dirty="0">
                <a:solidFill>
                  <a:schemeClr val="tx1"/>
                </a:solidFill>
              </a:rPr>
              <a:t>The intensity of performing special exercises depends on the character of the work to be performed and should be </a:t>
            </a:r>
            <a:r>
              <a:rPr lang="en-US" sz="2800" dirty="0" smtClean="0">
                <a:solidFill>
                  <a:schemeClr val="tx1"/>
                </a:solidFill>
              </a:rPr>
              <a:t>individual</a:t>
            </a:r>
          </a:p>
          <a:p>
            <a:pPr algn="just"/>
            <a:r>
              <a:rPr lang="en-US" sz="2800" dirty="0">
                <a:solidFill>
                  <a:schemeClr val="tx1"/>
                </a:solidFill>
              </a:rPr>
              <a:t>With the help of special exercises are achieved strengthening of metabolism and heat generation in the body, mobilization of respiration, blood circulation and other systems of internal </a:t>
            </a:r>
            <a:r>
              <a:rPr lang="en-US" sz="2800" dirty="0" smtClean="0">
                <a:solidFill>
                  <a:schemeClr val="tx1"/>
                </a:solidFill>
              </a:rPr>
              <a:t>organs</a:t>
            </a:r>
          </a:p>
          <a:p>
            <a:pPr algn="just"/>
            <a:r>
              <a:rPr lang="en-US" sz="2800" dirty="0">
                <a:solidFill>
                  <a:schemeClr val="tx1"/>
                </a:solidFill>
              </a:rPr>
              <a:t>Of great importance is not only the duration of the warm-up, but also the rhythm of movements corresponding to the upcoming exercise and the intensity of their performance. This ensures </a:t>
            </a:r>
            <a:r>
              <a:rPr lang="en-US" sz="2800" dirty="0" err="1">
                <a:solidFill>
                  <a:schemeClr val="tx1"/>
                </a:solidFill>
              </a:rPr>
              <a:t>intermuscular</a:t>
            </a:r>
            <a:r>
              <a:rPr lang="en-US" sz="2800" dirty="0">
                <a:solidFill>
                  <a:schemeClr val="tx1"/>
                </a:solidFill>
              </a:rPr>
              <a:t> coordination. </a:t>
            </a:r>
            <a:endParaRPr lang="en-US" sz="2800" dirty="0" smtClean="0">
              <a:solidFill>
                <a:schemeClr val="tx1"/>
              </a:solidFill>
            </a:endParaRPr>
          </a:p>
          <a:p>
            <a:pPr algn="just"/>
            <a:r>
              <a:rPr lang="en-US" sz="2800" dirty="0" smtClean="0">
                <a:solidFill>
                  <a:schemeClr val="tx1"/>
                </a:solidFill>
              </a:rPr>
              <a:t>Relaxation </a:t>
            </a:r>
            <a:r>
              <a:rPr lang="en-US" sz="2800" dirty="0">
                <a:solidFill>
                  <a:schemeClr val="tx1"/>
                </a:solidFill>
              </a:rPr>
              <a:t>exercises and stretching of individual muscles are important for high coordination. this also increases the amplitude of movements in the joints.</a:t>
            </a:r>
            <a:endParaRPr lang="en-US" sz="2800" dirty="0" smtClean="0">
              <a:solidFill>
                <a:schemeClr val="tx1"/>
              </a:solidFill>
            </a:endParaRPr>
          </a:p>
          <a:p>
            <a:endParaRPr lang="ru-RU" dirty="0"/>
          </a:p>
        </p:txBody>
      </p:sp>
    </p:spTree>
    <p:extLst>
      <p:ext uri="{BB962C8B-B14F-4D97-AF65-F5344CB8AC3E}">
        <p14:creationId xmlns:p14="http://schemas.microsoft.com/office/powerpoint/2010/main" val="412869416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640960" cy="836712"/>
          </a:xfrm>
        </p:spPr>
        <p:txBody>
          <a:bodyPr/>
          <a:lstStyle/>
          <a:p>
            <a:pPr marL="0" indent="0" algn="ctr">
              <a:buNone/>
            </a:pPr>
            <a:r>
              <a:rPr lang="en-US" sz="4000" dirty="0"/>
              <a:t>The value of a special warm-up</a:t>
            </a:r>
            <a:endParaRPr lang="ru-RU" sz="4000" dirty="0"/>
          </a:p>
        </p:txBody>
      </p:sp>
      <p:sp>
        <p:nvSpPr>
          <p:cNvPr id="3" name="Объект 2"/>
          <p:cNvSpPr>
            <a:spLocks noGrp="1"/>
          </p:cNvSpPr>
          <p:nvPr>
            <p:ph sz="quarter" idx="13"/>
          </p:nvPr>
        </p:nvSpPr>
        <p:spPr>
          <a:xfrm>
            <a:off x="251520" y="908720"/>
            <a:ext cx="8640960" cy="5832648"/>
          </a:xfrm>
        </p:spPr>
        <p:txBody>
          <a:bodyPr>
            <a:normAutofit fontScale="92500" lnSpcReduction="10000"/>
          </a:bodyPr>
          <a:lstStyle/>
          <a:p>
            <a:pPr algn="just"/>
            <a:r>
              <a:rPr lang="en-US" sz="2800" dirty="0">
                <a:solidFill>
                  <a:schemeClr val="tx1"/>
                </a:solidFill>
              </a:rPr>
              <a:t>Warming up before short-term anaerobic exercise increases the intensity of glycolysis in the </a:t>
            </a:r>
            <a:r>
              <a:rPr lang="en-US" sz="2800" dirty="0" smtClean="0">
                <a:solidFill>
                  <a:schemeClr val="tx1"/>
                </a:solidFill>
              </a:rPr>
              <a:t>muscles</a:t>
            </a:r>
          </a:p>
          <a:p>
            <a:pPr algn="just"/>
            <a:r>
              <a:rPr lang="en-US" sz="2800" dirty="0">
                <a:solidFill>
                  <a:schemeClr val="tx1"/>
                </a:solidFill>
              </a:rPr>
              <a:t>Performing loads after warm-up is accompanied by increased activity of a number of oxidative enzymes, more economical consumption of </a:t>
            </a:r>
            <a:r>
              <a:rPr lang="en-US" sz="2800" dirty="0" err="1">
                <a:solidFill>
                  <a:schemeClr val="tx1"/>
                </a:solidFill>
              </a:rPr>
              <a:t>creatine</a:t>
            </a:r>
            <a:r>
              <a:rPr lang="en-US" sz="2800" dirty="0">
                <a:solidFill>
                  <a:schemeClr val="tx1"/>
                </a:solidFill>
              </a:rPr>
              <a:t> phosphate and less increased glycolysis. As a result, the muscle system creates the best conditions for anaerobic ATP </a:t>
            </a:r>
            <a:r>
              <a:rPr lang="en-US" sz="2800" dirty="0" err="1">
                <a:solidFill>
                  <a:schemeClr val="tx1"/>
                </a:solidFill>
              </a:rPr>
              <a:t>resynthesis</a:t>
            </a:r>
            <a:r>
              <a:rPr lang="en-US" sz="2800" dirty="0">
                <a:solidFill>
                  <a:schemeClr val="tx1"/>
                </a:solidFill>
              </a:rPr>
              <a:t> when performing short-term work of maximum power</a:t>
            </a:r>
            <a:r>
              <a:rPr lang="en-US" sz="2800" dirty="0" smtClean="0">
                <a:solidFill>
                  <a:schemeClr val="tx1"/>
                </a:solidFill>
              </a:rPr>
              <a:t>.</a:t>
            </a:r>
          </a:p>
          <a:p>
            <a:pPr algn="just"/>
            <a:r>
              <a:rPr lang="en-US" sz="2800" dirty="0">
                <a:solidFill>
                  <a:schemeClr val="tx1"/>
                </a:solidFill>
              </a:rPr>
              <a:t>Warm-up is also of great importance for improving blood circulation in working muscles. This is due to an increase in the number of open capillaries and the redistribution of blood flow to intensively working muscles (blood supply to muscles that are relatively less involved in this motor act decreases)</a:t>
            </a:r>
            <a:endParaRPr lang="en-US" sz="2800" dirty="0" smtClean="0">
              <a:solidFill>
                <a:schemeClr val="tx1"/>
              </a:solidFill>
            </a:endParaRPr>
          </a:p>
          <a:p>
            <a:pPr marL="45720" indent="0">
              <a:buNone/>
            </a:pPr>
            <a:endParaRPr lang="ru-RU" dirty="0"/>
          </a:p>
        </p:txBody>
      </p:sp>
    </p:spTree>
    <p:extLst>
      <p:ext uri="{BB962C8B-B14F-4D97-AF65-F5344CB8AC3E}">
        <p14:creationId xmlns:p14="http://schemas.microsoft.com/office/powerpoint/2010/main" val="267724049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80920" cy="1143000"/>
          </a:xfrm>
        </p:spPr>
        <p:txBody>
          <a:bodyPr/>
          <a:lstStyle/>
          <a:p>
            <a:pPr marL="0" indent="0" algn="ctr">
              <a:buNone/>
            </a:pPr>
            <a:r>
              <a:rPr lang="en-US" sz="3600" dirty="0" smtClean="0"/>
              <a:t>The </a:t>
            </a:r>
            <a:r>
              <a:rPr lang="en-US" sz="3600" dirty="0"/>
              <a:t>value of the final part of the training</a:t>
            </a:r>
            <a:endParaRPr lang="ru-RU" sz="3600" dirty="0"/>
          </a:p>
        </p:txBody>
      </p:sp>
      <p:sp>
        <p:nvSpPr>
          <p:cNvPr id="3" name="Объект 2"/>
          <p:cNvSpPr>
            <a:spLocks noGrp="1"/>
          </p:cNvSpPr>
          <p:nvPr>
            <p:ph sz="quarter" idx="13"/>
          </p:nvPr>
        </p:nvSpPr>
        <p:spPr>
          <a:xfrm>
            <a:off x="323528" y="1268760"/>
            <a:ext cx="8640960" cy="5400600"/>
          </a:xfrm>
        </p:spPr>
        <p:txBody>
          <a:bodyPr>
            <a:normAutofit/>
          </a:bodyPr>
          <a:lstStyle/>
          <a:p>
            <a:pPr algn="just"/>
            <a:r>
              <a:rPr lang="en-US" sz="2800" dirty="0">
                <a:solidFill>
                  <a:schemeClr val="tx1"/>
                </a:solidFill>
              </a:rPr>
              <a:t>The rational organization of the final part allows you to quickly eliminate the symptoms of acute </a:t>
            </a:r>
            <a:r>
              <a:rPr lang="en-US" sz="2800" dirty="0" smtClean="0">
                <a:solidFill>
                  <a:schemeClr val="tx1"/>
                </a:solidFill>
              </a:rPr>
              <a:t>fatigue</a:t>
            </a:r>
          </a:p>
          <a:p>
            <a:pPr algn="just"/>
            <a:r>
              <a:rPr lang="en-US" sz="2800" dirty="0">
                <a:solidFill>
                  <a:schemeClr val="tx1"/>
                </a:solidFill>
              </a:rPr>
              <a:t>The correct selection of exercises and methods of their use in the main part ensures the proper level of performance and emotional state of athletes and the effective course of recovery processes when performing training programs. This is also supported by an optimal combination of group and individual forms of work and the use of outdoor </a:t>
            </a:r>
            <a:r>
              <a:rPr lang="en-US" sz="2800" dirty="0" smtClean="0">
                <a:solidFill>
                  <a:schemeClr val="tx1"/>
                </a:solidFill>
              </a:rPr>
              <a:t>activities</a:t>
            </a:r>
            <a:endParaRPr lang="ru-RU" sz="2800" dirty="0">
              <a:solidFill>
                <a:schemeClr val="tx1"/>
              </a:solidFill>
            </a:endParaRPr>
          </a:p>
        </p:txBody>
      </p:sp>
    </p:spTree>
    <p:extLst>
      <p:ext uri="{BB962C8B-B14F-4D97-AF65-F5344CB8AC3E}">
        <p14:creationId xmlns:p14="http://schemas.microsoft.com/office/powerpoint/2010/main" val="150694857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640960" cy="1143000"/>
          </a:xfrm>
        </p:spPr>
        <p:txBody>
          <a:bodyPr/>
          <a:lstStyle/>
          <a:p>
            <a:pPr marL="0" indent="0" algn="ctr">
              <a:buNone/>
            </a:pPr>
            <a:r>
              <a:rPr lang="en-US" sz="3600" dirty="0" smtClean="0"/>
              <a:t>Compensatory </a:t>
            </a:r>
            <a:r>
              <a:rPr lang="en-US" sz="3600" dirty="0"/>
              <a:t>exercises as a means of recovery</a:t>
            </a:r>
            <a:endParaRPr lang="ru-RU" sz="3600" dirty="0"/>
          </a:p>
        </p:txBody>
      </p:sp>
      <p:sp>
        <p:nvSpPr>
          <p:cNvPr id="3" name="Объект 2"/>
          <p:cNvSpPr>
            <a:spLocks noGrp="1"/>
          </p:cNvSpPr>
          <p:nvPr>
            <p:ph sz="quarter" idx="13"/>
          </p:nvPr>
        </p:nvSpPr>
        <p:spPr>
          <a:xfrm>
            <a:off x="251520" y="1556792"/>
            <a:ext cx="8640960" cy="5184576"/>
          </a:xfrm>
        </p:spPr>
        <p:txBody>
          <a:bodyPr>
            <a:normAutofit/>
          </a:bodyPr>
          <a:lstStyle/>
          <a:p>
            <a:pPr algn="just"/>
            <a:r>
              <a:rPr lang="en-US" sz="2400" dirty="0">
                <a:solidFill>
                  <a:schemeClr val="tx1"/>
                </a:solidFill>
              </a:rPr>
              <a:t>Compensatory work is of great importance as a means of recovery, which is exercises performed with low intensity (significantly below the threshold of anaerobic metabolism - 30-50% VO2max</a:t>
            </a:r>
            <a:r>
              <a:rPr lang="en-US" sz="2400" dirty="0" smtClean="0">
                <a:solidFill>
                  <a:schemeClr val="tx1"/>
                </a:solidFill>
              </a:rPr>
              <a:t>)</a:t>
            </a:r>
          </a:p>
          <a:p>
            <a:pPr algn="just"/>
            <a:r>
              <a:rPr lang="en-US" sz="2400" dirty="0">
                <a:solidFill>
                  <a:schemeClr val="tx1"/>
                </a:solidFill>
              </a:rPr>
              <a:t>Such work ensures intensive blood flow in the muscles and does not lead to the production of lactate, but on the contrary, contributes to the intensification of the process of its </a:t>
            </a:r>
            <a:r>
              <a:rPr lang="en-US" sz="2400" dirty="0" smtClean="0">
                <a:solidFill>
                  <a:schemeClr val="tx1"/>
                </a:solidFill>
              </a:rPr>
              <a:t>elimination</a:t>
            </a:r>
          </a:p>
          <a:p>
            <a:pPr algn="just"/>
            <a:r>
              <a:rPr lang="en-US" sz="2400" dirty="0" smtClean="0">
                <a:solidFill>
                  <a:schemeClr val="tx1"/>
                </a:solidFill>
              </a:rPr>
              <a:t>Slow </a:t>
            </a:r>
            <a:r>
              <a:rPr lang="en-US" sz="2400" dirty="0">
                <a:solidFill>
                  <a:schemeClr val="tx1"/>
                </a:solidFill>
              </a:rPr>
              <a:t>running, swimming, cycling or rowing are an effective means of accelerating the recovery processes between training and competitive </a:t>
            </a:r>
            <a:r>
              <a:rPr lang="en-US" sz="2400" dirty="0" smtClean="0">
                <a:solidFill>
                  <a:schemeClr val="tx1"/>
                </a:solidFill>
              </a:rPr>
              <a:t>exercises</a:t>
            </a:r>
            <a:endParaRPr lang="ru-RU" sz="2400" dirty="0">
              <a:solidFill>
                <a:schemeClr val="tx1"/>
              </a:solidFill>
            </a:endParaRPr>
          </a:p>
        </p:txBody>
      </p:sp>
    </p:spTree>
    <p:extLst>
      <p:ext uri="{BB962C8B-B14F-4D97-AF65-F5344CB8AC3E}">
        <p14:creationId xmlns:p14="http://schemas.microsoft.com/office/powerpoint/2010/main" val="210728111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892480" cy="1143000"/>
          </a:xfrm>
        </p:spPr>
        <p:txBody>
          <a:bodyPr/>
          <a:lstStyle/>
          <a:p>
            <a:pPr marL="0" indent="0" algn="ctr">
              <a:buNone/>
            </a:pPr>
            <a:r>
              <a:rPr lang="en-US" sz="4000" dirty="0"/>
              <a:t>Compensatory exercises as a means of recovery</a:t>
            </a:r>
            <a:endParaRPr lang="ru-RU" sz="4000" dirty="0"/>
          </a:p>
        </p:txBody>
      </p:sp>
      <p:sp>
        <p:nvSpPr>
          <p:cNvPr id="3" name="Объект 2"/>
          <p:cNvSpPr>
            <a:spLocks noGrp="1"/>
          </p:cNvSpPr>
          <p:nvPr>
            <p:ph sz="quarter" idx="13"/>
          </p:nvPr>
        </p:nvSpPr>
        <p:spPr>
          <a:xfrm>
            <a:off x="251520" y="1700808"/>
            <a:ext cx="8568952" cy="4896544"/>
          </a:xfrm>
        </p:spPr>
        <p:txBody>
          <a:bodyPr>
            <a:normAutofit/>
          </a:bodyPr>
          <a:lstStyle/>
          <a:p>
            <a:pPr algn="just"/>
            <a:r>
              <a:rPr lang="en-US" sz="2800" dirty="0">
                <a:solidFill>
                  <a:schemeClr val="tx1"/>
                </a:solidFill>
              </a:rPr>
              <a:t>The duration of compensatory work between the main exercises during training usually ranges from 30-120 </a:t>
            </a:r>
            <a:r>
              <a:rPr lang="en-US" sz="2800" dirty="0" smtClean="0">
                <a:solidFill>
                  <a:schemeClr val="tx1"/>
                </a:solidFill>
              </a:rPr>
              <a:t>seconds </a:t>
            </a:r>
            <a:r>
              <a:rPr lang="en-US" sz="2800" dirty="0">
                <a:solidFill>
                  <a:schemeClr val="tx1"/>
                </a:solidFill>
              </a:rPr>
              <a:t>and between starts in competitions – 5-15 </a:t>
            </a:r>
            <a:r>
              <a:rPr lang="en-US" sz="2800" dirty="0" smtClean="0">
                <a:solidFill>
                  <a:schemeClr val="tx1"/>
                </a:solidFill>
              </a:rPr>
              <a:t>minutes</a:t>
            </a:r>
          </a:p>
          <a:p>
            <a:pPr algn="just"/>
            <a:r>
              <a:rPr lang="en-US" sz="2800" dirty="0">
                <a:solidFill>
                  <a:schemeClr val="tx1"/>
                </a:solidFill>
              </a:rPr>
              <a:t>In sports related to endurance (swimming at medium and long distances, running at medium and long distances, etc.), compensatory work can be performed at the level of 50% VO2max, in other types – 30-40% VO2max.</a:t>
            </a:r>
            <a:endParaRPr lang="ru-RU" sz="2800" dirty="0">
              <a:solidFill>
                <a:schemeClr val="tx1"/>
              </a:solidFill>
            </a:endParaRPr>
          </a:p>
        </p:txBody>
      </p:sp>
    </p:spTree>
    <p:extLst>
      <p:ext uri="{BB962C8B-B14F-4D97-AF65-F5344CB8AC3E}">
        <p14:creationId xmlns:p14="http://schemas.microsoft.com/office/powerpoint/2010/main" val="155969974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88640"/>
            <a:ext cx="6624736" cy="4680520"/>
          </a:xfrm>
        </p:spPr>
        <p:txBody>
          <a:bodyPr/>
          <a:lstStyle/>
          <a:p>
            <a:pPr algn="just"/>
            <a:r>
              <a:rPr lang="en-US" sz="3600" dirty="0"/>
              <a:t>The central place in the problem of recovery is given to pedagogical means involving the management of athletes' performance and recovery processes through purposefully </a:t>
            </a:r>
            <a:r>
              <a:rPr lang="en-US" sz="3600" dirty="0" smtClean="0"/>
              <a:t>organized </a:t>
            </a:r>
            <a:r>
              <a:rPr lang="en-US" sz="3600" dirty="0"/>
              <a:t>muscular </a:t>
            </a:r>
            <a:r>
              <a:rPr lang="en-US" sz="3600" dirty="0" smtClean="0"/>
              <a:t>activity</a:t>
            </a:r>
            <a:endParaRPr lang="ru-RU" sz="3600" dirty="0"/>
          </a:p>
        </p:txBody>
      </p:sp>
    </p:spTree>
    <p:extLst>
      <p:ext uri="{BB962C8B-B14F-4D97-AF65-F5344CB8AC3E}">
        <p14:creationId xmlns:p14="http://schemas.microsoft.com/office/powerpoint/2010/main" val="123321659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892480" cy="1143000"/>
          </a:xfrm>
        </p:spPr>
        <p:txBody>
          <a:bodyPr/>
          <a:lstStyle/>
          <a:p>
            <a:pPr marL="0" indent="0" algn="ctr">
              <a:buNone/>
            </a:pPr>
            <a:r>
              <a:rPr lang="en-US" sz="3200" dirty="0"/>
              <a:t>Lactate removal rate depending on the intensity of work</a:t>
            </a:r>
            <a:endParaRPr lang="ru-RU" sz="3200" dirty="0"/>
          </a:p>
        </p:txBody>
      </p:sp>
      <p:sp>
        <p:nvSpPr>
          <p:cNvPr id="3" name="Объект 2"/>
          <p:cNvSpPr>
            <a:spLocks noGrp="1"/>
          </p:cNvSpPr>
          <p:nvPr>
            <p:ph sz="quarter" idx="13"/>
          </p:nvPr>
        </p:nvSpPr>
        <p:spPr>
          <a:xfrm>
            <a:off x="251520" y="1340768"/>
            <a:ext cx="8712968" cy="5256584"/>
          </a:xfrm>
        </p:spPr>
        <p:txBody>
          <a:bodyPr/>
          <a:lstStyle/>
          <a:p>
            <a:pPr algn="just"/>
            <a:r>
              <a:rPr lang="en-US" sz="2800" dirty="0">
                <a:solidFill>
                  <a:schemeClr val="tx1"/>
                </a:solidFill>
              </a:rPr>
              <a:t>Low-intensity work in the pauses between individual exercises has a greater positive effect the higher the intensity of the previous </a:t>
            </a:r>
            <a:r>
              <a:rPr lang="en-US" sz="2800" dirty="0" smtClean="0">
                <a:solidFill>
                  <a:schemeClr val="tx1"/>
                </a:solidFill>
              </a:rPr>
              <a:t>exercises</a:t>
            </a:r>
            <a:endParaRPr lang="ru-RU" sz="2800" dirty="0">
              <a:solidFill>
                <a:schemeClr val="tx1"/>
              </a:solidFill>
            </a:endParaRPr>
          </a:p>
          <a:p>
            <a:pPr algn="just"/>
            <a:r>
              <a:rPr lang="en-US" sz="2800" dirty="0">
                <a:solidFill>
                  <a:schemeClr val="tx1"/>
                </a:solidFill>
              </a:rPr>
              <a:t>Using relatively strenuous activity as an active recreation is usually effective only with a slight </a:t>
            </a:r>
            <a:r>
              <a:rPr lang="en-US" sz="2800" dirty="0" smtClean="0">
                <a:solidFill>
                  <a:schemeClr val="tx1"/>
                </a:solidFill>
              </a:rPr>
              <a:t>fatigue. However</a:t>
            </a:r>
            <a:r>
              <a:rPr lang="en-US" sz="2800" dirty="0">
                <a:solidFill>
                  <a:schemeClr val="tx1"/>
                </a:solidFill>
              </a:rPr>
              <a:t>, this is not observed in all cases. For example, recovery processes after anaerobic loads leading to a significant accumulation of lactate proceed much faster when performing quite intensive physical </a:t>
            </a:r>
            <a:r>
              <a:rPr lang="en-US" sz="2800" dirty="0" smtClean="0">
                <a:solidFill>
                  <a:schemeClr val="tx1"/>
                </a:solidFill>
              </a:rPr>
              <a:t>work</a:t>
            </a:r>
            <a:endParaRPr lang="ru-RU" sz="2800" dirty="0">
              <a:solidFill>
                <a:schemeClr val="tx1"/>
              </a:solidFill>
            </a:endParaRPr>
          </a:p>
          <a:p>
            <a:endParaRPr lang="ru-RU" dirty="0"/>
          </a:p>
        </p:txBody>
      </p:sp>
    </p:spTree>
    <p:extLst>
      <p:ext uri="{BB962C8B-B14F-4D97-AF65-F5344CB8AC3E}">
        <p14:creationId xmlns:p14="http://schemas.microsoft.com/office/powerpoint/2010/main" val="217067306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8964488" cy="1143000"/>
          </a:xfrm>
        </p:spPr>
        <p:txBody>
          <a:bodyPr/>
          <a:lstStyle/>
          <a:p>
            <a:pPr marL="0" indent="0" algn="ctr">
              <a:buNone/>
            </a:pPr>
            <a:r>
              <a:rPr lang="en-US" sz="3200" dirty="0"/>
              <a:t>The method of constructing a training </a:t>
            </a:r>
            <a:r>
              <a:rPr lang="en-US" sz="3200" dirty="0" err="1"/>
              <a:t>microcycle</a:t>
            </a:r>
            <a:r>
              <a:rPr lang="en-US" sz="3200" dirty="0"/>
              <a:t> from the point of view of athlete recovery</a:t>
            </a:r>
            <a:endParaRPr lang="ru-RU" sz="3200" dirty="0"/>
          </a:p>
        </p:txBody>
      </p:sp>
      <p:sp>
        <p:nvSpPr>
          <p:cNvPr id="3" name="Объект 2"/>
          <p:cNvSpPr>
            <a:spLocks noGrp="1"/>
          </p:cNvSpPr>
          <p:nvPr>
            <p:ph sz="quarter" idx="13"/>
          </p:nvPr>
        </p:nvSpPr>
        <p:spPr>
          <a:xfrm>
            <a:off x="251520" y="1844824"/>
            <a:ext cx="8712968" cy="4896544"/>
          </a:xfrm>
        </p:spPr>
        <p:txBody>
          <a:bodyPr>
            <a:normAutofit/>
          </a:bodyPr>
          <a:lstStyle/>
          <a:p>
            <a:pPr algn="just"/>
            <a:r>
              <a:rPr lang="en-US" sz="2400" dirty="0">
                <a:solidFill>
                  <a:schemeClr val="tx1"/>
                </a:solidFill>
              </a:rPr>
              <a:t>The method of constructing a training </a:t>
            </a:r>
            <a:r>
              <a:rPr lang="en-US" sz="2400" dirty="0" err="1">
                <a:solidFill>
                  <a:schemeClr val="tx1"/>
                </a:solidFill>
              </a:rPr>
              <a:t>microcycle</a:t>
            </a:r>
            <a:r>
              <a:rPr lang="en-US" sz="2400" dirty="0">
                <a:solidFill>
                  <a:schemeClr val="tx1"/>
                </a:solidFill>
              </a:rPr>
              <a:t> depends on various factors. These include, first of all, the features of the course of the processes of fatigue and recovery after the loads of individual training </a:t>
            </a:r>
            <a:r>
              <a:rPr lang="en-US" sz="2400" dirty="0" smtClean="0">
                <a:solidFill>
                  <a:schemeClr val="tx1"/>
                </a:solidFill>
              </a:rPr>
              <a:t>sessions</a:t>
            </a:r>
          </a:p>
          <a:p>
            <a:pPr algn="just"/>
            <a:r>
              <a:rPr lang="en-US" sz="2400" dirty="0">
                <a:solidFill>
                  <a:schemeClr val="tx1"/>
                </a:solidFill>
              </a:rPr>
              <a:t>In order to correctly construct a </a:t>
            </a:r>
            <a:r>
              <a:rPr lang="en-US" sz="2400" dirty="0" err="1">
                <a:solidFill>
                  <a:schemeClr val="tx1"/>
                </a:solidFill>
              </a:rPr>
              <a:t>microcycle</a:t>
            </a:r>
            <a:r>
              <a:rPr lang="en-US" sz="2400" dirty="0">
                <a:solidFill>
                  <a:schemeClr val="tx1"/>
                </a:solidFill>
              </a:rPr>
              <a:t>, you need to know exactly what effect different loads have on an athlete and what is the dynamics and duration of the recovery processes after </a:t>
            </a:r>
            <a:r>
              <a:rPr lang="en-US" sz="2400" dirty="0" smtClean="0">
                <a:solidFill>
                  <a:schemeClr val="tx1"/>
                </a:solidFill>
              </a:rPr>
              <a:t>them</a:t>
            </a:r>
          </a:p>
          <a:p>
            <a:pPr algn="just"/>
            <a:r>
              <a:rPr lang="en-US" sz="2400" dirty="0">
                <a:solidFill>
                  <a:schemeClr val="tx1"/>
                </a:solidFill>
              </a:rPr>
              <a:t>No less important is also information about the cumulative effect of several different loads, about the possibility of using low and medium loads in order to intensify recovery processes after large and significant </a:t>
            </a:r>
            <a:r>
              <a:rPr lang="en-US" sz="2400" dirty="0" smtClean="0">
                <a:solidFill>
                  <a:schemeClr val="tx1"/>
                </a:solidFill>
              </a:rPr>
              <a:t>loads</a:t>
            </a:r>
            <a:endParaRPr lang="ru-RU" sz="2400" dirty="0">
              <a:solidFill>
                <a:schemeClr val="tx1"/>
              </a:solidFill>
            </a:endParaRPr>
          </a:p>
        </p:txBody>
      </p:sp>
    </p:spTree>
    <p:extLst>
      <p:ext uri="{BB962C8B-B14F-4D97-AF65-F5344CB8AC3E}">
        <p14:creationId xmlns:p14="http://schemas.microsoft.com/office/powerpoint/2010/main" val="2344560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76" y="0"/>
            <a:ext cx="8892479" cy="1143000"/>
          </a:xfrm>
        </p:spPr>
        <p:txBody>
          <a:bodyPr/>
          <a:lstStyle/>
          <a:p>
            <a:pPr marL="0" indent="0" algn="ctr">
              <a:buNone/>
            </a:pPr>
            <a:r>
              <a:rPr lang="en-US" sz="3200" dirty="0"/>
              <a:t>The method of constructing a training </a:t>
            </a:r>
            <a:r>
              <a:rPr lang="en-US" sz="3200" dirty="0" err="1"/>
              <a:t>microcycle</a:t>
            </a:r>
            <a:r>
              <a:rPr lang="en-US" sz="3200" dirty="0"/>
              <a:t> from the point of view of athlete recovery</a:t>
            </a:r>
            <a:endParaRPr lang="ru-RU" sz="3200" dirty="0"/>
          </a:p>
        </p:txBody>
      </p:sp>
      <p:sp>
        <p:nvSpPr>
          <p:cNvPr id="3" name="Объект 2"/>
          <p:cNvSpPr>
            <a:spLocks noGrp="1"/>
          </p:cNvSpPr>
          <p:nvPr>
            <p:ph sz="quarter" idx="13"/>
          </p:nvPr>
        </p:nvSpPr>
        <p:spPr>
          <a:xfrm>
            <a:off x="323528" y="1556792"/>
            <a:ext cx="8640960" cy="5040560"/>
          </a:xfrm>
        </p:spPr>
        <p:txBody>
          <a:bodyPr>
            <a:normAutofit/>
          </a:bodyPr>
          <a:lstStyle/>
          <a:p>
            <a:pPr algn="just"/>
            <a:r>
              <a:rPr lang="en-US" sz="2800" dirty="0">
                <a:solidFill>
                  <a:schemeClr val="tx1"/>
                </a:solidFill>
              </a:rPr>
              <a:t>An important role is played by the optimal balance of loads and rest in training </a:t>
            </a:r>
            <a:r>
              <a:rPr lang="en-US" sz="2800" dirty="0" err="1">
                <a:solidFill>
                  <a:schemeClr val="tx1"/>
                </a:solidFill>
              </a:rPr>
              <a:t>microcycles</a:t>
            </a:r>
            <a:r>
              <a:rPr lang="en-US" sz="2800" dirty="0">
                <a:solidFill>
                  <a:schemeClr val="tx1"/>
                </a:solidFill>
              </a:rPr>
              <a:t> as well as the use of unloading </a:t>
            </a:r>
            <a:r>
              <a:rPr lang="en-US" sz="2800" dirty="0" smtClean="0">
                <a:solidFill>
                  <a:schemeClr val="tx1"/>
                </a:solidFill>
              </a:rPr>
              <a:t>cycles</a:t>
            </a:r>
          </a:p>
          <a:p>
            <a:pPr algn="just"/>
            <a:r>
              <a:rPr lang="en-US" sz="2800" dirty="0" smtClean="0">
                <a:solidFill>
                  <a:schemeClr val="tx1"/>
                </a:solidFill>
              </a:rPr>
              <a:t>The </a:t>
            </a:r>
            <a:r>
              <a:rPr lang="en-US" sz="2800" dirty="0">
                <a:solidFill>
                  <a:schemeClr val="tx1"/>
                </a:solidFill>
              </a:rPr>
              <a:t>main function of unloading </a:t>
            </a:r>
            <a:r>
              <a:rPr lang="en-US" sz="2800" dirty="0" err="1">
                <a:solidFill>
                  <a:schemeClr val="tx1"/>
                </a:solidFill>
              </a:rPr>
              <a:t>microcycles</a:t>
            </a:r>
            <a:r>
              <a:rPr lang="en-US" sz="2800" dirty="0">
                <a:solidFill>
                  <a:schemeClr val="tx1"/>
                </a:solidFill>
              </a:rPr>
              <a:t> is to ensure full recovery after hard training in previous </a:t>
            </a:r>
            <a:r>
              <a:rPr lang="en-US" sz="2800" dirty="0" err="1">
                <a:solidFill>
                  <a:schemeClr val="tx1"/>
                </a:solidFill>
              </a:rPr>
              <a:t>microcycles</a:t>
            </a:r>
            <a:r>
              <a:rPr lang="en-US" sz="2800" dirty="0">
                <a:solidFill>
                  <a:schemeClr val="tx1"/>
                </a:solidFill>
              </a:rPr>
              <a:t> and to create optimal conditions for the course of adaptive processes in the athlete's body</a:t>
            </a:r>
            <a:endParaRPr lang="en-US" sz="2800" dirty="0" smtClean="0">
              <a:solidFill>
                <a:schemeClr val="tx1"/>
              </a:solidFill>
            </a:endParaRPr>
          </a:p>
          <a:p>
            <a:pPr algn="just"/>
            <a:endParaRPr lang="ru-RU" sz="2800" dirty="0">
              <a:solidFill>
                <a:schemeClr val="tx1"/>
              </a:solidFill>
            </a:endParaRPr>
          </a:p>
        </p:txBody>
      </p:sp>
    </p:spTree>
    <p:extLst>
      <p:ext uri="{BB962C8B-B14F-4D97-AF65-F5344CB8AC3E}">
        <p14:creationId xmlns:p14="http://schemas.microsoft.com/office/powerpoint/2010/main" val="229967500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784976" cy="1143000"/>
          </a:xfrm>
        </p:spPr>
        <p:txBody>
          <a:bodyPr/>
          <a:lstStyle/>
          <a:p>
            <a:pPr marL="0" indent="0" algn="ctr">
              <a:buNone/>
            </a:pPr>
            <a:r>
              <a:rPr lang="en-US" sz="3200" dirty="0"/>
              <a:t>The method of constructing a training </a:t>
            </a:r>
            <a:r>
              <a:rPr lang="en-US" sz="3200" dirty="0" err="1"/>
              <a:t>microcycle</a:t>
            </a:r>
            <a:r>
              <a:rPr lang="en-US" sz="3200" dirty="0"/>
              <a:t> from the point of view of athlete recovery</a:t>
            </a:r>
            <a:endParaRPr lang="ru-RU" sz="3200" dirty="0"/>
          </a:p>
        </p:txBody>
      </p:sp>
      <p:sp>
        <p:nvSpPr>
          <p:cNvPr id="3" name="Объект 2"/>
          <p:cNvSpPr>
            <a:spLocks noGrp="1"/>
          </p:cNvSpPr>
          <p:nvPr>
            <p:ph sz="quarter" idx="13"/>
          </p:nvPr>
        </p:nvSpPr>
        <p:spPr>
          <a:xfrm>
            <a:off x="179512" y="1700808"/>
            <a:ext cx="8712968" cy="4770864"/>
          </a:xfrm>
        </p:spPr>
        <p:txBody>
          <a:bodyPr>
            <a:normAutofit/>
          </a:bodyPr>
          <a:lstStyle/>
          <a:p>
            <a:pPr algn="just"/>
            <a:r>
              <a:rPr lang="en-US" sz="2400" dirty="0">
                <a:solidFill>
                  <a:schemeClr val="tx1"/>
                </a:solidFill>
              </a:rPr>
              <a:t>Rational construction of various parts of the training process, (starting from the selection of training exercises and ending with the planning of </a:t>
            </a:r>
            <a:r>
              <a:rPr lang="en-US" sz="2400" dirty="0" err="1">
                <a:solidFill>
                  <a:schemeClr val="tx1"/>
                </a:solidFill>
              </a:rPr>
              <a:t>macrocycles</a:t>
            </a:r>
            <a:r>
              <a:rPr lang="en-US" sz="2400" dirty="0">
                <a:solidFill>
                  <a:schemeClr val="tx1"/>
                </a:solidFill>
              </a:rPr>
              <a:t>) involves the use of the entire complex of pedagogical means that can have a positive impact on the course of recovery processes after individual exercises, training sessions, </a:t>
            </a:r>
            <a:r>
              <a:rPr lang="en-US" sz="2400" dirty="0" err="1" smtClean="0">
                <a:solidFill>
                  <a:schemeClr val="tx1"/>
                </a:solidFill>
              </a:rPr>
              <a:t>microcycles</a:t>
            </a:r>
            <a:endParaRPr lang="en-US" sz="2400" dirty="0" smtClean="0">
              <a:solidFill>
                <a:schemeClr val="tx1"/>
              </a:solidFill>
            </a:endParaRPr>
          </a:p>
          <a:p>
            <a:pPr algn="just"/>
            <a:r>
              <a:rPr lang="en-US" sz="2400" dirty="0">
                <a:solidFill>
                  <a:schemeClr val="tx1"/>
                </a:solidFill>
              </a:rPr>
              <a:t>At the same time, we should not forget about the conditions that contribute to the effective course of recovery processes – the creation of a favorable psychological microclimate during training and </a:t>
            </a:r>
            <a:r>
              <a:rPr lang="en-US" sz="2400" dirty="0" smtClean="0">
                <a:solidFill>
                  <a:schemeClr val="tx1"/>
                </a:solidFill>
              </a:rPr>
              <a:t>competitions and </a:t>
            </a:r>
            <a:r>
              <a:rPr lang="en-US" sz="2400" dirty="0">
                <a:solidFill>
                  <a:schemeClr val="tx1"/>
                </a:solidFill>
              </a:rPr>
              <a:t>rational organization of recreation and free time</a:t>
            </a:r>
            <a:endParaRPr lang="ru-RU" sz="2400" dirty="0">
              <a:solidFill>
                <a:schemeClr val="tx1"/>
              </a:solidFill>
            </a:endParaRPr>
          </a:p>
        </p:txBody>
      </p:sp>
    </p:spTree>
    <p:extLst>
      <p:ext uri="{BB962C8B-B14F-4D97-AF65-F5344CB8AC3E}">
        <p14:creationId xmlns:p14="http://schemas.microsoft.com/office/powerpoint/2010/main" val="157847490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060848"/>
            <a:ext cx="6512511" cy="1143000"/>
          </a:xfrm>
        </p:spPr>
        <p:txBody>
          <a:bodyPr/>
          <a:lstStyle/>
          <a:p>
            <a:pPr marL="0" indent="0" algn="ctr">
              <a:buNone/>
            </a:pPr>
            <a:r>
              <a:rPr lang="en-US" sz="9600" dirty="0" smtClean="0"/>
              <a:t>The end</a:t>
            </a:r>
            <a:endParaRPr lang="ru-RU" sz="9600" dirty="0"/>
          </a:p>
        </p:txBody>
      </p:sp>
    </p:spTree>
    <p:extLst>
      <p:ext uri="{BB962C8B-B14F-4D97-AF65-F5344CB8AC3E}">
        <p14:creationId xmlns:p14="http://schemas.microsoft.com/office/powerpoint/2010/main" val="2552438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188640"/>
            <a:ext cx="6512511" cy="1143000"/>
          </a:xfrm>
        </p:spPr>
        <p:txBody>
          <a:bodyPr/>
          <a:lstStyle/>
          <a:p>
            <a:pPr marL="0" indent="0" algn="ctr">
              <a:buNone/>
            </a:pPr>
            <a:r>
              <a:rPr lang="en-US" sz="3200" dirty="0"/>
              <a:t>Classification of pedagogical means </a:t>
            </a:r>
            <a:r>
              <a:rPr lang="en-US" sz="3200" dirty="0" smtClean="0"/>
              <a:t>of recovery </a:t>
            </a:r>
            <a:r>
              <a:rPr lang="en-US" sz="3200" dirty="0"/>
              <a:t>of working capacity</a:t>
            </a:r>
            <a:endParaRPr lang="ru-RU" sz="3200" dirty="0"/>
          </a:p>
        </p:txBody>
      </p:sp>
      <p:sp>
        <p:nvSpPr>
          <p:cNvPr id="3" name="Объект 2"/>
          <p:cNvSpPr>
            <a:spLocks noGrp="1"/>
          </p:cNvSpPr>
          <p:nvPr>
            <p:ph sz="quarter" idx="13"/>
          </p:nvPr>
        </p:nvSpPr>
        <p:spPr>
          <a:xfrm>
            <a:off x="323528" y="1772816"/>
            <a:ext cx="8496944" cy="4896544"/>
          </a:xfrm>
        </p:spPr>
        <p:txBody>
          <a:bodyPr>
            <a:normAutofit lnSpcReduction="10000"/>
          </a:bodyPr>
          <a:lstStyle/>
          <a:p>
            <a:pPr algn="just"/>
            <a:r>
              <a:rPr lang="en-US" sz="2400" dirty="0" smtClean="0"/>
              <a:t>Load </a:t>
            </a:r>
            <a:r>
              <a:rPr lang="en-US" sz="2400" dirty="0"/>
              <a:t>planning and construction of the physical training </a:t>
            </a:r>
            <a:r>
              <a:rPr lang="en-US" sz="2400" dirty="0" smtClean="0"/>
              <a:t>process</a:t>
            </a:r>
          </a:p>
          <a:p>
            <a:pPr algn="just"/>
            <a:r>
              <a:rPr lang="en-US" sz="2400" dirty="0" smtClean="0"/>
              <a:t>Compliance </a:t>
            </a:r>
            <a:r>
              <a:rPr lang="en-US" sz="2400" dirty="0"/>
              <a:t>of the load with the capabilities of the </a:t>
            </a:r>
            <a:r>
              <a:rPr lang="en-US" sz="2400" dirty="0" smtClean="0"/>
              <a:t>students</a:t>
            </a:r>
          </a:p>
          <a:p>
            <a:pPr algn="just"/>
            <a:r>
              <a:rPr lang="en-US" sz="2400" dirty="0" smtClean="0"/>
              <a:t>Compliance </a:t>
            </a:r>
            <a:r>
              <a:rPr lang="en-US" sz="2400" dirty="0"/>
              <a:t>with the content of training stages of long-term training, </a:t>
            </a:r>
            <a:r>
              <a:rPr lang="en-US" sz="2400" dirty="0" smtClean="0"/>
              <a:t>micro cycle </a:t>
            </a:r>
            <a:r>
              <a:rPr lang="en-US" sz="2400" dirty="0"/>
              <a:t>period, etc</a:t>
            </a:r>
            <a:r>
              <a:rPr lang="en-US" sz="2400" dirty="0" smtClean="0"/>
              <a:t>.</a:t>
            </a:r>
          </a:p>
          <a:p>
            <a:pPr algn="just"/>
            <a:r>
              <a:rPr lang="en-US" sz="2400" dirty="0"/>
              <a:t>Rational dynamics of the load in different parts of the </a:t>
            </a:r>
            <a:r>
              <a:rPr lang="en-US" sz="2400" dirty="0" smtClean="0"/>
              <a:t>workout</a:t>
            </a:r>
          </a:p>
          <a:p>
            <a:pPr algn="just"/>
            <a:r>
              <a:rPr lang="en-US" sz="2400" dirty="0"/>
              <a:t>Planning exercises, classes, </a:t>
            </a:r>
            <a:r>
              <a:rPr lang="en-US" sz="2400" dirty="0" smtClean="0"/>
              <a:t>micro cycles </a:t>
            </a:r>
            <a:r>
              <a:rPr lang="en-US" sz="2400" dirty="0"/>
              <a:t>of a restorative </a:t>
            </a:r>
            <a:r>
              <a:rPr lang="en-US" sz="2400" dirty="0" smtClean="0"/>
              <a:t>type</a:t>
            </a:r>
          </a:p>
          <a:p>
            <a:pPr algn="just"/>
            <a:r>
              <a:rPr lang="en-US" sz="2400" dirty="0" smtClean="0"/>
              <a:t>Locomotors </a:t>
            </a:r>
            <a:r>
              <a:rPr lang="en-US" sz="2400" dirty="0"/>
              <a:t>shifts in the programs of classes and </a:t>
            </a:r>
            <a:r>
              <a:rPr lang="en-US" sz="2400" dirty="0" smtClean="0"/>
              <a:t>micro cycles</a:t>
            </a:r>
            <a:endParaRPr lang="en-US" sz="2400" dirty="0"/>
          </a:p>
          <a:p>
            <a:pPr algn="just"/>
            <a:endParaRPr lang="en-US" sz="2400" dirty="0" smtClean="0"/>
          </a:p>
          <a:p>
            <a:pPr algn="just"/>
            <a:endParaRPr lang="ru-RU" sz="2400" dirty="0"/>
          </a:p>
        </p:txBody>
      </p:sp>
    </p:spTree>
    <p:extLst>
      <p:ext uri="{BB962C8B-B14F-4D97-AF65-F5344CB8AC3E}">
        <p14:creationId xmlns:p14="http://schemas.microsoft.com/office/powerpoint/2010/main" val="178127434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260648"/>
            <a:ext cx="6512511" cy="1143000"/>
          </a:xfrm>
        </p:spPr>
        <p:txBody>
          <a:bodyPr/>
          <a:lstStyle/>
          <a:p>
            <a:pPr marL="0" indent="0" algn="ctr">
              <a:buNone/>
            </a:pPr>
            <a:r>
              <a:rPr lang="en-US" sz="3200" dirty="0"/>
              <a:t>Classification of pedagogical means of recovery of working capacity</a:t>
            </a:r>
            <a:endParaRPr lang="ru-RU" sz="3200" dirty="0"/>
          </a:p>
        </p:txBody>
      </p:sp>
      <p:sp>
        <p:nvSpPr>
          <p:cNvPr id="3" name="Объект 2"/>
          <p:cNvSpPr>
            <a:spLocks noGrp="1"/>
          </p:cNvSpPr>
          <p:nvPr>
            <p:ph sz="quarter" idx="13"/>
          </p:nvPr>
        </p:nvSpPr>
        <p:spPr>
          <a:xfrm>
            <a:off x="323528" y="1844824"/>
            <a:ext cx="8712968" cy="4896544"/>
          </a:xfrm>
        </p:spPr>
        <p:txBody>
          <a:bodyPr>
            <a:normAutofit fontScale="92500"/>
          </a:bodyPr>
          <a:lstStyle/>
          <a:p>
            <a:pPr algn="just"/>
            <a:r>
              <a:rPr lang="en-US" sz="2400" dirty="0" smtClean="0"/>
              <a:t>Rational </a:t>
            </a:r>
            <a:r>
              <a:rPr lang="en-US" sz="2400" dirty="0"/>
              <a:t>warm-up in training and </a:t>
            </a:r>
            <a:r>
              <a:rPr lang="en-US" sz="2400" dirty="0" smtClean="0"/>
              <a:t>competitions</a:t>
            </a:r>
          </a:p>
          <a:p>
            <a:pPr algn="just"/>
            <a:r>
              <a:rPr lang="en-US" sz="2400" dirty="0" smtClean="0"/>
              <a:t>Rational </a:t>
            </a:r>
            <a:r>
              <a:rPr lang="en-US" sz="2400" dirty="0"/>
              <a:t>construction of the final parts of </a:t>
            </a:r>
            <a:r>
              <a:rPr lang="en-US" sz="2400" dirty="0" smtClean="0"/>
              <a:t>classes</a:t>
            </a:r>
          </a:p>
          <a:p>
            <a:pPr algn="just"/>
            <a:r>
              <a:rPr lang="en-US" sz="2400" dirty="0"/>
              <a:t>Proper lifestyle and playing </a:t>
            </a:r>
            <a:r>
              <a:rPr lang="en-US" sz="2400" dirty="0" smtClean="0"/>
              <a:t>sports</a:t>
            </a:r>
          </a:p>
          <a:p>
            <a:pPr algn="just"/>
            <a:r>
              <a:rPr lang="en-US" sz="2400" dirty="0" smtClean="0"/>
              <a:t>Favorable </a:t>
            </a:r>
            <a:r>
              <a:rPr lang="en-US" sz="2400" dirty="0"/>
              <a:t>conditions for training and </a:t>
            </a:r>
            <a:r>
              <a:rPr lang="en-US" sz="2400" dirty="0" smtClean="0"/>
              <a:t>rest</a:t>
            </a:r>
          </a:p>
          <a:p>
            <a:pPr algn="just"/>
            <a:r>
              <a:rPr lang="en-US" sz="2400" dirty="0"/>
              <a:t>Combining work or study with </a:t>
            </a:r>
            <a:r>
              <a:rPr lang="en-US" sz="2400" dirty="0" smtClean="0"/>
              <a:t>sports</a:t>
            </a:r>
          </a:p>
          <a:p>
            <a:pPr algn="just"/>
            <a:r>
              <a:rPr lang="en-US" sz="2400" dirty="0" smtClean="0"/>
              <a:t>The </a:t>
            </a:r>
            <a:r>
              <a:rPr lang="en-US" sz="2400" dirty="0"/>
              <a:t>constancy of the time of training sessions, study, work, </a:t>
            </a:r>
            <a:r>
              <a:rPr lang="en-US" sz="2400" dirty="0" smtClean="0"/>
              <a:t>rest</a:t>
            </a:r>
          </a:p>
          <a:p>
            <a:pPr algn="just"/>
            <a:r>
              <a:rPr lang="en-US" sz="2400" dirty="0"/>
              <a:t>Rational use of individual and collective forms of </a:t>
            </a:r>
            <a:r>
              <a:rPr lang="en-US" sz="2400" dirty="0" smtClean="0"/>
              <a:t>training</a:t>
            </a:r>
          </a:p>
          <a:p>
            <a:pPr algn="just"/>
            <a:r>
              <a:rPr lang="en-US" sz="2400" dirty="0" smtClean="0"/>
              <a:t>Avoidance </a:t>
            </a:r>
            <a:r>
              <a:rPr lang="en-US" sz="2400" dirty="0"/>
              <a:t>of training and competitions in the presence of diseases and </a:t>
            </a:r>
            <a:r>
              <a:rPr lang="en-US" sz="2400" dirty="0" smtClean="0"/>
              <a:t>injuries</a:t>
            </a:r>
          </a:p>
          <a:p>
            <a:pPr algn="just"/>
            <a:r>
              <a:rPr lang="en-US" sz="2400" dirty="0" smtClean="0"/>
              <a:t>Taking </a:t>
            </a:r>
            <a:r>
              <a:rPr lang="en-US" sz="2400" dirty="0"/>
              <a:t>into account the individual characteristics of those involved</a:t>
            </a:r>
            <a:endParaRPr lang="en-US" sz="2400" dirty="0" smtClean="0"/>
          </a:p>
          <a:p>
            <a:endParaRPr lang="en-US" sz="2400" dirty="0" smtClean="0"/>
          </a:p>
          <a:p>
            <a:endParaRPr lang="ru-RU" dirty="0"/>
          </a:p>
        </p:txBody>
      </p:sp>
    </p:spTree>
    <p:extLst>
      <p:ext uri="{BB962C8B-B14F-4D97-AF65-F5344CB8AC3E}">
        <p14:creationId xmlns:p14="http://schemas.microsoft.com/office/powerpoint/2010/main" val="92732984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731520"/>
            <a:ext cx="8208912" cy="5505792"/>
          </a:xfrm>
        </p:spPr>
        <p:txBody>
          <a:bodyPr/>
          <a:lstStyle/>
          <a:p>
            <a:pPr marL="45720" indent="0" algn="ctr">
              <a:buNone/>
            </a:pPr>
            <a:r>
              <a:rPr lang="en-US" sz="3200" dirty="0" smtClean="0">
                <a:solidFill>
                  <a:schemeClr val="tx1"/>
                </a:solidFill>
              </a:rPr>
              <a:t>It should </a:t>
            </a:r>
            <a:r>
              <a:rPr lang="en-US" sz="3200" dirty="0">
                <a:solidFill>
                  <a:schemeClr val="tx1"/>
                </a:solidFill>
              </a:rPr>
              <a:t>be </a:t>
            </a:r>
            <a:r>
              <a:rPr lang="en-US" sz="3200" dirty="0" smtClean="0">
                <a:solidFill>
                  <a:schemeClr val="tx1"/>
                </a:solidFill>
              </a:rPr>
              <a:t>noted</a:t>
            </a:r>
          </a:p>
          <a:p>
            <a:pPr marL="45720" indent="0" algn="ctr">
              <a:buNone/>
            </a:pPr>
            <a:endParaRPr lang="en-US" sz="3200" dirty="0" smtClean="0">
              <a:solidFill>
                <a:schemeClr val="tx1"/>
              </a:solidFill>
            </a:endParaRPr>
          </a:p>
          <a:p>
            <a:pPr marL="45720" indent="0" algn="just">
              <a:buNone/>
            </a:pPr>
            <a:r>
              <a:rPr lang="en-US" sz="2800" dirty="0" smtClean="0">
                <a:solidFill>
                  <a:schemeClr val="tx1"/>
                </a:solidFill>
              </a:rPr>
              <a:t>There </a:t>
            </a:r>
            <a:r>
              <a:rPr lang="en-US" sz="2800" dirty="0">
                <a:solidFill>
                  <a:schemeClr val="tx1"/>
                </a:solidFill>
              </a:rPr>
              <a:t>is a great variability and features of the combination of methods and means in the process of building training programs, the variety and features of the combination of loads in the construction of </a:t>
            </a:r>
            <a:r>
              <a:rPr lang="en-US" sz="2800" dirty="0" err="1">
                <a:solidFill>
                  <a:schemeClr val="tx1"/>
                </a:solidFill>
              </a:rPr>
              <a:t>microcycles</a:t>
            </a:r>
            <a:r>
              <a:rPr lang="en-US" sz="2800" dirty="0">
                <a:solidFill>
                  <a:schemeClr val="tx1"/>
                </a:solidFill>
              </a:rPr>
              <a:t>, the use of recovery </a:t>
            </a:r>
            <a:r>
              <a:rPr lang="en-US" sz="2800" dirty="0" err="1">
                <a:solidFill>
                  <a:schemeClr val="tx1"/>
                </a:solidFill>
              </a:rPr>
              <a:t>microcycles</a:t>
            </a:r>
            <a:r>
              <a:rPr lang="en-US" sz="2800" dirty="0">
                <a:solidFill>
                  <a:schemeClr val="tx1"/>
                </a:solidFill>
              </a:rPr>
              <a:t> in the planning of </a:t>
            </a:r>
            <a:r>
              <a:rPr lang="en-US" sz="2800" dirty="0" err="1" smtClean="0">
                <a:solidFill>
                  <a:schemeClr val="tx1"/>
                </a:solidFill>
              </a:rPr>
              <a:t>mesocycles</a:t>
            </a:r>
            <a:r>
              <a:rPr lang="en-US" sz="2800" dirty="0" smtClean="0">
                <a:solidFill>
                  <a:schemeClr val="tx1"/>
                </a:solidFill>
              </a:rPr>
              <a:t>. </a:t>
            </a:r>
            <a:r>
              <a:rPr lang="en-US" sz="2800" dirty="0">
                <a:solidFill>
                  <a:schemeClr val="tx1"/>
                </a:solidFill>
              </a:rPr>
              <a:t>The possibilities of pedagogical means of recovery are very </a:t>
            </a:r>
            <a:r>
              <a:rPr lang="en-US" sz="2800" dirty="0" smtClean="0">
                <a:solidFill>
                  <a:schemeClr val="tx1"/>
                </a:solidFill>
              </a:rPr>
              <a:t>diverse</a:t>
            </a:r>
            <a:endParaRPr lang="en-US" sz="2800" dirty="0">
              <a:solidFill>
                <a:schemeClr val="tx1"/>
              </a:solidFill>
            </a:endParaRPr>
          </a:p>
          <a:p>
            <a:pPr marL="45720" indent="0" algn="just">
              <a:buNone/>
            </a:pPr>
            <a:endParaRPr lang="en-US" sz="2400" dirty="0" smtClean="0">
              <a:solidFill>
                <a:schemeClr val="tx1"/>
              </a:solidFill>
            </a:endParaRPr>
          </a:p>
          <a:p>
            <a:pPr marL="45720" indent="0" algn="ctr">
              <a:buNone/>
            </a:pPr>
            <a:endParaRPr lang="en-US" dirty="0"/>
          </a:p>
          <a:p>
            <a:pPr marL="45720" indent="0" algn="ctr">
              <a:buNone/>
            </a:pPr>
            <a:endParaRPr lang="ru-RU" dirty="0"/>
          </a:p>
        </p:txBody>
      </p:sp>
    </p:spTree>
    <p:extLst>
      <p:ext uri="{BB962C8B-B14F-4D97-AF65-F5344CB8AC3E}">
        <p14:creationId xmlns:p14="http://schemas.microsoft.com/office/powerpoint/2010/main" val="277876075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16631"/>
            <a:ext cx="6512511" cy="996127"/>
          </a:xfrm>
        </p:spPr>
        <p:txBody>
          <a:bodyPr/>
          <a:lstStyle/>
          <a:p>
            <a:pPr marL="0" indent="0" algn="ctr">
              <a:buNone/>
            </a:pPr>
            <a:r>
              <a:rPr lang="en-US" sz="4000" dirty="0"/>
              <a:t>The main pedagogical means of recovery are:</a:t>
            </a:r>
            <a:endParaRPr lang="ru-RU" sz="4000" dirty="0"/>
          </a:p>
        </p:txBody>
      </p:sp>
      <p:sp>
        <p:nvSpPr>
          <p:cNvPr id="3" name="Объект 2"/>
          <p:cNvSpPr>
            <a:spLocks noGrp="1"/>
          </p:cNvSpPr>
          <p:nvPr>
            <p:ph sz="quarter" idx="13"/>
          </p:nvPr>
        </p:nvSpPr>
        <p:spPr>
          <a:xfrm>
            <a:off x="107504" y="1628800"/>
            <a:ext cx="8784976" cy="5040560"/>
          </a:xfrm>
        </p:spPr>
        <p:txBody>
          <a:bodyPr/>
          <a:lstStyle/>
          <a:p>
            <a:pPr algn="just"/>
            <a:r>
              <a:rPr lang="en-US" dirty="0">
                <a:solidFill>
                  <a:schemeClr val="tx1"/>
                </a:solidFill>
              </a:rPr>
              <a:t>Rational planning of the training process in accord with the functional capabilities of the athlete's </a:t>
            </a:r>
            <a:r>
              <a:rPr lang="en-US" dirty="0" smtClean="0">
                <a:solidFill>
                  <a:schemeClr val="tx1"/>
                </a:solidFill>
              </a:rPr>
              <a:t>body</a:t>
            </a:r>
          </a:p>
          <a:p>
            <a:pPr algn="just"/>
            <a:r>
              <a:rPr lang="en-US" dirty="0" smtClean="0">
                <a:solidFill>
                  <a:schemeClr val="tx1"/>
                </a:solidFill>
              </a:rPr>
              <a:t>The </a:t>
            </a:r>
            <a:r>
              <a:rPr lang="en-US" dirty="0">
                <a:solidFill>
                  <a:schemeClr val="tx1"/>
                </a:solidFill>
              </a:rPr>
              <a:t>right combination of general and special training </a:t>
            </a:r>
            <a:r>
              <a:rPr lang="en-US" dirty="0" smtClean="0">
                <a:solidFill>
                  <a:schemeClr val="tx1"/>
                </a:solidFill>
              </a:rPr>
              <a:t>methods</a:t>
            </a:r>
          </a:p>
          <a:p>
            <a:pPr algn="just"/>
            <a:r>
              <a:rPr lang="en-US" dirty="0" smtClean="0">
                <a:solidFill>
                  <a:schemeClr val="tx1"/>
                </a:solidFill>
              </a:rPr>
              <a:t>Optimal </a:t>
            </a:r>
            <a:r>
              <a:rPr lang="en-US" dirty="0">
                <a:solidFill>
                  <a:schemeClr val="tx1"/>
                </a:solidFill>
              </a:rPr>
              <a:t>construction of training and competitive micro- and </a:t>
            </a:r>
            <a:r>
              <a:rPr lang="en-US" dirty="0" err="1" smtClean="0">
                <a:solidFill>
                  <a:schemeClr val="tx1"/>
                </a:solidFill>
              </a:rPr>
              <a:t>macrocycles</a:t>
            </a:r>
            <a:endParaRPr lang="en-US" dirty="0" smtClean="0">
              <a:solidFill>
                <a:schemeClr val="tx1"/>
              </a:solidFill>
            </a:endParaRPr>
          </a:p>
          <a:p>
            <a:pPr algn="just"/>
            <a:r>
              <a:rPr lang="en-US" dirty="0" smtClean="0">
                <a:solidFill>
                  <a:schemeClr val="tx1"/>
                </a:solidFill>
              </a:rPr>
              <a:t>Extensive </a:t>
            </a:r>
            <a:r>
              <a:rPr lang="en-US" dirty="0">
                <a:solidFill>
                  <a:schemeClr val="tx1"/>
                </a:solidFill>
              </a:rPr>
              <a:t>use of shifts in activities and a clear organization of work and </a:t>
            </a:r>
            <a:r>
              <a:rPr lang="en-US" dirty="0" smtClean="0">
                <a:solidFill>
                  <a:schemeClr val="tx1"/>
                </a:solidFill>
              </a:rPr>
              <a:t>rest</a:t>
            </a:r>
          </a:p>
          <a:p>
            <a:pPr algn="just"/>
            <a:r>
              <a:rPr lang="en-US" dirty="0" smtClean="0">
                <a:solidFill>
                  <a:schemeClr val="tx1"/>
                </a:solidFill>
              </a:rPr>
              <a:t>The </a:t>
            </a:r>
            <a:r>
              <a:rPr lang="en-US" dirty="0">
                <a:solidFill>
                  <a:schemeClr val="tx1"/>
                </a:solidFill>
              </a:rPr>
              <a:t>correct construction of a single training session using means to ease fatigue (full-fledged personal warm-up, selection of equipment and places for training, exercises for active rest and relaxation, creation of a positive emotional </a:t>
            </a:r>
            <a:r>
              <a:rPr lang="en-US" dirty="0" smtClean="0">
                <a:solidFill>
                  <a:schemeClr val="tx1"/>
                </a:solidFill>
              </a:rPr>
              <a:t>background)</a:t>
            </a:r>
          </a:p>
          <a:p>
            <a:pPr algn="just"/>
            <a:r>
              <a:rPr lang="en-US" dirty="0" smtClean="0">
                <a:solidFill>
                  <a:schemeClr val="tx1"/>
                </a:solidFill>
              </a:rPr>
              <a:t>Variation </a:t>
            </a:r>
            <a:r>
              <a:rPr lang="en-US" dirty="0">
                <a:solidFill>
                  <a:schemeClr val="tx1"/>
                </a:solidFill>
              </a:rPr>
              <a:t>of rest intervals between individual exercises and training </a:t>
            </a:r>
            <a:r>
              <a:rPr lang="en-US" dirty="0" smtClean="0">
                <a:solidFill>
                  <a:schemeClr val="tx1"/>
                </a:solidFill>
              </a:rPr>
              <a:t>sessions</a:t>
            </a:r>
          </a:p>
          <a:p>
            <a:pPr algn="just"/>
            <a:endParaRPr lang="en-US" dirty="0" smtClean="0">
              <a:solidFill>
                <a:schemeClr val="tx1"/>
              </a:solidFill>
            </a:endParaRPr>
          </a:p>
          <a:p>
            <a:pPr algn="just"/>
            <a:endParaRPr lang="en-US" dirty="0">
              <a:solidFill>
                <a:schemeClr val="tx1"/>
              </a:solidFill>
            </a:endParaRPr>
          </a:p>
          <a:p>
            <a:pPr algn="just"/>
            <a:endParaRPr lang="en-US" dirty="0" smtClean="0">
              <a:solidFill>
                <a:schemeClr val="tx1"/>
              </a:solidFill>
            </a:endParaRPr>
          </a:p>
          <a:p>
            <a:pPr algn="just"/>
            <a:endParaRPr lang="ru-RU" dirty="0">
              <a:solidFill>
                <a:schemeClr val="tx1"/>
              </a:solidFill>
            </a:endParaRPr>
          </a:p>
        </p:txBody>
      </p:sp>
    </p:spTree>
    <p:extLst>
      <p:ext uri="{BB962C8B-B14F-4D97-AF65-F5344CB8AC3E}">
        <p14:creationId xmlns:p14="http://schemas.microsoft.com/office/powerpoint/2010/main" val="160839757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88640"/>
            <a:ext cx="6512511" cy="1143000"/>
          </a:xfrm>
        </p:spPr>
        <p:txBody>
          <a:bodyPr/>
          <a:lstStyle/>
          <a:p>
            <a:pPr marL="0" indent="0" algn="ctr">
              <a:buNone/>
            </a:pPr>
            <a:r>
              <a:rPr lang="en-US" sz="3200" dirty="0"/>
              <a:t>Pedagogical means of recovery also include the use of various forms of outdoor  activities</a:t>
            </a:r>
            <a:endParaRPr lang="ru-RU" sz="3200" dirty="0"/>
          </a:p>
        </p:txBody>
      </p:sp>
      <p:pic>
        <p:nvPicPr>
          <p:cNvPr id="4" name="Объект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331641" y="2060848"/>
            <a:ext cx="6912768" cy="3978002"/>
          </a:xfrm>
          <a:prstGeom prst="rect">
            <a:avLst/>
          </a:prstGeom>
          <a:ln>
            <a:noFill/>
          </a:ln>
          <a:effectLst>
            <a:softEdge rad="112500"/>
          </a:effectLst>
        </p:spPr>
      </p:pic>
    </p:spTree>
    <p:extLst>
      <p:ext uri="{BB962C8B-B14F-4D97-AF65-F5344CB8AC3E}">
        <p14:creationId xmlns:p14="http://schemas.microsoft.com/office/powerpoint/2010/main" val="5781546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1124744"/>
            <a:ext cx="8640960" cy="5544616"/>
          </a:xfrm>
        </p:spPr>
        <p:txBody>
          <a:bodyPr/>
          <a:lstStyle/>
          <a:p>
            <a:pPr marL="45720" indent="0" algn="just">
              <a:buNone/>
            </a:pPr>
            <a:r>
              <a:rPr lang="en-US" sz="2800" b="1" dirty="0" smtClean="0">
                <a:solidFill>
                  <a:schemeClr val="tx1"/>
                </a:solidFill>
              </a:rPr>
              <a:t>Special </a:t>
            </a:r>
            <a:r>
              <a:rPr lang="en-US" sz="2800" b="1" dirty="0">
                <a:solidFill>
                  <a:schemeClr val="tx1"/>
                </a:solidFill>
              </a:rPr>
              <a:t>attention should be paid to the organization of the preparatory and final parts of classes when constructing training programs</a:t>
            </a:r>
            <a:r>
              <a:rPr lang="en-US" sz="2800" b="1" dirty="0" smtClean="0">
                <a:solidFill>
                  <a:schemeClr val="tx1"/>
                </a:solidFill>
              </a:rPr>
              <a:t>.</a:t>
            </a:r>
          </a:p>
          <a:p>
            <a:pPr marL="45720" indent="0" algn="just">
              <a:buNone/>
            </a:pPr>
            <a:r>
              <a:rPr lang="en-US" sz="2800" b="1" dirty="0" smtClean="0">
                <a:solidFill>
                  <a:schemeClr val="tx1"/>
                </a:solidFill>
              </a:rPr>
              <a:t> </a:t>
            </a:r>
            <a:r>
              <a:rPr lang="en-US" sz="2800" b="1" dirty="0">
                <a:solidFill>
                  <a:schemeClr val="tx1"/>
                </a:solidFill>
              </a:rPr>
              <a:t>Rational construction of the first part of the </a:t>
            </a:r>
            <a:r>
              <a:rPr lang="en-US" sz="2800" b="1" dirty="0" smtClean="0">
                <a:solidFill>
                  <a:schemeClr val="tx1"/>
                </a:solidFill>
              </a:rPr>
              <a:t>lesson </a:t>
            </a:r>
            <a:r>
              <a:rPr lang="en-US" sz="2800" b="1" dirty="0">
                <a:solidFill>
                  <a:schemeClr val="tx1"/>
                </a:solidFill>
              </a:rPr>
              <a:t>contributing to more effective </a:t>
            </a:r>
            <a:r>
              <a:rPr lang="en-US" sz="2800" b="1" dirty="0" smtClean="0">
                <a:solidFill>
                  <a:schemeClr val="tx1"/>
                </a:solidFill>
              </a:rPr>
              <a:t>performance and helps </a:t>
            </a:r>
            <a:r>
              <a:rPr lang="en-US" sz="2800" b="1" dirty="0">
                <a:solidFill>
                  <a:schemeClr val="tx1"/>
                </a:solidFill>
              </a:rPr>
              <a:t>to achieve a high level of efficiency in the main </a:t>
            </a:r>
            <a:r>
              <a:rPr lang="en-US" sz="2800" b="1" dirty="0" smtClean="0">
                <a:solidFill>
                  <a:schemeClr val="tx1"/>
                </a:solidFill>
              </a:rPr>
              <a:t>part of training.</a:t>
            </a:r>
          </a:p>
          <a:p>
            <a:pPr marL="45720" indent="0" algn="just">
              <a:buNone/>
            </a:pPr>
            <a:endParaRPr lang="ru-RU" b="1" dirty="0">
              <a:solidFill>
                <a:schemeClr val="tx1"/>
              </a:solidFill>
            </a:endParaRPr>
          </a:p>
        </p:txBody>
      </p:sp>
    </p:spTree>
    <p:extLst>
      <p:ext uri="{BB962C8B-B14F-4D97-AF65-F5344CB8AC3E}">
        <p14:creationId xmlns:p14="http://schemas.microsoft.com/office/powerpoint/2010/main" val="378144638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4823"/>
            <a:ext cx="9036496" cy="4824537"/>
          </a:xfrm>
          <a:prstGeom prst="rect">
            <a:avLst/>
          </a:prstGeom>
          <a:ln>
            <a:noFill/>
          </a:ln>
          <a:effectLst>
            <a:softEdge rad="112500"/>
          </a:effectLst>
        </p:spPr>
      </p:pic>
      <p:sp>
        <p:nvSpPr>
          <p:cNvPr id="3" name="Объект 2"/>
          <p:cNvSpPr>
            <a:spLocks noGrp="1"/>
          </p:cNvSpPr>
          <p:nvPr>
            <p:ph sz="quarter" idx="13"/>
          </p:nvPr>
        </p:nvSpPr>
        <p:spPr>
          <a:xfrm>
            <a:off x="179512" y="0"/>
            <a:ext cx="8712968" cy="2448272"/>
          </a:xfrm>
        </p:spPr>
        <p:txBody>
          <a:bodyPr>
            <a:normAutofit/>
          </a:bodyPr>
          <a:lstStyle/>
          <a:p>
            <a:pPr marL="45720" indent="0" algn="just">
              <a:buNone/>
            </a:pPr>
            <a:r>
              <a:rPr lang="en-US" sz="2400" dirty="0">
                <a:solidFill>
                  <a:schemeClr val="tx1"/>
                </a:solidFill>
              </a:rPr>
              <a:t>The main goal of the warm-up is to achieve optimal excitability of the central nervous system, to mobilize the physiological functions of the body to perform relatively more intense muscular activity and to "work out" the musculoskeletal system before a training session or </a:t>
            </a:r>
            <a:r>
              <a:rPr lang="en-US" sz="2400" dirty="0" smtClean="0">
                <a:solidFill>
                  <a:schemeClr val="bg1"/>
                </a:solidFill>
              </a:rPr>
              <a:t>competition</a:t>
            </a:r>
            <a:endParaRPr lang="ru-RU" sz="2400" dirty="0">
              <a:solidFill>
                <a:schemeClr val="bg1"/>
              </a:solidFill>
            </a:endParaRPr>
          </a:p>
        </p:txBody>
      </p:sp>
    </p:spTree>
    <p:extLst>
      <p:ext uri="{BB962C8B-B14F-4D97-AF65-F5344CB8AC3E}">
        <p14:creationId xmlns:p14="http://schemas.microsoft.com/office/powerpoint/2010/main" val="371790977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AD922F-4907-4A7B-BE32-8BF9102E281E}"/>
</file>

<file path=customXml/itemProps2.xml><?xml version="1.0" encoding="utf-8"?>
<ds:datastoreItem xmlns:ds="http://schemas.openxmlformats.org/officeDocument/2006/customXml" ds:itemID="{562CFCE7-21C1-4713-BF7C-1661A0333D72}"/>
</file>

<file path=customXml/itemProps3.xml><?xml version="1.0" encoding="utf-8"?>
<ds:datastoreItem xmlns:ds="http://schemas.openxmlformats.org/officeDocument/2006/customXml" ds:itemID="{1A895792-7DF8-4EFC-9C36-F4FAB601388D}"/>
</file>

<file path=docProps/app.xml><?xml version="1.0" encoding="utf-8"?>
<Properties xmlns="http://schemas.openxmlformats.org/officeDocument/2006/extended-properties" xmlns:vt="http://schemas.openxmlformats.org/officeDocument/2006/docPropsVTypes">
  <Template>Slipstream</Template>
  <TotalTime>636</TotalTime>
  <Words>1629</Words>
  <Application>Microsoft Office PowerPoint</Application>
  <PresentationFormat>Экран (4:3)</PresentationFormat>
  <Paragraphs>87</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Воздушный поток</vt:lpstr>
      <vt:lpstr>Recovery and improvement of athletes performance</vt:lpstr>
      <vt:lpstr>The central place in the problem of recovery is given to pedagogical means involving the management of athletes' performance and recovery processes through purposefully organized muscular activity</vt:lpstr>
      <vt:lpstr>Classification of pedagogical means of recovery of working capacity</vt:lpstr>
      <vt:lpstr>Classification of pedagogical means of recovery of working capacity</vt:lpstr>
      <vt:lpstr>Презентация PowerPoint</vt:lpstr>
      <vt:lpstr>The main pedagogical means of recovery are:</vt:lpstr>
      <vt:lpstr>Pedagogical means of recovery also include the use of various forms of outdoor  activities</vt:lpstr>
      <vt:lpstr>Презентация PowerPoint</vt:lpstr>
      <vt:lpstr>Презентация PowerPoint</vt:lpstr>
      <vt:lpstr>The physiological essence of the warm-up is that</vt:lpstr>
      <vt:lpstr>Acceleration of physic-chemical metabolic processes in skeletal muscles during warm-up is carried out as follows</vt:lpstr>
      <vt:lpstr>The warm-up consists of a general part and a special one</vt:lpstr>
      <vt:lpstr>Examples of exercises for general warm-up</vt:lpstr>
      <vt:lpstr>Special part of the warm-up</vt:lpstr>
      <vt:lpstr>Special part of the warm-up</vt:lpstr>
      <vt:lpstr>The value of a special warm-up</vt:lpstr>
      <vt:lpstr>The value of the final part of the training</vt:lpstr>
      <vt:lpstr>Compensatory exercises as a means of recovery</vt:lpstr>
      <vt:lpstr>Compensatory exercises as a means of recovery</vt:lpstr>
      <vt:lpstr>Lactate removal rate depending on the intensity of work</vt:lpstr>
      <vt:lpstr>The method of constructing a training microcycle from the point of view of athlete recovery</vt:lpstr>
      <vt:lpstr>The method of constructing a training microcycle from the point of view of athlete recovery</vt:lpstr>
      <vt:lpstr>The method of constructing a training microcycle from the point of view of athlete recovery</vt:lpstr>
      <vt:lpstr>The end</vt:lpstr>
    </vt:vector>
  </TitlesOfParts>
  <Company>SPecialiST RePack, SanBuild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Recovery and improvement of athletes performance</dc:title>
  <dc:creator>Wotanwatch</dc:creator>
  <cp:lastModifiedBy>Wotanwatch</cp:lastModifiedBy>
  <cp:revision>40</cp:revision>
  <dcterms:created xsi:type="dcterms:W3CDTF">2021-11-08T17:19:22Z</dcterms:created>
  <dcterms:modified xsi:type="dcterms:W3CDTF">2021-11-11T16:17:50Z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