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5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D367B69-8B54-409A-9F6D-5CB45269E999}" type="datetimeFigureOut">
              <a:rPr lang="ru-RU" smtClean="0"/>
              <a:t>06.11.2021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931A41A-0356-455A-A4B6-20536CD13F48}"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D367B69-8B54-409A-9F6D-5CB45269E999}" type="datetimeFigureOut">
              <a:rPr lang="ru-RU" smtClean="0"/>
              <a:t>06.11.2021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931A41A-0356-455A-A4B6-20536CD13F4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D367B69-8B54-409A-9F6D-5CB45269E999}" type="datetimeFigureOut">
              <a:rPr lang="ru-RU" smtClean="0"/>
              <a:t>06.11.2021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931A41A-0356-455A-A4B6-20536CD13F48}"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D367B69-8B54-409A-9F6D-5CB45269E999}" type="datetimeFigureOut">
              <a:rPr lang="ru-RU" smtClean="0"/>
              <a:t>06.11.2021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931A41A-0356-455A-A4B6-20536CD13F48}"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D367B69-8B54-409A-9F6D-5CB45269E999}" type="datetimeFigureOut">
              <a:rPr lang="ru-RU" smtClean="0"/>
              <a:t>06.11.2021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931A41A-0356-455A-A4B6-20536CD13F48}"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FD367B69-8B54-409A-9F6D-5CB45269E999}" type="datetimeFigureOut">
              <a:rPr lang="ru-RU" smtClean="0"/>
              <a:t>06.11.2021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931A41A-0356-455A-A4B6-20536CD13F48}"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D367B69-8B54-409A-9F6D-5CB45269E999}" type="datetimeFigureOut">
              <a:rPr lang="ru-RU" smtClean="0"/>
              <a:t>06.11.2021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931A41A-0356-455A-A4B6-20536CD13F48}"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FD367B69-8B54-409A-9F6D-5CB45269E999}" type="datetimeFigureOut">
              <a:rPr lang="ru-RU" smtClean="0"/>
              <a:t>06.11.2021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931A41A-0356-455A-A4B6-20536CD13F4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D367B69-8B54-409A-9F6D-5CB45269E999}" type="datetimeFigureOut">
              <a:rPr lang="ru-RU" smtClean="0"/>
              <a:t>06.11.2021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931A41A-0356-455A-A4B6-20536CD13F4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D367B69-8B54-409A-9F6D-5CB45269E999}" type="datetimeFigureOut">
              <a:rPr lang="ru-RU" smtClean="0"/>
              <a:t>06.11.2021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931A41A-0356-455A-A4B6-20536CD13F48}"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D367B69-8B54-409A-9F6D-5CB45269E999}" type="datetimeFigureOut">
              <a:rPr lang="ru-RU" smtClean="0"/>
              <a:t>06.11.2021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931A41A-0356-455A-A4B6-20536CD13F48}"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D367B69-8B54-409A-9F6D-5CB45269E999}" type="datetimeFigureOut">
              <a:rPr lang="ru-RU" smtClean="0"/>
              <a:t>06.11.2021</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931A41A-0356-455A-A4B6-20536CD13F48}"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en-US" sz="5400" b="1" dirty="0">
                <a:ln w="1905"/>
                <a:solidFill>
                  <a:schemeClr val="tx1"/>
                </a:solidFill>
                <a:effectLst>
                  <a:innerShdw blurRad="69850" dist="43180" dir="5400000">
                    <a:srgbClr val="000000">
                      <a:alpha val="65000"/>
                    </a:srgbClr>
                  </a:innerShdw>
                </a:effectLst>
                <a:latin typeface="Times New Roman" pitchFamily="18" charset="0"/>
                <a:cs typeface="Times New Roman" pitchFamily="18" charset="0"/>
              </a:rPr>
              <a:t>Recovery and improvement of athletes</a:t>
            </a:r>
            <a:br>
              <a:rPr lang="en-US" sz="5400" b="1" dirty="0">
                <a:ln w="1905"/>
                <a:solidFill>
                  <a:schemeClr val="tx1"/>
                </a:solidFill>
                <a:effectLst>
                  <a:innerShdw blurRad="69850" dist="43180" dir="5400000">
                    <a:srgbClr val="000000">
                      <a:alpha val="65000"/>
                    </a:srgbClr>
                  </a:innerShdw>
                </a:effectLst>
                <a:latin typeface="Times New Roman" pitchFamily="18" charset="0"/>
                <a:cs typeface="Times New Roman" pitchFamily="18" charset="0"/>
              </a:rPr>
            </a:br>
            <a:r>
              <a:rPr lang="en-US" sz="5400" b="1" dirty="0">
                <a:ln w="1905"/>
                <a:solidFill>
                  <a:schemeClr val="tx1"/>
                </a:solidFill>
                <a:effectLst>
                  <a:innerShdw blurRad="69850" dist="43180" dir="5400000">
                    <a:srgbClr val="000000">
                      <a:alpha val="65000"/>
                    </a:srgbClr>
                  </a:innerShdw>
                </a:effectLst>
                <a:latin typeface="Times New Roman" pitchFamily="18" charset="0"/>
                <a:cs typeface="Times New Roman" pitchFamily="18" charset="0"/>
              </a:rPr>
              <a:t>performance</a:t>
            </a:r>
            <a:endParaRPr lang="ru-RU" sz="5400" dirty="0">
              <a:solidFill>
                <a:schemeClr val="tx1"/>
              </a:solidFill>
            </a:endParaRPr>
          </a:p>
        </p:txBody>
      </p:sp>
      <p:sp>
        <p:nvSpPr>
          <p:cNvPr id="3" name="Подзаголовок 2"/>
          <p:cNvSpPr>
            <a:spLocks noGrp="1"/>
          </p:cNvSpPr>
          <p:nvPr>
            <p:ph type="subTitle" idx="1"/>
          </p:nvPr>
        </p:nvSpPr>
        <p:spPr/>
        <p:txBody>
          <a:bodyPr>
            <a:noAutofit/>
          </a:bodyPr>
          <a:lstStyle/>
          <a:p>
            <a:r>
              <a:rPr lang="en-US" sz="2800" b="1" dirty="0" smtClean="0">
                <a:latin typeface="Aharoni" pitchFamily="2" charset="-79"/>
                <a:cs typeface="Aharoni" pitchFamily="2" charset="-79"/>
              </a:rPr>
              <a:t>THEME </a:t>
            </a:r>
            <a:r>
              <a:rPr lang="en-US" sz="3600" b="1" dirty="0" smtClean="0">
                <a:latin typeface="Aharoni" pitchFamily="2" charset="-79"/>
                <a:cs typeface="Aharoni" pitchFamily="2" charset="-79"/>
              </a:rPr>
              <a:t>3</a:t>
            </a:r>
            <a:r>
              <a:rPr lang="en-US" sz="2800" b="1" dirty="0" smtClean="0">
                <a:latin typeface="Aharoni" pitchFamily="2" charset="-79"/>
                <a:cs typeface="Aharoni" pitchFamily="2" charset="-79"/>
              </a:rPr>
              <a:t>. RECOVERY </a:t>
            </a:r>
            <a:r>
              <a:rPr lang="en-US" sz="2800" b="1" dirty="0">
                <a:latin typeface="Aharoni" pitchFamily="2" charset="-79"/>
                <a:cs typeface="Aharoni" pitchFamily="2" charset="-79"/>
              </a:rPr>
              <a:t>MEANS AND STIMULATION OF WORKING CAPACITY IN THE ATHLETES' TRAINING SYSTEM</a:t>
            </a:r>
            <a:endParaRPr lang="ru-RU" sz="2800" dirty="0">
              <a:cs typeface="Aharoni" pitchFamily="2" charset="-79"/>
            </a:endParaRPr>
          </a:p>
        </p:txBody>
      </p:sp>
    </p:spTree>
    <p:extLst>
      <p:ext uri="{BB962C8B-B14F-4D97-AF65-F5344CB8AC3E}">
        <p14:creationId xmlns:p14="http://schemas.microsoft.com/office/powerpoint/2010/main" val="20474950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260648"/>
            <a:ext cx="8640960" cy="6120680"/>
          </a:xfrm>
        </p:spPr>
        <p:txBody>
          <a:bodyPr>
            <a:normAutofit lnSpcReduction="10000"/>
          </a:bodyPr>
          <a:lstStyle/>
          <a:p>
            <a:pPr marL="0" indent="0" algn="just">
              <a:buNone/>
            </a:pPr>
            <a:r>
              <a:rPr lang="en-US" sz="2800" b="1" dirty="0" smtClean="0">
                <a:solidFill>
                  <a:schemeClr val="bg1"/>
                </a:solidFill>
              </a:rPr>
              <a:t>To </a:t>
            </a:r>
            <a:r>
              <a:rPr lang="en-US" sz="2800" b="1" dirty="0">
                <a:solidFill>
                  <a:schemeClr val="bg1"/>
                </a:solidFill>
              </a:rPr>
              <a:t>simplify the solution of questions about which of the specialists should be involved in which groups of the means, the following changes can be made to the</a:t>
            </a:r>
            <a:r>
              <a:rPr lang="en-US" sz="2800" b="1" dirty="0"/>
              <a:t> scheme: </a:t>
            </a:r>
            <a:endParaRPr lang="en-US" sz="2800" b="1" dirty="0" smtClean="0"/>
          </a:p>
          <a:p>
            <a:pPr marL="0" indent="0" algn="just">
              <a:buNone/>
            </a:pPr>
            <a:endParaRPr lang="en-US" b="1" dirty="0" smtClean="0"/>
          </a:p>
          <a:p>
            <a:pPr algn="just">
              <a:buFontTx/>
              <a:buChar char="-"/>
            </a:pPr>
            <a:r>
              <a:rPr lang="en-US" b="1" dirty="0" smtClean="0">
                <a:latin typeface="Aharoni" pitchFamily="2" charset="-79"/>
                <a:cs typeface="Aharoni" pitchFamily="2" charset="-79"/>
              </a:rPr>
              <a:t>the </a:t>
            </a:r>
            <a:r>
              <a:rPr lang="en-US" b="1" dirty="0">
                <a:latin typeface="Aharoni" pitchFamily="2" charset="-79"/>
                <a:cs typeface="Aharoni" pitchFamily="2" charset="-79"/>
              </a:rPr>
              <a:t>first and main group remained pedagogical means of </a:t>
            </a:r>
            <a:r>
              <a:rPr lang="en-US" b="1" dirty="0" smtClean="0">
                <a:latin typeface="Aharoni" pitchFamily="2" charset="-79"/>
                <a:cs typeface="Aharoni" pitchFamily="2" charset="-79"/>
              </a:rPr>
              <a:t>recovery</a:t>
            </a:r>
          </a:p>
          <a:p>
            <a:pPr algn="just">
              <a:buFontTx/>
              <a:buChar char="-"/>
            </a:pPr>
            <a:endParaRPr lang="en-US" b="1" dirty="0" smtClean="0">
              <a:latin typeface="Aharoni" pitchFamily="2" charset="-79"/>
              <a:cs typeface="Aharoni" pitchFamily="2" charset="-79"/>
            </a:endParaRPr>
          </a:p>
          <a:p>
            <a:pPr algn="just">
              <a:buFontTx/>
              <a:buChar char="-"/>
            </a:pPr>
            <a:r>
              <a:rPr lang="en-US" b="1" dirty="0">
                <a:latin typeface="Aharoni" pitchFamily="2" charset="-79"/>
                <a:cs typeface="Aharoni" pitchFamily="2" charset="-79"/>
              </a:rPr>
              <a:t>the second group  can be divided into two - </a:t>
            </a:r>
            <a:r>
              <a:rPr lang="en-US" b="1" dirty="0" smtClean="0">
                <a:latin typeface="Aharoni" pitchFamily="2" charset="-79"/>
                <a:cs typeface="Aharoni" pitchFamily="2" charset="-79"/>
              </a:rPr>
              <a:t>psycho-pedagogical </a:t>
            </a:r>
            <a:r>
              <a:rPr lang="en-US" b="1" dirty="0">
                <a:latin typeface="Aharoni" pitchFamily="2" charset="-79"/>
                <a:cs typeface="Aharoni" pitchFamily="2" charset="-79"/>
              </a:rPr>
              <a:t>means of recovery and psychotherapeutic </a:t>
            </a:r>
            <a:r>
              <a:rPr lang="en-US" b="1" dirty="0" smtClean="0">
                <a:latin typeface="Aharoni" pitchFamily="2" charset="-79"/>
                <a:cs typeface="Aharoni" pitchFamily="2" charset="-79"/>
              </a:rPr>
              <a:t>means </a:t>
            </a:r>
            <a:r>
              <a:rPr lang="en-US" b="1" dirty="0">
                <a:latin typeface="Aharoni" pitchFamily="2" charset="-79"/>
                <a:cs typeface="Aharoni" pitchFamily="2" charset="-79"/>
              </a:rPr>
              <a:t>of </a:t>
            </a:r>
            <a:r>
              <a:rPr lang="en-US" b="1" dirty="0" smtClean="0">
                <a:latin typeface="Aharoni" pitchFamily="2" charset="-79"/>
                <a:cs typeface="Aharoni" pitchFamily="2" charset="-79"/>
              </a:rPr>
              <a:t>recovery</a:t>
            </a:r>
          </a:p>
          <a:p>
            <a:pPr algn="just">
              <a:buFontTx/>
              <a:buChar char="-"/>
            </a:pPr>
            <a:endParaRPr lang="en-US" b="1" dirty="0" smtClean="0">
              <a:latin typeface="Aharoni" pitchFamily="2" charset="-79"/>
              <a:cs typeface="Aharoni" pitchFamily="2" charset="-79"/>
            </a:endParaRPr>
          </a:p>
          <a:p>
            <a:pPr lvl="0" algn="just">
              <a:buFontTx/>
              <a:buChar char="-"/>
            </a:pPr>
            <a:r>
              <a:rPr lang="en-US" dirty="0">
                <a:latin typeface="Aharoni" pitchFamily="2" charset="-79"/>
                <a:cs typeface="Aharoni" pitchFamily="2" charset="-79"/>
              </a:rPr>
              <a:t>the third group can also be divided into </a:t>
            </a:r>
            <a:r>
              <a:rPr lang="en-US" dirty="0" smtClean="0">
                <a:latin typeface="Aharoni" pitchFamily="2" charset="-79"/>
                <a:cs typeface="Aharoni" pitchFamily="2" charset="-79"/>
              </a:rPr>
              <a:t>two </a:t>
            </a:r>
            <a:r>
              <a:rPr lang="en-US" dirty="0">
                <a:latin typeface="Aharoni" pitchFamily="2" charset="-79"/>
                <a:cs typeface="Aharoni" pitchFamily="2" charset="-79"/>
              </a:rPr>
              <a:t>parts - hygienic means of recovery and </a:t>
            </a:r>
            <a:r>
              <a:rPr lang="en-US" dirty="0" smtClean="0">
                <a:latin typeface="Aharoni" pitchFamily="2" charset="-79"/>
                <a:cs typeface="Aharoni" pitchFamily="2" charset="-79"/>
              </a:rPr>
              <a:t>pharmacological means of recovery</a:t>
            </a:r>
            <a:endParaRPr lang="ru-RU" dirty="0">
              <a:cs typeface="Aharoni" pitchFamily="2" charset="-79"/>
            </a:endParaRPr>
          </a:p>
          <a:p>
            <a:pPr algn="just">
              <a:buFontTx/>
              <a:buChar char="-"/>
            </a:pPr>
            <a:endParaRPr lang="en-US" b="1" dirty="0" smtClean="0">
              <a:latin typeface="Aharoni" pitchFamily="2" charset="-79"/>
              <a:cs typeface="Aharoni" pitchFamily="2" charset="-79"/>
            </a:endParaRPr>
          </a:p>
          <a:p>
            <a:pPr algn="just">
              <a:buFontTx/>
              <a:buChar char="-"/>
            </a:pPr>
            <a:endParaRPr lang="ru-RU" b="1" dirty="0">
              <a:cs typeface="Aharoni" pitchFamily="2" charset="-79"/>
            </a:endParaRPr>
          </a:p>
        </p:txBody>
      </p:sp>
    </p:spTree>
    <p:extLst>
      <p:ext uri="{BB962C8B-B14F-4D97-AF65-F5344CB8AC3E}">
        <p14:creationId xmlns:p14="http://schemas.microsoft.com/office/powerpoint/2010/main" val="71424387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1000"/>
                                        <p:tgtEl>
                                          <p:spTgt spid="2">
                                            <p:txEl>
                                              <p:pRg st="4" end="4"/>
                                            </p:txEl>
                                          </p:spTgt>
                                        </p:tgtEl>
                                      </p:cBhvr>
                                    </p:animEffect>
                                    <p:anim calcmode="lin" valueType="num">
                                      <p:cBhvr>
                                        <p:cTn id="2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6" end="6"/>
                                            </p:txEl>
                                          </p:spTgt>
                                        </p:tgtEl>
                                        <p:attrNameLst>
                                          <p:attrName>style.visibility</p:attrName>
                                        </p:attrNameLst>
                                      </p:cBhvr>
                                      <p:to>
                                        <p:strVal val="visible"/>
                                      </p:to>
                                    </p:set>
                                    <p:animEffect transition="in" filter="fade">
                                      <p:cBhvr>
                                        <p:cTn id="26" dur="1000"/>
                                        <p:tgtEl>
                                          <p:spTgt spid="2">
                                            <p:txEl>
                                              <p:pRg st="6" end="6"/>
                                            </p:txEl>
                                          </p:spTgt>
                                        </p:tgtEl>
                                      </p:cBhvr>
                                    </p:animEffect>
                                    <p:anim calcmode="lin" valueType="num">
                                      <p:cBhvr>
                                        <p:cTn id="2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1772816"/>
            <a:ext cx="8640959" cy="3450696"/>
          </a:xfrm>
        </p:spPr>
        <p:txBody>
          <a:bodyPr>
            <a:normAutofit/>
          </a:bodyPr>
          <a:lstStyle/>
          <a:p>
            <a:pPr marL="0" indent="0" algn="just">
              <a:buNone/>
            </a:pPr>
            <a:r>
              <a:rPr lang="en-US" sz="2800" dirty="0">
                <a:latin typeface="Aharoni" pitchFamily="2" charset="-79"/>
                <a:cs typeface="Aharoni" pitchFamily="2" charset="-79"/>
              </a:rPr>
              <a:t>Pedagogical means under all conditions remain the main ones, they contribute to the fastest recovery of the body by means of the training itself and the mode of movement and rest.</a:t>
            </a:r>
            <a:endParaRPr lang="ru-RU" sz="2800" dirty="0">
              <a:cs typeface="Aharoni" pitchFamily="2" charset="-79"/>
            </a:endParaRPr>
          </a:p>
        </p:txBody>
      </p:sp>
    </p:spTree>
    <p:extLst>
      <p:ext uri="{BB962C8B-B14F-4D97-AF65-F5344CB8AC3E}">
        <p14:creationId xmlns:p14="http://schemas.microsoft.com/office/powerpoint/2010/main" val="35253958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556792"/>
            <a:ext cx="8640959" cy="5301208"/>
          </a:xfrm>
        </p:spPr>
        <p:txBody>
          <a:bodyPr>
            <a:normAutofit lnSpcReduction="10000"/>
          </a:bodyPr>
          <a:lstStyle/>
          <a:p>
            <a:pPr algn="just"/>
            <a:r>
              <a:rPr lang="en-US" dirty="0">
                <a:latin typeface="Aharoni" pitchFamily="2" charset="-79"/>
                <a:cs typeface="Aharoni" pitchFamily="2" charset="-79"/>
              </a:rPr>
              <a:t>rational combination of exercise and rest in micro-, macro- and multi-year training </a:t>
            </a:r>
            <a:r>
              <a:rPr lang="en-US" dirty="0" smtClean="0">
                <a:latin typeface="Aharoni" pitchFamily="2" charset="-79"/>
                <a:cs typeface="Aharoni" pitchFamily="2" charset="-79"/>
              </a:rPr>
              <a:t>cycles</a:t>
            </a:r>
          </a:p>
          <a:p>
            <a:pPr algn="just"/>
            <a:r>
              <a:rPr lang="en-US" b="1" dirty="0">
                <a:latin typeface="Aharoni" pitchFamily="2" charset="-79"/>
                <a:cs typeface="Aharoni" pitchFamily="2" charset="-79"/>
              </a:rPr>
              <a:t>implementation of preventive rest days in the training </a:t>
            </a:r>
            <a:r>
              <a:rPr lang="en-US" b="1" dirty="0" smtClean="0">
                <a:latin typeface="Aharoni" pitchFamily="2" charset="-79"/>
                <a:cs typeface="Aharoni" pitchFamily="2" charset="-79"/>
              </a:rPr>
              <a:t>process</a:t>
            </a:r>
          </a:p>
          <a:p>
            <a:pPr algn="just"/>
            <a:r>
              <a:rPr lang="en-US" b="1" dirty="0">
                <a:latin typeface="Aharoni" pitchFamily="2" charset="-79"/>
                <a:cs typeface="Aharoni" pitchFamily="2" charset="-79"/>
              </a:rPr>
              <a:t>the using of special exercises to relax the muscles during the </a:t>
            </a:r>
            <a:r>
              <a:rPr lang="en-US" b="1" dirty="0" smtClean="0">
                <a:latin typeface="Aharoni" pitchFamily="2" charset="-79"/>
                <a:cs typeface="Aharoni" pitchFamily="2" charset="-79"/>
              </a:rPr>
              <a:t>lesson</a:t>
            </a:r>
          </a:p>
          <a:p>
            <a:pPr algn="just"/>
            <a:r>
              <a:rPr lang="en-US" b="1" dirty="0">
                <a:latin typeface="Aharoni" pitchFamily="2" charset="-79"/>
                <a:cs typeface="Aharoni" pitchFamily="2" charset="-79"/>
              </a:rPr>
              <a:t>planning the undulation of the load during </a:t>
            </a:r>
            <a:r>
              <a:rPr lang="en-US" b="1" dirty="0" smtClean="0">
                <a:latin typeface="Aharoni" pitchFamily="2" charset="-79"/>
                <a:cs typeface="Aharoni" pitchFamily="2" charset="-79"/>
              </a:rPr>
              <a:t>training</a:t>
            </a:r>
            <a:endParaRPr lang="ru-RU" b="1" dirty="0" smtClean="0">
              <a:cs typeface="Aharoni" pitchFamily="2" charset="-79"/>
            </a:endParaRPr>
          </a:p>
          <a:p>
            <a:pPr algn="just"/>
            <a:r>
              <a:rPr lang="en-US" b="1" dirty="0">
                <a:latin typeface="Aharoni" pitchFamily="2" charset="-79"/>
                <a:cs typeface="Aharoni" pitchFamily="2" charset="-79"/>
              </a:rPr>
              <a:t>variability of training methods, volume and intensity of the load, training </a:t>
            </a:r>
            <a:r>
              <a:rPr lang="en-US" b="1" dirty="0" smtClean="0">
                <a:latin typeface="Aharoni" pitchFamily="2" charset="-79"/>
                <a:cs typeface="Aharoni" pitchFamily="2" charset="-79"/>
              </a:rPr>
              <a:t>conditions</a:t>
            </a:r>
            <a:endParaRPr lang="ru-RU" b="1" dirty="0" smtClean="0">
              <a:cs typeface="Aharoni" pitchFamily="2" charset="-79"/>
            </a:endParaRPr>
          </a:p>
          <a:p>
            <a:pPr algn="just"/>
            <a:r>
              <a:rPr lang="en-US" b="1" dirty="0">
                <a:latin typeface="Aharoni" pitchFamily="2" charset="-79"/>
                <a:cs typeface="Aharoni" pitchFamily="2" charset="-79"/>
              </a:rPr>
              <a:t>the correct combination of specific and non-specific types of </a:t>
            </a:r>
            <a:r>
              <a:rPr lang="en-US" b="1" dirty="0" smtClean="0">
                <a:latin typeface="Aharoni" pitchFamily="2" charset="-79"/>
                <a:cs typeface="Aharoni" pitchFamily="2" charset="-79"/>
              </a:rPr>
              <a:t>exercises</a:t>
            </a:r>
            <a:endParaRPr lang="ru-RU" b="1" dirty="0" smtClean="0">
              <a:cs typeface="Aharoni" pitchFamily="2" charset="-79"/>
            </a:endParaRPr>
          </a:p>
          <a:p>
            <a:pPr algn="just"/>
            <a:r>
              <a:rPr lang="en-US" b="1" dirty="0">
                <a:latin typeface="Aharoni" pitchFamily="2" charset="-79"/>
                <a:cs typeface="Aharoni" pitchFamily="2" charset="-79"/>
              </a:rPr>
              <a:t>keeping fit during and after </a:t>
            </a:r>
            <a:r>
              <a:rPr lang="en-US" b="1" dirty="0" smtClean="0">
                <a:latin typeface="Aharoni" pitchFamily="2" charset="-79"/>
                <a:cs typeface="Aharoni" pitchFamily="2" charset="-79"/>
              </a:rPr>
              <a:t>competitions</a:t>
            </a:r>
            <a:endParaRPr lang="ru-RU" b="1" dirty="0" smtClean="0">
              <a:cs typeface="Aharoni" pitchFamily="2" charset="-79"/>
            </a:endParaRPr>
          </a:p>
          <a:p>
            <a:pPr algn="just"/>
            <a:r>
              <a:rPr lang="en-US" b="1" dirty="0">
                <a:latin typeface="Aharoni" pitchFamily="2" charset="-79"/>
                <a:cs typeface="Aharoni" pitchFamily="2" charset="-79"/>
              </a:rPr>
              <a:t>correct conducting of the warm-up and the final part of the </a:t>
            </a:r>
            <a:r>
              <a:rPr lang="en-US" b="1" dirty="0" smtClean="0">
                <a:latin typeface="Aharoni" pitchFamily="2" charset="-79"/>
                <a:cs typeface="Aharoni" pitchFamily="2" charset="-79"/>
              </a:rPr>
              <a:t>training</a:t>
            </a:r>
            <a:endParaRPr lang="ru-RU" b="1" dirty="0" smtClean="0">
              <a:cs typeface="Aharoni" pitchFamily="2" charset="-79"/>
            </a:endParaRPr>
          </a:p>
          <a:p>
            <a:pPr algn="just"/>
            <a:endParaRPr lang="ru-RU" b="1" dirty="0" smtClean="0">
              <a:cs typeface="Aharoni" pitchFamily="2" charset="-79"/>
            </a:endParaRPr>
          </a:p>
          <a:p>
            <a:pPr algn="just"/>
            <a:endParaRPr lang="ru-RU" b="1" dirty="0">
              <a:cs typeface="Aharoni" pitchFamily="2" charset="-79"/>
            </a:endParaRPr>
          </a:p>
        </p:txBody>
      </p:sp>
      <p:sp>
        <p:nvSpPr>
          <p:cNvPr id="3" name="Заголовок 2"/>
          <p:cNvSpPr>
            <a:spLocks noGrp="1"/>
          </p:cNvSpPr>
          <p:nvPr>
            <p:ph type="title"/>
          </p:nvPr>
        </p:nvSpPr>
        <p:spPr/>
        <p:txBody>
          <a:bodyPr>
            <a:normAutofit fontScale="90000"/>
          </a:bodyPr>
          <a:lstStyle/>
          <a:p>
            <a:r>
              <a:rPr lang="en-US" dirty="0"/>
              <a:t>There is a large arsenal of pedagogical means of recovery:</a:t>
            </a:r>
            <a:endParaRPr lang="ru-RU" dirty="0"/>
          </a:p>
        </p:txBody>
      </p:sp>
    </p:spTree>
    <p:extLst>
      <p:ext uri="{BB962C8B-B14F-4D97-AF65-F5344CB8AC3E}">
        <p14:creationId xmlns:p14="http://schemas.microsoft.com/office/powerpoint/2010/main" val="8911366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060848"/>
            <a:ext cx="8784976" cy="2088232"/>
          </a:xfrm>
        </p:spPr>
        <p:txBody>
          <a:bodyPr>
            <a:normAutofit lnSpcReduction="10000"/>
          </a:bodyPr>
          <a:lstStyle/>
          <a:p>
            <a:pPr marL="0" indent="0" algn="just">
              <a:buNone/>
            </a:pPr>
            <a:r>
              <a:rPr lang="en-US" sz="2800" dirty="0">
                <a:solidFill>
                  <a:srgbClr val="7030A0"/>
                </a:solidFill>
                <a:latin typeface="Aharoni" pitchFamily="2" charset="-79"/>
                <a:cs typeface="Aharoni" pitchFamily="2" charset="-79"/>
              </a:rPr>
              <a:t>P</a:t>
            </a:r>
            <a:r>
              <a:rPr lang="en-US" sz="2800" dirty="0" smtClean="0">
                <a:solidFill>
                  <a:srgbClr val="7030A0"/>
                </a:solidFill>
                <a:latin typeface="Aharoni" pitchFamily="2" charset="-79"/>
                <a:cs typeface="Aharoni" pitchFamily="2" charset="-79"/>
              </a:rPr>
              <a:t>sychological </a:t>
            </a:r>
            <a:r>
              <a:rPr lang="en-US" sz="2800" dirty="0">
                <a:solidFill>
                  <a:srgbClr val="7030A0"/>
                </a:solidFill>
                <a:latin typeface="Aharoni" pitchFamily="2" charset="-79"/>
                <a:cs typeface="Aharoni" pitchFamily="2" charset="-79"/>
              </a:rPr>
              <a:t>means aimed at reducing the neuropsychiatric tension of the athlete which in turn contributes to the fastest recovery of the </a:t>
            </a:r>
            <a:r>
              <a:rPr lang="en-US" sz="2800" dirty="0" err="1">
                <a:solidFill>
                  <a:srgbClr val="7030A0"/>
                </a:solidFill>
                <a:latin typeface="Aharoni" pitchFamily="2" charset="-79"/>
                <a:cs typeface="Aharoni" pitchFamily="2" charset="-79"/>
              </a:rPr>
              <a:t>locomotor</a:t>
            </a:r>
            <a:r>
              <a:rPr lang="en-US" sz="2800" dirty="0">
                <a:solidFill>
                  <a:srgbClr val="7030A0"/>
                </a:solidFill>
                <a:latin typeface="Aharoni" pitchFamily="2" charset="-79"/>
                <a:cs typeface="Aharoni" pitchFamily="2" charset="-79"/>
              </a:rPr>
              <a:t> sphere and physiological functions of the </a:t>
            </a:r>
            <a:r>
              <a:rPr lang="en-US" sz="2800" dirty="0" smtClean="0">
                <a:solidFill>
                  <a:srgbClr val="7030A0"/>
                </a:solidFill>
                <a:latin typeface="Aharoni" pitchFamily="2" charset="-79"/>
                <a:cs typeface="Aharoni" pitchFamily="2" charset="-79"/>
              </a:rPr>
              <a:t>body</a:t>
            </a:r>
          </a:p>
          <a:p>
            <a:pPr marL="0" indent="0" algn="just">
              <a:buNone/>
            </a:pPr>
            <a:endParaRPr lang="ru-RU" sz="2800" dirty="0">
              <a:solidFill>
                <a:srgbClr val="7030A0"/>
              </a:solidFill>
              <a:cs typeface="Aharoni" pitchFamily="2" charset="-79"/>
            </a:endParaRPr>
          </a:p>
        </p:txBody>
      </p:sp>
    </p:spTree>
    <p:extLst>
      <p:ext uri="{BB962C8B-B14F-4D97-AF65-F5344CB8AC3E}">
        <p14:creationId xmlns:p14="http://schemas.microsoft.com/office/powerpoint/2010/main" val="18598171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1772816"/>
            <a:ext cx="8784976" cy="4824536"/>
          </a:xfrm>
        </p:spPr>
        <p:txBody>
          <a:bodyPr>
            <a:normAutofit lnSpcReduction="10000"/>
          </a:bodyPr>
          <a:lstStyle/>
          <a:p>
            <a:pPr algn="just"/>
            <a:r>
              <a:rPr lang="en-US" dirty="0">
                <a:solidFill>
                  <a:srgbClr val="7030A0"/>
                </a:solidFill>
                <a:latin typeface="Aharoni" pitchFamily="2" charset="-79"/>
                <a:cs typeface="Aharoni" pitchFamily="2" charset="-79"/>
              </a:rPr>
              <a:t>based on the principles of deontology, the coach's attitude to the athlete taking into account his individual characteristics and general state and </a:t>
            </a:r>
            <a:r>
              <a:rPr lang="en-US" dirty="0" smtClean="0">
                <a:solidFill>
                  <a:srgbClr val="7030A0"/>
                </a:solidFill>
                <a:latin typeface="Aharoni" pitchFamily="2" charset="-79"/>
                <a:cs typeface="Aharoni" pitchFamily="2" charset="-79"/>
              </a:rPr>
              <a:t>mentality</a:t>
            </a:r>
          </a:p>
          <a:p>
            <a:pPr algn="just"/>
            <a:r>
              <a:rPr lang="en-US" dirty="0">
                <a:solidFill>
                  <a:srgbClr val="7030A0"/>
                </a:solidFill>
                <a:latin typeface="Aharoni" pitchFamily="2" charset="-79"/>
                <a:cs typeface="Aharoni" pitchFamily="2" charset="-79"/>
              </a:rPr>
              <a:t>organization of a variety of </a:t>
            </a:r>
            <a:r>
              <a:rPr lang="en-US" dirty="0" smtClean="0">
                <a:solidFill>
                  <a:srgbClr val="7030A0"/>
                </a:solidFill>
                <a:latin typeface="Aharoni" pitchFamily="2" charset="-79"/>
                <a:cs typeface="Aharoni" pitchFamily="2" charset="-79"/>
              </a:rPr>
              <a:t>recreation</a:t>
            </a:r>
          </a:p>
          <a:p>
            <a:pPr algn="just"/>
            <a:r>
              <a:rPr lang="en-US" dirty="0">
                <a:solidFill>
                  <a:srgbClr val="7030A0"/>
                </a:solidFill>
                <a:latin typeface="Aharoni" pitchFamily="2" charset="-79"/>
                <a:cs typeface="Aharoni" pitchFamily="2" charset="-79"/>
              </a:rPr>
              <a:t>creating a good moral atmosphere in the </a:t>
            </a:r>
            <a:r>
              <a:rPr lang="en-US" dirty="0" smtClean="0">
                <a:solidFill>
                  <a:srgbClr val="7030A0"/>
                </a:solidFill>
                <a:latin typeface="Aharoni" pitchFamily="2" charset="-79"/>
                <a:cs typeface="Aharoni" pitchFamily="2" charset="-79"/>
              </a:rPr>
              <a:t>team</a:t>
            </a:r>
          </a:p>
          <a:p>
            <a:pPr algn="just"/>
            <a:r>
              <a:rPr lang="en-US" dirty="0">
                <a:solidFill>
                  <a:srgbClr val="7030A0"/>
                </a:solidFill>
                <a:latin typeface="Aharoni" pitchFamily="2" charset="-79"/>
                <a:cs typeface="Aharoni" pitchFamily="2" charset="-79"/>
              </a:rPr>
              <a:t>taking into account compatibility when recruiting teams, playing links, selecting sparring partners, settling athletes at training </a:t>
            </a:r>
            <a:r>
              <a:rPr lang="en-US" dirty="0" smtClean="0">
                <a:solidFill>
                  <a:srgbClr val="7030A0"/>
                </a:solidFill>
                <a:latin typeface="Aharoni" pitchFamily="2" charset="-79"/>
                <a:cs typeface="Aharoni" pitchFamily="2" charset="-79"/>
              </a:rPr>
              <a:t>camps</a:t>
            </a:r>
          </a:p>
          <a:p>
            <a:pPr algn="just"/>
            <a:r>
              <a:rPr lang="en-US" dirty="0">
                <a:solidFill>
                  <a:srgbClr val="7030A0"/>
                </a:solidFill>
                <a:latin typeface="Aharoni" pitchFamily="2" charset="-79"/>
                <a:cs typeface="Aharoni" pitchFamily="2" charset="-79"/>
              </a:rPr>
              <a:t>individual and group </a:t>
            </a:r>
            <a:r>
              <a:rPr lang="en-US" dirty="0" smtClean="0">
                <a:solidFill>
                  <a:srgbClr val="7030A0"/>
                </a:solidFill>
                <a:latin typeface="Aharoni" pitchFamily="2" charset="-79"/>
                <a:cs typeface="Aharoni" pitchFamily="2" charset="-79"/>
              </a:rPr>
              <a:t>conversations</a:t>
            </a:r>
          </a:p>
          <a:p>
            <a:pPr algn="just"/>
            <a:r>
              <a:rPr lang="en-US" dirty="0">
                <a:solidFill>
                  <a:srgbClr val="7030A0"/>
                </a:solidFill>
                <a:latin typeface="Aharoni" pitchFamily="2" charset="-79"/>
                <a:cs typeface="Aharoni" pitchFamily="2" charset="-79"/>
              </a:rPr>
              <a:t>instilling </a:t>
            </a:r>
            <a:r>
              <a:rPr lang="en-US" dirty="0" smtClean="0">
                <a:solidFill>
                  <a:srgbClr val="7030A0"/>
                </a:solidFill>
                <a:latin typeface="Aharoni" pitchFamily="2" charset="-79"/>
                <a:cs typeface="Aharoni" pitchFamily="2" charset="-79"/>
              </a:rPr>
              <a:t>self-confidence</a:t>
            </a:r>
          </a:p>
          <a:p>
            <a:pPr marL="0" indent="0" algn="just">
              <a:buNone/>
            </a:pPr>
            <a:r>
              <a:rPr lang="en-US" dirty="0">
                <a:solidFill>
                  <a:srgbClr val="7030A0"/>
                </a:solidFill>
                <a:latin typeface="Aharoni" pitchFamily="2" charset="-79"/>
                <a:cs typeface="Aharoni" pitchFamily="2" charset="-79"/>
              </a:rPr>
              <a:t>Regulation and correction of the mental state are achieved by special influences: suggestion, </a:t>
            </a:r>
            <a:r>
              <a:rPr lang="en-US" dirty="0" err="1">
                <a:solidFill>
                  <a:srgbClr val="7030A0"/>
                </a:solidFill>
                <a:latin typeface="Aharoni" pitchFamily="2" charset="-79"/>
                <a:cs typeface="Aharoni" pitchFamily="2" charset="-79"/>
              </a:rPr>
              <a:t>psychoregulatory</a:t>
            </a:r>
            <a:r>
              <a:rPr lang="en-US" dirty="0">
                <a:solidFill>
                  <a:srgbClr val="7030A0"/>
                </a:solidFill>
                <a:latin typeface="Aharoni" pitchFamily="2" charset="-79"/>
                <a:cs typeface="Aharoni" pitchFamily="2" charset="-79"/>
              </a:rPr>
              <a:t> training, some medicinal factors.</a:t>
            </a:r>
            <a:endParaRPr lang="en-US" dirty="0" smtClean="0">
              <a:solidFill>
                <a:srgbClr val="7030A0"/>
              </a:solidFill>
              <a:latin typeface="Aharoni" pitchFamily="2" charset="-79"/>
              <a:cs typeface="Aharoni" pitchFamily="2" charset="-79"/>
            </a:endParaRPr>
          </a:p>
          <a:p>
            <a:pPr algn="just"/>
            <a:endParaRPr lang="en-US" dirty="0">
              <a:solidFill>
                <a:srgbClr val="7030A0"/>
              </a:solidFill>
              <a:latin typeface="Aharoni" pitchFamily="2" charset="-79"/>
              <a:cs typeface="Aharoni" pitchFamily="2" charset="-79"/>
            </a:endParaRPr>
          </a:p>
          <a:p>
            <a:pPr algn="just"/>
            <a:endParaRPr lang="ru-RU" dirty="0">
              <a:solidFill>
                <a:srgbClr val="7030A0"/>
              </a:solidFill>
              <a:cs typeface="Aharoni" pitchFamily="2" charset="-79"/>
            </a:endParaRPr>
          </a:p>
        </p:txBody>
      </p:sp>
      <p:sp>
        <p:nvSpPr>
          <p:cNvPr id="3" name="Заголовок 2"/>
          <p:cNvSpPr>
            <a:spLocks noGrp="1"/>
          </p:cNvSpPr>
          <p:nvPr>
            <p:ph type="title"/>
          </p:nvPr>
        </p:nvSpPr>
        <p:spPr/>
        <p:txBody>
          <a:bodyPr/>
          <a:lstStyle/>
          <a:p>
            <a:r>
              <a:rPr lang="en-US" dirty="0" err="1"/>
              <a:t>Psychopedagogical</a:t>
            </a:r>
            <a:r>
              <a:rPr lang="en-US" dirty="0"/>
              <a:t> means include</a:t>
            </a:r>
            <a:endParaRPr lang="ru-RU" dirty="0"/>
          </a:p>
        </p:txBody>
      </p:sp>
    </p:spTree>
    <p:extLst>
      <p:ext uri="{BB962C8B-B14F-4D97-AF65-F5344CB8AC3E}">
        <p14:creationId xmlns:p14="http://schemas.microsoft.com/office/powerpoint/2010/main" val="18368226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772816"/>
            <a:ext cx="8784975" cy="4896544"/>
          </a:xfrm>
        </p:spPr>
        <p:txBody>
          <a:bodyPr>
            <a:normAutofit lnSpcReduction="10000"/>
          </a:bodyPr>
          <a:lstStyle/>
          <a:p>
            <a:pPr marL="0" indent="0">
              <a:buNone/>
            </a:pPr>
            <a:r>
              <a:rPr lang="en-US" sz="2800" dirty="0">
                <a:solidFill>
                  <a:srgbClr val="7030A0"/>
                </a:solidFill>
                <a:latin typeface="Aharoni" pitchFamily="2" charset="-79"/>
                <a:cs typeface="Aharoni" pitchFamily="2" charset="-79"/>
              </a:rPr>
              <a:t>The effect of medical means of recovery is aimed </a:t>
            </a:r>
            <a:r>
              <a:rPr lang="en-US" sz="2800" dirty="0" smtClean="0">
                <a:solidFill>
                  <a:srgbClr val="7030A0"/>
                </a:solidFill>
                <a:latin typeface="Aharoni" pitchFamily="2" charset="-79"/>
                <a:cs typeface="Aharoni" pitchFamily="2" charset="-79"/>
              </a:rPr>
              <a:t>at</a:t>
            </a:r>
            <a:r>
              <a:rPr lang="ru-RU" sz="2800" dirty="0" smtClean="0">
                <a:solidFill>
                  <a:srgbClr val="7030A0"/>
                </a:solidFill>
                <a:latin typeface="Aharoni" pitchFamily="2" charset="-79"/>
                <a:cs typeface="Aharoni" pitchFamily="2" charset="-79"/>
              </a:rPr>
              <a:t>:</a:t>
            </a:r>
          </a:p>
          <a:p>
            <a:pPr>
              <a:buFontTx/>
              <a:buChar char="-"/>
            </a:pPr>
            <a:r>
              <a:rPr lang="en-US" sz="2800" dirty="0" smtClean="0">
                <a:solidFill>
                  <a:srgbClr val="7030A0"/>
                </a:solidFill>
                <a:latin typeface="Aharoni" pitchFamily="2" charset="-79"/>
                <a:cs typeface="Aharoni" pitchFamily="2" charset="-79"/>
              </a:rPr>
              <a:t>replenishment </a:t>
            </a:r>
            <a:r>
              <a:rPr lang="en-US" sz="2800" dirty="0">
                <a:solidFill>
                  <a:srgbClr val="7030A0"/>
                </a:solidFill>
                <a:latin typeface="Aharoni" pitchFamily="2" charset="-79"/>
                <a:cs typeface="Aharoni" pitchFamily="2" charset="-79"/>
              </a:rPr>
              <a:t>of the energy and plastic resources of the body spent during the </a:t>
            </a:r>
            <a:r>
              <a:rPr lang="en-US" sz="2800" dirty="0" smtClean="0">
                <a:solidFill>
                  <a:srgbClr val="7030A0"/>
                </a:solidFill>
                <a:latin typeface="Aharoni" pitchFamily="2" charset="-79"/>
                <a:cs typeface="Aharoni" pitchFamily="2" charset="-79"/>
              </a:rPr>
              <a:t>load</a:t>
            </a:r>
            <a:endParaRPr lang="ru-RU" sz="2800" dirty="0" smtClean="0">
              <a:solidFill>
                <a:srgbClr val="7030A0"/>
              </a:solidFill>
              <a:latin typeface="Aharoni" pitchFamily="2" charset="-79"/>
              <a:cs typeface="Aharoni" pitchFamily="2" charset="-79"/>
            </a:endParaRPr>
          </a:p>
          <a:p>
            <a:pPr>
              <a:buFontTx/>
              <a:buChar char="-"/>
            </a:pPr>
            <a:r>
              <a:rPr lang="en-US" sz="2800" dirty="0">
                <a:solidFill>
                  <a:srgbClr val="7030A0"/>
                </a:solidFill>
                <a:latin typeface="Aharoni" pitchFamily="2" charset="-79"/>
                <a:cs typeface="Aharoni" pitchFamily="2" charset="-79"/>
              </a:rPr>
              <a:t>restoration of normal nervous </a:t>
            </a:r>
            <a:r>
              <a:rPr lang="en-US" sz="2800" dirty="0" smtClean="0">
                <a:solidFill>
                  <a:srgbClr val="7030A0"/>
                </a:solidFill>
                <a:latin typeface="Aharoni" pitchFamily="2" charset="-79"/>
                <a:cs typeface="Aharoni" pitchFamily="2" charset="-79"/>
              </a:rPr>
              <a:t>state</a:t>
            </a:r>
            <a:r>
              <a:rPr lang="ru-RU" sz="2800" dirty="0" smtClean="0">
                <a:solidFill>
                  <a:srgbClr val="7030A0"/>
                </a:solidFill>
                <a:latin typeface="Aharoni" pitchFamily="2" charset="-79"/>
                <a:cs typeface="Aharoni" pitchFamily="2" charset="-79"/>
              </a:rPr>
              <a:t>, </a:t>
            </a:r>
            <a:r>
              <a:rPr lang="en-US" sz="2800" dirty="0">
                <a:solidFill>
                  <a:srgbClr val="7030A0"/>
                </a:solidFill>
                <a:latin typeface="Aharoni" pitchFamily="2" charset="-79"/>
                <a:cs typeface="Aharoni" pitchFamily="2" charset="-79"/>
              </a:rPr>
              <a:t>balance of vitamins, microelements, thermoregulation and blood </a:t>
            </a:r>
            <a:r>
              <a:rPr lang="en-US" sz="2800" dirty="0" smtClean="0">
                <a:solidFill>
                  <a:srgbClr val="7030A0"/>
                </a:solidFill>
                <a:latin typeface="Aharoni" pitchFamily="2" charset="-79"/>
                <a:cs typeface="Aharoni" pitchFamily="2" charset="-79"/>
              </a:rPr>
              <a:t>supply</a:t>
            </a:r>
            <a:endParaRPr lang="ru-RU" sz="2800" dirty="0" smtClean="0">
              <a:solidFill>
                <a:srgbClr val="7030A0"/>
              </a:solidFill>
              <a:latin typeface="Aharoni" pitchFamily="2" charset="-79"/>
              <a:cs typeface="Aharoni" pitchFamily="2" charset="-79"/>
            </a:endParaRPr>
          </a:p>
          <a:p>
            <a:pPr>
              <a:buFontTx/>
              <a:buChar char="-"/>
            </a:pPr>
            <a:r>
              <a:rPr lang="en-US" sz="2800" dirty="0">
                <a:solidFill>
                  <a:srgbClr val="7030A0"/>
                </a:solidFill>
                <a:latin typeface="Aharoni" pitchFamily="2" charset="-79"/>
                <a:cs typeface="Aharoni" pitchFamily="2" charset="-79"/>
              </a:rPr>
              <a:t>increase of enzyme and immune activity, the body's defenses, its resistance to various negative factors of the external and internal environment</a:t>
            </a:r>
            <a:endParaRPr lang="ru-RU" sz="2800" dirty="0" smtClean="0">
              <a:solidFill>
                <a:srgbClr val="7030A0"/>
              </a:solidFill>
              <a:latin typeface="Aharoni" pitchFamily="2" charset="-79"/>
              <a:cs typeface="Aharoni" pitchFamily="2" charset="-79"/>
            </a:endParaRPr>
          </a:p>
          <a:p>
            <a:pPr>
              <a:buFontTx/>
              <a:buChar char="-"/>
            </a:pPr>
            <a:endParaRPr lang="ru-RU" dirty="0" smtClean="0">
              <a:solidFill>
                <a:srgbClr val="7030A0"/>
              </a:solidFill>
              <a:latin typeface="Aharoni" pitchFamily="2" charset="-79"/>
              <a:cs typeface="Aharoni" pitchFamily="2" charset="-79"/>
            </a:endParaRPr>
          </a:p>
          <a:p>
            <a:pPr>
              <a:buFontTx/>
              <a:buChar char="-"/>
            </a:pPr>
            <a:endParaRPr lang="en-US" dirty="0">
              <a:solidFill>
                <a:srgbClr val="7030A0"/>
              </a:solidFill>
              <a:latin typeface="Aharoni" pitchFamily="2" charset="-79"/>
              <a:cs typeface="Aharoni" pitchFamily="2" charset="-79"/>
            </a:endParaRPr>
          </a:p>
        </p:txBody>
      </p:sp>
      <p:sp>
        <p:nvSpPr>
          <p:cNvPr id="3" name="Заголовок 2"/>
          <p:cNvSpPr>
            <a:spLocks noGrp="1"/>
          </p:cNvSpPr>
          <p:nvPr>
            <p:ph type="title"/>
          </p:nvPr>
        </p:nvSpPr>
        <p:spPr/>
        <p:txBody>
          <a:bodyPr>
            <a:noAutofit/>
          </a:bodyPr>
          <a:lstStyle/>
          <a:p>
            <a:r>
              <a:rPr lang="en-US" sz="3600" dirty="0"/>
              <a:t>Medical means have a great share in providing a full recovery of athletic </a:t>
            </a:r>
            <a:r>
              <a:rPr lang="en-US" sz="3600" dirty="0" smtClean="0"/>
              <a:t>performance</a:t>
            </a:r>
            <a:endParaRPr lang="ru-RU" sz="3600" dirty="0"/>
          </a:p>
        </p:txBody>
      </p:sp>
    </p:spTree>
    <p:extLst>
      <p:ext uri="{BB962C8B-B14F-4D97-AF65-F5344CB8AC3E}">
        <p14:creationId xmlns:p14="http://schemas.microsoft.com/office/powerpoint/2010/main" val="1167851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96752"/>
            <a:ext cx="8568952" cy="4857403"/>
          </a:xfrm>
        </p:spPr>
        <p:txBody>
          <a:bodyPr>
            <a:normAutofit lnSpcReduction="10000"/>
          </a:bodyPr>
          <a:lstStyle/>
          <a:p>
            <a:pPr marL="0" indent="0" algn="just">
              <a:buNone/>
            </a:pPr>
            <a:r>
              <a:rPr lang="en-US" sz="2800" dirty="0">
                <a:latin typeface="Aharoni" pitchFamily="2" charset="-79"/>
                <a:cs typeface="Aharoni" pitchFamily="2" charset="-79"/>
              </a:rPr>
              <a:t>Hygiene products, balanced nutrition, rational lifestyle, the use of natural forces of nature, hydro procedures, self-massage and others, as well as pedagogical, hygienic means of recovery, should be basic, equally necessary for all athletes at all stages of </a:t>
            </a:r>
            <a:r>
              <a:rPr lang="en-US" sz="2800" dirty="0" smtClean="0">
                <a:latin typeface="Aharoni" pitchFamily="2" charset="-79"/>
                <a:cs typeface="Aharoni" pitchFamily="2" charset="-79"/>
              </a:rPr>
              <a:t>training</a:t>
            </a:r>
            <a:endParaRPr lang="ru-RU" sz="2800" dirty="0">
              <a:cs typeface="Aharoni" pitchFamily="2" charset="-79"/>
            </a:endParaRPr>
          </a:p>
          <a:p>
            <a:pPr marL="0" indent="0">
              <a:buNone/>
            </a:pPr>
            <a:endParaRPr lang="ru-RU" dirty="0" smtClean="0"/>
          </a:p>
          <a:p>
            <a:pPr marL="0" indent="0" algn="just">
              <a:buNone/>
            </a:pPr>
            <a:r>
              <a:rPr lang="en-US" sz="2800" dirty="0">
                <a:latin typeface="Aharoni" pitchFamily="2" charset="-79"/>
                <a:cs typeface="Aharoni" pitchFamily="2" charset="-79"/>
              </a:rPr>
              <a:t>The means of the second class - thermo-, heat-, electro-, </a:t>
            </a:r>
            <a:r>
              <a:rPr lang="en-US" sz="2800" dirty="0" err="1">
                <a:latin typeface="Aharoni" pitchFamily="2" charset="-79"/>
                <a:cs typeface="Aharoni" pitchFamily="2" charset="-79"/>
              </a:rPr>
              <a:t>baro</a:t>
            </a:r>
            <a:r>
              <a:rPr lang="en-US" sz="2800" dirty="0">
                <a:latin typeface="Aharoni" pitchFamily="2" charset="-79"/>
                <a:cs typeface="Aharoni" pitchFamily="2" charset="-79"/>
              </a:rPr>
              <a:t>-, </a:t>
            </a:r>
            <a:r>
              <a:rPr lang="en-US" sz="2800" dirty="0" err="1">
                <a:latin typeface="Aharoni" pitchFamily="2" charset="-79"/>
                <a:cs typeface="Aharoni" pitchFamily="2" charset="-79"/>
              </a:rPr>
              <a:t>magnetotherapy</a:t>
            </a:r>
            <a:r>
              <a:rPr lang="en-US" sz="2800" dirty="0">
                <a:latin typeface="Aharoni" pitchFamily="2" charset="-79"/>
                <a:cs typeface="Aharoni" pitchFamily="2" charset="-79"/>
              </a:rPr>
              <a:t> and other physical, as well as pharmacological </a:t>
            </a:r>
            <a:r>
              <a:rPr lang="en-US" sz="2800" dirty="0" smtClean="0">
                <a:latin typeface="Aharoni" pitchFamily="2" charset="-79"/>
                <a:cs typeface="Aharoni" pitchFamily="2" charset="-79"/>
              </a:rPr>
              <a:t>factors</a:t>
            </a:r>
            <a:r>
              <a:rPr lang="ru-RU" sz="2800" dirty="0" smtClean="0">
                <a:latin typeface="Aharoni" pitchFamily="2" charset="-79"/>
                <a:cs typeface="Aharoni" pitchFamily="2" charset="-79"/>
              </a:rPr>
              <a:t> </a:t>
            </a:r>
            <a:r>
              <a:rPr lang="en-US" sz="2800" dirty="0" smtClean="0">
                <a:latin typeface="Aharoni" pitchFamily="2" charset="-79"/>
                <a:cs typeface="Aharoni" pitchFamily="2" charset="-79"/>
              </a:rPr>
              <a:t>should </a:t>
            </a:r>
            <a:r>
              <a:rPr lang="en-US" sz="2800" dirty="0">
                <a:latin typeface="Aharoni" pitchFamily="2" charset="-79"/>
                <a:cs typeface="Aharoni" pitchFamily="2" charset="-79"/>
              </a:rPr>
              <a:t>be used strictly individually and only as prescribed by a </a:t>
            </a:r>
            <a:r>
              <a:rPr lang="en-US" sz="2800" dirty="0" smtClean="0">
                <a:latin typeface="Aharoni" pitchFamily="2" charset="-79"/>
                <a:cs typeface="Aharoni" pitchFamily="2" charset="-79"/>
              </a:rPr>
              <a:t>doctor</a:t>
            </a:r>
            <a:endParaRPr lang="ru-RU" sz="2800" dirty="0">
              <a:cs typeface="Aharoni" pitchFamily="2" charset="-79"/>
            </a:endParaRPr>
          </a:p>
        </p:txBody>
      </p:sp>
    </p:spTree>
    <p:extLst>
      <p:ext uri="{BB962C8B-B14F-4D97-AF65-F5344CB8AC3E}">
        <p14:creationId xmlns:p14="http://schemas.microsoft.com/office/powerpoint/2010/main" val="39453668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980728"/>
            <a:ext cx="8496944" cy="3816424"/>
          </a:xfrm>
        </p:spPr>
        <p:txBody>
          <a:bodyPr>
            <a:noAutofit/>
          </a:bodyPr>
          <a:lstStyle/>
          <a:p>
            <a:pPr algn="just"/>
            <a:r>
              <a:rPr lang="en-US" sz="2800" b="1" dirty="0">
                <a:solidFill>
                  <a:schemeClr val="tx1"/>
                </a:solidFill>
                <a:latin typeface="Aharoni" pitchFamily="2" charset="-79"/>
                <a:cs typeface="Aharoni" pitchFamily="2" charset="-79"/>
              </a:rPr>
              <a:t>High amounts and intensity of training work create additional difficulties in finding the </a:t>
            </a:r>
            <a:r>
              <a:rPr lang="en-US" sz="2800" b="1" dirty="0">
                <a:latin typeface="Aharoni" pitchFamily="2" charset="-79"/>
                <a:cs typeface="Aharoni" pitchFamily="2" charset="-79"/>
              </a:rPr>
              <a:t>optimal mode of </a:t>
            </a:r>
            <a:r>
              <a:rPr lang="en-US" sz="2800" b="1" dirty="0">
                <a:solidFill>
                  <a:schemeClr val="tx1"/>
                </a:solidFill>
                <a:latin typeface="Aharoni" pitchFamily="2" charset="-79"/>
                <a:cs typeface="Aharoni" pitchFamily="2" charset="-79"/>
              </a:rPr>
              <a:t>work and rest in certain </a:t>
            </a:r>
            <a:r>
              <a:rPr lang="en-US" sz="2800" b="1" dirty="0">
                <a:latin typeface="Aharoni" pitchFamily="2" charset="-79"/>
                <a:cs typeface="Aharoni" pitchFamily="2" charset="-79"/>
              </a:rPr>
              <a:t>classes and </a:t>
            </a:r>
            <a:r>
              <a:rPr lang="en-US" sz="2800" b="1" dirty="0" err="1">
                <a:latin typeface="Aharoni" pitchFamily="2" charset="-79"/>
                <a:cs typeface="Aharoni" pitchFamily="2" charset="-79"/>
              </a:rPr>
              <a:t>microcycles</a:t>
            </a:r>
            <a:r>
              <a:rPr lang="en-US" sz="2800" b="1" dirty="0">
                <a:latin typeface="Aharoni" pitchFamily="2" charset="-79"/>
                <a:cs typeface="Aharoni" pitchFamily="2" charset="-79"/>
              </a:rPr>
              <a:t>, in </a:t>
            </a:r>
            <a:r>
              <a:rPr lang="en-US" sz="2800" b="1" dirty="0">
                <a:solidFill>
                  <a:schemeClr val="tx1"/>
                </a:solidFill>
                <a:latin typeface="Aharoni" pitchFamily="2" charset="-79"/>
                <a:cs typeface="Aharoni" pitchFamily="2" charset="-79"/>
              </a:rPr>
              <a:t>providing suitable </a:t>
            </a:r>
            <a:r>
              <a:rPr lang="en-US" sz="2800" b="1" dirty="0">
                <a:latin typeface="Aharoni" pitchFamily="2" charset="-79"/>
                <a:cs typeface="Aharoni" pitchFamily="2" charset="-79"/>
              </a:rPr>
              <a:t>conditions for the full performance of work of various directions and the effective course of restorative and special adaptive reactions in the body after </a:t>
            </a:r>
            <a:r>
              <a:rPr lang="en-US" sz="2800" b="1" dirty="0" smtClean="0">
                <a:latin typeface="Aharoni" pitchFamily="2" charset="-79"/>
                <a:cs typeface="Aharoni" pitchFamily="2" charset="-79"/>
              </a:rPr>
              <a:t>it</a:t>
            </a:r>
          </a:p>
        </p:txBody>
      </p:sp>
    </p:spTree>
    <p:extLst>
      <p:ext uri="{BB962C8B-B14F-4D97-AF65-F5344CB8AC3E}">
        <p14:creationId xmlns:p14="http://schemas.microsoft.com/office/powerpoint/2010/main" val="341459517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algn="just"/>
            <a:r>
              <a:rPr lang="en-US" sz="3200" b="1" dirty="0" smtClean="0">
                <a:latin typeface="Aharoni" pitchFamily="2" charset="-79"/>
                <a:cs typeface="Aharoni" pitchFamily="2" charset="-79"/>
              </a:rPr>
              <a:t>1) </a:t>
            </a:r>
            <a:r>
              <a:rPr lang="en-US" sz="3200" b="1" dirty="0">
                <a:latin typeface="Aharoni" pitchFamily="2" charset="-79"/>
                <a:cs typeface="Aharoni" pitchFamily="2" charset="-79"/>
              </a:rPr>
              <a:t>in optimizing the plan of various structural units of the training process</a:t>
            </a:r>
            <a:r>
              <a:rPr lang="en-US" sz="3200" b="1" dirty="0" smtClean="0">
                <a:latin typeface="Aharoni" pitchFamily="2" charset="-79"/>
                <a:cs typeface="Aharoni" pitchFamily="2" charset="-79"/>
              </a:rPr>
              <a:t>;</a:t>
            </a:r>
          </a:p>
          <a:p>
            <a:pPr algn="just"/>
            <a:r>
              <a:rPr lang="en-US" sz="3200" b="1" dirty="0" smtClean="0">
                <a:latin typeface="Aharoni" pitchFamily="2" charset="-79"/>
                <a:cs typeface="Aharoni" pitchFamily="2" charset="-79"/>
              </a:rPr>
              <a:t>2</a:t>
            </a:r>
            <a:r>
              <a:rPr lang="en-US" sz="3200" b="1" dirty="0">
                <a:latin typeface="Aharoni" pitchFamily="2" charset="-79"/>
                <a:cs typeface="Aharoni" pitchFamily="2" charset="-79"/>
              </a:rPr>
              <a:t>) in </a:t>
            </a:r>
            <a:r>
              <a:rPr lang="en-US" sz="3200" b="1" dirty="0" smtClean="0">
                <a:latin typeface="Aharoni" pitchFamily="2" charset="-79"/>
                <a:cs typeface="Aharoni" pitchFamily="2" charset="-79"/>
              </a:rPr>
              <a:t>the directed </a:t>
            </a:r>
            <a:r>
              <a:rPr lang="en-US" sz="3200" b="1" dirty="0">
                <a:latin typeface="Aharoni" pitchFamily="2" charset="-79"/>
                <a:cs typeface="Aharoni" pitchFamily="2" charset="-79"/>
              </a:rPr>
              <a:t>planning of various means of recovery</a:t>
            </a:r>
            <a:r>
              <a:rPr lang="en-US" sz="3200" b="1" dirty="0" smtClean="0">
                <a:latin typeface="Aharoni" pitchFamily="2" charset="-79"/>
                <a:cs typeface="Aharoni" pitchFamily="2" charset="-79"/>
              </a:rPr>
              <a:t>, which </a:t>
            </a:r>
            <a:r>
              <a:rPr lang="en-US" sz="3200" b="1" dirty="0">
                <a:latin typeface="Aharoni" pitchFamily="2" charset="-79"/>
                <a:cs typeface="Aharoni" pitchFamily="2" charset="-79"/>
              </a:rPr>
              <a:t>are increasingly penetrating into modern sports.</a:t>
            </a:r>
            <a:endParaRPr lang="ru-RU" sz="3200" b="1" dirty="0">
              <a:cs typeface="Aharoni" pitchFamily="2" charset="-79"/>
            </a:endParaRPr>
          </a:p>
          <a:p>
            <a:endParaRPr lang="ru-RU" dirty="0"/>
          </a:p>
        </p:txBody>
      </p:sp>
      <p:sp>
        <p:nvSpPr>
          <p:cNvPr id="3" name="Заголовок 2"/>
          <p:cNvSpPr>
            <a:spLocks noGrp="1"/>
          </p:cNvSpPr>
          <p:nvPr>
            <p:ph type="title"/>
          </p:nvPr>
        </p:nvSpPr>
        <p:spPr>
          <a:xfrm>
            <a:off x="467544" y="404664"/>
            <a:ext cx="8229600" cy="1474424"/>
          </a:xfrm>
        </p:spPr>
        <p:txBody>
          <a:bodyPr>
            <a:normAutofit fontScale="90000"/>
          </a:bodyPr>
          <a:lstStyle/>
          <a:p>
            <a:r>
              <a:rPr lang="en-US" b="1" dirty="0">
                <a:latin typeface="Aharoni" pitchFamily="2" charset="-79"/>
                <a:cs typeface="Aharoni" pitchFamily="2" charset="-79"/>
              </a:rPr>
              <a:t>Overcoming these difficulties can be carried out in two related ways</a:t>
            </a:r>
            <a:r>
              <a:rPr lang="en-US" b="1" dirty="0" smtClean="0">
                <a:latin typeface="Aharoni" pitchFamily="2" charset="-79"/>
                <a:cs typeface="Aharoni" pitchFamily="2" charset="-79"/>
              </a:rPr>
              <a:t>:</a:t>
            </a:r>
            <a:endParaRPr lang="ru-RU" dirty="0"/>
          </a:p>
        </p:txBody>
      </p:sp>
    </p:spTree>
    <p:extLst>
      <p:ext uri="{BB962C8B-B14F-4D97-AF65-F5344CB8AC3E}">
        <p14:creationId xmlns:p14="http://schemas.microsoft.com/office/powerpoint/2010/main" val="5567498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476672"/>
            <a:ext cx="8352927" cy="5976664"/>
          </a:xfrm>
        </p:spPr>
        <p:txBody>
          <a:bodyPr>
            <a:normAutofit fontScale="92500" lnSpcReduction="10000"/>
          </a:bodyPr>
          <a:lstStyle/>
          <a:p>
            <a:pPr marL="0" indent="0" algn="just">
              <a:buNone/>
            </a:pPr>
            <a:r>
              <a:rPr lang="en-US" sz="2800" dirty="0">
                <a:solidFill>
                  <a:schemeClr val="bg1"/>
                </a:solidFill>
                <a:latin typeface="Aharoni" pitchFamily="2" charset="-79"/>
                <a:cs typeface="Aharoni" pitchFamily="2" charset="-79"/>
              </a:rPr>
              <a:t>Currently, it is generally recognized that the fatigue of athletes resulting from hard muscular work is formed specifically for each type of</a:t>
            </a:r>
            <a:r>
              <a:rPr lang="en-US" sz="2800" dirty="0">
                <a:latin typeface="Aharoni" pitchFamily="2" charset="-79"/>
                <a:cs typeface="Aharoni" pitchFamily="2" charset="-79"/>
              </a:rPr>
              <a:t> work, depending on the </a:t>
            </a:r>
            <a:r>
              <a:rPr lang="en-US" sz="2800" dirty="0">
                <a:solidFill>
                  <a:schemeClr val="bg1"/>
                </a:solidFill>
                <a:latin typeface="Aharoni" pitchFamily="2" charset="-79"/>
                <a:cs typeface="Aharoni" pitchFamily="2" charset="-79"/>
              </a:rPr>
              <a:t>degree of involvement </a:t>
            </a:r>
            <a:r>
              <a:rPr lang="en-US" sz="2800" dirty="0">
                <a:latin typeface="Aharoni" pitchFamily="2" charset="-79"/>
                <a:cs typeface="Aharoni" pitchFamily="2" charset="-79"/>
              </a:rPr>
              <a:t>in its performance of various functional systems and </a:t>
            </a:r>
            <a:r>
              <a:rPr lang="en-US" sz="2800" dirty="0" smtClean="0">
                <a:latin typeface="Aharoni" pitchFamily="2" charset="-79"/>
                <a:cs typeface="Aharoni" pitchFamily="2" charset="-79"/>
              </a:rPr>
              <a:t>mechanisms</a:t>
            </a:r>
          </a:p>
          <a:p>
            <a:pPr marL="0" indent="0" algn="just">
              <a:buNone/>
            </a:pPr>
            <a:r>
              <a:rPr lang="en-US" sz="2800" dirty="0">
                <a:latin typeface="Aharoni" pitchFamily="2" charset="-79"/>
                <a:cs typeface="Aharoni" pitchFamily="2" charset="-79"/>
              </a:rPr>
              <a:t>It should be taken into account that any restorative process also has its own specific effect on the body, determined both by its nature and by the method of application</a:t>
            </a:r>
            <a:r>
              <a:rPr lang="en-US" sz="2800" dirty="0" smtClean="0">
                <a:latin typeface="Aharoni" pitchFamily="2" charset="-79"/>
                <a:cs typeface="Aharoni" pitchFamily="2" charset="-79"/>
              </a:rPr>
              <a:t>.</a:t>
            </a:r>
          </a:p>
          <a:p>
            <a:pPr marL="0" indent="0" algn="just">
              <a:buNone/>
            </a:pPr>
            <a:r>
              <a:rPr lang="en-US" sz="2800" dirty="0">
                <a:latin typeface="Aharoni" pitchFamily="2" charset="-79"/>
                <a:cs typeface="Aharoni" pitchFamily="2" charset="-79"/>
              </a:rPr>
              <a:t>And in this sense, obviously, we should be talking about finding the possibilities of such a combination of training effects and recovery procedures, which would involve strict accounting of specific effects on the athlete's body.</a:t>
            </a:r>
            <a:endParaRPr lang="ru-RU" sz="2800" dirty="0">
              <a:cs typeface="Aharoni" pitchFamily="2" charset="-79"/>
            </a:endParaRPr>
          </a:p>
          <a:p>
            <a:endParaRPr lang="ru-RU" dirty="0"/>
          </a:p>
        </p:txBody>
      </p:sp>
    </p:spTree>
    <p:extLst>
      <p:ext uri="{BB962C8B-B14F-4D97-AF65-F5344CB8AC3E}">
        <p14:creationId xmlns:p14="http://schemas.microsoft.com/office/powerpoint/2010/main" val="36337326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24744"/>
            <a:ext cx="8640959" cy="5400600"/>
          </a:xfrm>
        </p:spPr>
        <p:txBody>
          <a:bodyPr>
            <a:normAutofit/>
          </a:bodyPr>
          <a:lstStyle/>
          <a:p>
            <a:pPr algn="just"/>
            <a:r>
              <a:rPr lang="en-US" dirty="0" smtClean="0">
                <a:solidFill>
                  <a:schemeClr val="bg1"/>
                </a:solidFill>
                <a:latin typeface="Aharoni" pitchFamily="2" charset="-79"/>
                <a:cs typeface="Aharoni" pitchFamily="2" charset="-79"/>
              </a:rPr>
              <a:t>The </a:t>
            </a:r>
            <a:r>
              <a:rPr lang="en-US" dirty="0">
                <a:solidFill>
                  <a:schemeClr val="bg1"/>
                </a:solidFill>
                <a:latin typeface="Aharoni" pitchFamily="2" charset="-79"/>
                <a:cs typeface="Aharoni" pitchFamily="2" charset="-79"/>
              </a:rPr>
              <a:t>main changes in the athlete's body that occur after </a:t>
            </a:r>
            <a:r>
              <a:rPr lang="en-US" b="1" dirty="0">
                <a:solidFill>
                  <a:schemeClr val="tx1"/>
                </a:solidFill>
                <a:latin typeface="Aharoni" pitchFamily="2" charset="-79"/>
                <a:cs typeface="Aharoni" pitchFamily="2" charset="-79"/>
              </a:rPr>
              <a:t>heavy loads related to the manifestation of endurance</a:t>
            </a:r>
            <a:r>
              <a:rPr lang="en-US" b="1" dirty="0" smtClean="0">
                <a:solidFill>
                  <a:schemeClr val="tx1"/>
                </a:solidFill>
                <a:latin typeface="Aharoni" pitchFamily="2" charset="-79"/>
                <a:cs typeface="Aharoni" pitchFamily="2" charset="-79"/>
              </a:rPr>
              <a:t>:</a:t>
            </a:r>
          </a:p>
          <a:p>
            <a:pPr algn="just"/>
            <a:r>
              <a:rPr lang="en-US" b="1" dirty="0">
                <a:solidFill>
                  <a:srgbClr val="7030A0"/>
                </a:solidFill>
                <a:cs typeface="Aharoni" pitchFamily="2" charset="-79"/>
              </a:rPr>
              <a:t>consumption of energy </a:t>
            </a:r>
            <a:r>
              <a:rPr lang="en-US" b="1" dirty="0" smtClean="0">
                <a:solidFill>
                  <a:srgbClr val="7030A0"/>
                </a:solidFill>
                <a:cs typeface="Aharoni" pitchFamily="2" charset="-79"/>
              </a:rPr>
              <a:t>reserves</a:t>
            </a:r>
          </a:p>
          <a:p>
            <a:pPr algn="just"/>
            <a:r>
              <a:rPr lang="en-US" b="1" dirty="0">
                <a:solidFill>
                  <a:srgbClr val="7030A0"/>
                </a:solidFill>
                <a:cs typeface="Aharoni" pitchFamily="2" charset="-79"/>
              </a:rPr>
              <a:t>water-salt </a:t>
            </a:r>
            <a:r>
              <a:rPr lang="en-US" b="1" dirty="0" smtClean="0">
                <a:solidFill>
                  <a:srgbClr val="7030A0"/>
                </a:solidFill>
                <a:cs typeface="Aharoni" pitchFamily="2" charset="-79"/>
              </a:rPr>
              <a:t>imbalance</a:t>
            </a:r>
          </a:p>
          <a:p>
            <a:pPr algn="just"/>
            <a:r>
              <a:rPr lang="en-US" b="1" dirty="0">
                <a:solidFill>
                  <a:srgbClr val="7030A0"/>
                </a:solidFill>
                <a:cs typeface="Aharoni" pitchFamily="2" charset="-79"/>
              </a:rPr>
              <a:t>decreased </a:t>
            </a:r>
            <a:r>
              <a:rPr lang="en-US" b="1" dirty="0" err="1">
                <a:solidFill>
                  <a:srgbClr val="7030A0"/>
                </a:solidFill>
                <a:cs typeface="Aharoni" pitchFamily="2" charset="-79"/>
              </a:rPr>
              <a:t>lipolytic</a:t>
            </a:r>
            <a:r>
              <a:rPr lang="en-US" b="1" dirty="0">
                <a:solidFill>
                  <a:srgbClr val="7030A0"/>
                </a:solidFill>
                <a:cs typeface="Aharoni" pitchFamily="2" charset="-79"/>
              </a:rPr>
              <a:t> functions of the liver, which leads to temporary adipose infiltration of the </a:t>
            </a:r>
            <a:r>
              <a:rPr lang="en-US" b="1" dirty="0" smtClean="0">
                <a:solidFill>
                  <a:srgbClr val="7030A0"/>
                </a:solidFill>
                <a:cs typeface="Aharoni" pitchFamily="2" charset="-79"/>
              </a:rPr>
              <a:t>liver</a:t>
            </a:r>
          </a:p>
          <a:p>
            <a:pPr algn="just"/>
            <a:r>
              <a:rPr lang="en-US" b="1" dirty="0">
                <a:solidFill>
                  <a:srgbClr val="7030A0"/>
                </a:solidFill>
                <a:cs typeface="Aharoni" pitchFamily="2" charset="-79"/>
              </a:rPr>
              <a:t>reduction of oxygen-binding functions of the </a:t>
            </a:r>
            <a:r>
              <a:rPr lang="en-US" b="1" dirty="0" smtClean="0">
                <a:solidFill>
                  <a:srgbClr val="7030A0"/>
                </a:solidFill>
                <a:cs typeface="Aharoni" pitchFamily="2" charset="-79"/>
              </a:rPr>
              <a:t>blood</a:t>
            </a:r>
          </a:p>
          <a:p>
            <a:pPr algn="just"/>
            <a:r>
              <a:rPr lang="en-US" b="1" dirty="0">
                <a:solidFill>
                  <a:srgbClr val="7030A0"/>
                </a:solidFill>
                <a:cs typeface="Aharoni" pitchFamily="2" charset="-79"/>
              </a:rPr>
              <a:t>functional proteinuria and hematuria due to lack of oxygen and blood supply to the kidneys during </a:t>
            </a:r>
            <a:r>
              <a:rPr lang="en-US" b="1" dirty="0" smtClean="0">
                <a:solidFill>
                  <a:srgbClr val="7030A0"/>
                </a:solidFill>
                <a:cs typeface="Aharoni" pitchFamily="2" charset="-79"/>
              </a:rPr>
              <a:t>exercise</a:t>
            </a:r>
          </a:p>
          <a:p>
            <a:pPr algn="just"/>
            <a:r>
              <a:rPr lang="en-US" b="1" dirty="0">
                <a:solidFill>
                  <a:srgbClr val="7030A0"/>
                </a:solidFill>
                <a:cs typeface="Aharoni" pitchFamily="2" charset="-79"/>
              </a:rPr>
              <a:t>structural disorders of biological cell </a:t>
            </a:r>
            <a:r>
              <a:rPr lang="en-US" b="1" dirty="0" smtClean="0">
                <a:solidFill>
                  <a:srgbClr val="7030A0"/>
                </a:solidFill>
                <a:cs typeface="Aharoni" pitchFamily="2" charset="-79"/>
              </a:rPr>
              <a:t>membranes and </a:t>
            </a:r>
            <a:r>
              <a:rPr lang="en-US" b="1" dirty="0">
                <a:solidFill>
                  <a:srgbClr val="7030A0"/>
                </a:solidFill>
                <a:cs typeface="Aharoni" pitchFamily="2" charset="-79"/>
              </a:rPr>
              <a:t>other effects caused by natural fatigue of the most important functional systems of the body.</a:t>
            </a:r>
            <a:endParaRPr lang="en-US" b="1" dirty="0" smtClean="0">
              <a:solidFill>
                <a:srgbClr val="7030A0"/>
              </a:solidFill>
              <a:cs typeface="Aharoni" pitchFamily="2" charset="-79"/>
            </a:endParaRPr>
          </a:p>
          <a:p>
            <a:pPr algn="just"/>
            <a:endParaRPr lang="en-US" b="1" dirty="0" smtClean="0">
              <a:solidFill>
                <a:srgbClr val="7030A0"/>
              </a:solidFill>
              <a:cs typeface="Aharoni" pitchFamily="2" charset="-79"/>
            </a:endParaRPr>
          </a:p>
          <a:p>
            <a:pPr algn="just"/>
            <a:endParaRPr lang="en-US" b="1" dirty="0" smtClean="0">
              <a:solidFill>
                <a:srgbClr val="7030A0"/>
              </a:solidFill>
              <a:cs typeface="Aharoni" pitchFamily="2" charset="-79"/>
            </a:endParaRPr>
          </a:p>
          <a:p>
            <a:pPr algn="just"/>
            <a:endParaRPr lang="en-US" b="1" dirty="0" smtClean="0">
              <a:solidFill>
                <a:schemeClr val="tx1"/>
              </a:solidFill>
              <a:cs typeface="Aharoni" pitchFamily="2" charset="-79"/>
            </a:endParaRPr>
          </a:p>
          <a:p>
            <a:pPr algn="just"/>
            <a:endParaRPr lang="ru-RU" b="1" dirty="0">
              <a:solidFill>
                <a:schemeClr val="tx1"/>
              </a:solidFill>
              <a:cs typeface="Aharoni" pitchFamily="2" charset="-79"/>
            </a:endParaRPr>
          </a:p>
        </p:txBody>
      </p:sp>
      <p:sp>
        <p:nvSpPr>
          <p:cNvPr id="3" name="Заголовок 2"/>
          <p:cNvSpPr>
            <a:spLocks noGrp="1"/>
          </p:cNvSpPr>
          <p:nvPr>
            <p:ph type="title"/>
          </p:nvPr>
        </p:nvSpPr>
        <p:spPr>
          <a:xfrm>
            <a:off x="457200" y="338328"/>
            <a:ext cx="8229600" cy="786416"/>
          </a:xfrm>
        </p:spPr>
        <p:txBody>
          <a:bodyPr/>
          <a:lstStyle/>
          <a:p>
            <a:r>
              <a:rPr lang="en-US" dirty="0"/>
              <a:t>For example</a:t>
            </a:r>
            <a:endParaRPr lang="ru-RU" dirty="0"/>
          </a:p>
        </p:txBody>
      </p:sp>
    </p:spTree>
    <p:extLst>
      <p:ext uri="{BB962C8B-B14F-4D97-AF65-F5344CB8AC3E}">
        <p14:creationId xmlns:p14="http://schemas.microsoft.com/office/powerpoint/2010/main" val="1410178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548680"/>
            <a:ext cx="8712968" cy="5904656"/>
          </a:xfrm>
        </p:spPr>
        <p:txBody>
          <a:bodyPr/>
          <a:lstStyle/>
          <a:p>
            <a:pPr marL="0" indent="0" algn="just">
              <a:buNone/>
            </a:pPr>
            <a:r>
              <a:rPr lang="en-US" dirty="0">
                <a:solidFill>
                  <a:schemeClr val="bg1"/>
                </a:solidFill>
                <a:latin typeface="Aharoni" pitchFamily="2" charset="-79"/>
                <a:cs typeface="Aharoni" pitchFamily="2" charset="-79"/>
              </a:rPr>
              <a:t>It is logical that the whole complex of recovery means, including food ration and pharmacological means, should be aimed at eliminating the changes listed on the previous </a:t>
            </a:r>
            <a:r>
              <a:rPr lang="en-US" dirty="0">
                <a:latin typeface="Aharoni" pitchFamily="2" charset="-79"/>
                <a:cs typeface="Aharoni" pitchFamily="2" charset="-79"/>
              </a:rPr>
              <a:t>slide and restoring the body's homeostasis</a:t>
            </a:r>
            <a:r>
              <a:rPr lang="en-US" dirty="0" smtClean="0">
                <a:latin typeface="Aharoni" pitchFamily="2" charset="-79"/>
                <a:cs typeface="Aharoni" pitchFamily="2" charset="-79"/>
              </a:rPr>
              <a:t>.</a:t>
            </a:r>
          </a:p>
          <a:p>
            <a:pPr marL="0" indent="0" algn="just">
              <a:buNone/>
            </a:pPr>
            <a:endParaRPr lang="en-US" dirty="0">
              <a:latin typeface="Aharoni" pitchFamily="2" charset="-79"/>
              <a:cs typeface="Aharoni" pitchFamily="2" charset="-79"/>
            </a:endParaRPr>
          </a:p>
          <a:p>
            <a:pPr marL="0" indent="0" algn="just">
              <a:buNone/>
            </a:pPr>
            <a:r>
              <a:rPr lang="en-US" dirty="0">
                <a:latin typeface="Aharoni" pitchFamily="2" charset="-79"/>
                <a:cs typeface="Aharoni" pitchFamily="2" charset="-79"/>
              </a:rPr>
              <a:t>The main efforts to restore the athlete's functions should be focused mainly on promoting the natural course of recovery, directing the restorative, biosynthetic processes in the most favorable way with the elimination of the causes that slow them down, but not on accelerating the process of recovery</a:t>
            </a:r>
            <a:endParaRPr lang="en-US" dirty="0" smtClean="0">
              <a:latin typeface="Aharoni" pitchFamily="2" charset="-79"/>
              <a:cs typeface="Aharoni" pitchFamily="2" charset="-79"/>
            </a:endParaRPr>
          </a:p>
          <a:p>
            <a:pPr marL="0" indent="0">
              <a:buNone/>
            </a:pPr>
            <a:endParaRPr lang="ru-RU" dirty="0">
              <a:cs typeface="Aharoni" pitchFamily="2" charset="-79"/>
            </a:endParaRPr>
          </a:p>
        </p:txBody>
      </p:sp>
    </p:spTree>
    <p:extLst>
      <p:ext uri="{BB962C8B-B14F-4D97-AF65-F5344CB8AC3E}">
        <p14:creationId xmlns:p14="http://schemas.microsoft.com/office/powerpoint/2010/main" val="3686951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p:cTn id="15"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620688"/>
            <a:ext cx="8640959" cy="5760640"/>
          </a:xfrm>
        </p:spPr>
        <p:txBody>
          <a:bodyPr>
            <a:normAutofit lnSpcReduction="10000"/>
          </a:bodyPr>
          <a:lstStyle/>
          <a:p>
            <a:pPr marL="0" indent="0" algn="just">
              <a:buNone/>
            </a:pPr>
            <a:r>
              <a:rPr lang="en-US" sz="2800" dirty="0">
                <a:solidFill>
                  <a:schemeClr val="bg1"/>
                </a:solidFill>
                <a:latin typeface="Aharoni" pitchFamily="2" charset="-79"/>
                <a:cs typeface="Aharoni" pitchFamily="2" charset="-79"/>
              </a:rPr>
              <a:t>The use of recovery tools is not a harmless procedure that can only reduce fatigue and </a:t>
            </a:r>
            <a:r>
              <a:rPr lang="en-US" sz="2800" dirty="0">
                <a:solidFill>
                  <a:srgbClr val="7030A0"/>
                </a:solidFill>
                <a:latin typeface="Aharoni" pitchFamily="2" charset="-79"/>
                <a:cs typeface="Aharoni" pitchFamily="2" charset="-79"/>
              </a:rPr>
              <a:t>accelerate the course of </a:t>
            </a:r>
            <a:r>
              <a:rPr lang="en-US" sz="2800" dirty="0">
                <a:latin typeface="Aharoni" pitchFamily="2" charset="-79"/>
                <a:cs typeface="Aharoni" pitchFamily="2" charset="-79"/>
              </a:rPr>
              <a:t>recovery </a:t>
            </a:r>
            <a:r>
              <a:rPr lang="en-US" sz="2800" dirty="0" smtClean="0">
                <a:latin typeface="Aharoni" pitchFamily="2" charset="-79"/>
                <a:cs typeface="Aharoni" pitchFamily="2" charset="-79"/>
              </a:rPr>
              <a:t>processes</a:t>
            </a:r>
          </a:p>
          <a:p>
            <a:pPr marL="0" indent="0" algn="just">
              <a:buNone/>
            </a:pPr>
            <a:endParaRPr lang="en-US" dirty="0" smtClean="0">
              <a:cs typeface="Aharoni" pitchFamily="2" charset="-79"/>
            </a:endParaRPr>
          </a:p>
          <a:p>
            <a:pPr marL="0" indent="0" algn="just">
              <a:buNone/>
            </a:pPr>
            <a:r>
              <a:rPr lang="en-US" sz="2800" dirty="0" smtClean="0">
                <a:latin typeface="Aharoni" pitchFamily="2" charset="-79"/>
                <a:cs typeface="Aharoni" pitchFamily="2" charset="-79"/>
              </a:rPr>
              <a:t>Each </a:t>
            </a:r>
            <a:r>
              <a:rPr lang="en-US" sz="2800" dirty="0">
                <a:latin typeface="Aharoni" pitchFamily="2" charset="-79"/>
                <a:cs typeface="Aharoni" pitchFamily="2" charset="-79"/>
              </a:rPr>
              <a:t>recovery procedure in itself is an additional stress on the body which imposes certain requirements </a:t>
            </a:r>
            <a:r>
              <a:rPr lang="en-US" sz="2800" dirty="0" smtClean="0">
                <a:latin typeface="Aharoni" pitchFamily="2" charset="-79"/>
                <a:cs typeface="Aharoni" pitchFamily="2" charset="-79"/>
              </a:rPr>
              <a:t>on </a:t>
            </a:r>
            <a:r>
              <a:rPr lang="en-US" sz="2800" dirty="0">
                <a:latin typeface="Aharoni" pitchFamily="2" charset="-79"/>
                <a:cs typeface="Aharoni" pitchFamily="2" charset="-79"/>
              </a:rPr>
              <a:t>the activity of various functional systems of the </a:t>
            </a:r>
            <a:r>
              <a:rPr lang="en-US" sz="2800" dirty="0" smtClean="0">
                <a:latin typeface="Aharoni" pitchFamily="2" charset="-79"/>
                <a:cs typeface="Aharoni" pitchFamily="2" charset="-79"/>
              </a:rPr>
              <a:t>body</a:t>
            </a:r>
          </a:p>
          <a:p>
            <a:pPr marL="0" indent="0" algn="just">
              <a:buNone/>
            </a:pPr>
            <a:endParaRPr lang="en-US" sz="2800" dirty="0" smtClean="0">
              <a:latin typeface="Aharoni" pitchFamily="2" charset="-79"/>
              <a:cs typeface="Aharoni" pitchFamily="2" charset="-79"/>
            </a:endParaRPr>
          </a:p>
          <a:p>
            <a:pPr marL="0" indent="0" algn="just">
              <a:buNone/>
            </a:pPr>
            <a:r>
              <a:rPr lang="en-US" sz="2800" dirty="0">
                <a:latin typeface="Aharoni" pitchFamily="2" charset="-79"/>
                <a:cs typeface="Aharoni" pitchFamily="2" charset="-79"/>
              </a:rPr>
              <a:t>Ignoring this can lead to the opposite effect of additional means – worsening fatigue, decreased performance, disruption of adaptive processes and the emergence of other negative </a:t>
            </a:r>
            <a:r>
              <a:rPr lang="en-US" sz="2800" dirty="0" smtClean="0">
                <a:latin typeface="Aharoni" pitchFamily="2" charset="-79"/>
                <a:cs typeface="Aharoni" pitchFamily="2" charset="-79"/>
              </a:rPr>
              <a:t>reactions</a:t>
            </a:r>
            <a:endParaRPr lang="en-US" sz="2800" dirty="0">
              <a:latin typeface="Aharoni" pitchFamily="2" charset="-79"/>
              <a:cs typeface="Aharoni" pitchFamily="2" charset="-79"/>
            </a:endParaRPr>
          </a:p>
          <a:p>
            <a:pPr marL="0" indent="0" algn="just">
              <a:buNone/>
            </a:pPr>
            <a:endParaRPr lang="ru-RU" sz="2800" dirty="0">
              <a:cs typeface="Aharoni" pitchFamily="2" charset="-79"/>
            </a:endParaRPr>
          </a:p>
        </p:txBody>
      </p:sp>
    </p:spTree>
    <p:extLst>
      <p:ext uri="{BB962C8B-B14F-4D97-AF65-F5344CB8AC3E}">
        <p14:creationId xmlns:p14="http://schemas.microsoft.com/office/powerpoint/2010/main" val="31815782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772816"/>
            <a:ext cx="8496944" cy="4392488"/>
          </a:xfrm>
        </p:spPr>
        <p:txBody>
          <a:bodyPr>
            <a:normAutofit/>
          </a:bodyPr>
          <a:lstStyle/>
          <a:p>
            <a:pPr marL="0" indent="0" algn="just">
              <a:buNone/>
            </a:pPr>
            <a:r>
              <a:rPr lang="en-US" sz="3200" dirty="0">
                <a:latin typeface="Aharoni" pitchFamily="2" charset="-79"/>
                <a:cs typeface="Aharoni" pitchFamily="2" charset="-79"/>
              </a:rPr>
              <a:t>Currently, training effects and recovery procedures are presented as two sides of a single complex process. Combining the means of recovery and training effects into a specific system is one of the main issues of managing performance and recovery processes in the programs of training sessions and </a:t>
            </a:r>
            <a:r>
              <a:rPr lang="en-US" sz="3200" dirty="0" err="1" smtClean="0">
                <a:latin typeface="Aharoni" pitchFamily="2" charset="-79"/>
                <a:cs typeface="Aharoni" pitchFamily="2" charset="-79"/>
              </a:rPr>
              <a:t>microcycles</a:t>
            </a:r>
            <a:endParaRPr lang="ru-RU" sz="3200" dirty="0">
              <a:cs typeface="Aharoni" pitchFamily="2" charset="-79"/>
            </a:endParaRPr>
          </a:p>
          <a:p>
            <a:endParaRPr lang="ru-RU" dirty="0"/>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1108285267"/>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23528" y="260648"/>
            <a:ext cx="8229600" cy="1252728"/>
          </a:xfrm>
        </p:spPr>
        <p:txBody>
          <a:bodyPr>
            <a:noAutofit/>
          </a:bodyPr>
          <a:lstStyle/>
          <a:p>
            <a:r>
              <a:rPr lang="en-US" sz="3600" dirty="0"/>
              <a:t>All recovery means that are used in sports training can be conditionally grouped into three main groups</a:t>
            </a:r>
            <a:endParaRPr lang="ru-RU" sz="3600" dirty="0"/>
          </a:p>
        </p:txBody>
      </p:sp>
      <p:sp>
        <p:nvSpPr>
          <p:cNvPr id="5" name="Стрелка вниз 4"/>
          <p:cNvSpPr/>
          <p:nvPr/>
        </p:nvSpPr>
        <p:spPr>
          <a:xfrm>
            <a:off x="914223" y="1861659"/>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a:off x="4499992" y="1852071"/>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7524328" y="1861659"/>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3720233" y="3064856"/>
            <a:ext cx="2044149" cy="523220"/>
          </a:xfrm>
          <a:prstGeom prst="rect">
            <a:avLst/>
          </a:prstGeom>
        </p:spPr>
        <p:txBody>
          <a:bodyPr wrap="none">
            <a:spAutoFit/>
          </a:bodyPr>
          <a:lstStyle/>
          <a:p>
            <a:r>
              <a:rPr lang="en-US" sz="2800" dirty="0">
                <a:solidFill>
                  <a:srgbClr val="7030A0"/>
                </a:solidFill>
                <a:latin typeface="Aharoni" pitchFamily="2" charset="-79"/>
                <a:cs typeface="Aharoni" pitchFamily="2" charset="-79"/>
              </a:rPr>
              <a:t>P</a:t>
            </a:r>
            <a:r>
              <a:rPr lang="ru-RU" sz="2800" dirty="0" err="1" smtClean="0">
                <a:solidFill>
                  <a:srgbClr val="7030A0"/>
                </a:solidFill>
                <a:cs typeface="Aharoni" pitchFamily="2" charset="-79"/>
              </a:rPr>
              <a:t>edagogical</a:t>
            </a:r>
            <a:endParaRPr lang="ru-RU" sz="2800" dirty="0">
              <a:solidFill>
                <a:srgbClr val="7030A0"/>
              </a:solidFill>
              <a:cs typeface="Aharoni" pitchFamily="2" charset="-79"/>
            </a:endParaRPr>
          </a:p>
        </p:txBody>
      </p:sp>
      <p:sp>
        <p:nvSpPr>
          <p:cNvPr id="10" name="Прямоугольник 9"/>
          <p:cNvSpPr/>
          <p:nvPr/>
        </p:nvSpPr>
        <p:spPr>
          <a:xfrm>
            <a:off x="63758" y="3097167"/>
            <a:ext cx="2247731" cy="523220"/>
          </a:xfrm>
          <a:prstGeom prst="rect">
            <a:avLst/>
          </a:prstGeom>
        </p:spPr>
        <p:txBody>
          <a:bodyPr wrap="none">
            <a:spAutoFit/>
          </a:bodyPr>
          <a:lstStyle/>
          <a:p>
            <a:pPr algn="just"/>
            <a:r>
              <a:rPr lang="en-US" sz="2800" dirty="0" err="1" smtClean="0">
                <a:solidFill>
                  <a:srgbClr val="7030A0"/>
                </a:solidFill>
                <a:latin typeface="Aharoni" pitchFamily="2" charset="-79"/>
                <a:cs typeface="Aharoni" pitchFamily="2" charset="-79"/>
              </a:rPr>
              <a:t>P</a:t>
            </a:r>
            <a:r>
              <a:rPr lang="ru-RU" sz="2800" dirty="0" err="1" smtClean="0">
                <a:solidFill>
                  <a:srgbClr val="7030A0"/>
                </a:solidFill>
                <a:cs typeface="Aharoni" pitchFamily="2" charset="-79"/>
              </a:rPr>
              <a:t>sychological</a:t>
            </a:r>
            <a:endParaRPr lang="ru-RU" sz="2800" dirty="0">
              <a:solidFill>
                <a:srgbClr val="7030A0"/>
              </a:solidFill>
              <a:cs typeface="Aharoni" pitchFamily="2" charset="-79"/>
            </a:endParaRPr>
          </a:p>
        </p:txBody>
      </p:sp>
      <p:sp>
        <p:nvSpPr>
          <p:cNvPr id="11" name="Прямоугольник 10"/>
          <p:cNvSpPr/>
          <p:nvPr/>
        </p:nvSpPr>
        <p:spPr>
          <a:xfrm>
            <a:off x="6837543" y="3097167"/>
            <a:ext cx="1858201" cy="523220"/>
          </a:xfrm>
          <a:prstGeom prst="rect">
            <a:avLst/>
          </a:prstGeom>
        </p:spPr>
        <p:txBody>
          <a:bodyPr wrap="none">
            <a:spAutoFit/>
          </a:bodyPr>
          <a:lstStyle/>
          <a:p>
            <a:r>
              <a:rPr lang="en-US" sz="2800" dirty="0" err="1" smtClean="0">
                <a:solidFill>
                  <a:srgbClr val="7030A0"/>
                </a:solidFill>
                <a:latin typeface="Aharoni" pitchFamily="2" charset="-79"/>
                <a:cs typeface="Aharoni" pitchFamily="2" charset="-79"/>
              </a:rPr>
              <a:t>B</a:t>
            </a:r>
            <a:r>
              <a:rPr lang="ru-RU" sz="2800" dirty="0" err="1" smtClean="0">
                <a:solidFill>
                  <a:srgbClr val="7030A0"/>
                </a:solidFill>
                <a:cs typeface="Aharoni" pitchFamily="2" charset="-79"/>
              </a:rPr>
              <a:t>iomedical</a:t>
            </a:r>
            <a:endParaRPr lang="ru-RU" sz="2800" dirty="0">
              <a:solidFill>
                <a:srgbClr val="7030A0"/>
              </a:solidFill>
              <a:cs typeface="Aharoni" pitchFamily="2" charset="-79"/>
            </a:endParaRPr>
          </a:p>
        </p:txBody>
      </p:sp>
    </p:spTree>
    <p:extLst>
      <p:ext uri="{BB962C8B-B14F-4D97-AF65-F5344CB8AC3E}">
        <p14:creationId xmlns:p14="http://schemas.microsoft.com/office/powerpoint/2010/main" val="4122438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p:bldP spid="10" grpId="0"/>
      <p:bldP spid="11"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4216CB7EAD73364A8C08FF5BEECD6A59" ma:contentTypeVersion="0" ma:contentTypeDescription="Создание документа." ma:contentTypeScope="" ma:versionID="b693fa730db6f2d4e0692dd5da85b6a9">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7BF0932-AC88-4987-89A4-694B47A18795}"/>
</file>

<file path=customXml/itemProps2.xml><?xml version="1.0" encoding="utf-8"?>
<ds:datastoreItem xmlns:ds="http://schemas.openxmlformats.org/officeDocument/2006/customXml" ds:itemID="{174BAF96-86E8-4069-B244-9B222832B03A}"/>
</file>

<file path=customXml/itemProps3.xml><?xml version="1.0" encoding="utf-8"?>
<ds:datastoreItem xmlns:ds="http://schemas.openxmlformats.org/officeDocument/2006/customXml" ds:itemID="{506D100E-2208-4F22-B3AE-69C579E9D849}"/>
</file>

<file path=docProps/app.xml><?xml version="1.0" encoding="utf-8"?>
<Properties xmlns="http://schemas.openxmlformats.org/officeDocument/2006/extended-properties" xmlns:vt="http://schemas.openxmlformats.org/officeDocument/2006/docPropsVTypes">
  <Template>Waveform</Template>
  <TotalTime>153</TotalTime>
  <Words>1047</Words>
  <Application>Microsoft Office PowerPoint</Application>
  <PresentationFormat>Экран (4:3)</PresentationFormat>
  <Paragraphs>66</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Волна</vt:lpstr>
      <vt:lpstr>Recovery and improvement of athletes performance</vt:lpstr>
      <vt:lpstr>Презентация PowerPoint</vt:lpstr>
      <vt:lpstr>Overcoming these difficulties can be carried out in two related ways:</vt:lpstr>
      <vt:lpstr>Презентация PowerPoint</vt:lpstr>
      <vt:lpstr>For example</vt:lpstr>
      <vt:lpstr>Презентация PowerPoint</vt:lpstr>
      <vt:lpstr>Презентация PowerPoint</vt:lpstr>
      <vt:lpstr>Презентация PowerPoint</vt:lpstr>
      <vt:lpstr>All recovery means that are used in sports training can be conditionally grouped into three main groups</vt:lpstr>
      <vt:lpstr>Презентация PowerPoint</vt:lpstr>
      <vt:lpstr>Презентация PowerPoint</vt:lpstr>
      <vt:lpstr>There is a large arsenal of pedagogical means of recovery:</vt:lpstr>
      <vt:lpstr>Презентация PowerPoint</vt:lpstr>
      <vt:lpstr>Psychopedagogical means include</vt:lpstr>
      <vt:lpstr>Medical means have a great share in providing a full recovery of athletic performance</vt:lpstr>
      <vt:lpstr>Презентация PowerPoint</vt:lpstr>
    </vt:vector>
  </TitlesOfParts>
  <Company>SPecialiST RePack, SanBuild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Recovery and improvement of athletes performance</dc:title>
  <dc:creator>Wotanwatch</dc:creator>
  <cp:lastModifiedBy>Wotanwatch</cp:lastModifiedBy>
  <cp:revision>14</cp:revision>
  <dcterms:created xsi:type="dcterms:W3CDTF">2021-11-06T08:14:34Z</dcterms:created>
  <dcterms:modified xsi:type="dcterms:W3CDTF">2021-11-06T10:51:53Z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0x0101004216CB7EAD73364A8C08FF5BEECD6A59</vt:lpwstr>
  </property>
</Properties>
</file>