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s/slide2.xml" ContentType="application/vnd.openxmlformats-officedocument.presentationml.slide+xml"/>
  <Override PartName="/ppt/tags/tag4.xml" ContentType="application/vnd.openxmlformats-officedocument.presentationml.tags+xml"/>
  <Override PartName="/ppt/tags/tag5.xml" ContentType="application/vnd.openxmlformats-officedocument.presentationml.tags+xml"/>
  <Override PartName="/ppt/slides/slide3.xml" ContentType="application/vnd.openxmlformats-officedocument.presentationml.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s/slide4.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s/slide7.xml" ContentType="application/vnd.openxmlformats-officedocument.presentationml.slide+xml"/>
  <Override PartName="/ppt/notesSlides/notesSlide2.xml" ContentType="application/vnd.openxmlformats-officedocument.presentationml.notesSlide+xml"/>
  <Override PartName="/ppt/slides/slide8.xml" ContentType="application/vnd.openxmlformats-officedocument.presentationml.slide+xml"/>
  <Override PartName="/ppt/notesSlides/notesSlide3.xml" ContentType="application/vnd.openxmlformats-officedocument.presentationml.notesSlide+xml"/>
  <Override PartName="/ppt/slides/slide9.xml" ContentType="application/vnd.openxmlformats-officedocument.presentationml.slide+xml"/>
  <Override PartName="/ppt/notesSlides/notesSlide4.xml" ContentType="application/vnd.openxmlformats-officedocument.presentationml.notesSlide+xml"/>
  <Override PartName="/ppt/slides/slide10.xml" ContentType="application/vnd.openxmlformats-officedocument.presentationml.slide+xml"/>
  <Override PartName="/ppt/notesSlides/notesSlide5.xml" ContentType="application/vnd.openxmlformats-officedocument.presentationml.notesSlide+xml"/>
  <Override PartName="/ppt/tags/tag12.xml" ContentType="application/vnd.openxmlformats-officedocument.presentationml.tags+xml"/>
  <Override PartName="/ppt/slides/slide11.xml" ContentType="application/vnd.openxmlformats-officedocument.presentationml.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s/slide12.xml" ContentType="application/vnd.openxmlformats-officedocument.presentationml.slide+xml"/>
  <Override PartName="/ppt/notesSlides/notesSlide6.xml" ContentType="application/vnd.openxmlformats-officedocument.presentationml.notesSlide+xml"/>
  <Override PartName="/ppt/slides/slide13.xml" ContentType="application/vnd.openxmlformats-officedocument.presentationml.slide+xml"/>
  <Override PartName="/ppt/notesSlides/notesSlide7.xml" ContentType="application/vnd.openxmlformats-officedocument.presentationml.notesSlide+xml"/>
  <Override PartName="/ppt/slides/slide14.xml" ContentType="application/vnd.openxmlformats-officedocument.presentationml.slide+xml"/>
  <Override PartName="/ppt/notesSlides/notesSlide8.xml" ContentType="application/vnd.openxmlformats-officedocument.presentationml.notesSlide+xml"/>
  <Override PartName="/ppt/slides/slide15.xml" ContentType="application/vnd.openxmlformats-officedocument.presentationml.slide+xml"/>
  <Override PartName="/ppt/notesSlides/notesSlide9.xml" ContentType="application/vnd.openxmlformats-officedocument.presentationml.notesSlide+xml"/>
  <Override PartName="/ppt/slides/slide16.xml" ContentType="application/vnd.openxmlformats-officedocument.presentationml.slide+xml"/>
  <Override PartName="/ppt/slides/slide17.xml" ContentType="application/vnd.openxmlformats-officedocument.presentationml.slide+xml"/>
  <Override PartName="/ppt/notesSlides/notesSlide10.xml" ContentType="application/vnd.openxmlformats-officedocument.presentationml.notesSlide+xml"/>
  <Override PartName="/ppt/slides/slide18.xml" ContentType="application/vnd.openxmlformats-officedocument.presentationml.slide+xml"/>
  <Override PartName="/ppt/slides/slide19.xml" ContentType="application/vnd.openxmlformats-officedocument.presentationml.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s/slide20.xml" ContentType="application/vnd.openxmlformats-officedocument.presentationml.slide+xml"/>
  <Override PartName="/ppt/notesSlides/notesSlide11.xml" ContentType="application/vnd.openxmlformats-officedocument.presentationml.notesSlide+xml"/>
  <Override PartName="/ppt/slides/slide21.xml" ContentType="application/vnd.openxmlformats-officedocument.presentationml.slide+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13.xml" ContentType="application/vnd.openxmlformats-officedocument.presentationml.notesSlide+xml"/>
  <Override PartName="/ppt/slides/slide23.xml" ContentType="application/vnd.openxmlformats-officedocument.presentationml.slide+xml"/>
  <Override PartName="/ppt/notesSlides/notesSlide14.xml" ContentType="application/vnd.openxmlformats-officedocument.presentationml.notesSlide+xml"/>
  <Override PartName="/ppt/slides/slide24.xml" ContentType="application/vnd.openxmlformats-officedocument.presentationml.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28"/>
  </p:handoutMasterIdLst>
  <p:sldIdLst>
    <p:sldId id="773" r:id="rId3"/>
    <p:sldId id="836" r:id="rId4"/>
    <p:sldId id="837" r:id="rId5"/>
    <p:sldId id="824" r:id="rId6"/>
    <p:sldId id="865" r:id="rId7"/>
    <p:sldId id="841" r:id="rId9"/>
    <p:sldId id="843" r:id="rId10"/>
    <p:sldId id="842" r:id="rId11"/>
    <p:sldId id="845" r:id="rId12"/>
    <p:sldId id="846" r:id="rId13"/>
    <p:sldId id="844" r:id="rId14"/>
    <p:sldId id="849" r:id="rId15"/>
    <p:sldId id="866" r:id="rId16"/>
    <p:sldId id="862" r:id="rId17"/>
    <p:sldId id="867" r:id="rId18"/>
    <p:sldId id="863" r:id="rId19"/>
    <p:sldId id="868" r:id="rId20"/>
    <p:sldId id="864" r:id="rId21"/>
    <p:sldId id="847" r:id="rId22"/>
    <p:sldId id="850" r:id="rId23"/>
    <p:sldId id="882" r:id="rId24"/>
    <p:sldId id="883" r:id="rId25"/>
    <p:sldId id="884" r:id="rId26"/>
    <p:sldId id="85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AE8A"/>
    <a:srgbClr val="F8EDEA"/>
    <a:srgbClr val="75945B"/>
    <a:srgbClr val="F9F3ED"/>
    <a:srgbClr val="859D6C"/>
    <a:srgbClr val="D7DEA6"/>
    <a:srgbClr val="9EC077"/>
    <a:srgbClr val="969696"/>
    <a:srgbClr val="FBAE40"/>
    <a:srgbClr val="618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866" autoAdjust="0"/>
    <p:restoredTop sz="93992" autoAdjust="0"/>
  </p:normalViewPr>
  <p:slideViewPr>
    <p:cSldViewPr snapToGrid="0" showGuides="1">
      <p:cViewPr varScale="1">
        <p:scale>
          <a:sx n="99" d="100"/>
          <a:sy n="99" d="100"/>
        </p:scale>
        <p:origin x="149" y="202"/>
      </p:cViewPr>
      <p:guideLst>
        <p:guide pos="2430"/>
        <p:guide orient="horz" pos="3274"/>
        <p:guide orient="horz" pos="1961"/>
        <p:guide orient="horz" pos="2259"/>
        <p:guide orient="horz" pos="3159"/>
        <p:guide orient="horz" pos="2040"/>
        <p:guide orient="horz" pos="2728"/>
        <p:guide orient="horz" pos="2578"/>
        <p:guide orient="horz" pos="1446"/>
        <p:guide orient="horz" pos="1546"/>
        <p:guide orient="horz" pos="1620"/>
        <p:guide pos="235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8" Type="http://schemas.openxmlformats.org/officeDocument/2006/relationships/slide" Target="slides/slide15.xml"/><Relationship Id="rId13" Type="http://schemas.openxmlformats.org/officeDocument/2006/relationships/slide" Target="slides/slide10.xml"/><Relationship Id="rId3" Type="http://schemas.openxmlformats.org/officeDocument/2006/relationships/slide" Target="slides/slide1.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5.xml"/><Relationship Id="rId33" Type="http://schemas.openxmlformats.org/officeDocument/2006/relationships/customXml" Target="../customXml/item1.xml"/><Relationship Id="rId25" Type="http://schemas.openxmlformats.org/officeDocument/2006/relationships/slide" Target="slides/slide22.xml"/><Relationship Id="rId17" Type="http://schemas.openxmlformats.org/officeDocument/2006/relationships/slide" Target="slides/slide14.xml"/><Relationship Id="rId12" Type="http://schemas.openxmlformats.org/officeDocument/2006/relationships/slide" Target="slides/slide9.xml"/><Relationship Id="rId29"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4.xml"/><Relationship Id="rId32" Type="http://schemas.openxmlformats.org/officeDocument/2006/relationships/customXmlProps" Target="../customXml/itemProps23.xml"/><Relationship Id="rId24" Type="http://schemas.openxmlformats.org/officeDocument/2006/relationships/slide" Target="slides/slide21.xml"/><Relationship Id="rId11" Type="http://schemas.openxmlformats.org/officeDocument/2006/relationships/slide" Target="slides/slide8.xml"/><Relationship Id="rId1" Type="http://schemas.openxmlformats.org/officeDocument/2006/relationships/slideMaster" Target="slideMasters/slideMaster1.xml"/><Relationship Id="rId5" Type="http://schemas.openxmlformats.org/officeDocument/2006/relationships/slide" Target="slides/slide3.xml"/><Relationship Id="rId28" Type="http://schemas.openxmlformats.org/officeDocument/2006/relationships/handoutMaster" Target="handoutMasters/handoutMaster1.xml"/><Relationship Id="rId23" Type="http://schemas.openxmlformats.org/officeDocument/2006/relationships/slide" Target="slides/slide20.xml"/><Relationship Id="rId15" Type="http://schemas.openxmlformats.org/officeDocument/2006/relationships/slide" Target="slides/slide12.xml"/><Relationship Id="rId36" Type="http://schemas.openxmlformats.org/officeDocument/2006/relationships/customXml" Target="../customXml/item4.xml"/><Relationship Id="rId31" Type="http://schemas.openxmlformats.org/officeDocument/2006/relationships/tableStyles" Target="tableStyles.xml"/><Relationship Id="rId19" Type="http://schemas.openxmlformats.org/officeDocument/2006/relationships/slide" Target="slides/slide16.xml"/><Relationship Id="rId10" Type="http://schemas.openxmlformats.org/officeDocument/2006/relationships/slide" Target="slides/slide7.xml"/><Relationship Id="rId9" Type="http://schemas.openxmlformats.org/officeDocument/2006/relationships/slide" Target="slides/slide6.xml"/><Relationship Id="rId4" Type="http://schemas.openxmlformats.org/officeDocument/2006/relationships/slide" Target="slides/slide2.xml"/><Relationship Id="rId30" Type="http://schemas.openxmlformats.org/officeDocument/2006/relationships/viewProps" Target="viewProps.xml"/><Relationship Id="rId27" Type="http://schemas.openxmlformats.org/officeDocument/2006/relationships/slide" Target="slides/slide24.xml"/><Relationship Id="rId22" Type="http://schemas.openxmlformats.org/officeDocument/2006/relationships/slide" Target="slides/slide19.xml"/><Relationship Id="rId14" Type="http://schemas.openxmlformats.org/officeDocument/2006/relationships/slide" Target="slides/slide11.xml"/><Relationship Id="rId35" Type="http://schemas.openxmlformats.org/officeDocument/2006/relationships/customXml" Target="../customXml/item3.xml"/><Relationship Id="rId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CEDF00-B687-4518-A523-F35356445D8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37DF39-E0DC-43CD-A1BD-70206D7A237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不足：忽略了信息反馈和社会环境因素对传播行为的制约</a:t>
            </a:r>
            <a:endParaRPr lang="zh-CN" altLang="en-US"/>
          </a:p>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不足：传播过程中的社会互动并不仅仅是有形的社会作用力之间的互动，而且也是无形的社会作用力——社会心理因素之间的互动。赖利夫妇的系统模式仅仅是一个框架，并没有对框架进一步进行具体、细致的分析。</a:t>
            </a:r>
            <a:endParaRPr lang="zh-CN" altLang="en-US"/>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首先要搞懂GR的主要职责。GR的核心职责是保驾护航，为公司发展创造良好的外部环境，争取更多的发展资源。具体职能包含几个层面：一是发挥桥梁作用，对接政府，与行业相关的政府监管部门建立稳定、通畅的沟通渠道，申请相应资质，争取政策和资源。二是发挥参谋助手作用，开展行业政策研究，对业务进行政策预警并提供运营策略建议。三是发挥护航作用，开展政府类的危机公关，诸如12315、工商涉诉、公安等。四是发挥窗口作用，推动政府企业间合作，提升企业在政府端的形象展示。</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一是要了解政府运作机制。干一行，首先要懂一行。GR最主要的工作对象就是政府部门。政府有相对特殊的运作机制和话语体系，有很多朋友可能对于政府职能、运作机制、机构设置、领导级别、官场文化等等都不太了解，这个是需要搞明白的，不然很外行。</a:t>
            </a:r>
            <a:endParaRPr lang="zh-CN" altLang="en-US">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二是要互利共赢。在立场站位上，不能单纯站在企业的角度，也要站在政府或行业主管部门的立场思考问题，了解政府和官员的政策主张、政绩需求，把企业诉求和政府关注点有机结合起来，才能实现政企关系的可持续良性互动。</a:t>
            </a:r>
            <a:endParaRPr lang="zh-CN" altLang="en-US">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三是要坚守原则底线。 “离不开”是现实，“靠不住”是清醒。伴随反腐败斗争的深入、政府简政放权以及全面依法治国的步步推进，新形势为政企实现良性互动提出了新要求。习大大指出，新型政商关系，概括起来说就是“亲”、“清”两个字。对领导干部而言，所谓“亲”，就是要坦荡真诚同民营企业接触交往。所谓“清”，就是同民营企业家的关系要清白、纯洁，不能有贪心私心，不能以权谋私，不能搞权钱交易。GR从业者需要与政府保持密切联系建立较为亲密的私人关系，但同时也需要坚守原则底线，不要搞权钱交易和腐败。实际注意识别政府和官员的关注点与政绩需求，是可以实现政企良性互动的。</a:t>
            </a:r>
            <a:endParaRPr lang="zh-CN" altLang="en-U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能够体现人际传播特别是面对面传播的特点，却不能适用于大众传播的过程。</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不足：对影响媒体等组织的外部因素没有予以关照。</a:t>
            </a:r>
            <a:endParaRPr lang="zh-CN" altLang="en-US"/>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不足：只关注内部的因素和机制，没有看到外部政治、经济、文化等因素的影响。</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不足：第一，理想化了平等关系，认为传播者、媒介、受众三者之间是平等的、平衡的。而现实生活中并非如此。</a:t>
            </a:r>
            <a:endParaRPr lang="zh-CN" altLang="en-US"/>
          </a:p>
          <a:p>
            <a:endParaRPr lang="zh-CN" altLang="en-US"/>
          </a:p>
          <a:p>
            <a:r>
              <a:rPr lang="zh-CN" altLang="en-US">
                <a:sym typeface="+mn-ea"/>
              </a:rPr>
              <a:t>第二，夸大了一体化的程度，现实中各方都有自己的目标。</a:t>
            </a:r>
            <a:endParaRPr lang="zh-CN" altLang="en-US"/>
          </a:p>
          <a:p>
            <a:endParaRPr lang="zh-CN" altLang="en-US"/>
          </a:p>
          <a:p>
            <a:r>
              <a:rPr lang="zh-CN" altLang="en-US">
                <a:sym typeface="+mn-ea"/>
              </a:rPr>
              <a:t>第三，孤立于社会，把传播过程本身隔离于社会，变成一个孤岛。</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不足：传播过程中的社会互动并不仅仅是有形的社会作用力之间的互动，而且也是无形的社会作用力——社会心理因素之间的互动。赖利夫妇的系统模式仅仅是一个框架，并没有对框架进一步进行具体、细致的分析。</a:t>
            </a:r>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不足：传播过程中的社会互动并不仅仅是有形的社会作用力之间的互动，而且也是无形的社会作用力——社会心理因素之间的互动。赖利夫妇的系统模式仅仅是一个框架，并没有对框架进一步进行具体、细致的分析。</a:t>
            </a:r>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不足：传播过程中的社会互动并不仅仅是有形的社会作用力之间的互动，而且也是无形的社会作用力——社会心理因素之间的互动。赖利夫妇的系统模式仅仅是一个框架，并没有对框架进一步进行具体、细致的分析。</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a:off x="5029517" y="797082"/>
            <a:ext cx="4114483" cy="4118295"/>
            <a:chOff x="1261" y="-1"/>
            <a:chExt cx="3238" cy="3241"/>
          </a:xfrm>
        </p:grpSpPr>
        <p:sp>
          <p:nvSpPr>
            <p:cNvPr id="11" name="Rectangle 5"/>
            <p:cNvSpPr>
              <a:spLocks noChangeArrowheads="1"/>
            </p:cNvSpPr>
            <p:nvPr userDrawn="1"/>
          </p:nvSpPr>
          <p:spPr bwMode="auto">
            <a:xfrm>
              <a:off x="1400" y="-1"/>
              <a:ext cx="3099" cy="3099"/>
            </a:xfrm>
            <a:prstGeom prst="rect">
              <a:avLst/>
            </a:prstGeom>
            <a:solidFill>
              <a:srgbClr val="EBE1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6"/>
            <p:cNvSpPr/>
            <p:nvPr userDrawn="1"/>
          </p:nvSpPr>
          <p:spPr bwMode="auto">
            <a:xfrm>
              <a:off x="1261" y="2859"/>
              <a:ext cx="380" cy="381"/>
            </a:xfrm>
            <a:custGeom>
              <a:avLst/>
              <a:gdLst>
                <a:gd name="T0" fmla="*/ 51 w 380"/>
                <a:gd name="T1" fmla="*/ 329 h 381"/>
                <a:gd name="T2" fmla="*/ 51 w 380"/>
                <a:gd name="T3" fmla="*/ 52 h 381"/>
                <a:gd name="T4" fmla="*/ 0 w 380"/>
                <a:gd name="T5" fmla="*/ 0 h 381"/>
                <a:gd name="T6" fmla="*/ 0 w 380"/>
                <a:gd name="T7" fmla="*/ 381 h 381"/>
                <a:gd name="T8" fmla="*/ 380 w 380"/>
                <a:gd name="T9" fmla="*/ 381 h 381"/>
                <a:gd name="T10" fmla="*/ 329 w 380"/>
                <a:gd name="T11" fmla="*/ 329 h 381"/>
                <a:gd name="T12" fmla="*/ 51 w 380"/>
                <a:gd name="T13" fmla="*/ 329 h 381"/>
              </a:gdLst>
              <a:ahLst/>
              <a:cxnLst>
                <a:cxn ang="0">
                  <a:pos x="T0" y="T1"/>
                </a:cxn>
                <a:cxn ang="0">
                  <a:pos x="T2" y="T3"/>
                </a:cxn>
                <a:cxn ang="0">
                  <a:pos x="T4" y="T5"/>
                </a:cxn>
                <a:cxn ang="0">
                  <a:pos x="T6" y="T7"/>
                </a:cxn>
                <a:cxn ang="0">
                  <a:pos x="T8" y="T9"/>
                </a:cxn>
                <a:cxn ang="0">
                  <a:pos x="T10" y="T11"/>
                </a:cxn>
                <a:cxn ang="0">
                  <a:pos x="T12" y="T13"/>
                </a:cxn>
              </a:cxnLst>
              <a:rect l="0" t="0" r="r" b="b"/>
              <a:pathLst>
                <a:path w="380" h="381">
                  <a:moveTo>
                    <a:pt x="51" y="329"/>
                  </a:moveTo>
                  <a:lnTo>
                    <a:pt x="51" y="52"/>
                  </a:lnTo>
                  <a:lnTo>
                    <a:pt x="0" y="0"/>
                  </a:lnTo>
                  <a:lnTo>
                    <a:pt x="0" y="381"/>
                  </a:lnTo>
                  <a:lnTo>
                    <a:pt x="380" y="381"/>
                  </a:lnTo>
                  <a:lnTo>
                    <a:pt x="329" y="329"/>
                  </a:lnTo>
                  <a:lnTo>
                    <a:pt x="51" y="329"/>
                  </a:lnTo>
                  <a:close/>
                </a:path>
              </a:pathLst>
            </a:custGeom>
            <a:solidFill>
              <a:srgbClr val="D8D0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 name="图片 4"/>
          <p:cNvPicPr>
            <a:picLocks noChangeAspect="1"/>
          </p:cNvPicPr>
          <p:nvPr userDrawn="1"/>
        </p:nvPicPr>
        <p:blipFill>
          <a:blip r:embed="rId2"/>
          <a:stretch>
            <a:fillRect/>
          </a:stretch>
        </p:blipFill>
        <p:spPr>
          <a:xfrm>
            <a:off x="-417226" y="-264160"/>
            <a:ext cx="2641467" cy="5760720"/>
          </a:xfrm>
          <a:prstGeom prst="rect">
            <a:avLst/>
          </a:prstGeom>
        </p:spPr>
      </p:pic>
      <p:pic>
        <p:nvPicPr>
          <p:cNvPr id="7" name="图片 6"/>
          <p:cNvPicPr>
            <a:picLocks noChangeAspect="1"/>
          </p:cNvPicPr>
          <p:nvPr userDrawn="1"/>
        </p:nvPicPr>
        <p:blipFill>
          <a:blip r:embed="rId3"/>
          <a:stretch>
            <a:fillRect/>
          </a:stretch>
        </p:blipFill>
        <p:spPr>
          <a:xfrm>
            <a:off x="6693718" y="0"/>
            <a:ext cx="2096403"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rot="2653390" flipH="1">
            <a:off x="-346301" y="-286058"/>
            <a:ext cx="912154" cy="1379673"/>
          </a:xfrm>
          <a:prstGeom prst="rect">
            <a:avLst/>
          </a:prstGeom>
        </p:spPr>
      </p:pic>
      <p:pic>
        <p:nvPicPr>
          <p:cNvPr id="5" name="图片 4"/>
          <p:cNvPicPr>
            <a:picLocks noChangeAspect="1"/>
          </p:cNvPicPr>
          <p:nvPr userDrawn="1"/>
        </p:nvPicPr>
        <p:blipFill>
          <a:blip r:embed="rId2"/>
          <a:stretch>
            <a:fillRect/>
          </a:stretch>
        </p:blipFill>
        <p:spPr>
          <a:xfrm rot="20592638">
            <a:off x="8309423" y="4048499"/>
            <a:ext cx="1178660" cy="1782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rot="2653390" flipH="1">
            <a:off x="-346301" y="-286058"/>
            <a:ext cx="912154" cy="1379673"/>
          </a:xfrm>
          <a:prstGeom prst="rect">
            <a:avLst/>
          </a:prstGeom>
        </p:spPr>
      </p:pic>
      <p:pic>
        <p:nvPicPr>
          <p:cNvPr id="5" name="图片 4"/>
          <p:cNvPicPr>
            <a:picLocks noChangeAspect="1"/>
          </p:cNvPicPr>
          <p:nvPr userDrawn="1"/>
        </p:nvPicPr>
        <p:blipFill>
          <a:blip r:embed="rId2"/>
          <a:stretch>
            <a:fillRect/>
          </a:stretch>
        </p:blipFill>
        <p:spPr>
          <a:xfrm rot="20592638">
            <a:off x="8309423" y="4048499"/>
            <a:ext cx="1178660" cy="1782775"/>
          </a:xfrm>
          <a:prstGeom prst="rect">
            <a:avLst/>
          </a:prstGeom>
        </p:spPr>
      </p:pic>
      <p:sp>
        <p:nvSpPr>
          <p:cNvPr id="4" name="图片占位符 2"/>
          <p:cNvSpPr>
            <a:spLocks noGrp="1"/>
          </p:cNvSpPr>
          <p:nvPr>
            <p:ph type="pic" sz="quarter" idx="10"/>
          </p:nvPr>
        </p:nvSpPr>
        <p:spPr>
          <a:xfrm>
            <a:off x="324436" y="1129553"/>
            <a:ext cx="2756624" cy="1531844"/>
          </a:xfrm>
          <a:ln>
            <a:noFill/>
          </a:ln>
        </p:spPr>
        <p:txBody>
          <a:bodyPr/>
          <a:lstStyle/>
          <a:p>
            <a:endParaRPr lang="zh-CN" altLang="en-US"/>
          </a:p>
        </p:txBody>
      </p:sp>
      <p:sp>
        <p:nvSpPr>
          <p:cNvPr id="6" name="图片占位符 2"/>
          <p:cNvSpPr>
            <a:spLocks noGrp="1"/>
          </p:cNvSpPr>
          <p:nvPr>
            <p:ph type="pic" sz="quarter" idx="11"/>
          </p:nvPr>
        </p:nvSpPr>
        <p:spPr>
          <a:xfrm>
            <a:off x="3193690" y="2800627"/>
            <a:ext cx="2756624" cy="1531844"/>
          </a:xfrm>
          <a:ln>
            <a:noFill/>
          </a:ln>
        </p:spPr>
        <p:txBody>
          <a:bodyPr/>
          <a:lstStyle/>
          <a:p>
            <a:endParaRPr lang="zh-CN" altLang="en-US"/>
          </a:p>
        </p:txBody>
      </p:sp>
      <p:sp>
        <p:nvSpPr>
          <p:cNvPr id="7" name="矩形 6"/>
          <p:cNvSpPr/>
          <p:nvPr userDrawn="1"/>
        </p:nvSpPr>
        <p:spPr>
          <a:xfrm>
            <a:off x="324436" y="2800627"/>
            <a:ext cx="2756626" cy="1531844"/>
          </a:xfrm>
          <a:prstGeom prst="rect">
            <a:avLst/>
          </a:prstGeom>
          <a:solidFill>
            <a:srgbClr val="B4A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193686" y="1129553"/>
            <a:ext cx="2756626" cy="1531844"/>
          </a:xfrm>
          <a:prstGeom prst="rect">
            <a:avLst/>
          </a:prstGeom>
          <a:solidFill>
            <a:srgbClr val="B4A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图片占位符 2"/>
          <p:cNvSpPr>
            <a:spLocks noGrp="1"/>
          </p:cNvSpPr>
          <p:nvPr>
            <p:ph type="pic" sz="quarter" idx="12"/>
          </p:nvPr>
        </p:nvSpPr>
        <p:spPr>
          <a:xfrm>
            <a:off x="6062939" y="1129553"/>
            <a:ext cx="2756624" cy="1531844"/>
          </a:xfrm>
          <a:ln>
            <a:noFill/>
          </a:ln>
        </p:spPr>
        <p:txBody>
          <a:bodyPr/>
          <a:lstStyle/>
          <a:p>
            <a:endParaRPr lang="zh-CN" altLang="en-US"/>
          </a:p>
        </p:txBody>
      </p:sp>
      <p:sp>
        <p:nvSpPr>
          <p:cNvPr id="10" name="矩形 9"/>
          <p:cNvSpPr/>
          <p:nvPr userDrawn="1"/>
        </p:nvSpPr>
        <p:spPr>
          <a:xfrm>
            <a:off x="6062939" y="2800627"/>
            <a:ext cx="2756626" cy="1531844"/>
          </a:xfrm>
          <a:prstGeom prst="rect">
            <a:avLst/>
          </a:prstGeom>
          <a:solidFill>
            <a:srgbClr val="B4A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rot="2653390" flipH="1">
            <a:off x="-346301" y="-286058"/>
            <a:ext cx="912154" cy="1379673"/>
          </a:xfrm>
          <a:prstGeom prst="rect">
            <a:avLst/>
          </a:prstGeom>
        </p:spPr>
      </p:pic>
      <p:pic>
        <p:nvPicPr>
          <p:cNvPr id="5" name="图片 4"/>
          <p:cNvPicPr>
            <a:picLocks noChangeAspect="1"/>
          </p:cNvPicPr>
          <p:nvPr userDrawn="1"/>
        </p:nvPicPr>
        <p:blipFill>
          <a:blip r:embed="rId2"/>
          <a:stretch>
            <a:fillRect/>
          </a:stretch>
        </p:blipFill>
        <p:spPr>
          <a:xfrm rot="20592638">
            <a:off x="8309423" y="4048499"/>
            <a:ext cx="1178660" cy="1782775"/>
          </a:xfrm>
          <a:prstGeom prst="rect">
            <a:avLst/>
          </a:prstGeom>
        </p:spPr>
      </p:pic>
      <p:sp>
        <p:nvSpPr>
          <p:cNvPr id="4" name="图片占位符 2"/>
          <p:cNvSpPr>
            <a:spLocks noGrp="1"/>
          </p:cNvSpPr>
          <p:nvPr>
            <p:ph type="pic" sz="quarter" idx="10"/>
          </p:nvPr>
        </p:nvSpPr>
        <p:spPr>
          <a:xfrm>
            <a:off x="243841" y="1129552"/>
            <a:ext cx="8656318" cy="1869369"/>
          </a:xfrm>
          <a:ln>
            <a:no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9" name="Group 4"/>
          <p:cNvGrpSpPr>
            <a:grpSpLocks noChangeAspect="1"/>
          </p:cNvGrpSpPr>
          <p:nvPr userDrawn="1"/>
        </p:nvGrpSpPr>
        <p:grpSpPr bwMode="auto">
          <a:xfrm flipH="1">
            <a:off x="457517" y="797082"/>
            <a:ext cx="4114483" cy="4118295"/>
            <a:chOff x="1261" y="-1"/>
            <a:chExt cx="3238" cy="3241"/>
          </a:xfrm>
        </p:grpSpPr>
        <p:sp>
          <p:nvSpPr>
            <p:cNvPr id="11" name="Rectangle 5"/>
            <p:cNvSpPr>
              <a:spLocks noChangeArrowheads="1"/>
            </p:cNvSpPr>
            <p:nvPr userDrawn="1"/>
          </p:nvSpPr>
          <p:spPr bwMode="auto">
            <a:xfrm>
              <a:off x="1400" y="-1"/>
              <a:ext cx="3099" cy="3099"/>
            </a:xfrm>
            <a:prstGeom prst="rect">
              <a:avLst/>
            </a:prstGeom>
            <a:solidFill>
              <a:srgbClr val="EBE1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6"/>
            <p:cNvSpPr/>
            <p:nvPr userDrawn="1"/>
          </p:nvSpPr>
          <p:spPr bwMode="auto">
            <a:xfrm>
              <a:off x="1261" y="2859"/>
              <a:ext cx="380" cy="381"/>
            </a:xfrm>
            <a:custGeom>
              <a:avLst/>
              <a:gdLst>
                <a:gd name="T0" fmla="*/ 51 w 380"/>
                <a:gd name="T1" fmla="*/ 329 h 381"/>
                <a:gd name="T2" fmla="*/ 51 w 380"/>
                <a:gd name="T3" fmla="*/ 52 h 381"/>
                <a:gd name="T4" fmla="*/ 0 w 380"/>
                <a:gd name="T5" fmla="*/ 0 h 381"/>
                <a:gd name="T6" fmla="*/ 0 w 380"/>
                <a:gd name="T7" fmla="*/ 381 h 381"/>
                <a:gd name="T8" fmla="*/ 380 w 380"/>
                <a:gd name="T9" fmla="*/ 381 h 381"/>
                <a:gd name="T10" fmla="*/ 329 w 380"/>
                <a:gd name="T11" fmla="*/ 329 h 381"/>
                <a:gd name="T12" fmla="*/ 51 w 380"/>
                <a:gd name="T13" fmla="*/ 329 h 381"/>
              </a:gdLst>
              <a:ahLst/>
              <a:cxnLst>
                <a:cxn ang="0">
                  <a:pos x="T0" y="T1"/>
                </a:cxn>
                <a:cxn ang="0">
                  <a:pos x="T2" y="T3"/>
                </a:cxn>
                <a:cxn ang="0">
                  <a:pos x="T4" y="T5"/>
                </a:cxn>
                <a:cxn ang="0">
                  <a:pos x="T6" y="T7"/>
                </a:cxn>
                <a:cxn ang="0">
                  <a:pos x="T8" y="T9"/>
                </a:cxn>
                <a:cxn ang="0">
                  <a:pos x="T10" y="T11"/>
                </a:cxn>
                <a:cxn ang="0">
                  <a:pos x="T12" y="T13"/>
                </a:cxn>
              </a:cxnLst>
              <a:rect l="0" t="0" r="r" b="b"/>
              <a:pathLst>
                <a:path w="380" h="381">
                  <a:moveTo>
                    <a:pt x="51" y="329"/>
                  </a:moveTo>
                  <a:lnTo>
                    <a:pt x="51" y="52"/>
                  </a:lnTo>
                  <a:lnTo>
                    <a:pt x="0" y="0"/>
                  </a:lnTo>
                  <a:lnTo>
                    <a:pt x="0" y="381"/>
                  </a:lnTo>
                  <a:lnTo>
                    <a:pt x="380" y="381"/>
                  </a:lnTo>
                  <a:lnTo>
                    <a:pt x="329" y="329"/>
                  </a:lnTo>
                  <a:lnTo>
                    <a:pt x="51" y="329"/>
                  </a:lnTo>
                  <a:close/>
                </a:path>
              </a:pathLst>
            </a:custGeom>
            <a:solidFill>
              <a:srgbClr val="D8D0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 name="图片 4"/>
          <p:cNvPicPr>
            <a:picLocks noChangeAspect="1"/>
          </p:cNvPicPr>
          <p:nvPr userDrawn="1"/>
        </p:nvPicPr>
        <p:blipFill>
          <a:blip r:embed="rId2"/>
          <a:stretch>
            <a:fillRect/>
          </a:stretch>
        </p:blipFill>
        <p:spPr>
          <a:xfrm>
            <a:off x="-417226" y="-264160"/>
            <a:ext cx="2641467" cy="5760720"/>
          </a:xfrm>
          <a:prstGeom prst="rect">
            <a:avLst/>
          </a:prstGeom>
        </p:spPr>
      </p:pic>
      <p:pic>
        <p:nvPicPr>
          <p:cNvPr id="7" name="图片 6"/>
          <p:cNvPicPr>
            <a:picLocks noChangeAspect="1"/>
          </p:cNvPicPr>
          <p:nvPr userDrawn="1"/>
        </p:nvPicPr>
        <p:blipFill>
          <a:blip r:embed="rId3"/>
          <a:stretch>
            <a:fillRect/>
          </a:stretch>
        </p:blipFill>
        <p:spPr>
          <a:xfrm>
            <a:off x="3397363" y="0"/>
            <a:ext cx="2096403"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ED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69989D-4831-4E99-B76E-9A53CB0F3A88}"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3F9CDB-1F21-4789-A81E-8FEA25CE194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矩形 7"/>
          <p:cNvSpPr/>
          <p:nvPr>
            <p:custDataLst>
              <p:tags r:id="rId1"/>
            </p:custDataLst>
          </p:nvPr>
        </p:nvSpPr>
        <p:spPr>
          <a:xfrm>
            <a:off x="1423670" y="2957830"/>
            <a:ext cx="3074670" cy="521970"/>
          </a:xfrm>
          <a:prstGeom prst="rect">
            <a:avLst/>
          </a:prstGeom>
        </p:spPr>
        <p:txBody>
          <a:bodyPr wrap="square">
            <a:spAutoFit/>
          </a:bodyPr>
          <a:lstStyle/>
          <a:p>
            <a:pPr lvl="0" defTabSz="685800">
              <a:defRPr/>
            </a:pPr>
            <a:r>
              <a:rPr lang="zh-CN" altLang="en-US" sz="1400" kern="0">
                <a:solidFill>
                  <a:srgbClr val="B4AE8A"/>
                </a:solidFill>
                <a:latin typeface="+mn-ea"/>
                <a:sym typeface="+mn-ea"/>
              </a:rPr>
              <a:t>沟通技术：结构、类型。公关作为一种沟通方式。GR作为一种通信类型</a:t>
            </a:r>
            <a:endParaRPr lang="zh-CN" altLang="en-US" sz="1400" kern="0">
              <a:solidFill>
                <a:srgbClr val="B4AE8A"/>
              </a:solidFill>
              <a:latin typeface="+mn-ea"/>
            </a:endParaRPr>
          </a:p>
        </p:txBody>
      </p:sp>
      <p:sp>
        <p:nvSpPr>
          <p:cNvPr id="8" name="PA_矩形 7"/>
          <p:cNvSpPr/>
          <p:nvPr>
            <p:custDataLst>
              <p:tags r:id="rId2"/>
            </p:custDataLst>
          </p:nvPr>
        </p:nvSpPr>
        <p:spPr>
          <a:xfrm>
            <a:off x="5069137" y="396240"/>
            <a:ext cx="2256223" cy="338554"/>
          </a:xfrm>
          <a:prstGeom prst="rect">
            <a:avLst/>
          </a:prstGeom>
        </p:spPr>
        <p:txBody>
          <a:bodyPr wrap="square">
            <a:spAutoFit/>
          </a:bodyPr>
          <a:lstStyle/>
          <a:p>
            <a:pPr lvl="0" defTabSz="685800">
              <a:defRPr/>
            </a:pPr>
            <a:r>
              <a:rPr lang="en-US" altLang="zh-CN" sz="1600" b="1" kern="0">
                <a:solidFill>
                  <a:srgbClr val="B4AE8A"/>
                </a:solidFill>
                <a:latin typeface="+mj-lt"/>
                <a:ea typeface="+mj-ea"/>
              </a:rPr>
              <a:t>SPRING IS COMING</a:t>
            </a:r>
            <a:endParaRPr lang="zh-CN" altLang="en-US" sz="1600" b="1" kern="0">
              <a:solidFill>
                <a:srgbClr val="B4AE8A"/>
              </a:solidFill>
              <a:latin typeface="+mj-lt"/>
              <a:ea typeface="+mj-ea"/>
            </a:endParaRPr>
          </a:p>
        </p:txBody>
      </p:sp>
      <p:sp>
        <p:nvSpPr>
          <p:cNvPr id="9" name="PA_矩形 7"/>
          <p:cNvSpPr/>
          <p:nvPr>
            <p:custDataLst>
              <p:tags r:id="rId3"/>
            </p:custDataLst>
          </p:nvPr>
        </p:nvSpPr>
        <p:spPr>
          <a:xfrm>
            <a:off x="907415" y="1038860"/>
            <a:ext cx="4161790" cy="1198880"/>
          </a:xfrm>
          <a:prstGeom prst="rect">
            <a:avLst/>
          </a:prstGeom>
        </p:spPr>
        <p:txBody>
          <a:bodyPr wrap="square">
            <a:spAutoFit/>
          </a:bodyPr>
          <a:lstStyle/>
          <a:p>
            <a:pPr lvl="0" defTabSz="685800">
              <a:defRPr/>
            </a:pPr>
            <a:r>
              <a:rPr lang="en-US" altLang="zh-CN" b="1" kern="0">
                <a:solidFill>
                  <a:srgbClr val="B4AE8A"/>
                </a:solidFill>
                <a:latin typeface="+mj-lt"/>
                <a:ea typeface="+mj-ea"/>
              </a:rPr>
              <a:t>TOPIC 12-Communication techniques: structure, type.PR as a means of communication.GR as a communication type </a:t>
            </a:r>
            <a:endParaRPr lang="en-US" altLang="zh-CN" b="1" kern="0">
              <a:solidFill>
                <a:srgbClr val="B4AE8A"/>
              </a:solidFill>
              <a:latin typeface="+mj-lt"/>
              <a:ea typeface="+mj-ea"/>
            </a:endParaRPr>
          </a:p>
        </p:txBody>
      </p:sp>
      <p:sp>
        <p:nvSpPr>
          <p:cNvPr id="10" name="矩形 9"/>
          <p:cNvSpPr/>
          <p:nvPr/>
        </p:nvSpPr>
        <p:spPr>
          <a:xfrm>
            <a:off x="5248275" y="4091940"/>
            <a:ext cx="1711325" cy="414020"/>
          </a:xfrm>
          <a:prstGeom prst="rect">
            <a:avLst/>
          </a:prstGeom>
        </p:spPr>
        <p:txBody>
          <a:bodyPr wrap="square">
            <a:spAutoFit/>
          </a:bodyPr>
          <a:lstStyle/>
          <a:p>
            <a:pPr algn="r"/>
            <a:r>
              <a:rPr lang="en-US" altLang="zh-CN" sz="700" dirty="0">
                <a:solidFill>
                  <a:srgbClr val="3D5C7E"/>
                </a:solidFill>
                <a:latin typeface="微软雅黑" panose="020B0503020204020204" charset="-122"/>
                <a:ea typeface="微软雅黑" panose="020B0503020204020204" charset="-122"/>
                <a:sym typeface="+mn-ea"/>
              </a:rPr>
              <a:t>Name:YU HUI</a:t>
            </a:r>
            <a:endParaRPr lang="en-US" altLang="zh-CN" sz="700" dirty="0">
              <a:solidFill>
                <a:srgbClr val="3D5C7E"/>
              </a:solidFill>
              <a:latin typeface="微软雅黑" panose="020B0503020204020204" charset="-122"/>
              <a:ea typeface="微软雅黑" panose="020B0503020204020204" charset="-122"/>
            </a:endParaRPr>
          </a:p>
          <a:p>
            <a:pPr algn="r"/>
            <a:r>
              <a:rPr lang="en-US" altLang="zh-CN" sz="700" dirty="0">
                <a:solidFill>
                  <a:srgbClr val="3D5C7E"/>
                </a:solidFill>
                <a:latin typeface="微软雅黑" panose="020B0503020204020204" charset="-122"/>
                <a:ea typeface="微软雅黑" panose="020B0503020204020204" charset="-122"/>
                <a:sym typeface="+mn-ea"/>
              </a:rPr>
              <a:t>Major:Physical Culture and Sports</a:t>
            </a:r>
            <a:endParaRPr lang="en-US" altLang="zh-CN" sz="700" dirty="0">
              <a:solidFill>
                <a:srgbClr val="3D5C7E"/>
              </a:solidFill>
              <a:latin typeface="微软雅黑" panose="020B0503020204020204" charset="-122"/>
              <a:ea typeface="微软雅黑" panose="020B0503020204020204" charset="-122"/>
            </a:endParaRPr>
          </a:p>
          <a:p>
            <a:pPr algn="r"/>
            <a:r>
              <a:rPr lang="en-US" altLang="zh-CN" sz="700" dirty="0">
                <a:solidFill>
                  <a:srgbClr val="3D5C7E"/>
                </a:solidFill>
                <a:latin typeface="微软雅黑" panose="020B0503020204020204" charset="-122"/>
                <a:ea typeface="微软雅黑" panose="020B0503020204020204" charset="-122"/>
                <a:sym typeface="+mn-ea"/>
              </a:rPr>
              <a:t>date:2021.4.9</a:t>
            </a:r>
            <a:endParaRPr lang="en-US" altLang="zh-CN" sz="700" kern="0">
              <a:solidFill>
                <a:srgbClr val="B4AE8A"/>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742913" y="188991"/>
            <a:ext cx="9232900" cy="39878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Media facilities. Westley - McLean paradigm -- mass communication paradigm</a:t>
            </a:r>
            <a:endParaRPr kumimoji="1" lang="zh-CN" altLang="en-US"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endParaRPr>
          </a:p>
        </p:txBody>
      </p:sp>
      <p:sp>
        <p:nvSpPr>
          <p:cNvPr id="23" name="矩形 22"/>
          <p:cNvSpPr/>
          <p:nvPr/>
        </p:nvSpPr>
        <p:spPr>
          <a:xfrm>
            <a:off x="754367" y="546050"/>
            <a:ext cx="3650771" cy="2527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5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韦斯特利－麦克莱恩范式———大众传播范式</a:t>
            </a:r>
            <a:endPar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8" name="文本框 7"/>
          <p:cNvSpPr txBox="1"/>
          <p:nvPr/>
        </p:nvSpPr>
        <p:spPr>
          <a:xfrm>
            <a:off x="314325" y="4048760"/>
            <a:ext cx="8662670" cy="829945"/>
          </a:xfrm>
          <a:prstGeom prst="rect">
            <a:avLst/>
          </a:prstGeom>
          <a:noFill/>
        </p:spPr>
        <p:txBody>
          <a:bodyPr wrap="square" rtlCol="0" anchor="t">
            <a:spAutoFit/>
          </a:bodyPr>
          <a:p>
            <a:pPr algn="l" defTabSz="914400">
              <a:spcBef>
                <a:spcPts val="0"/>
              </a:spcBef>
              <a:spcAft>
                <a:spcPts val="0"/>
              </a:spcAft>
              <a:buClrTx/>
              <a:buSzTx/>
              <a:buFontTx/>
              <a:defRPr/>
            </a:pPr>
            <a:r>
              <a:rPr lang="en-US" altLang="zh-CN" sz="120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Shortfalls: First, it idealizes the relationship of equality and thinks that the communicator, the media and the audience are equal and balanced.This is not the case in real life.</a:t>
            </a:r>
            <a:endParaRPr lang="en-US" altLang="zh-CN" sz="120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a:p>
            <a:pPr algn="l" defTabSz="914400">
              <a:spcBef>
                <a:spcPts val="0"/>
              </a:spcBef>
              <a:spcAft>
                <a:spcPts val="0"/>
              </a:spcAft>
              <a:buClrTx/>
              <a:buSzTx/>
              <a:buFontTx/>
              <a:defRPr/>
            </a:pPr>
            <a:r>
              <a:rPr lang="en-US" altLang="zh-CN" sz="120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Second, the extent of integration has been exaggerated. In reality, all parties have their own goals.</a:t>
            </a:r>
            <a:endParaRPr lang="en-US" altLang="zh-CN" sz="120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a:p>
            <a:pPr algn="l" defTabSz="914400">
              <a:spcBef>
                <a:spcPts val="0"/>
              </a:spcBef>
              <a:spcAft>
                <a:spcPts val="0"/>
              </a:spcAft>
              <a:buClrTx/>
              <a:buSzTx/>
              <a:buFontTx/>
              <a:defRPr/>
            </a:pPr>
            <a:r>
              <a:rPr lang="en-US" altLang="zh-CN" sz="120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Third, isolation from the society, the transmission process itself isolated from the society, into an island.</a:t>
            </a:r>
            <a:endParaRPr lang="en-US" altLang="zh-CN" sz="120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grpSp>
        <p:nvGrpSpPr>
          <p:cNvPr id="5" name="组合 4"/>
          <p:cNvGrpSpPr/>
          <p:nvPr/>
        </p:nvGrpSpPr>
        <p:grpSpPr>
          <a:xfrm>
            <a:off x="742950" y="1005205"/>
            <a:ext cx="7235190" cy="2837180"/>
            <a:chOff x="2742" y="1675"/>
            <a:chExt cx="11394" cy="4468"/>
          </a:xfrm>
        </p:grpSpPr>
        <p:pic>
          <p:nvPicPr>
            <p:cNvPr id="3" name="图片 2"/>
            <p:cNvPicPr>
              <a:picLocks noChangeAspect="1"/>
            </p:cNvPicPr>
            <p:nvPr>
              <p:custDataLst>
                <p:tags r:id="rId1"/>
              </p:custDataLst>
            </p:nvPr>
          </p:nvPicPr>
          <p:blipFill>
            <a:blip r:embed="rId2"/>
            <a:stretch>
              <a:fillRect/>
            </a:stretch>
          </p:blipFill>
          <p:spPr>
            <a:xfrm>
              <a:off x="2742" y="1675"/>
              <a:ext cx="11395" cy="4468"/>
            </a:xfrm>
            <a:prstGeom prst="rect">
              <a:avLst/>
            </a:prstGeom>
          </p:spPr>
        </p:pic>
        <p:sp>
          <p:nvSpPr>
            <p:cNvPr id="15" name="文本框 14"/>
            <p:cNvSpPr txBox="1"/>
            <p:nvPr/>
          </p:nvSpPr>
          <p:spPr>
            <a:xfrm>
              <a:off x="7087" y="3619"/>
              <a:ext cx="2179" cy="580"/>
            </a:xfrm>
            <a:prstGeom prst="rect">
              <a:avLst/>
            </a:prstGeom>
            <a:solidFill>
              <a:schemeClr val="bg1"/>
            </a:solidFill>
          </p:spPr>
          <p:txBody>
            <a:bodyPr wrap="square" rtlCol="0" anchor="t">
              <a:spAutoFit/>
            </a:bodyPr>
            <a:p>
              <a:r>
                <a:rPr lang="en-US" altLang="zh-CN"/>
                <a:t>after select</a:t>
              </a:r>
              <a:endParaRPr lang="en-US" altLang="zh-CN"/>
            </a:p>
          </p:txBody>
        </p:sp>
        <p:sp>
          <p:nvSpPr>
            <p:cNvPr id="4" name="文本框 3"/>
            <p:cNvSpPr txBox="1"/>
            <p:nvPr/>
          </p:nvSpPr>
          <p:spPr>
            <a:xfrm>
              <a:off x="10472" y="3619"/>
              <a:ext cx="2986" cy="580"/>
            </a:xfrm>
            <a:prstGeom prst="rect">
              <a:avLst/>
            </a:prstGeom>
            <a:solidFill>
              <a:schemeClr val="bg1"/>
            </a:solidFill>
          </p:spPr>
          <p:txBody>
            <a:bodyPr wrap="square" rtlCol="0" anchor="t">
              <a:spAutoFit/>
            </a:bodyPr>
            <a:p>
              <a:r>
                <a:rPr lang="en-US" altLang="zh-CN"/>
                <a:t>after processing</a:t>
              </a:r>
              <a:endParaRPr lang="en-US" altLang="zh-CN"/>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408010" y="3849053"/>
            <a:ext cx="3513952" cy="3219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000">
                <a:sym typeface="+mn-ea"/>
              </a:rPr>
              <a:t>系统传播过程模式</a:t>
            </a:r>
            <a:endParaRPr kumimoji="0" lang="en-US" altLang="zh-CN" sz="100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7" name="PA_矩形 7"/>
          <p:cNvSpPr/>
          <p:nvPr>
            <p:custDataLst>
              <p:tags r:id="rId1"/>
            </p:custDataLst>
          </p:nvPr>
        </p:nvSpPr>
        <p:spPr>
          <a:xfrm>
            <a:off x="5324266" y="1444674"/>
            <a:ext cx="3833101" cy="1015663"/>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a:ln>
                  <a:noFill/>
                </a:ln>
                <a:solidFill>
                  <a:srgbClr val="B4AE8A"/>
                </a:solidFill>
                <a:effectLst/>
                <a:uLnTx/>
                <a:uFillTx/>
                <a:latin typeface="Century Gothic" panose="020B0502020202020204"/>
                <a:ea typeface="汉仪大宋简"/>
                <a:cs typeface="+mn-cs"/>
              </a:rPr>
              <a:t>Part Three</a:t>
            </a:r>
            <a:endParaRPr kumimoji="0" lang="zh-CN" altLang="en-US" sz="6000" b="1" i="0" u="none" strike="noStrike" kern="0" cap="none" spc="0" normalizeH="0" baseline="0" noProof="0">
              <a:ln>
                <a:noFill/>
              </a:ln>
              <a:solidFill>
                <a:srgbClr val="B4AE8A"/>
              </a:solidFill>
              <a:effectLst/>
              <a:uLnTx/>
              <a:uFillTx/>
              <a:latin typeface="Century Gothic" panose="020B0502020202020204"/>
              <a:ea typeface="汉仪大宋简"/>
              <a:cs typeface="+mn-cs"/>
            </a:endParaRPr>
          </a:p>
        </p:txBody>
      </p:sp>
      <p:sp>
        <p:nvSpPr>
          <p:cNvPr id="8" name="PA_矩形 7"/>
          <p:cNvSpPr/>
          <p:nvPr>
            <p:custDataLst>
              <p:tags r:id="rId2"/>
            </p:custDataLst>
          </p:nvPr>
        </p:nvSpPr>
        <p:spPr>
          <a:xfrm>
            <a:off x="1332514" y="1017129"/>
            <a:ext cx="2256223" cy="33855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a:ln>
                  <a:noFill/>
                </a:ln>
                <a:solidFill>
                  <a:srgbClr val="B4AE8A"/>
                </a:solidFill>
                <a:effectLst/>
                <a:uLnTx/>
                <a:uFillTx/>
                <a:latin typeface="Century Gothic" panose="020B0502020202020204"/>
                <a:ea typeface="汉仪大宋简"/>
                <a:cs typeface="+mn-cs"/>
              </a:rPr>
              <a:t>SPRING IS COMING</a:t>
            </a:r>
            <a:endParaRPr kumimoji="0" lang="zh-CN" altLang="en-US" sz="1600" b="1" i="0" u="none" strike="noStrike" kern="0" cap="none" spc="0" normalizeH="0" baseline="0" noProof="0">
              <a:ln>
                <a:noFill/>
              </a:ln>
              <a:solidFill>
                <a:srgbClr val="B4AE8A"/>
              </a:solidFill>
              <a:effectLst/>
              <a:uLnTx/>
              <a:uFillTx/>
              <a:latin typeface="Century Gothic" panose="020B0502020202020204"/>
              <a:ea typeface="汉仪大宋简"/>
              <a:cs typeface="+mn-cs"/>
            </a:endParaRPr>
          </a:p>
        </p:txBody>
      </p:sp>
      <p:sp>
        <p:nvSpPr>
          <p:cNvPr id="9" name="PA_矩形 7"/>
          <p:cNvSpPr/>
          <p:nvPr>
            <p:custDataLst>
              <p:tags r:id="rId3"/>
            </p:custDataLst>
          </p:nvPr>
        </p:nvSpPr>
        <p:spPr>
          <a:xfrm>
            <a:off x="1332514" y="3384787"/>
            <a:ext cx="1636463" cy="52322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a:ln>
                  <a:noFill/>
                </a:ln>
                <a:solidFill>
                  <a:srgbClr val="B4AE8A"/>
                </a:solidFill>
                <a:effectLst/>
                <a:uLnTx/>
                <a:uFillTx/>
                <a:latin typeface="Century Gothic" panose="020B0502020202020204"/>
                <a:ea typeface="汉仪大宋简"/>
                <a:cs typeface="+mn-cs"/>
              </a:rPr>
              <a:t>SPRING IS COMING</a:t>
            </a:r>
            <a:endParaRPr kumimoji="0" lang="zh-CN" altLang="en-US" sz="1400" b="1" i="0" u="none" strike="noStrike" kern="0" cap="none" spc="0" normalizeH="0" baseline="0" noProof="0">
              <a:ln>
                <a:noFill/>
              </a:ln>
              <a:solidFill>
                <a:srgbClr val="B4AE8A"/>
              </a:solidFill>
              <a:effectLst/>
              <a:uLnTx/>
              <a:uFillTx/>
              <a:latin typeface="Century Gothic" panose="020B0502020202020204"/>
              <a:ea typeface="汉仪大宋简"/>
              <a:cs typeface="+mn-cs"/>
            </a:endParaRPr>
          </a:p>
        </p:txBody>
      </p:sp>
      <p:sp>
        <p:nvSpPr>
          <p:cNvPr id="10" name="矩形 9"/>
          <p:cNvSpPr/>
          <p:nvPr/>
        </p:nvSpPr>
        <p:spPr>
          <a:xfrm>
            <a:off x="1332514" y="3849230"/>
            <a:ext cx="1391216" cy="7219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700" b="0" i="0" u="none" strike="noStrike" kern="0" cap="none" spc="0" normalizeH="0" baseline="0" noProof="0">
                <a:ln>
                  <a:noFill/>
                </a:ln>
                <a:solidFill>
                  <a:srgbClr val="B4AE8A"/>
                </a:solidFill>
                <a:effectLst/>
                <a:uLnTx/>
                <a:uFillTx/>
                <a:latin typeface="Calibri Light" panose="020F0302020204030204"/>
                <a:ea typeface="微软雅黑 Light" panose="020B0502040204020203" charset="-122"/>
                <a:cs typeface="Arial" panose="020B0604020202020204" pitchFamily="34" charset="0"/>
              </a:rPr>
              <a:t>Lorem ipsum dolor sit amet, consectetuer adipiscing elit. Aenean commodo ligula eget dolorLorem ipsum dolor sit amet</a:t>
            </a:r>
            <a:endParaRPr kumimoji="0" lang="en-US" altLang="zh-CN" sz="700" b="0" i="0" u="none" strike="noStrike" kern="0" cap="none" spc="0" normalizeH="0" baseline="0" noProof="0">
              <a:ln>
                <a:noFill/>
              </a:ln>
              <a:solidFill>
                <a:srgbClr val="B4AE8A"/>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11" name="文本框 10"/>
          <p:cNvSpPr txBox="1"/>
          <p:nvPr/>
        </p:nvSpPr>
        <p:spPr>
          <a:xfrm>
            <a:off x="5331884" y="2392363"/>
            <a:ext cx="2592916" cy="1198880"/>
          </a:xfrm>
          <a:prstGeom prst="rect">
            <a:avLst/>
          </a:prstGeom>
          <a:noFill/>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lang="zh-CN" altLang="en-US" sz="2400">
                <a:solidFill>
                  <a:schemeClr val="tx1">
                    <a:lumMod val="75000"/>
                    <a:lumOff val="25000"/>
                  </a:schemeClr>
                </a:solidFill>
                <a:latin typeface="迷你简谁的字" panose="020B0602010101010101" charset="-122"/>
                <a:ea typeface="迷你简谁的字" panose="020B0602010101010101" charset="-122"/>
                <a:sym typeface="+mn-ea"/>
              </a:rPr>
              <a:t>System propagation process model</a:t>
            </a:r>
            <a:endParaRPr kumimoji="1" lang="zh-CN" altLang="en-US" sz="2400" b="0"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742913" y="188991"/>
            <a:ext cx="1723549" cy="40011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rPr>
              <a:t>未来工作计划</a:t>
            </a:r>
            <a:endParaRPr kumimoji="1" lang="zh-CN" altLang="en-US"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endParaRPr>
          </a:p>
        </p:txBody>
      </p:sp>
      <p:sp>
        <p:nvSpPr>
          <p:cNvPr id="23" name="矩形 22"/>
          <p:cNvSpPr/>
          <p:nvPr/>
        </p:nvSpPr>
        <p:spPr>
          <a:xfrm>
            <a:off x="754367" y="546050"/>
            <a:ext cx="3650771" cy="2527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5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赖利夫妇模式</a:t>
            </a:r>
            <a:endPar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7" name="文本框 6"/>
          <p:cNvSpPr txBox="1"/>
          <p:nvPr/>
        </p:nvSpPr>
        <p:spPr>
          <a:xfrm>
            <a:off x="1576388" y="230505"/>
            <a:ext cx="3094355" cy="398780"/>
          </a:xfrm>
          <a:prstGeom prst="rect">
            <a:avLst/>
          </a:prstGeom>
          <a:noFill/>
        </p:spPr>
        <p:txBody>
          <a:bodyPr wrap="none" rtlCol="0" anchor="t">
            <a:spAutoFit/>
          </a:bodyPr>
          <a:lstStyle/>
          <a:p>
            <a:pPr lvl="0" algn="l" defTabSz="609600">
              <a:spcBef>
                <a:spcPts val="0"/>
              </a:spcBef>
              <a:spcAft>
                <a:spcPts val="0"/>
              </a:spcAft>
              <a:buClrTx/>
              <a:buSzTx/>
              <a:buFontTx/>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Mr. And Mrs. Riley model</a:t>
            </a:r>
            <a:endPar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sp>
        <p:nvSpPr>
          <p:cNvPr id="2" name="文本框 1"/>
          <p:cNvSpPr txBox="1"/>
          <p:nvPr/>
        </p:nvSpPr>
        <p:spPr>
          <a:xfrm>
            <a:off x="690563" y="4242435"/>
            <a:ext cx="7762399" cy="922020"/>
          </a:xfrm>
          <a:prstGeom prst="rect">
            <a:avLst/>
          </a:prstGeom>
          <a:noFill/>
        </p:spPr>
        <p:txBody>
          <a:bodyPr wrap="square" rtlCol="0" anchor="t">
            <a:spAutoFit/>
          </a:bodyPr>
          <a:p>
            <a:r>
              <a:rPr lang="zh-CN" altLang="en-US" sz="1350"/>
              <a:t>Insufficiencies: the social interaction in the process of communication is not only the interaction between the tangible social forces, but also the interaction between the invisible social forces -- social psychological factors.The system model of Mr. And Mrs. Reilly is just a framework, and there is no further concrete and detailed analysis of the framework.</a:t>
            </a:r>
            <a:endParaRPr lang="zh-CN" altLang="en-US" sz="1350"/>
          </a:p>
        </p:txBody>
      </p:sp>
      <p:pic>
        <p:nvPicPr>
          <p:cNvPr id="3" name="图片 2"/>
          <p:cNvPicPr>
            <a:picLocks noChangeAspect="1"/>
          </p:cNvPicPr>
          <p:nvPr/>
        </p:nvPicPr>
        <p:blipFill>
          <a:blip r:embed="rId1"/>
          <a:stretch>
            <a:fillRect/>
          </a:stretch>
        </p:blipFill>
        <p:spPr>
          <a:xfrm>
            <a:off x="1113473" y="938689"/>
            <a:ext cx="7339489" cy="2906078"/>
          </a:xfrm>
          <a:prstGeom prst="rect">
            <a:avLst/>
          </a:prstGeom>
        </p:spPr>
      </p:pic>
      <p:sp>
        <p:nvSpPr>
          <p:cNvPr id="21" name="文本框 20"/>
          <p:cNvSpPr txBox="1"/>
          <p:nvPr/>
        </p:nvSpPr>
        <p:spPr>
          <a:xfrm>
            <a:off x="6408420" y="3411855"/>
            <a:ext cx="1905953" cy="321945"/>
          </a:xfrm>
          <a:prstGeom prst="rect">
            <a:avLst/>
          </a:prstGeom>
          <a:solidFill>
            <a:schemeClr val="bg1"/>
          </a:solidFill>
          <a:ln w="12700" cmpd="sng">
            <a:noFill/>
            <a:prstDash val="solid"/>
          </a:ln>
        </p:spPr>
        <p:txBody>
          <a:bodyPr wrap="square" rtlCol="0">
            <a:spAutoFit/>
          </a:bodyPr>
          <a:p>
            <a:endParaRPr lang="en-US" altLang="zh-CN" sz="1500"/>
          </a:p>
        </p:txBody>
      </p:sp>
      <p:sp>
        <p:nvSpPr>
          <p:cNvPr id="11" name="文本框 10"/>
          <p:cNvSpPr txBox="1"/>
          <p:nvPr/>
        </p:nvSpPr>
        <p:spPr>
          <a:xfrm>
            <a:off x="1712119" y="3411855"/>
            <a:ext cx="3264218" cy="368300"/>
          </a:xfrm>
          <a:prstGeom prst="rect">
            <a:avLst/>
          </a:prstGeom>
          <a:solidFill>
            <a:schemeClr val="bg1"/>
          </a:solidFill>
        </p:spPr>
        <p:txBody>
          <a:bodyPr wrap="square" rtlCol="0">
            <a:spAutoFit/>
          </a:bodyPr>
          <a:p>
            <a:r>
              <a:rPr lang="en-US" altLang="zh-CN"/>
              <a:t>C=Communicator R=receiver</a:t>
            </a:r>
            <a:endParaRPr lang="en-US" altLang="zh-CN"/>
          </a:p>
        </p:txBody>
      </p:sp>
      <p:sp>
        <p:nvSpPr>
          <p:cNvPr id="9" name="文本框 8"/>
          <p:cNvSpPr txBox="1"/>
          <p:nvPr/>
        </p:nvSpPr>
        <p:spPr>
          <a:xfrm>
            <a:off x="4182428" y="1927860"/>
            <a:ext cx="964406" cy="321945"/>
          </a:xfrm>
          <a:prstGeom prst="rect">
            <a:avLst/>
          </a:prstGeom>
          <a:solidFill>
            <a:schemeClr val="bg1"/>
          </a:solidFill>
        </p:spPr>
        <p:txBody>
          <a:bodyPr wrap="square" rtlCol="0">
            <a:spAutoFit/>
          </a:bodyPr>
          <a:p>
            <a:r>
              <a:rPr lang="en-US" altLang="zh-CN" sz="1500">
                <a:sym typeface="+mn-ea"/>
              </a:rPr>
              <a:t>message</a:t>
            </a:r>
            <a:endParaRPr lang="en-US" altLang="zh-CN" sz="1500"/>
          </a:p>
        </p:txBody>
      </p:sp>
      <p:sp>
        <p:nvSpPr>
          <p:cNvPr id="10" name="文本框 9"/>
          <p:cNvSpPr txBox="1"/>
          <p:nvPr/>
        </p:nvSpPr>
        <p:spPr>
          <a:xfrm>
            <a:off x="4134803" y="2494598"/>
            <a:ext cx="964406" cy="321945"/>
          </a:xfrm>
          <a:prstGeom prst="rect">
            <a:avLst/>
          </a:prstGeom>
          <a:solidFill>
            <a:schemeClr val="bg1"/>
          </a:solidFill>
        </p:spPr>
        <p:txBody>
          <a:bodyPr wrap="square" rtlCol="0">
            <a:spAutoFit/>
          </a:bodyPr>
          <a:p>
            <a:r>
              <a:rPr lang="en-US" altLang="zh-CN" sz="1500">
                <a:sym typeface="+mn-ea"/>
              </a:rPr>
              <a:t>message</a:t>
            </a:r>
            <a:endParaRPr lang="en-US" altLang="zh-CN" sz="1500"/>
          </a:p>
        </p:txBody>
      </p:sp>
      <p:sp>
        <p:nvSpPr>
          <p:cNvPr id="12" name="文本框 11"/>
          <p:cNvSpPr txBox="1"/>
          <p:nvPr/>
        </p:nvSpPr>
        <p:spPr>
          <a:xfrm>
            <a:off x="4201478" y="1318260"/>
            <a:ext cx="964406" cy="321945"/>
          </a:xfrm>
          <a:prstGeom prst="rect">
            <a:avLst/>
          </a:prstGeom>
          <a:solidFill>
            <a:schemeClr val="bg1"/>
          </a:solidFill>
        </p:spPr>
        <p:txBody>
          <a:bodyPr wrap="square" rtlCol="0">
            <a:spAutoFit/>
          </a:bodyPr>
          <a:p>
            <a:r>
              <a:rPr lang="en-US" altLang="zh-CN" sz="1500">
                <a:sym typeface="+mn-ea"/>
              </a:rPr>
              <a:t>message</a:t>
            </a:r>
            <a:endParaRPr lang="en-US" altLang="zh-CN" sz="1500"/>
          </a:p>
        </p:txBody>
      </p:sp>
      <p:sp>
        <p:nvSpPr>
          <p:cNvPr id="13" name="文本框 12"/>
          <p:cNvSpPr txBox="1"/>
          <p:nvPr/>
        </p:nvSpPr>
        <p:spPr>
          <a:xfrm>
            <a:off x="3961448" y="2822258"/>
            <a:ext cx="2892266" cy="368300"/>
          </a:xfrm>
          <a:prstGeom prst="rect">
            <a:avLst/>
          </a:prstGeom>
          <a:solidFill>
            <a:schemeClr val="bg1"/>
          </a:solidFill>
        </p:spPr>
        <p:txBody>
          <a:bodyPr wrap="square" rtlCol="0">
            <a:spAutoFit/>
          </a:bodyPr>
          <a:p>
            <a:r>
              <a:rPr lang="en-US" altLang="zh-CN">
                <a:sym typeface="+mn-ea"/>
              </a:rPr>
              <a:t>General social system</a:t>
            </a:r>
            <a:endParaRPr lang="en-US" altLang="zh-CN">
              <a:sym typeface="+mn-ea"/>
            </a:endParaRPr>
          </a:p>
        </p:txBody>
      </p:sp>
      <p:sp>
        <p:nvSpPr>
          <p:cNvPr id="14" name="文本框 13"/>
          <p:cNvSpPr txBox="1"/>
          <p:nvPr/>
        </p:nvSpPr>
        <p:spPr>
          <a:xfrm>
            <a:off x="6853714" y="1456373"/>
            <a:ext cx="1050131" cy="553085"/>
          </a:xfrm>
          <a:prstGeom prst="rect">
            <a:avLst/>
          </a:prstGeom>
          <a:solidFill>
            <a:schemeClr val="bg1"/>
          </a:solidFill>
          <a:ln w="12700" cmpd="sng">
            <a:solidFill>
              <a:schemeClr val="tx1"/>
            </a:solidFill>
            <a:prstDash val="solid"/>
          </a:ln>
        </p:spPr>
        <p:txBody>
          <a:bodyPr wrap="square" rtlCol="0">
            <a:spAutoFit/>
          </a:bodyPr>
          <a:p>
            <a:r>
              <a:rPr lang="en-US" altLang="zh-CN" sz="1500">
                <a:sym typeface="+mn-ea"/>
              </a:rPr>
              <a:t>basic group</a:t>
            </a:r>
            <a:endParaRPr lang="en-US" altLang="zh-CN" sz="1500"/>
          </a:p>
        </p:txBody>
      </p:sp>
      <p:sp>
        <p:nvSpPr>
          <p:cNvPr id="15" name="文本框 14"/>
          <p:cNvSpPr txBox="1"/>
          <p:nvPr/>
        </p:nvSpPr>
        <p:spPr>
          <a:xfrm>
            <a:off x="6836093" y="1927860"/>
            <a:ext cx="1050131" cy="553085"/>
          </a:xfrm>
          <a:prstGeom prst="rect">
            <a:avLst/>
          </a:prstGeom>
          <a:solidFill>
            <a:schemeClr val="bg1"/>
          </a:solidFill>
          <a:ln w="12700" cmpd="sng">
            <a:solidFill>
              <a:schemeClr val="tx1"/>
            </a:solidFill>
            <a:prstDash val="solid"/>
          </a:ln>
        </p:spPr>
        <p:txBody>
          <a:bodyPr wrap="square" rtlCol="0">
            <a:spAutoFit/>
          </a:bodyPr>
          <a:p>
            <a:r>
              <a:rPr lang="en-US" altLang="zh-CN" sz="1500">
                <a:sym typeface="+mn-ea"/>
              </a:rPr>
              <a:t>basic group</a:t>
            </a:r>
            <a:endParaRPr lang="en-US" altLang="zh-CN" sz="1500"/>
          </a:p>
        </p:txBody>
      </p:sp>
      <p:sp>
        <p:nvSpPr>
          <p:cNvPr id="16" name="文本框 15"/>
          <p:cNvSpPr txBox="1"/>
          <p:nvPr/>
        </p:nvSpPr>
        <p:spPr>
          <a:xfrm>
            <a:off x="6853714" y="2270760"/>
            <a:ext cx="1050131" cy="553085"/>
          </a:xfrm>
          <a:prstGeom prst="rect">
            <a:avLst/>
          </a:prstGeom>
          <a:solidFill>
            <a:schemeClr val="bg1"/>
          </a:solidFill>
          <a:ln w="12700" cmpd="sng">
            <a:solidFill>
              <a:schemeClr val="tx1"/>
            </a:solidFill>
            <a:prstDash val="solid"/>
          </a:ln>
        </p:spPr>
        <p:txBody>
          <a:bodyPr wrap="square" rtlCol="0">
            <a:spAutoFit/>
          </a:bodyPr>
          <a:p>
            <a:r>
              <a:rPr lang="en-US" altLang="zh-CN" sz="1500">
                <a:sym typeface="+mn-ea"/>
              </a:rPr>
              <a:t>lager social structures</a:t>
            </a:r>
            <a:endParaRPr lang="en-US" altLang="zh-CN" sz="1500"/>
          </a:p>
        </p:txBody>
      </p:sp>
      <p:sp>
        <p:nvSpPr>
          <p:cNvPr id="17" name="文本框 16"/>
          <p:cNvSpPr txBox="1"/>
          <p:nvPr/>
        </p:nvSpPr>
        <p:spPr>
          <a:xfrm>
            <a:off x="1604963" y="1456373"/>
            <a:ext cx="1050131" cy="553085"/>
          </a:xfrm>
          <a:prstGeom prst="rect">
            <a:avLst/>
          </a:prstGeom>
          <a:solidFill>
            <a:schemeClr val="bg1"/>
          </a:solidFill>
          <a:ln w="12700" cmpd="sng">
            <a:solidFill>
              <a:schemeClr val="tx1"/>
            </a:solidFill>
            <a:prstDash val="solid"/>
          </a:ln>
        </p:spPr>
        <p:txBody>
          <a:bodyPr wrap="square" rtlCol="0">
            <a:spAutoFit/>
          </a:bodyPr>
          <a:p>
            <a:r>
              <a:rPr lang="en-US" altLang="zh-CN" sz="1500">
                <a:sym typeface="+mn-ea"/>
              </a:rPr>
              <a:t>basic group</a:t>
            </a:r>
            <a:endParaRPr lang="en-US" altLang="zh-CN" sz="1500"/>
          </a:p>
        </p:txBody>
      </p:sp>
      <p:sp>
        <p:nvSpPr>
          <p:cNvPr id="18" name="文本框 17"/>
          <p:cNvSpPr txBox="1"/>
          <p:nvPr/>
        </p:nvSpPr>
        <p:spPr>
          <a:xfrm>
            <a:off x="1587341" y="1927860"/>
            <a:ext cx="1050131" cy="553085"/>
          </a:xfrm>
          <a:prstGeom prst="rect">
            <a:avLst/>
          </a:prstGeom>
          <a:solidFill>
            <a:schemeClr val="bg1"/>
          </a:solidFill>
          <a:ln w="12700" cmpd="sng">
            <a:solidFill>
              <a:schemeClr val="tx1"/>
            </a:solidFill>
            <a:prstDash val="solid"/>
          </a:ln>
        </p:spPr>
        <p:txBody>
          <a:bodyPr wrap="square" rtlCol="0">
            <a:spAutoFit/>
          </a:bodyPr>
          <a:p>
            <a:r>
              <a:rPr lang="en-US" altLang="zh-CN" sz="1500">
                <a:sym typeface="+mn-ea"/>
              </a:rPr>
              <a:t>basic group</a:t>
            </a:r>
            <a:endParaRPr lang="en-US" altLang="zh-CN" sz="1500"/>
          </a:p>
        </p:txBody>
      </p:sp>
      <p:sp>
        <p:nvSpPr>
          <p:cNvPr id="19" name="文本框 18"/>
          <p:cNvSpPr txBox="1"/>
          <p:nvPr/>
        </p:nvSpPr>
        <p:spPr>
          <a:xfrm>
            <a:off x="1604963" y="2270760"/>
            <a:ext cx="1050131" cy="553085"/>
          </a:xfrm>
          <a:prstGeom prst="rect">
            <a:avLst/>
          </a:prstGeom>
          <a:solidFill>
            <a:schemeClr val="bg1"/>
          </a:solidFill>
          <a:ln w="12700" cmpd="sng">
            <a:solidFill>
              <a:schemeClr val="tx1"/>
            </a:solidFill>
            <a:prstDash val="solid"/>
          </a:ln>
        </p:spPr>
        <p:txBody>
          <a:bodyPr wrap="square" rtlCol="0">
            <a:spAutoFit/>
          </a:bodyPr>
          <a:p>
            <a:r>
              <a:rPr lang="en-US" altLang="zh-CN" sz="1500">
                <a:sym typeface="+mn-ea"/>
              </a:rPr>
              <a:t>lager social structures</a:t>
            </a:r>
            <a:endParaRPr lang="en-US" altLang="zh-CN" sz="15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754367" y="546050"/>
            <a:ext cx="3650771" cy="4140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05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马莱茨克模式</a:t>
            </a:r>
            <a:endParaRPr kumimoji="1" lang="zh-CN" altLang="en-US" sz="105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4" name="文本框 3"/>
          <p:cNvSpPr txBox="1"/>
          <p:nvPr/>
        </p:nvSpPr>
        <p:spPr>
          <a:xfrm>
            <a:off x="792163" y="147320"/>
            <a:ext cx="2365375" cy="398780"/>
          </a:xfrm>
          <a:prstGeom prst="rect">
            <a:avLst/>
          </a:prstGeom>
          <a:noFill/>
        </p:spPr>
        <p:txBody>
          <a:bodyPr wrap="none" rtlCol="0" anchor="t">
            <a:spAutoFit/>
          </a:bodyPr>
          <a:lstStyle/>
          <a:p>
            <a:pPr lvl="0" algn="l" defTabSz="609600">
              <a:spcBef>
                <a:spcPts val="0"/>
              </a:spcBef>
              <a:spcAft>
                <a:spcPts val="0"/>
              </a:spcAft>
              <a:buClrTx/>
              <a:buSzTx/>
              <a:buFontTx/>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The Maletsk model</a:t>
            </a:r>
            <a:endPar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grpSp>
        <p:nvGrpSpPr>
          <p:cNvPr id="45" name="组合 44"/>
          <p:cNvGrpSpPr/>
          <p:nvPr/>
        </p:nvGrpSpPr>
        <p:grpSpPr>
          <a:xfrm>
            <a:off x="-86360" y="847090"/>
            <a:ext cx="9124950" cy="3921986"/>
            <a:chOff x="1080" y="1934"/>
            <a:chExt cx="17408" cy="8394"/>
          </a:xfrm>
        </p:grpSpPr>
        <p:pic>
          <p:nvPicPr>
            <p:cNvPr id="46" name="图片 45"/>
            <p:cNvPicPr>
              <a:picLocks noChangeAspect="1"/>
            </p:cNvPicPr>
            <p:nvPr/>
          </p:nvPicPr>
          <p:blipFill>
            <a:blip r:embed="rId1"/>
            <a:stretch>
              <a:fillRect/>
            </a:stretch>
          </p:blipFill>
          <p:spPr>
            <a:xfrm>
              <a:off x="4326" y="1934"/>
              <a:ext cx="12966" cy="8394"/>
            </a:xfrm>
            <a:prstGeom prst="rect">
              <a:avLst/>
            </a:prstGeom>
          </p:spPr>
        </p:pic>
        <p:sp>
          <p:nvSpPr>
            <p:cNvPr id="47" name="文本框 46"/>
            <p:cNvSpPr txBox="1"/>
            <p:nvPr/>
          </p:nvSpPr>
          <p:spPr>
            <a:xfrm>
              <a:off x="14409" y="9508"/>
              <a:ext cx="2883" cy="722"/>
            </a:xfrm>
            <a:prstGeom prst="rect">
              <a:avLst/>
            </a:prstGeom>
            <a:solidFill>
              <a:schemeClr val="bg1"/>
            </a:solidFill>
            <a:ln w="12700" cmpd="sng">
              <a:noFill/>
              <a:prstDash val="solid"/>
            </a:ln>
          </p:spPr>
          <p:txBody>
            <a:bodyPr wrap="square" rtlCol="0">
              <a:spAutoFit/>
            </a:bodyPr>
            <a:p>
              <a:endParaRPr lang="en-US" altLang="zh-CN" sz="1600"/>
            </a:p>
          </p:txBody>
        </p:sp>
        <p:sp>
          <p:nvSpPr>
            <p:cNvPr id="48" name="文本框 47"/>
            <p:cNvSpPr txBox="1"/>
            <p:nvPr/>
          </p:nvSpPr>
          <p:spPr>
            <a:xfrm>
              <a:off x="4493" y="2045"/>
              <a:ext cx="2683" cy="1117"/>
            </a:xfrm>
            <a:prstGeom prst="rect">
              <a:avLst/>
            </a:prstGeom>
            <a:solidFill>
              <a:schemeClr val="bg1"/>
            </a:solidFill>
          </p:spPr>
          <p:txBody>
            <a:bodyPr wrap="square" rtlCol="0">
              <a:spAutoFit/>
            </a:bodyPr>
            <a:p>
              <a:r>
                <a:rPr lang="en-US" altLang="zh-CN" sz="1400"/>
                <a:t>doliver's</a:t>
              </a:r>
              <a:r>
                <a:rPr lang="zh-CN" altLang="en-US" sz="1400"/>
                <a:t> self-image</a:t>
              </a:r>
              <a:endParaRPr lang="zh-CN" altLang="en-US" sz="1400"/>
            </a:p>
          </p:txBody>
        </p:sp>
        <p:sp>
          <p:nvSpPr>
            <p:cNvPr id="49" name="文本框 48"/>
            <p:cNvSpPr txBox="1"/>
            <p:nvPr/>
          </p:nvSpPr>
          <p:spPr>
            <a:xfrm>
              <a:off x="1080" y="3061"/>
              <a:ext cx="5406" cy="1117"/>
            </a:xfrm>
            <a:prstGeom prst="rect">
              <a:avLst/>
            </a:prstGeom>
            <a:solidFill>
              <a:schemeClr val="bg1"/>
            </a:solidFill>
          </p:spPr>
          <p:txBody>
            <a:bodyPr wrap="square" rtlCol="0" anchor="t">
              <a:spAutoFit/>
            </a:bodyPr>
            <a:p>
              <a:r>
                <a:rPr lang="zh-CN" altLang="en-US" sz="1400"/>
                <a:t>Pass to take an examination of a structure </a:t>
              </a:r>
              <a:endParaRPr lang="zh-CN" altLang="en-US" sz="1400"/>
            </a:p>
          </p:txBody>
        </p:sp>
        <p:sp>
          <p:nvSpPr>
            <p:cNvPr id="50" name="文本框 49"/>
            <p:cNvSpPr txBox="1"/>
            <p:nvPr/>
          </p:nvSpPr>
          <p:spPr>
            <a:xfrm>
              <a:off x="3462" y="4431"/>
              <a:ext cx="3024" cy="656"/>
            </a:xfrm>
            <a:prstGeom prst="rect">
              <a:avLst/>
            </a:prstGeom>
            <a:solidFill>
              <a:schemeClr val="bg1"/>
            </a:solidFill>
          </p:spPr>
          <p:txBody>
            <a:bodyPr wrap="square" rtlCol="0" anchor="t">
              <a:spAutoFit/>
            </a:bodyPr>
            <a:p>
              <a:r>
                <a:rPr lang="zh-CN" altLang="en-US" sz="1400">
                  <a:sym typeface="+mn-ea"/>
                </a:rPr>
                <a:t>The working group </a:t>
              </a:r>
              <a:endParaRPr lang="zh-CN" altLang="en-US" sz="1400">
                <a:sym typeface="+mn-ea"/>
              </a:endParaRPr>
            </a:p>
          </p:txBody>
        </p:sp>
        <p:sp>
          <p:nvSpPr>
            <p:cNvPr id="51" name="文本框 50"/>
            <p:cNvSpPr txBox="1"/>
            <p:nvPr/>
          </p:nvSpPr>
          <p:spPr>
            <a:xfrm>
              <a:off x="3310" y="6051"/>
              <a:ext cx="3024" cy="1117"/>
            </a:xfrm>
            <a:prstGeom prst="rect">
              <a:avLst/>
            </a:prstGeom>
            <a:solidFill>
              <a:schemeClr val="bg1"/>
            </a:solidFill>
          </p:spPr>
          <p:txBody>
            <a:bodyPr wrap="square" rtlCol="0">
              <a:spAutoFit/>
            </a:bodyPr>
            <a:p>
              <a:r>
                <a:rPr lang="en-US" altLang="zh-CN" sz="1400"/>
                <a:t>delivers environment</a:t>
              </a:r>
              <a:endParaRPr lang="en-US" altLang="zh-CN" sz="1400"/>
            </a:p>
          </p:txBody>
        </p:sp>
        <p:sp>
          <p:nvSpPr>
            <p:cNvPr id="52" name="文本框 51"/>
            <p:cNvSpPr txBox="1"/>
            <p:nvPr/>
          </p:nvSpPr>
          <p:spPr>
            <a:xfrm>
              <a:off x="3771" y="7067"/>
              <a:ext cx="3024" cy="656"/>
            </a:xfrm>
            <a:prstGeom prst="rect">
              <a:avLst/>
            </a:prstGeom>
            <a:solidFill>
              <a:schemeClr val="bg1"/>
            </a:solidFill>
          </p:spPr>
          <p:txBody>
            <a:bodyPr wrap="square" rtlCol="0">
              <a:spAutoFit/>
            </a:bodyPr>
            <a:p>
              <a:r>
                <a:rPr lang="en-US" altLang="zh-CN" sz="1400"/>
                <a:t>delivers organize</a:t>
              </a:r>
              <a:endParaRPr lang="en-US" altLang="zh-CN" sz="1400"/>
            </a:p>
          </p:txBody>
        </p:sp>
        <p:sp>
          <p:nvSpPr>
            <p:cNvPr id="53" name="文本框 52"/>
            <p:cNvSpPr txBox="1"/>
            <p:nvPr/>
          </p:nvSpPr>
          <p:spPr>
            <a:xfrm>
              <a:off x="4322" y="8684"/>
              <a:ext cx="3024" cy="1578"/>
            </a:xfrm>
            <a:prstGeom prst="rect">
              <a:avLst/>
            </a:prstGeom>
            <a:solidFill>
              <a:schemeClr val="bg1"/>
            </a:solidFill>
          </p:spPr>
          <p:txBody>
            <a:bodyPr wrap="square" rtlCol="0">
              <a:spAutoFit/>
            </a:bodyPr>
            <a:p>
              <a:r>
                <a:rPr lang="en-US" altLang="zh-CN" sz="1400"/>
                <a:t>Media content publicityPressure or constraints</a:t>
              </a:r>
              <a:endParaRPr lang="en-US" altLang="zh-CN" sz="1400"/>
            </a:p>
          </p:txBody>
        </p:sp>
        <p:sp>
          <p:nvSpPr>
            <p:cNvPr id="54" name="文本框 53"/>
            <p:cNvSpPr txBox="1"/>
            <p:nvPr/>
          </p:nvSpPr>
          <p:spPr>
            <a:xfrm>
              <a:off x="7555" y="9532"/>
              <a:ext cx="6854" cy="656"/>
            </a:xfrm>
            <a:prstGeom prst="rect">
              <a:avLst/>
            </a:prstGeom>
            <a:solidFill>
              <a:schemeClr val="bg1"/>
            </a:solidFill>
          </p:spPr>
          <p:txBody>
            <a:bodyPr wrap="square" rtlCol="0">
              <a:spAutoFit/>
            </a:bodyPr>
            <a:p>
              <a:r>
                <a:rPr lang="en-US" altLang="zh-CN" sz="1400"/>
                <a:t>C=Communicator M=message R=receiver</a:t>
              </a:r>
              <a:endParaRPr lang="en-US" altLang="zh-CN" sz="1400"/>
            </a:p>
          </p:txBody>
        </p:sp>
        <p:sp>
          <p:nvSpPr>
            <p:cNvPr id="55" name="文本框 54"/>
            <p:cNvSpPr txBox="1"/>
            <p:nvPr/>
          </p:nvSpPr>
          <p:spPr>
            <a:xfrm>
              <a:off x="13953" y="7647"/>
              <a:ext cx="2386" cy="1117"/>
            </a:xfrm>
            <a:prstGeom prst="rect">
              <a:avLst/>
            </a:prstGeom>
            <a:solidFill>
              <a:schemeClr val="bg1"/>
            </a:solidFill>
          </p:spPr>
          <p:txBody>
            <a:bodyPr wrap="square" rtlCol="0">
              <a:spAutoFit/>
            </a:bodyPr>
            <a:p>
              <a:r>
                <a:rPr lang="en-US" altLang="zh-CN" sz="1400"/>
                <a:t>receiver social environment</a:t>
              </a:r>
              <a:endParaRPr lang="en-US" altLang="zh-CN" sz="1400"/>
            </a:p>
          </p:txBody>
        </p:sp>
        <p:sp>
          <p:nvSpPr>
            <p:cNvPr id="56" name="文本框 55"/>
            <p:cNvSpPr txBox="1"/>
            <p:nvPr/>
          </p:nvSpPr>
          <p:spPr>
            <a:xfrm>
              <a:off x="15638" y="5405"/>
              <a:ext cx="2386" cy="1117"/>
            </a:xfrm>
            <a:prstGeom prst="rect">
              <a:avLst/>
            </a:prstGeom>
            <a:solidFill>
              <a:schemeClr val="bg1"/>
            </a:solidFill>
          </p:spPr>
          <p:txBody>
            <a:bodyPr wrap="square" rtlCol="0">
              <a:spAutoFit/>
            </a:bodyPr>
            <a:p>
              <a:r>
                <a:rPr lang="en-US" altLang="zh-CN" sz="1400"/>
                <a:t>popularMember of the knot</a:t>
              </a:r>
              <a:endParaRPr lang="en-US" altLang="zh-CN" sz="1400"/>
            </a:p>
          </p:txBody>
        </p:sp>
        <p:sp>
          <p:nvSpPr>
            <p:cNvPr id="57" name="文本框 56"/>
            <p:cNvSpPr txBox="1"/>
            <p:nvPr/>
          </p:nvSpPr>
          <p:spPr>
            <a:xfrm>
              <a:off x="14409" y="3061"/>
              <a:ext cx="4079" cy="1117"/>
            </a:xfrm>
            <a:prstGeom prst="rect">
              <a:avLst/>
            </a:prstGeom>
            <a:solidFill>
              <a:schemeClr val="bg1"/>
            </a:solidFill>
          </p:spPr>
          <p:txBody>
            <a:bodyPr wrap="square" rtlCol="0">
              <a:spAutoFit/>
            </a:bodyPr>
            <a:p>
              <a:r>
                <a:rPr lang="en-US" altLang="zh-CN" sz="1400"/>
                <a:t>The personality structure of the recipient</a:t>
              </a:r>
              <a:endParaRPr lang="en-US" altLang="zh-CN" sz="1400"/>
            </a:p>
          </p:txBody>
        </p:sp>
        <p:sp>
          <p:nvSpPr>
            <p:cNvPr id="58" name="文本框 57"/>
            <p:cNvSpPr txBox="1"/>
            <p:nvPr/>
          </p:nvSpPr>
          <p:spPr>
            <a:xfrm>
              <a:off x="12743" y="2297"/>
              <a:ext cx="2683" cy="1117"/>
            </a:xfrm>
            <a:prstGeom prst="rect">
              <a:avLst/>
            </a:prstGeom>
            <a:solidFill>
              <a:schemeClr val="bg1"/>
            </a:solidFill>
          </p:spPr>
          <p:txBody>
            <a:bodyPr wrap="square" rtlCol="0">
              <a:spAutoFit/>
            </a:bodyPr>
            <a:p>
              <a:r>
                <a:rPr lang="en-US" altLang="zh-CN" sz="1400"/>
                <a:t>receiver's</a:t>
              </a:r>
              <a:r>
                <a:rPr lang="zh-CN" altLang="en-US" sz="1400"/>
                <a:t> self-image</a:t>
              </a:r>
              <a:endParaRPr lang="zh-CN" altLang="en-US" sz="1400"/>
            </a:p>
          </p:txBody>
        </p:sp>
        <p:sp>
          <p:nvSpPr>
            <p:cNvPr id="59" name="文本框 58"/>
            <p:cNvSpPr txBox="1"/>
            <p:nvPr/>
          </p:nvSpPr>
          <p:spPr>
            <a:xfrm>
              <a:off x="9758" y="3559"/>
              <a:ext cx="497" cy="2501"/>
            </a:xfrm>
            <a:prstGeom prst="rect">
              <a:avLst/>
            </a:prstGeom>
            <a:solidFill>
              <a:schemeClr val="bg1"/>
            </a:solidFill>
          </p:spPr>
          <p:txBody>
            <a:bodyPr wrap="square" rtlCol="0">
              <a:spAutoFit/>
            </a:bodyPr>
            <a:p>
              <a:r>
                <a:rPr lang="en-US" altLang="zh-CN" sz="1400"/>
                <a:t>media</a:t>
              </a:r>
              <a:endParaRPr lang="en-US" altLang="zh-CN" sz="1400"/>
            </a:p>
          </p:txBody>
        </p:sp>
        <p:sp>
          <p:nvSpPr>
            <p:cNvPr id="60" name="文本框 59"/>
            <p:cNvSpPr txBox="1"/>
            <p:nvPr/>
          </p:nvSpPr>
          <p:spPr>
            <a:xfrm>
              <a:off x="7176" y="2045"/>
              <a:ext cx="5998" cy="656"/>
            </a:xfrm>
            <a:prstGeom prst="rect">
              <a:avLst/>
            </a:prstGeom>
            <a:solidFill>
              <a:schemeClr val="bg1"/>
            </a:solidFill>
          </p:spPr>
          <p:txBody>
            <a:bodyPr wrap="square" rtlCol="0">
              <a:spAutoFit/>
            </a:bodyPr>
            <a:p>
              <a:r>
                <a:rPr sz="1400"/>
                <a:t>Spontaneous feedback from receiving</a:t>
              </a:r>
              <a:endParaRPr sz="1400"/>
            </a:p>
          </p:txBody>
        </p:sp>
        <p:sp>
          <p:nvSpPr>
            <p:cNvPr id="61" name="文本框 60"/>
            <p:cNvSpPr txBox="1"/>
            <p:nvPr/>
          </p:nvSpPr>
          <p:spPr>
            <a:xfrm>
              <a:off x="7562" y="3706"/>
              <a:ext cx="2196" cy="788"/>
            </a:xfrm>
            <a:prstGeom prst="rect">
              <a:avLst/>
            </a:prstGeom>
            <a:solidFill>
              <a:schemeClr val="bg1"/>
            </a:solidFill>
          </p:spPr>
          <p:txBody>
            <a:bodyPr wrap="square" rtlCol="0">
              <a:spAutoFit/>
            </a:bodyPr>
            <a:p>
              <a:r>
                <a:rPr lang="en-US" sz="900"/>
                <a:t>Content selection and organization</a:t>
              </a:r>
              <a:endParaRPr lang="en-US" sz="900"/>
            </a:p>
          </p:txBody>
        </p:sp>
        <p:sp>
          <p:nvSpPr>
            <p:cNvPr id="62" name="文本框 61"/>
            <p:cNvSpPr txBox="1"/>
            <p:nvPr/>
          </p:nvSpPr>
          <p:spPr>
            <a:xfrm>
              <a:off x="11409" y="3352"/>
              <a:ext cx="2196" cy="788"/>
            </a:xfrm>
            <a:prstGeom prst="rect">
              <a:avLst/>
            </a:prstGeom>
            <a:solidFill>
              <a:schemeClr val="bg1"/>
            </a:solidFill>
          </p:spPr>
          <p:txBody>
            <a:bodyPr wrap="square" rtlCol="0">
              <a:spAutoFit/>
            </a:bodyPr>
            <a:p>
              <a:r>
                <a:rPr lang="en-US" sz="900"/>
                <a:t>Media Content Selection</a:t>
              </a:r>
              <a:endParaRPr lang="en-US" sz="900"/>
            </a:p>
          </p:txBody>
        </p:sp>
        <p:sp>
          <p:nvSpPr>
            <p:cNvPr id="63" name="文本框 62"/>
            <p:cNvSpPr txBox="1"/>
            <p:nvPr/>
          </p:nvSpPr>
          <p:spPr>
            <a:xfrm>
              <a:off x="11305" y="4155"/>
              <a:ext cx="2909" cy="458"/>
            </a:xfrm>
            <a:prstGeom prst="rect">
              <a:avLst/>
            </a:prstGeom>
            <a:solidFill>
              <a:schemeClr val="bg1"/>
            </a:solidFill>
          </p:spPr>
          <p:txBody>
            <a:bodyPr wrap="square" rtlCol="0">
              <a:spAutoFit/>
            </a:bodyPr>
            <a:p>
              <a:r>
                <a:rPr lang="en-US" sz="800"/>
                <a:t>Content effects and feelings</a:t>
              </a:r>
              <a:endParaRPr lang="en-US" sz="800"/>
            </a:p>
          </p:txBody>
        </p:sp>
        <p:sp>
          <p:nvSpPr>
            <p:cNvPr id="64" name="文本框 63"/>
            <p:cNvSpPr txBox="1"/>
            <p:nvPr/>
          </p:nvSpPr>
          <p:spPr>
            <a:xfrm>
              <a:off x="11060" y="4625"/>
              <a:ext cx="2545" cy="458"/>
            </a:xfrm>
            <a:prstGeom prst="rect">
              <a:avLst/>
            </a:prstGeom>
            <a:solidFill>
              <a:schemeClr val="bg1"/>
            </a:solidFill>
          </p:spPr>
          <p:txBody>
            <a:bodyPr wrap="square" rtlCol="0">
              <a:spAutoFit/>
            </a:bodyPr>
            <a:p>
              <a:r>
                <a:rPr lang="en-US" sz="800"/>
                <a:t>Media pressure or restraint</a:t>
              </a:r>
              <a:endParaRPr lang="en-US" sz="800"/>
            </a:p>
          </p:txBody>
        </p:sp>
        <p:sp>
          <p:nvSpPr>
            <p:cNvPr id="65" name="文本框 64"/>
            <p:cNvSpPr txBox="1"/>
            <p:nvPr/>
          </p:nvSpPr>
          <p:spPr>
            <a:xfrm>
              <a:off x="7388" y="5207"/>
              <a:ext cx="2545" cy="458"/>
            </a:xfrm>
            <a:prstGeom prst="rect">
              <a:avLst/>
            </a:prstGeom>
            <a:solidFill>
              <a:schemeClr val="bg1"/>
            </a:solidFill>
          </p:spPr>
          <p:txBody>
            <a:bodyPr wrap="square" rtlCol="0">
              <a:spAutoFit/>
            </a:bodyPr>
            <a:p>
              <a:r>
                <a:rPr lang="en-US" sz="800"/>
                <a:t>Constraint of information</a:t>
              </a:r>
              <a:endParaRPr lang="en-US" sz="800"/>
            </a:p>
          </p:txBody>
        </p:sp>
        <p:sp>
          <p:nvSpPr>
            <p:cNvPr id="66" name="文本框 65"/>
            <p:cNvSpPr txBox="1"/>
            <p:nvPr/>
          </p:nvSpPr>
          <p:spPr>
            <a:xfrm>
              <a:off x="7555" y="6129"/>
              <a:ext cx="2545" cy="458"/>
            </a:xfrm>
            <a:prstGeom prst="rect">
              <a:avLst/>
            </a:prstGeom>
            <a:solidFill>
              <a:schemeClr val="bg1"/>
            </a:solidFill>
          </p:spPr>
          <p:txBody>
            <a:bodyPr wrap="square" rtlCol="0">
              <a:spAutoFit/>
            </a:bodyPr>
            <a:p>
              <a:r>
                <a:rPr lang="en-US" sz="800"/>
                <a:t>Media pressure or restraint</a:t>
              </a:r>
              <a:endParaRPr lang="en-US" sz="800"/>
            </a:p>
          </p:txBody>
        </p:sp>
        <p:sp>
          <p:nvSpPr>
            <p:cNvPr id="67" name="文本框 66"/>
            <p:cNvSpPr txBox="1"/>
            <p:nvPr/>
          </p:nvSpPr>
          <p:spPr>
            <a:xfrm>
              <a:off x="11060" y="5665"/>
              <a:ext cx="2545" cy="458"/>
            </a:xfrm>
            <a:prstGeom prst="rect">
              <a:avLst/>
            </a:prstGeom>
            <a:solidFill>
              <a:schemeClr val="bg1"/>
            </a:solidFill>
          </p:spPr>
          <p:txBody>
            <a:bodyPr wrap="square" rtlCol="0">
              <a:spAutoFit/>
            </a:bodyPr>
            <a:p>
              <a:r>
                <a:rPr lang="en-US" sz="800"/>
                <a:t>The image of the medium </a:t>
              </a:r>
              <a:endParaRPr lang="en-US" sz="800"/>
            </a:p>
          </p:txBody>
        </p:sp>
        <p:sp>
          <p:nvSpPr>
            <p:cNvPr id="68" name="文本框 67"/>
            <p:cNvSpPr txBox="1"/>
            <p:nvPr/>
          </p:nvSpPr>
          <p:spPr>
            <a:xfrm>
              <a:off x="11060" y="6129"/>
              <a:ext cx="2545" cy="458"/>
            </a:xfrm>
            <a:prstGeom prst="rect">
              <a:avLst/>
            </a:prstGeom>
            <a:solidFill>
              <a:schemeClr val="bg1"/>
            </a:solidFill>
          </p:spPr>
          <p:txBody>
            <a:bodyPr wrap="square" rtlCol="0">
              <a:spAutoFit/>
            </a:bodyPr>
            <a:p>
              <a:r>
                <a:rPr lang="en-US" sz="800"/>
                <a:t> at the center of reception</a:t>
              </a:r>
              <a:endParaRPr lang="en-US" sz="800"/>
            </a:p>
          </p:txBody>
        </p:sp>
        <p:sp>
          <p:nvSpPr>
            <p:cNvPr id="69" name="文本框 68"/>
            <p:cNvSpPr txBox="1"/>
            <p:nvPr/>
          </p:nvSpPr>
          <p:spPr>
            <a:xfrm>
              <a:off x="8956" y="6681"/>
              <a:ext cx="5258" cy="458"/>
            </a:xfrm>
            <a:prstGeom prst="rect">
              <a:avLst/>
            </a:prstGeom>
            <a:solidFill>
              <a:schemeClr val="bg1"/>
            </a:solidFill>
          </p:spPr>
          <p:txBody>
            <a:bodyPr wrap="square" rtlCol="0">
              <a:spAutoFit/>
            </a:bodyPr>
            <a:p>
              <a:r>
                <a:rPr lang="en-US" sz="800"/>
                <a:t>The image of the recipient in the mind of the communicator</a:t>
              </a:r>
              <a:endParaRPr lang="en-US" sz="800"/>
            </a:p>
          </p:txBody>
        </p:sp>
        <p:sp>
          <p:nvSpPr>
            <p:cNvPr id="70" name="文本框 69"/>
            <p:cNvSpPr txBox="1"/>
            <p:nvPr/>
          </p:nvSpPr>
          <p:spPr>
            <a:xfrm>
              <a:off x="9047" y="7164"/>
              <a:ext cx="5258" cy="458"/>
            </a:xfrm>
            <a:prstGeom prst="rect">
              <a:avLst/>
            </a:prstGeom>
            <a:solidFill>
              <a:schemeClr val="bg1"/>
            </a:solidFill>
          </p:spPr>
          <p:txBody>
            <a:bodyPr wrap="square" rtlCol="0">
              <a:spAutoFit/>
            </a:bodyPr>
            <a:p>
              <a:r>
                <a:rPr lang="en-US" sz="800"/>
                <a:t>The image of the</a:t>
              </a:r>
              <a:r>
                <a:rPr lang="en-US" sz="800">
                  <a:sym typeface="+mn-ea"/>
                </a:rPr>
                <a:t>communicator</a:t>
              </a:r>
              <a:r>
                <a:rPr lang="en-US" sz="800"/>
                <a:t> in the mind of the </a:t>
              </a:r>
              <a:r>
                <a:rPr lang="en-US" sz="800">
                  <a:sym typeface="+mn-ea"/>
                </a:rPr>
                <a:t> recipient</a:t>
              </a:r>
              <a:endParaRPr lang="en-US" sz="80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576388" y="230505"/>
            <a:ext cx="1710690" cy="398780"/>
          </a:xfrm>
          <a:prstGeom prst="rect">
            <a:avLst/>
          </a:prstGeom>
          <a:noFill/>
        </p:spPr>
        <p:txBody>
          <a:bodyPr wrap="none" rtlCol="0" anchor="t">
            <a:spAutoFit/>
          </a:bodyPr>
          <a:lstStyle/>
          <a:p>
            <a:pPr lvl="0" algn="l" defTabSz="609600">
              <a:spcBef>
                <a:spcPts val="0"/>
              </a:spcBef>
              <a:spcAft>
                <a:spcPts val="0"/>
              </a:spcAft>
              <a:buClrTx/>
              <a:buSzTx/>
              <a:buFontTx/>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马莱茨克模式</a:t>
            </a:r>
            <a:endPar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pic>
        <p:nvPicPr>
          <p:cNvPr id="2" name="图片 1"/>
          <p:cNvPicPr>
            <a:picLocks noChangeAspect="1"/>
          </p:cNvPicPr>
          <p:nvPr/>
        </p:nvPicPr>
        <p:blipFill>
          <a:blip r:embed="rId1"/>
          <a:stretch>
            <a:fillRect/>
          </a:stretch>
        </p:blipFill>
        <p:spPr>
          <a:xfrm>
            <a:off x="1725930" y="988695"/>
            <a:ext cx="5692775" cy="3820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754367" y="546050"/>
            <a:ext cx="3650771" cy="252730"/>
          </a:xfrm>
          <a:prstGeom prst="rect">
            <a:avLst/>
          </a:prstGeom>
        </p:spPr>
        <p:txBody>
          <a:bodyPr wrap="square">
            <a:spAutoFit/>
          </a:bodyPr>
          <a:lstStyle/>
          <a:p>
            <a:pPr lvl="0" algn="l" defTabSz="609600">
              <a:spcBef>
                <a:spcPts val="0"/>
              </a:spcBef>
              <a:spcAft>
                <a:spcPts val="0"/>
              </a:spcAft>
              <a:buClrTx/>
              <a:buSzTx/>
              <a:buFontTx/>
              <a:defRPr/>
            </a:pPr>
            <a:r>
              <a:rPr kumimoji="1" lang="zh-CN" altLang="en-US" sz="105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德弗勒的美国大众媒介体系模式</a:t>
            </a:r>
            <a:endPar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3" name="文本框 2"/>
          <p:cNvSpPr txBox="1"/>
          <p:nvPr/>
        </p:nvSpPr>
        <p:spPr>
          <a:xfrm>
            <a:off x="849313" y="147320"/>
            <a:ext cx="5736590" cy="398780"/>
          </a:xfrm>
          <a:prstGeom prst="rect">
            <a:avLst/>
          </a:prstGeom>
          <a:noFill/>
        </p:spPr>
        <p:txBody>
          <a:bodyPr wrap="none" rtlCol="0" anchor="t">
            <a:spAutoFit/>
          </a:bodyPr>
          <a:lstStyle/>
          <a:p>
            <a:pPr lvl="0" algn="l" defTabSz="609600">
              <a:spcBef>
                <a:spcPts val="0"/>
              </a:spcBef>
              <a:spcAft>
                <a:spcPts val="0"/>
              </a:spcAft>
              <a:buClrTx/>
              <a:buSzTx/>
              <a:buFontTx/>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Deffler's Model of American Mass Media System</a:t>
            </a:r>
            <a:endPar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pic>
        <p:nvPicPr>
          <p:cNvPr id="5" name="图片 4"/>
          <p:cNvPicPr>
            <a:picLocks noChangeAspect="1"/>
          </p:cNvPicPr>
          <p:nvPr/>
        </p:nvPicPr>
        <p:blipFill>
          <a:blip r:embed="rId1"/>
          <a:stretch>
            <a:fillRect/>
          </a:stretch>
        </p:blipFill>
        <p:spPr>
          <a:xfrm>
            <a:off x="1092994" y="1108234"/>
            <a:ext cx="6958013" cy="3671888"/>
          </a:xfrm>
          <a:prstGeom prst="rect">
            <a:avLst/>
          </a:prstGeom>
        </p:spPr>
      </p:pic>
      <p:sp>
        <p:nvSpPr>
          <p:cNvPr id="21" name="文本框 20"/>
          <p:cNvSpPr txBox="1"/>
          <p:nvPr/>
        </p:nvSpPr>
        <p:spPr>
          <a:xfrm>
            <a:off x="6289834" y="4367213"/>
            <a:ext cx="1584008" cy="321945"/>
          </a:xfrm>
          <a:prstGeom prst="rect">
            <a:avLst/>
          </a:prstGeom>
          <a:solidFill>
            <a:schemeClr val="bg1"/>
          </a:solidFill>
          <a:ln w="12700" cmpd="sng">
            <a:noFill/>
            <a:prstDash val="solid"/>
          </a:ln>
        </p:spPr>
        <p:txBody>
          <a:bodyPr wrap="square" rtlCol="0">
            <a:spAutoFit/>
          </a:bodyPr>
          <a:p>
            <a:endParaRPr lang="en-US" altLang="zh-CN" sz="1500"/>
          </a:p>
        </p:txBody>
      </p:sp>
      <p:sp>
        <p:nvSpPr>
          <p:cNvPr id="4" name="文本框 3"/>
          <p:cNvSpPr txBox="1"/>
          <p:nvPr/>
        </p:nvSpPr>
        <p:spPr>
          <a:xfrm>
            <a:off x="1240155" y="1404938"/>
            <a:ext cx="1935480" cy="922020"/>
          </a:xfrm>
          <a:prstGeom prst="rect">
            <a:avLst/>
          </a:prstGeom>
          <a:solidFill>
            <a:schemeClr val="bg1"/>
          </a:solidFill>
          <a:ln w="12700" cmpd="sng">
            <a:solidFill>
              <a:schemeClr val="tx1"/>
            </a:solidFill>
            <a:prstDash val="solid"/>
          </a:ln>
        </p:spPr>
        <p:txBody>
          <a:bodyPr wrap="square" rtlCol="0">
            <a:spAutoFit/>
          </a:bodyPr>
          <a:p>
            <a:r>
              <a:rPr lang="zh-CN" altLang="en-US" sz="1350"/>
              <a:t>The legislature, management institutionsAnd civil society</a:t>
            </a:r>
            <a:endParaRPr lang="zh-CN" altLang="en-US" sz="1350"/>
          </a:p>
        </p:txBody>
      </p:sp>
      <p:sp>
        <p:nvSpPr>
          <p:cNvPr id="6" name="文本框 5"/>
          <p:cNvSpPr txBox="1"/>
          <p:nvPr/>
        </p:nvSpPr>
        <p:spPr>
          <a:xfrm>
            <a:off x="3545681" y="1508760"/>
            <a:ext cx="1377315" cy="922020"/>
          </a:xfrm>
          <a:prstGeom prst="rect">
            <a:avLst/>
          </a:prstGeom>
          <a:solidFill>
            <a:schemeClr val="bg1"/>
          </a:solidFill>
          <a:ln w="12700" cmpd="sng">
            <a:solidFill>
              <a:schemeClr val="tx1"/>
            </a:solidFill>
            <a:prstDash val="solid"/>
          </a:ln>
        </p:spPr>
        <p:txBody>
          <a:bodyPr wrap="square" rtlCol="0">
            <a:spAutoFit/>
          </a:bodyPr>
          <a:p>
            <a:r>
              <a:rPr lang="zh-CN" altLang="en-US" sz="1350"/>
              <a:t>The makers of the mediumAnd the distribution of</a:t>
            </a:r>
            <a:endParaRPr lang="zh-CN" altLang="en-US" sz="1350"/>
          </a:p>
        </p:txBody>
      </p:sp>
      <p:sp>
        <p:nvSpPr>
          <p:cNvPr id="8" name="文本框 7"/>
          <p:cNvSpPr txBox="1"/>
          <p:nvPr/>
        </p:nvSpPr>
        <p:spPr>
          <a:xfrm>
            <a:off x="5317808" y="1404938"/>
            <a:ext cx="2481739" cy="922020"/>
          </a:xfrm>
          <a:prstGeom prst="rect">
            <a:avLst/>
          </a:prstGeom>
          <a:solidFill>
            <a:schemeClr val="bg1"/>
          </a:solidFill>
          <a:ln w="12700" cmpd="sng">
            <a:solidFill>
              <a:schemeClr val="tx1"/>
            </a:solidFill>
            <a:prstDash val="solid"/>
          </a:ln>
        </p:spPr>
        <p:txBody>
          <a:bodyPr wrap="square" rtlCol="0">
            <a:spAutoFit/>
          </a:bodyPr>
          <a:p>
            <a:r>
              <a:rPr lang="zh-CN" altLang="en-US" sz="1350"/>
              <a:t>Financial backers, advertising agencies1 I market research and store credit evaluation institutions</a:t>
            </a:r>
            <a:endParaRPr lang="zh-CN" altLang="en-US" sz="1350"/>
          </a:p>
        </p:txBody>
      </p:sp>
      <p:sp>
        <p:nvSpPr>
          <p:cNvPr id="9" name="文本框 8"/>
          <p:cNvSpPr txBox="1"/>
          <p:nvPr/>
        </p:nvSpPr>
        <p:spPr>
          <a:xfrm>
            <a:off x="3331369" y="725805"/>
            <a:ext cx="2481739" cy="714375"/>
          </a:xfrm>
          <a:prstGeom prst="rect">
            <a:avLst/>
          </a:prstGeom>
          <a:solidFill>
            <a:schemeClr val="bg1"/>
          </a:solidFill>
          <a:ln w="12700" cmpd="sng">
            <a:noFill/>
            <a:prstDash val="solid"/>
          </a:ln>
        </p:spPr>
        <p:txBody>
          <a:bodyPr wrap="square" rtlCol="0">
            <a:spAutoFit/>
          </a:bodyPr>
          <a:p>
            <a:r>
              <a:rPr lang="zh-CN" altLang="en-US" sz="1350"/>
              <a:t>And the external social and cultural conditions of American society</a:t>
            </a:r>
            <a:endParaRPr lang="zh-CN" altLang="en-US" sz="1350"/>
          </a:p>
        </p:txBody>
      </p:sp>
      <p:sp>
        <p:nvSpPr>
          <p:cNvPr id="10" name="文本框 9"/>
          <p:cNvSpPr txBox="1"/>
          <p:nvPr/>
        </p:nvSpPr>
        <p:spPr>
          <a:xfrm>
            <a:off x="4922996" y="2407920"/>
            <a:ext cx="2481739" cy="714375"/>
          </a:xfrm>
          <a:prstGeom prst="rect">
            <a:avLst/>
          </a:prstGeom>
          <a:solidFill>
            <a:schemeClr val="bg1"/>
          </a:solidFill>
          <a:ln w="12700" cmpd="sng">
            <a:solidFill>
              <a:schemeClr val="tx1"/>
            </a:solidFill>
            <a:prstDash val="solid"/>
          </a:ln>
        </p:spPr>
        <p:txBody>
          <a:bodyPr wrap="square" rtlCol="0">
            <a:spAutoFit/>
          </a:bodyPr>
          <a:p>
            <a:r>
              <a:rPr lang="zh-CN" altLang="en-US" sz="1350"/>
              <a:t>The contents of advertisements, the audience interestInformation collection of goods and services</a:t>
            </a:r>
            <a:endParaRPr lang="zh-CN" altLang="en-US" sz="1350"/>
          </a:p>
        </p:txBody>
      </p:sp>
      <p:sp>
        <p:nvSpPr>
          <p:cNvPr id="11" name="文本框 10"/>
          <p:cNvSpPr txBox="1"/>
          <p:nvPr/>
        </p:nvSpPr>
        <p:spPr>
          <a:xfrm>
            <a:off x="2832259" y="4262438"/>
            <a:ext cx="3129439" cy="299085"/>
          </a:xfrm>
          <a:prstGeom prst="rect">
            <a:avLst/>
          </a:prstGeom>
          <a:solidFill>
            <a:schemeClr val="bg1"/>
          </a:solidFill>
          <a:ln w="12700" cmpd="sng">
            <a:noFill/>
            <a:prstDash val="solid"/>
          </a:ln>
        </p:spPr>
        <p:txBody>
          <a:bodyPr wrap="square" rtlCol="0">
            <a:spAutoFit/>
          </a:bodyPr>
          <a:p>
            <a:r>
              <a:rPr lang="zh-CN" altLang="en-US" sz="1350"/>
              <a:t>Consumer interest in different audiences</a:t>
            </a:r>
            <a:endParaRPr lang="zh-CN" altLang="en-US" sz="1350"/>
          </a:p>
        </p:txBody>
      </p:sp>
      <p:sp>
        <p:nvSpPr>
          <p:cNvPr id="12" name="文本框 11"/>
          <p:cNvSpPr txBox="1"/>
          <p:nvPr/>
        </p:nvSpPr>
        <p:spPr>
          <a:xfrm>
            <a:off x="1576388" y="2615565"/>
            <a:ext cx="899636" cy="299085"/>
          </a:xfrm>
          <a:prstGeom prst="rect">
            <a:avLst/>
          </a:prstGeom>
          <a:solidFill>
            <a:schemeClr val="bg1"/>
          </a:solidFill>
          <a:ln w="12700" cmpd="sng">
            <a:noFill/>
            <a:prstDash val="solid"/>
          </a:ln>
        </p:spPr>
        <p:txBody>
          <a:bodyPr wrap="square" rtlCol="0">
            <a:spAutoFit/>
          </a:bodyPr>
          <a:p>
            <a:r>
              <a:rPr lang="en-US" altLang="zh-CN" sz="1350"/>
              <a:t>vote etc.</a:t>
            </a:r>
            <a:endParaRPr lang="en-US" altLang="zh-CN" sz="1350"/>
          </a:p>
        </p:txBody>
      </p:sp>
      <p:sp>
        <p:nvSpPr>
          <p:cNvPr id="13" name="文本框 12"/>
          <p:cNvSpPr txBox="1"/>
          <p:nvPr/>
        </p:nvSpPr>
        <p:spPr>
          <a:xfrm>
            <a:off x="2476024" y="2615565"/>
            <a:ext cx="822008" cy="299085"/>
          </a:xfrm>
          <a:prstGeom prst="rect">
            <a:avLst/>
          </a:prstGeom>
          <a:solidFill>
            <a:schemeClr val="bg1"/>
          </a:solidFill>
          <a:ln w="12700" cmpd="sng">
            <a:noFill/>
            <a:prstDash val="solid"/>
          </a:ln>
        </p:spPr>
        <p:txBody>
          <a:bodyPr wrap="square" rtlCol="0">
            <a:spAutoFit/>
          </a:bodyPr>
          <a:p>
            <a:r>
              <a:rPr lang="en-US" altLang="zh-CN" sz="1350"/>
              <a:t>protect</a:t>
            </a:r>
            <a:endParaRPr lang="en-US" altLang="zh-CN" sz="1350"/>
          </a:p>
        </p:txBody>
      </p:sp>
      <p:sp>
        <p:nvSpPr>
          <p:cNvPr id="14" name="文本框 13"/>
          <p:cNvSpPr txBox="1"/>
          <p:nvPr/>
        </p:nvSpPr>
        <p:spPr>
          <a:xfrm>
            <a:off x="3886200" y="2476976"/>
            <a:ext cx="695801" cy="829945"/>
          </a:xfrm>
          <a:prstGeom prst="rect">
            <a:avLst/>
          </a:prstGeom>
          <a:solidFill>
            <a:schemeClr val="bg1"/>
          </a:solidFill>
          <a:ln w="12700" cmpd="sng">
            <a:noFill/>
            <a:prstDash val="solid"/>
          </a:ln>
        </p:spPr>
        <p:txBody>
          <a:bodyPr wrap="square" rtlCol="0">
            <a:spAutoFit/>
          </a:bodyPr>
          <a:p>
            <a:r>
              <a:rPr lang="zh-CN" altLang="en-US" sz="1200"/>
              <a:t>A person of high culture</a:t>
            </a:r>
            <a:endParaRPr lang="zh-CN" altLang="en-US" sz="1200"/>
          </a:p>
        </p:txBody>
      </p:sp>
      <p:sp>
        <p:nvSpPr>
          <p:cNvPr id="15" name="文本框 14"/>
          <p:cNvSpPr txBox="1"/>
          <p:nvPr/>
        </p:nvSpPr>
        <p:spPr>
          <a:xfrm>
            <a:off x="3545681" y="3191828"/>
            <a:ext cx="1390174" cy="460375"/>
          </a:xfrm>
          <a:prstGeom prst="rect">
            <a:avLst/>
          </a:prstGeom>
          <a:solidFill>
            <a:schemeClr val="bg1"/>
          </a:solidFill>
          <a:ln w="12700" cmpd="sng">
            <a:noFill/>
            <a:prstDash val="solid"/>
          </a:ln>
        </p:spPr>
        <p:txBody>
          <a:bodyPr wrap="square" rtlCol="0">
            <a:spAutoFit/>
          </a:bodyPr>
          <a:p>
            <a:r>
              <a:rPr lang="zh-CN" altLang="en-US" sz="1200"/>
              <a:t>A</a:t>
            </a:r>
            <a:r>
              <a:rPr lang="en-US" altLang="zh-CN" sz="1200"/>
              <a:t>person</a:t>
            </a:r>
            <a:r>
              <a:rPr lang="zh-CN" altLang="en-US" sz="1200"/>
              <a:t> of medium culture</a:t>
            </a:r>
            <a:endParaRPr lang="zh-CN" altLang="en-US" sz="1200"/>
          </a:p>
        </p:txBody>
      </p:sp>
      <p:sp>
        <p:nvSpPr>
          <p:cNvPr id="16" name="文本框 15"/>
          <p:cNvSpPr txBox="1"/>
          <p:nvPr/>
        </p:nvSpPr>
        <p:spPr>
          <a:xfrm>
            <a:off x="3348038" y="3825716"/>
            <a:ext cx="1785461" cy="460375"/>
          </a:xfrm>
          <a:prstGeom prst="rect">
            <a:avLst/>
          </a:prstGeom>
          <a:solidFill>
            <a:schemeClr val="bg1"/>
          </a:solidFill>
          <a:ln w="12700" cmpd="sng">
            <a:noFill/>
            <a:prstDash val="solid"/>
          </a:ln>
        </p:spPr>
        <p:txBody>
          <a:bodyPr wrap="square" rtlCol="0">
            <a:spAutoFit/>
          </a:bodyPr>
          <a:p>
            <a:r>
              <a:rPr lang="zh-CN" altLang="en-US" sz="1200"/>
              <a:t>A </a:t>
            </a:r>
            <a:r>
              <a:rPr lang="en-US" altLang="zh-CN" sz="1200"/>
              <a:t>person</a:t>
            </a:r>
            <a:r>
              <a:rPr lang="zh-CN" altLang="en-US" sz="1200"/>
              <a:t> </a:t>
            </a:r>
            <a:r>
              <a:rPr lang="en-US" altLang="zh-CN" sz="1200"/>
              <a:t>lacking of </a:t>
            </a:r>
            <a:r>
              <a:rPr lang="zh-CN" altLang="en-US" sz="1200"/>
              <a:t>culture</a:t>
            </a: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576388" y="230505"/>
            <a:ext cx="3747770" cy="398780"/>
          </a:xfrm>
          <a:prstGeom prst="rect">
            <a:avLst/>
          </a:prstGeom>
          <a:noFill/>
        </p:spPr>
        <p:txBody>
          <a:bodyPr wrap="none" rtlCol="0" anchor="t">
            <a:spAutoFit/>
          </a:bodyPr>
          <a:lstStyle/>
          <a:p>
            <a:pPr lvl="0" algn="l" defTabSz="609600">
              <a:spcBef>
                <a:spcPts val="0"/>
              </a:spcBef>
              <a:spcAft>
                <a:spcPts val="0"/>
              </a:spcAft>
              <a:buClrTx/>
              <a:buSzTx/>
              <a:buFontTx/>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德弗勒的美国大众媒介体系模式</a:t>
            </a:r>
            <a:endPar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pic>
        <p:nvPicPr>
          <p:cNvPr id="5" name="图片 4"/>
          <p:cNvPicPr>
            <a:picLocks noChangeAspect="1"/>
          </p:cNvPicPr>
          <p:nvPr/>
        </p:nvPicPr>
        <p:blipFill>
          <a:blip r:embed="rId1"/>
          <a:stretch>
            <a:fillRect/>
          </a:stretch>
        </p:blipFill>
        <p:spPr>
          <a:xfrm>
            <a:off x="1092994" y="735806"/>
            <a:ext cx="6958013" cy="36718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754367" y="546050"/>
            <a:ext cx="3650771" cy="252730"/>
          </a:xfrm>
          <a:prstGeom prst="rect">
            <a:avLst/>
          </a:prstGeom>
        </p:spPr>
        <p:txBody>
          <a:bodyPr wrap="square">
            <a:spAutoFit/>
          </a:bodyPr>
          <a:lstStyle/>
          <a:p>
            <a:pPr lvl="0" algn="l" defTabSz="609600">
              <a:spcBef>
                <a:spcPts val="0"/>
              </a:spcBef>
              <a:spcAft>
                <a:spcPts val="0"/>
              </a:spcAft>
              <a:buClrTx/>
              <a:buSzTx/>
              <a:buFontTx/>
              <a:defRPr/>
            </a:pPr>
            <a:r>
              <a:rPr kumimoji="1" lang="zh-CN" altLang="en-US" sz="105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鲍尔-罗基奇与德弗勒的依赖模式</a:t>
            </a:r>
            <a:endPar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7" name="文本框 6"/>
          <p:cNvSpPr txBox="1"/>
          <p:nvPr/>
        </p:nvSpPr>
        <p:spPr>
          <a:xfrm>
            <a:off x="754063" y="147320"/>
            <a:ext cx="6066790" cy="398780"/>
          </a:xfrm>
          <a:prstGeom prst="rect">
            <a:avLst/>
          </a:prstGeom>
          <a:noFill/>
        </p:spPr>
        <p:txBody>
          <a:bodyPr wrap="none" rtlCol="0" anchor="t">
            <a:spAutoFit/>
          </a:bodyPr>
          <a:lstStyle/>
          <a:p>
            <a:pPr lvl="0" algn="l" defTabSz="609600">
              <a:spcBef>
                <a:spcPts val="0"/>
              </a:spcBef>
              <a:spcAft>
                <a:spcPts val="0"/>
              </a:spcAft>
              <a:buClrTx/>
              <a:buSzTx/>
              <a:buFontTx/>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The Dependency Model of Bauer-Rocic and Deffler</a:t>
            </a:r>
            <a:endPar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pic>
        <p:nvPicPr>
          <p:cNvPr id="2" name="图片 1"/>
          <p:cNvPicPr>
            <a:picLocks noChangeAspect="1"/>
          </p:cNvPicPr>
          <p:nvPr/>
        </p:nvPicPr>
        <p:blipFill>
          <a:blip r:embed="rId1"/>
          <a:stretch>
            <a:fillRect/>
          </a:stretch>
        </p:blipFill>
        <p:spPr>
          <a:xfrm>
            <a:off x="1972151" y="1483995"/>
            <a:ext cx="5000625" cy="3143250"/>
          </a:xfrm>
          <a:prstGeom prst="rect">
            <a:avLst/>
          </a:prstGeom>
        </p:spPr>
      </p:pic>
      <p:sp>
        <p:nvSpPr>
          <p:cNvPr id="21" name="文本框 20"/>
          <p:cNvSpPr txBox="1"/>
          <p:nvPr/>
        </p:nvSpPr>
        <p:spPr>
          <a:xfrm>
            <a:off x="5599748" y="4328160"/>
            <a:ext cx="1373029" cy="321945"/>
          </a:xfrm>
          <a:prstGeom prst="rect">
            <a:avLst/>
          </a:prstGeom>
          <a:solidFill>
            <a:schemeClr val="bg1"/>
          </a:solidFill>
          <a:ln w="12700" cmpd="sng">
            <a:noFill/>
            <a:prstDash val="solid"/>
          </a:ln>
        </p:spPr>
        <p:txBody>
          <a:bodyPr wrap="square" rtlCol="0">
            <a:spAutoFit/>
          </a:bodyPr>
          <a:p>
            <a:endParaRPr lang="en-US" altLang="zh-CN" sz="1500"/>
          </a:p>
        </p:txBody>
      </p:sp>
      <p:sp>
        <p:nvSpPr>
          <p:cNvPr id="3" name="文本框 2"/>
          <p:cNvSpPr txBox="1"/>
          <p:nvPr/>
        </p:nvSpPr>
        <p:spPr>
          <a:xfrm>
            <a:off x="2852738" y="1578769"/>
            <a:ext cx="1339691" cy="829945"/>
          </a:xfrm>
          <a:prstGeom prst="rect">
            <a:avLst/>
          </a:prstGeom>
          <a:solidFill>
            <a:schemeClr val="bg1"/>
          </a:solidFill>
          <a:ln w="12700" cmpd="sng">
            <a:solidFill>
              <a:schemeClr val="tx1"/>
            </a:solidFill>
            <a:prstDash val="solid"/>
          </a:ln>
        </p:spPr>
        <p:txBody>
          <a:bodyPr wrap="square" rtlCol="0">
            <a:spAutoFit/>
          </a:bodyPr>
          <a:p>
            <a:r>
              <a:rPr lang="zh-CN" altLang="en-US" sz="1200"/>
              <a:t>Social system(stable structureDegree of change)</a:t>
            </a:r>
            <a:endParaRPr lang="zh-CN" altLang="en-US" sz="1200"/>
          </a:p>
        </p:txBody>
      </p:sp>
      <p:sp>
        <p:nvSpPr>
          <p:cNvPr id="4" name="文本框 3"/>
          <p:cNvSpPr txBox="1"/>
          <p:nvPr/>
        </p:nvSpPr>
        <p:spPr>
          <a:xfrm>
            <a:off x="4652486" y="1486853"/>
            <a:ext cx="1513523" cy="922020"/>
          </a:xfrm>
          <a:prstGeom prst="rect">
            <a:avLst/>
          </a:prstGeom>
          <a:solidFill>
            <a:schemeClr val="bg1"/>
          </a:solidFill>
          <a:ln w="12700" cmpd="sng">
            <a:solidFill>
              <a:schemeClr val="tx1"/>
            </a:solidFill>
            <a:prstDash val="solid"/>
          </a:ln>
        </p:spPr>
        <p:txBody>
          <a:bodyPr wrap="square" rtlCol="0">
            <a:spAutoFit/>
          </a:bodyPr>
          <a:p>
            <a:r>
              <a:rPr lang="zh-CN" altLang="en-US" sz="1350"/>
              <a:t>Media system(information function and the change of centre)</a:t>
            </a:r>
            <a:endParaRPr lang="zh-CN" altLang="en-US" sz="1350"/>
          </a:p>
        </p:txBody>
      </p:sp>
      <p:sp>
        <p:nvSpPr>
          <p:cNvPr id="5" name="文本框 4"/>
          <p:cNvSpPr txBox="1"/>
          <p:nvPr/>
        </p:nvSpPr>
        <p:spPr>
          <a:xfrm>
            <a:off x="3783806" y="2617470"/>
            <a:ext cx="1376839" cy="899160"/>
          </a:xfrm>
          <a:prstGeom prst="rect">
            <a:avLst/>
          </a:prstGeom>
          <a:solidFill>
            <a:schemeClr val="bg1"/>
          </a:solidFill>
          <a:ln w="12700" cmpd="sng">
            <a:solidFill>
              <a:schemeClr val="tx1"/>
            </a:solidFill>
            <a:prstDash val="solid"/>
          </a:ln>
        </p:spPr>
        <p:txBody>
          <a:bodyPr wrap="square" rtlCol="0">
            <a:spAutoFit/>
          </a:bodyPr>
          <a:p>
            <a:r>
              <a:rPr lang="zh-CN" altLang="en-US" sz="1050"/>
              <a:t>The audience(depend on the media informationThe change of the degree of</a:t>
            </a:r>
            <a:endParaRPr lang="zh-CN" altLang="en-US" sz="1050"/>
          </a:p>
        </p:txBody>
      </p:sp>
      <p:sp>
        <p:nvSpPr>
          <p:cNvPr id="8" name="文本框 7"/>
          <p:cNvSpPr txBox="1"/>
          <p:nvPr/>
        </p:nvSpPr>
        <p:spPr>
          <a:xfrm>
            <a:off x="3889058" y="3728085"/>
            <a:ext cx="1166336" cy="922020"/>
          </a:xfrm>
          <a:prstGeom prst="rect">
            <a:avLst/>
          </a:prstGeom>
          <a:solidFill>
            <a:schemeClr val="bg1"/>
          </a:solidFill>
          <a:ln w="12700" cmpd="sng">
            <a:solidFill>
              <a:schemeClr val="tx1"/>
            </a:solidFill>
            <a:prstDash val="solid"/>
          </a:ln>
        </p:spPr>
        <p:txBody>
          <a:bodyPr wrap="square" rtlCol="0">
            <a:spAutoFit/>
          </a:bodyPr>
          <a:p>
            <a:r>
              <a:rPr lang="zh-CN" altLang="en-US" sz="1350"/>
              <a:t>The effect(knowThe feelings ofBehavior)</a:t>
            </a:r>
            <a:endParaRPr lang="zh-CN" altLang="en-US" sz="135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576388" y="230505"/>
            <a:ext cx="3857625" cy="398780"/>
          </a:xfrm>
          <a:prstGeom prst="rect">
            <a:avLst/>
          </a:prstGeom>
          <a:noFill/>
        </p:spPr>
        <p:txBody>
          <a:bodyPr wrap="none" rtlCol="0" anchor="t">
            <a:spAutoFit/>
          </a:bodyPr>
          <a:lstStyle/>
          <a:p>
            <a:pPr lvl="0" algn="l" defTabSz="609600">
              <a:spcBef>
                <a:spcPts val="0"/>
              </a:spcBef>
              <a:spcAft>
                <a:spcPts val="0"/>
              </a:spcAft>
              <a:buClrTx/>
              <a:buSzTx/>
              <a:buFontTx/>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鲍尔-罗基奇与德弗勒的依赖模式</a:t>
            </a:r>
            <a:endPar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pic>
        <p:nvPicPr>
          <p:cNvPr id="2" name="图片 1"/>
          <p:cNvPicPr>
            <a:picLocks noChangeAspect="1"/>
          </p:cNvPicPr>
          <p:nvPr/>
        </p:nvPicPr>
        <p:blipFill>
          <a:blip r:embed="rId1"/>
          <a:stretch>
            <a:fillRect/>
          </a:stretch>
        </p:blipFill>
        <p:spPr>
          <a:xfrm>
            <a:off x="2071688" y="1000125"/>
            <a:ext cx="5000625" cy="3143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442935" y="3363278"/>
            <a:ext cx="3513952" cy="245110"/>
          </a:xfrm>
          <a:prstGeom prst="rect">
            <a:avLst/>
          </a:prstGeom>
        </p:spPr>
        <p:txBody>
          <a:bodyPr wrap="square">
            <a:spAutoFit/>
          </a:bodyPr>
          <a:lstStyle/>
          <a:p>
            <a:pPr lvl="0" defTabSz="685800">
              <a:defRPr/>
            </a:pPr>
            <a:r>
              <a:rPr lang="zh-CN" altLang="en-US" sz="1000" kern="0">
                <a:solidFill>
                  <a:srgbClr val="B4AE8A"/>
                </a:solidFill>
                <a:latin typeface="+mn-ea"/>
                <a:sym typeface="+mn-ea"/>
              </a:rPr>
              <a:t>GR作为一种通信类型</a:t>
            </a:r>
            <a:endParaRPr kumimoji="0" lang="en-US" altLang="zh-CN" sz="100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7" name="PA_矩形 7"/>
          <p:cNvSpPr/>
          <p:nvPr>
            <p:custDataLst>
              <p:tags r:id="rId1"/>
            </p:custDataLst>
          </p:nvPr>
        </p:nvSpPr>
        <p:spPr>
          <a:xfrm>
            <a:off x="5324266" y="1444674"/>
            <a:ext cx="3385863" cy="1015663"/>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a:ln>
                  <a:noFill/>
                </a:ln>
                <a:solidFill>
                  <a:srgbClr val="B4AE8A"/>
                </a:solidFill>
                <a:effectLst/>
                <a:uLnTx/>
                <a:uFillTx/>
                <a:latin typeface="Century Gothic" panose="020B0502020202020204"/>
                <a:ea typeface="汉仪大宋简"/>
                <a:cs typeface="+mn-cs"/>
              </a:rPr>
              <a:t>Part Four</a:t>
            </a:r>
            <a:endParaRPr kumimoji="0" lang="zh-CN" altLang="en-US" sz="6000" b="1" i="0" u="none" strike="noStrike" kern="0" cap="none" spc="0" normalizeH="0" baseline="0" noProof="0">
              <a:ln>
                <a:noFill/>
              </a:ln>
              <a:solidFill>
                <a:srgbClr val="B4AE8A"/>
              </a:solidFill>
              <a:effectLst/>
              <a:uLnTx/>
              <a:uFillTx/>
              <a:latin typeface="Century Gothic" panose="020B0502020202020204"/>
              <a:ea typeface="汉仪大宋简"/>
              <a:cs typeface="+mn-cs"/>
            </a:endParaRPr>
          </a:p>
        </p:txBody>
      </p:sp>
      <p:sp>
        <p:nvSpPr>
          <p:cNvPr id="8" name="PA_矩形 7"/>
          <p:cNvSpPr/>
          <p:nvPr>
            <p:custDataLst>
              <p:tags r:id="rId2"/>
            </p:custDataLst>
          </p:nvPr>
        </p:nvSpPr>
        <p:spPr>
          <a:xfrm>
            <a:off x="1332514" y="1017129"/>
            <a:ext cx="2256223" cy="33855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a:ln>
                  <a:noFill/>
                </a:ln>
                <a:solidFill>
                  <a:srgbClr val="B4AE8A"/>
                </a:solidFill>
                <a:effectLst/>
                <a:uLnTx/>
                <a:uFillTx/>
                <a:latin typeface="Century Gothic" panose="020B0502020202020204"/>
                <a:ea typeface="汉仪大宋简"/>
                <a:cs typeface="+mn-cs"/>
              </a:rPr>
              <a:t>SPRING IS COMING</a:t>
            </a:r>
            <a:endParaRPr kumimoji="0" lang="zh-CN" altLang="en-US" sz="1600" b="1" i="0" u="none" strike="noStrike" kern="0" cap="none" spc="0" normalizeH="0" baseline="0" noProof="0">
              <a:ln>
                <a:noFill/>
              </a:ln>
              <a:solidFill>
                <a:srgbClr val="B4AE8A"/>
              </a:solidFill>
              <a:effectLst/>
              <a:uLnTx/>
              <a:uFillTx/>
              <a:latin typeface="Century Gothic" panose="020B0502020202020204"/>
              <a:ea typeface="汉仪大宋简"/>
              <a:cs typeface="+mn-cs"/>
            </a:endParaRPr>
          </a:p>
        </p:txBody>
      </p:sp>
      <p:sp>
        <p:nvSpPr>
          <p:cNvPr id="9" name="PA_矩形 7"/>
          <p:cNvSpPr/>
          <p:nvPr>
            <p:custDataLst>
              <p:tags r:id="rId3"/>
            </p:custDataLst>
          </p:nvPr>
        </p:nvSpPr>
        <p:spPr>
          <a:xfrm>
            <a:off x="1332514" y="3384787"/>
            <a:ext cx="1636463" cy="52322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a:ln>
                  <a:noFill/>
                </a:ln>
                <a:solidFill>
                  <a:srgbClr val="B4AE8A"/>
                </a:solidFill>
                <a:effectLst/>
                <a:uLnTx/>
                <a:uFillTx/>
                <a:latin typeface="Century Gothic" panose="020B0502020202020204"/>
                <a:ea typeface="汉仪大宋简"/>
                <a:cs typeface="+mn-cs"/>
              </a:rPr>
              <a:t>SPRING IS COMING</a:t>
            </a:r>
            <a:endParaRPr kumimoji="0" lang="zh-CN" altLang="en-US" sz="1400" b="1" i="0" u="none" strike="noStrike" kern="0" cap="none" spc="0" normalizeH="0" baseline="0" noProof="0">
              <a:ln>
                <a:noFill/>
              </a:ln>
              <a:solidFill>
                <a:srgbClr val="B4AE8A"/>
              </a:solidFill>
              <a:effectLst/>
              <a:uLnTx/>
              <a:uFillTx/>
              <a:latin typeface="Century Gothic" panose="020B0502020202020204"/>
              <a:ea typeface="汉仪大宋简"/>
              <a:cs typeface="+mn-cs"/>
            </a:endParaRPr>
          </a:p>
        </p:txBody>
      </p:sp>
      <p:sp>
        <p:nvSpPr>
          <p:cNvPr id="10" name="矩形 9"/>
          <p:cNvSpPr/>
          <p:nvPr/>
        </p:nvSpPr>
        <p:spPr>
          <a:xfrm>
            <a:off x="1332514" y="3849230"/>
            <a:ext cx="1391216" cy="7219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700" b="0" i="0" u="none" strike="noStrike" kern="0" cap="none" spc="0" normalizeH="0" baseline="0" noProof="0">
                <a:ln>
                  <a:noFill/>
                </a:ln>
                <a:solidFill>
                  <a:srgbClr val="B4AE8A"/>
                </a:solidFill>
                <a:effectLst/>
                <a:uLnTx/>
                <a:uFillTx/>
                <a:latin typeface="Calibri Light" panose="020F0302020204030204"/>
                <a:ea typeface="微软雅黑 Light" panose="020B0502040204020203" charset="-122"/>
                <a:cs typeface="Arial" panose="020B0604020202020204" pitchFamily="34" charset="0"/>
              </a:rPr>
              <a:t>Lorem ipsum dolor sit amet, consectetuer adipiscing elit. Aenean commodo ligula eget dolorLorem ipsum dolor sit amet</a:t>
            </a:r>
            <a:endParaRPr kumimoji="0" lang="en-US" altLang="zh-CN" sz="700" b="0" i="0" u="none" strike="noStrike" kern="0" cap="none" spc="0" normalizeH="0" baseline="0" noProof="0">
              <a:ln>
                <a:noFill/>
              </a:ln>
              <a:solidFill>
                <a:srgbClr val="B4AE8A"/>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11" name="文本框 10"/>
          <p:cNvSpPr txBox="1"/>
          <p:nvPr/>
        </p:nvSpPr>
        <p:spPr>
          <a:xfrm>
            <a:off x="5324475" y="2460625"/>
            <a:ext cx="3378200" cy="829945"/>
          </a:xfrm>
          <a:prstGeom prst="rect">
            <a:avLst/>
          </a:prstGeom>
          <a:noFill/>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1" lang="zh-CN" altLang="en-US" sz="2400" kern="0">
                <a:solidFill>
                  <a:srgbClr val="B4AE8A"/>
                </a:solidFill>
                <a:latin typeface="微软雅黑 Light" panose="020B0502040204020203" charset="-122"/>
                <a:ea typeface="微软雅黑 Light" panose="020B0502040204020203" charset="-122"/>
                <a:cs typeface="+mn-ea"/>
                <a:sym typeface="+mn-ea"/>
              </a:rPr>
              <a:t>GR as a communication type</a:t>
            </a:r>
            <a:endParaRPr kumimoji="1" lang="zh-CN" altLang="en-US" sz="2400" kern="0">
              <a:solidFill>
                <a:srgbClr val="B4AE8A"/>
              </a:solidFill>
              <a:latin typeface="微软雅黑 Light" panose="020B0502040204020203" charset="-122"/>
              <a:ea typeface="微软雅黑 Light" panose="020B0502040204020203" charset="-122"/>
              <a:cs typeface="+mn-ea"/>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矩形 7"/>
          <p:cNvSpPr/>
          <p:nvPr>
            <p:custDataLst>
              <p:tags r:id="rId1"/>
            </p:custDataLst>
          </p:nvPr>
        </p:nvSpPr>
        <p:spPr>
          <a:xfrm>
            <a:off x="5069137" y="396240"/>
            <a:ext cx="2256223" cy="338554"/>
          </a:xfrm>
          <a:prstGeom prst="rect">
            <a:avLst/>
          </a:prstGeom>
        </p:spPr>
        <p:txBody>
          <a:bodyPr wrap="square">
            <a:spAutoFit/>
          </a:bodyPr>
          <a:lstStyle/>
          <a:p>
            <a:pPr lvl="0" defTabSz="685800">
              <a:defRPr/>
            </a:pPr>
            <a:r>
              <a:rPr lang="en-US" altLang="zh-CN" sz="1600" b="1" kern="0">
                <a:solidFill>
                  <a:srgbClr val="B4AE8A"/>
                </a:solidFill>
                <a:latin typeface="+mj-lt"/>
                <a:ea typeface="+mj-ea"/>
              </a:rPr>
              <a:t>SPRING IS COMING</a:t>
            </a:r>
            <a:endParaRPr lang="zh-CN" altLang="en-US" sz="1600" b="1" kern="0">
              <a:solidFill>
                <a:srgbClr val="B4AE8A"/>
              </a:solidFill>
              <a:latin typeface="+mj-lt"/>
              <a:ea typeface="+mj-ea"/>
            </a:endParaRPr>
          </a:p>
        </p:txBody>
      </p:sp>
      <p:sp>
        <p:nvSpPr>
          <p:cNvPr id="9" name="PA_矩形 7"/>
          <p:cNvSpPr/>
          <p:nvPr>
            <p:custDataLst>
              <p:tags r:id="rId2"/>
            </p:custDataLst>
          </p:nvPr>
        </p:nvSpPr>
        <p:spPr>
          <a:xfrm>
            <a:off x="5201217" y="3475098"/>
            <a:ext cx="1636463" cy="523220"/>
          </a:xfrm>
          <a:prstGeom prst="rect">
            <a:avLst/>
          </a:prstGeom>
        </p:spPr>
        <p:txBody>
          <a:bodyPr wrap="square">
            <a:spAutoFit/>
          </a:bodyPr>
          <a:lstStyle/>
          <a:p>
            <a:pPr lvl="0" defTabSz="685800">
              <a:defRPr/>
            </a:pPr>
            <a:r>
              <a:rPr lang="en-US" altLang="zh-CN" sz="1400" b="1" kern="0">
                <a:solidFill>
                  <a:srgbClr val="B4AE8A"/>
                </a:solidFill>
                <a:latin typeface="+mj-lt"/>
                <a:ea typeface="+mj-ea"/>
              </a:rPr>
              <a:t>SPRING IS COMING</a:t>
            </a:r>
            <a:endParaRPr lang="zh-CN" altLang="en-US" sz="1400" b="1" kern="0">
              <a:solidFill>
                <a:srgbClr val="B4AE8A"/>
              </a:solidFill>
              <a:latin typeface="+mj-lt"/>
              <a:ea typeface="+mj-ea"/>
            </a:endParaRPr>
          </a:p>
        </p:txBody>
      </p:sp>
      <p:sp>
        <p:nvSpPr>
          <p:cNvPr id="10" name="矩形 9"/>
          <p:cNvSpPr/>
          <p:nvPr/>
        </p:nvSpPr>
        <p:spPr>
          <a:xfrm>
            <a:off x="5233104" y="3939541"/>
            <a:ext cx="1391216" cy="721993"/>
          </a:xfrm>
          <a:prstGeom prst="rect">
            <a:avLst/>
          </a:prstGeom>
        </p:spPr>
        <p:txBody>
          <a:bodyPr wrap="square">
            <a:spAutoFit/>
          </a:bodyPr>
          <a:lstStyle/>
          <a:p>
            <a:pPr defTabSz="914400">
              <a:lnSpc>
                <a:spcPct val="150000"/>
              </a:lnSpc>
              <a:defRPr/>
            </a:pPr>
            <a:r>
              <a:rPr lang="en-US" altLang="zh-CN" sz="700" kern="0">
                <a:solidFill>
                  <a:srgbClr val="B4AE8A"/>
                </a:solidFill>
                <a:cs typeface="Arial" panose="020B0604020202020204" pitchFamily="34" charset="0"/>
              </a:rPr>
              <a:t>Lorem ipsum dolor sit amet, consectetuer adipiscing elit. Aenean commodo ligula eget dolorLorem ipsum dolor sit amet</a:t>
            </a:r>
            <a:endParaRPr lang="en-US" altLang="zh-CN" sz="700" kern="0">
              <a:solidFill>
                <a:srgbClr val="B4AE8A"/>
              </a:solidFill>
              <a:cs typeface="Arial" panose="020B0604020202020204" pitchFamily="34" charset="0"/>
            </a:endParaRPr>
          </a:p>
        </p:txBody>
      </p:sp>
      <p:sp>
        <p:nvSpPr>
          <p:cNvPr id="25" name="文本框 24"/>
          <p:cNvSpPr txBox="1"/>
          <p:nvPr/>
        </p:nvSpPr>
        <p:spPr>
          <a:xfrm>
            <a:off x="1487957" y="1016058"/>
            <a:ext cx="4450080" cy="337185"/>
          </a:xfrm>
          <a:prstGeom prst="rect">
            <a:avLst/>
          </a:prstGeom>
          <a:noFill/>
        </p:spPr>
        <p:txBody>
          <a:bodyPr wrap="none" rtlCol="0">
            <a:spAutoFit/>
          </a:bodyPr>
          <a:lstStyle/>
          <a:p>
            <a:pPr algn="l" defTabSz="609600">
              <a:buClrTx/>
              <a:buSzTx/>
              <a:buFontTx/>
              <a:defRPr/>
            </a:pPr>
            <a:r>
              <a:rPr kumimoji="1" lang="zh-CN" altLang="en-US" sz="1600" kern="0">
                <a:solidFill>
                  <a:srgbClr val="B4AE8A"/>
                </a:solidFill>
                <a:latin typeface="+mj-ea"/>
                <a:ea typeface="+mj-ea"/>
                <a:cs typeface="+mn-ea"/>
                <a:sym typeface="+mn-ea"/>
              </a:rPr>
              <a:t>The linear form of the propagation process</a:t>
            </a:r>
            <a:endParaRPr kumimoji="1" lang="zh-CN" altLang="en-US" sz="1600" kern="0">
              <a:solidFill>
                <a:srgbClr val="B4AE8A"/>
              </a:solidFill>
              <a:latin typeface="+mj-ea"/>
              <a:ea typeface="+mj-ea"/>
              <a:cs typeface="+mn-ea"/>
              <a:sym typeface="Calibri" panose="020F0502020204030204" pitchFamily="34" charset="0"/>
            </a:endParaRPr>
          </a:p>
        </p:txBody>
      </p:sp>
      <p:sp>
        <p:nvSpPr>
          <p:cNvPr id="26" name="矩形 25"/>
          <p:cNvSpPr/>
          <p:nvPr/>
        </p:nvSpPr>
        <p:spPr>
          <a:xfrm>
            <a:off x="1487957" y="1286045"/>
            <a:ext cx="3375176" cy="252730"/>
          </a:xfrm>
          <a:prstGeom prst="rect">
            <a:avLst/>
          </a:prstGeom>
        </p:spPr>
        <p:txBody>
          <a:bodyPr wrap="square">
            <a:spAutoFit/>
          </a:bodyPr>
          <a:lstStyle/>
          <a:p>
            <a:pPr algn="l">
              <a:buClrTx/>
              <a:buSzTx/>
              <a:buFontTx/>
            </a:pPr>
            <a:r>
              <a:rPr lang="en-US" altLang="zh-CN" sz="1050" kern="0">
                <a:solidFill>
                  <a:schemeClr val="tx1">
                    <a:lumMod val="50000"/>
                    <a:lumOff val="50000"/>
                  </a:schemeClr>
                </a:solidFill>
                <a:cs typeface="Arial" panose="020B0604020202020204" pitchFamily="34" charset="0"/>
                <a:sym typeface="+mn-ea"/>
              </a:rPr>
              <a:t>传播过程的直线式</a:t>
            </a:r>
            <a:endParaRPr lang="en-US" altLang="zh-CN" sz="1050" kern="0">
              <a:solidFill>
                <a:schemeClr val="tx1">
                  <a:lumMod val="50000"/>
                  <a:lumOff val="50000"/>
                </a:schemeClr>
              </a:solidFill>
              <a:cs typeface="Arial" panose="020B0604020202020204" pitchFamily="34" charset="0"/>
            </a:endParaRPr>
          </a:p>
        </p:txBody>
      </p:sp>
      <p:sp>
        <p:nvSpPr>
          <p:cNvPr id="27" name="文本框 26"/>
          <p:cNvSpPr txBox="1"/>
          <p:nvPr/>
        </p:nvSpPr>
        <p:spPr>
          <a:xfrm>
            <a:off x="1487957" y="1894532"/>
            <a:ext cx="3129280" cy="337185"/>
          </a:xfrm>
          <a:prstGeom prst="rect">
            <a:avLst/>
          </a:prstGeom>
          <a:noFill/>
        </p:spPr>
        <p:txBody>
          <a:bodyPr wrap="none" rtlCol="0">
            <a:spAutoFit/>
          </a:bodyPr>
          <a:lstStyle/>
          <a:p>
            <a:pPr lvl="0" algn="l" defTabSz="609600">
              <a:defRPr/>
            </a:pPr>
            <a:r>
              <a:rPr kumimoji="1" lang="zh-CN" altLang="en-US" sz="1600" kern="0">
                <a:solidFill>
                  <a:srgbClr val="B4AE8A"/>
                </a:solidFill>
                <a:latin typeface="+mj-ea"/>
                <a:ea typeface="+mj-ea"/>
                <a:cs typeface="+mn-ea"/>
                <a:sym typeface="+mn-ea"/>
              </a:rPr>
              <a:t>Cybernetics propagation model</a:t>
            </a:r>
            <a:endParaRPr kumimoji="1" lang="zh-CN" altLang="en-US" sz="1600" kern="0">
              <a:solidFill>
                <a:srgbClr val="B4AE8A"/>
              </a:solidFill>
              <a:latin typeface="+mj-ea"/>
              <a:ea typeface="+mj-ea"/>
              <a:cs typeface="+mn-ea"/>
              <a:sym typeface="Calibri" panose="020F0502020204030204" pitchFamily="34" charset="0"/>
            </a:endParaRPr>
          </a:p>
        </p:txBody>
      </p:sp>
      <p:sp>
        <p:nvSpPr>
          <p:cNvPr id="28" name="矩形 27"/>
          <p:cNvSpPr/>
          <p:nvPr/>
        </p:nvSpPr>
        <p:spPr>
          <a:xfrm>
            <a:off x="1487957" y="2164519"/>
            <a:ext cx="3375176" cy="333375"/>
          </a:xfrm>
          <a:prstGeom prst="rect">
            <a:avLst/>
          </a:prstGeom>
        </p:spPr>
        <p:txBody>
          <a:bodyPr wrap="square">
            <a:spAutoFit/>
          </a:bodyPr>
          <a:lstStyle/>
          <a:p>
            <a:pPr defTabSz="914400">
              <a:lnSpc>
                <a:spcPct val="150000"/>
              </a:lnSpc>
              <a:defRPr/>
            </a:pPr>
            <a:r>
              <a:rPr lang="en-US" altLang="zh-CN" sz="1050" kern="0">
                <a:solidFill>
                  <a:schemeClr val="tx1">
                    <a:lumMod val="50000"/>
                    <a:lumOff val="50000"/>
                  </a:schemeClr>
                </a:solidFill>
                <a:cs typeface="Arial" panose="020B0604020202020204" pitchFamily="34" charset="0"/>
                <a:sym typeface="+mn-ea"/>
              </a:rPr>
              <a:t>控制论传播模式</a:t>
            </a:r>
            <a:endParaRPr lang="en-US" altLang="zh-CN" sz="1050" kern="0">
              <a:solidFill>
                <a:schemeClr val="tx1">
                  <a:lumMod val="50000"/>
                  <a:lumOff val="50000"/>
                </a:schemeClr>
              </a:solidFill>
              <a:cs typeface="Arial" panose="020B0604020202020204" pitchFamily="34" charset="0"/>
            </a:endParaRPr>
          </a:p>
        </p:txBody>
      </p:sp>
      <p:sp>
        <p:nvSpPr>
          <p:cNvPr id="29" name="文本框 28"/>
          <p:cNvSpPr txBox="1"/>
          <p:nvPr/>
        </p:nvSpPr>
        <p:spPr>
          <a:xfrm>
            <a:off x="1487957" y="2773006"/>
            <a:ext cx="3434080" cy="337185"/>
          </a:xfrm>
          <a:prstGeom prst="rect">
            <a:avLst/>
          </a:prstGeom>
          <a:noFill/>
        </p:spPr>
        <p:txBody>
          <a:bodyPr wrap="none" rtlCol="0">
            <a:spAutoFit/>
          </a:bodyPr>
          <a:lstStyle/>
          <a:p>
            <a:pPr lvl="0" algn="l" defTabSz="609600">
              <a:buClrTx/>
              <a:buSzTx/>
              <a:buFontTx/>
              <a:defRPr/>
            </a:pPr>
            <a:r>
              <a:rPr kumimoji="1" lang="zh-CN" altLang="en-US" sz="1600" kern="0">
                <a:solidFill>
                  <a:srgbClr val="B4AE8A"/>
                </a:solidFill>
                <a:latin typeface="+mj-ea"/>
                <a:ea typeface="+mj-ea"/>
                <a:cs typeface="+mn-ea"/>
                <a:sym typeface="+mn-ea"/>
              </a:rPr>
              <a:t>System propagation process model</a:t>
            </a:r>
            <a:endParaRPr kumimoji="1" lang="zh-CN" altLang="en-US" sz="1600" kern="0">
              <a:solidFill>
                <a:srgbClr val="B4AE8A"/>
              </a:solidFill>
              <a:latin typeface="+mj-ea"/>
              <a:ea typeface="+mj-ea"/>
              <a:cs typeface="+mn-ea"/>
              <a:sym typeface="Calibri" panose="020F0502020204030204" pitchFamily="34" charset="0"/>
            </a:endParaRPr>
          </a:p>
        </p:txBody>
      </p:sp>
      <p:sp>
        <p:nvSpPr>
          <p:cNvPr id="30" name="矩形 29"/>
          <p:cNvSpPr/>
          <p:nvPr/>
        </p:nvSpPr>
        <p:spPr>
          <a:xfrm>
            <a:off x="1487957" y="3042993"/>
            <a:ext cx="3375176" cy="333375"/>
          </a:xfrm>
          <a:prstGeom prst="rect">
            <a:avLst/>
          </a:prstGeom>
        </p:spPr>
        <p:txBody>
          <a:bodyPr wrap="square">
            <a:spAutoFit/>
          </a:bodyPr>
          <a:lstStyle/>
          <a:p>
            <a:pPr defTabSz="914400">
              <a:lnSpc>
                <a:spcPct val="150000"/>
              </a:lnSpc>
              <a:defRPr/>
            </a:pPr>
            <a:r>
              <a:rPr lang="en-US" altLang="zh-CN" sz="1050" kern="0">
                <a:solidFill>
                  <a:schemeClr val="tx1">
                    <a:lumMod val="50000"/>
                    <a:lumOff val="50000"/>
                  </a:schemeClr>
                </a:solidFill>
                <a:cs typeface="Arial" panose="020B0604020202020204" pitchFamily="34" charset="0"/>
                <a:sym typeface="+mn-ea"/>
              </a:rPr>
              <a:t>系统传播过程模式</a:t>
            </a:r>
            <a:endParaRPr lang="en-US" altLang="zh-CN" sz="1050" kern="0">
              <a:solidFill>
                <a:schemeClr val="tx1">
                  <a:lumMod val="50000"/>
                  <a:lumOff val="50000"/>
                </a:schemeClr>
              </a:solidFill>
              <a:cs typeface="Arial" panose="020B0604020202020204" pitchFamily="34" charset="0"/>
            </a:endParaRPr>
          </a:p>
        </p:txBody>
      </p:sp>
      <p:sp>
        <p:nvSpPr>
          <p:cNvPr id="31" name="文本框 30"/>
          <p:cNvSpPr txBox="1"/>
          <p:nvPr/>
        </p:nvSpPr>
        <p:spPr>
          <a:xfrm>
            <a:off x="1487957" y="3651481"/>
            <a:ext cx="2926080" cy="337185"/>
          </a:xfrm>
          <a:prstGeom prst="rect">
            <a:avLst/>
          </a:prstGeom>
          <a:noFill/>
        </p:spPr>
        <p:txBody>
          <a:bodyPr wrap="none" rtlCol="0">
            <a:spAutoFit/>
          </a:bodyPr>
          <a:lstStyle/>
          <a:p>
            <a:pPr lvl="0" algn="l" defTabSz="609600">
              <a:buClrTx/>
              <a:buSzTx/>
              <a:buFontTx/>
              <a:defRPr/>
            </a:pPr>
            <a:r>
              <a:rPr kumimoji="1" lang="zh-CN" altLang="en-US" sz="1600" kern="0">
                <a:solidFill>
                  <a:srgbClr val="B4AE8A"/>
                </a:solidFill>
                <a:latin typeface="+mj-ea"/>
                <a:ea typeface="+mj-ea"/>
                <a:cs typeface="+mn-ea"/>
                <a:sym typeface="+mn-ea"/>
              </a:rPr>
              <a:t>GR as a communication type </a:t>
            </a:r>
            <a:endParaRPr kumimoji="1" lang="zh-CN" altLang="en-US" sz="1600" kern="0">
              <a:solidFill>
                <a:srgbClr val="B4AE8A"/>
              </a:solidFill>
              <a:latin typeface="+mj-ea"/>
              <a:ea typeface="+mj-ea"/>
              <a:cs typeface="+mn-ea"/>
              <a:sym typeface="Calibri" panose="020F0502020204030204" pitchFamily="34" charset="0"/>
            </a:endParaRPr>
          </a:p>
        </p:txBody>
      </p:sp>
      <p:sp>
        <p:nvSpPr>
          <p:cNvPr id="32" name="矩形 31"/>
          <p:cNvSpPr/>
          <p:nvPr/>
        </p:nvSpPr>
        <p:spPr>
          <a:xfrm>
            <a:off x="1487957" y="3921468"/>
            <a:ext cx="3375176" cy="252730"/>
          </a:xfrm>
          <a:prstGeom prst="rect">
            <a:avLst/>
          </a:prstGeom>
        </p:spPr>
        <p:txBody>
          <a:bodyPr wrap="square">
            <a:spAutoFit/>
          </a:bodyPr>
          <a:lstStyle/>
          <a:p>
            <a:pPr lvl="0" defTabSz="685800">
              <a:defRPr/>
            </a:pPr>
            <a:r>
              <a:rPr lang="en-US" altLang="zh-CN" sz="1050" kern="0">
                <a:solidFill>
                  <a:schemeClr val="tx1">
                    <a:lumMod val="50000"/>
                    <a:lumOff val="50000"/>
                  </a:schemeClr>
                </a:solidFill>
                <a:cs typeface="Arial" panose="020B0604020202020204" pitchFamily="34" charset="0"/>
                <a:sym typeface="+mn-ea"/>
              </a:rPr>
              <a:t>GR作为一种通信类型</a:t>
            </a:r>
            <a:endParaRPr lang="en-US" altLang="zh-CN" sz="1050" kern="0">
              <a:solidFill>
                <a:schemeClr val="tx1">
                  <a:lumMod val="50000"/>
                  <a:lumOff val="50000"/>
                </a:schemeClr>
              </a:solidFill>
              <a:cs typeface="Arial" panose="020B0604020202020204" pitchFamily="34" charset="0"/>
            </a:endParaRPr>
          </a:p>
        </p:txBody>
      </p:sp>
      <p:sp>
        <p:nvSpPr>
          <p:cNvPr id="33" name="椭圆 32"/>
          <p:cNvSpPr/>
          <p:nvPr/>
        </p:nvSpPr>
        <p:spPr>
          <a:xfrm>
            <a:off x="1078929" y="1047067"/>
            <a:ext cx="369332" cy="369332"/>
          </a:xfrm>
          <a:prstGeom prst="ellipse">
            <a:avLst/>
          </a:prstGeom>
          <a:solidFill>
            <a:srgbClr val="B4A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mj-ea"/>
                <a:ea typeface="+mj-ea"/>
              </a:rPr>
              <a:t>壹</a:t>
            </a:r>
            <a:endParaRPr lang="zh-CN" altLang="en-US" sz="1600">
              <a:latin typeface="+mj-ea"/>
              <a:ea typeface="+mj-ea"/>
            </a:endParaRPr>
          </a:p>
        </p:txBody>
      </p:sp>
      <p:sp>
        <p:nvSpPr>
          <p:cNvPr id="34" name="椭圆 33"/>
          <p:cNvSpPr/>
          <p:nvPr/>
        </p:nvSpPr>
        <p:spPr>
          <a:xfrm>
            <a:off x="1078929" y="1928701"/>
            <a:ext cx="369332" cy="369332"/>
          </a:xfrm>
          <a:prstGeom prst="ellipse">
            <a:avLst/>
          </a:prstGeom>
          <a:solidFill>
            <a:srgbClr val="B4A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mj-ea"/>
                <a:ea typeface="+mj-ea"/>
              </a:rPr>
              <a:t>贰</a:t>
            </a:r>
            <a:endParaRPr lang="zh-CN" altLang="en-US" sz="1600">
              <a:latin typeface="+mj-ea"/>
              <a:ea typeface="+mj-ea"/>
            </a:endParaRPr>
          </a:p>
        </p:txBody>
      </p:sp>
      <p:sp>
        <p:nvSpPr>
          <p:cNvPr id="35" name="椭圆 34"/>
          <p:cNvSpPr/>
          <p:nvPr/>
        </p:nvSpPr>
        <p:spPr>
          <a:xfrm>
            <a:off x="1078929" y="2810335"/>
            <a:ext cx="369332" cy="369332"/>
          </a:xfrm>
          <a:prstGeom prst="ellipse">
            <a:avLst/>
          </a:prstGeom>
          <a:solidFill>
            <a:srgbClr val="B4A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mj-ea"/>
                <a:ea typeface="+mj-ea"/>
              </a:rPr>
              <a:t>叁</a:t>
            </a:r>
            <a:endParaRPr lang="zh-CN" altLang="en-US" sz="1600">
              <a:latin typeface="+mj-ea"/>
              <a:ea typeface="+mj-ea"/>
            </a:endParaRPr>
          </a:p>
        </p:txBody>
      </p:sp>
      <p:sp>
        <p:nvSpPr>
          <p:cNvPr id="36" name="椭圆 35"/>
          <p:cNvSpPr/>
          <p:nvPr/>
        </p:nvSpPr>
        <p:spPr>
          <a:xfrm>
            <a:off x="1078929" y="3691970"/>
            <a:ext cx="369332" cy="369332"/>
          </a:xfrm>
          <a:prstGeom prst="ellipse">
            <a:avLst/>
          </a:prstGeom>
          <a:solidFill>
            <a:srgbClr val="B4A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mj-ea"/>
                <a:ea typeface="+mj-ea"/>
              </a:rPr>
              <a:t>肆</a:t>
            </a:r>
            <a:endParaRPr lang="zh-CN" altLang="en-US" sz="160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742913" y="188991"/>
            <a:ext cx="1446530" cy="39878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rPr>
              <a:t>What is GR</a:t>
            </a:r>
            <a:endParaRPr kumimoji="1" lang="en-US" altLang="zh-CN"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endParaRPr>
          </a:p>
        </p:txBody>
      </p:sp>
      <p:sp>
        <p:nvSpPr>
          <p:cNvPr id="23" name="矩形 22"/>
          <p:cNvSpPr/>
          <p:nvPr/>
        </p:nvSpPr>
        <p:spPr>
          <a:xfrm>
            <a:off x="754367" y="546050"/>
            <a:ext cx="3650771" cy="2527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GR</a:t>
            </a:r>
            <a:r>
              <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是什么</a:t>
            </a:r>
            <a:endPar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3" name="文本框 2"/>
          <p:cNvSpPr txBox="1"/>
          <p:nvPr/>
        </p:nvSpPr>
        <p:spPr>
          <a:xfrm>
            <a:off x="754380" y="798830"/>
            <a:ext cx="7105650" cy="3969385"/>
          </a:xfrm>
          <a:prstGeom prst="rect">
            <a:avLst/>
          </a:prstGeom>
          <a:noFill/>
        </p:spPr>
        <p:txBody>
          <a:bodyPr wrap="square" rtlCol="0" anchor="t">
            <a:spAutoFit/>
          </a:bodyPr>
          <a:p>
            <a:pPr lvl="0" algn="l" defTabSz="914400">
              <a:spcBef>
                <a:spcPts val="0"/>
              </a:spcBef>
              <a:spcAft>
                <a:spcPts val="0"/>
              </a:spcAft>
              <a:buClrTx/>
              <a:buSzTx/>
              <a:buFontTx/>
              <a:defRPr/>
            </a:pPr>
            <a:r>
              <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The first step is to understand the main responsibilities of the GR.The core responsibility of GR is to provide escort, create a favorable external environment for the development of the company, and strive for more development resources.The specific functions include several levels: First, play the role of a bridge to connect with the government, establish a stable and smooth communication channel with industry-related government regulatory authorities, apply for corresponding qualifications, and strive for policies and resources.The second is to play the role of staff assistant, carry out industrial policy research, give policy early warning to businesses and provide operational strategy suggestions.Third, play the role of escort, carry out government-type crisis public relations, such as 12315, industrial and commercial litigation, public security, etc.Fourth, play a window role to promote the cooperation between government enterprises and enhance the image display of enterprises at the government end.</a:t>
            </a:r>
            <a:endPar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742913" y="188991"/>
            <a:ext cx="889000" cy="39878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rPr>
              <a:t>Ability</a:t>
            </a:r>
            <a:endParaRPr kumimoji="1" lang="en-US" altLang="zh-CN"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endParaRPr>
          </a:p>
        </p:txBody>
      </p:sp>
      <p:sp>
        <p:nvSpPr>
          <p:cNvPr id="23" name="矩形 22"/>
          <p:cNvSpPr/>
          <p:nvPr/>
        </p:nvSpPr>
        <p:spPr>
          <a:xfrm>
            <a:off x="754367" y="546050"/>
            <a:ext cx="3650771" cy="2527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GR</a:t>
            </a:r>
            <a:r>
              <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应具备的</a:t>
            </a:r>
            <a:r>
              <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能力</a:t>
            </a:r>
            <a:endPar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3" name="文本框 2"/>
          <p:cNvSpPr txBox="1"/>
          <p:nvPr/>
        </p:nvSpPr>
        <p:spPr>
          <a:xfrm>
            <a:off x="673735" y="1557020"/>
            <a:ext cx="7105650" cy="2030095"/>
          </a:xfrm>
          <a:prstGeom prst="rect">
            <a:avLst/>
          </a:prstGeom>
          <a:noFill/>
        </p:spPr>
        <p:txBody>
          <a:bodyPr wrap="square" rtlCol="0" anchor="t">
            <a:spAutoFit/>
          </a:bodyPr>
          <a:p>
            <a:pPr lvl="0" algn="l" defTabSz="914400">
              <a:spcBef>
                <a:spcPts val="0"/>
              </a:spcBef>
              <a:spcAft>
                <a:spcPts val="0"/>
              </a:spcAft>
              <a:buClrTx/>
              <a:buSzTx/>
              <a:buFontTx/>
              <a:defRPr/>
            </a:pPr>
            <a:r>
              <a:rPr lang="en-US" altLang="zh-CN" b="1"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First, we need to understand how the government operates.</a:t>
            </a:r>
            <a:r>
              <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Do a line, first of all to understand a line.The main target of GR's work is government departments.The government has a relatively special operating mechanism and discourse system. Many friends may not know much about government functions, operating mechanisms, institutional Settings, leadership levels, officialdom culture and so on. It is necessary to understand this, or it will be very amateurish.</a:t>
            </a:r>
            <a:endPar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742913" y="188991"/>
            <a:ext cx="1247140" cy="39878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rPr>
              <a:t>A</a:t>
            </a:r>
            <a:r>
              <a:rPr kumimoji="1" lang="en-US" altLang="zh-CN"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rPr>
              <a:t>ttention</a:t>
            </a:r>
            <a:endParaRPr kumimoji="1" lang="en-US" altLang="zh-CN"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endParaRPr>
          </a:p>
        </p:txBody>
      </p:sp>
      <p:sp>
        <p:nvSpPr>
          <p:cNvPr id="23" name="矩形 22"/>
          <p:cNvSpPr/>
          <p:nvPr/>
        </p:nvSpPr>
        <p:spPr>
          <a:xfrm>
            <a:off x="754367" y="546050"/>
            <a:ext cx="3650771" cy="2527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GR</a:t>
            </a:r>
            <a:r>
              <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应注意</a:t>
            </a:r>
            <a:r>
              <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事项</a:t>
            </a:r>
            <a:endPar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3" name="文本框 2"/>
          <p:cNvSpPr txBox="1"/>
          <p:nvPr/>
        </p:nvSpPr>
        <p:spPr>
          <a:xfrm>
            <a:off x="673735" y="1557020"/>
            <a:ext cx="7105650" cy="2306955"/>
          </a:xfrm>
          <a:prstGeom prst="rect">
            <a:avLst/>
          </a:prstGeom>
          <a:noFill/>
        </p:spPr>
        <p:txBody>
          <a:bodyPr wrap="square" rtlCol="0" anchor="t">
            <a:spAutoFit/>
          </a:bodyPr>
          <a:p>
            <a:pPr lvl="0" algn="l" defTabSz="914400">
              <a:spcBef>
                <a:spcPts val="0"/>
              </a:spcBef>
              <a:spcAft>
                <a:spcPts val="0"/>
              </a:spcAft>
              <a:buClrTx/>
              <a:buSzTx/>
              <a:buFontTx/>
              <a:defRPr/>
            </a:pPr>
            <a:r>
              <a:rPr lang="en-US" altLang="zh-CN" b="1"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Second, we need mutual benefit and win-win results.</a:t>
            </a:r>
            <a:r>
              <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In terms of standpoint, we should not only think from the perspective of enterprises, but also from the standpoint of the government or the competent departments of the industry. We should understand the policies, propositions and demands of the government and officials, and organically combine the demands of enterprises with the concerns of the government. Only in this way can we achieve sustainable and benign interaction between the government and enterprises.</a:t>
            </a:r>
            <a:endPar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742913" y="188991"/>
            <a:ext cx="1247140" cy="398780"/>
          </a:xfrm>
          <a:prstGeom prst="rect">
            <a:avLst/>
          </a:prstGeom>
          <a:noFill/>
        </p:spPr>
        <p:txBody>
          <a:bodyPr wrap="non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rPr>
              <a:t>A</a:t>
            </a:r>
            <a:r>
              <a:rPr kumimoji="1" lang="en-US" altLang="zh-CN"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rPr>
              <a:t>ttention</a:t>
            </a:r>
            <a:endParaRPr kumimoji="1" lang="en-US" altLang="zh-CN" sz="2000" b="1"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endParaRPr>
          </a:p>
        </p:txBody>
      </p:sp>
      <p:sp>
        <p:nvSpPr>
          <p:cNvPr id="23" name="矩形 22"/>
          <p:cNvSpPr/>
          <p:nvPr/>
        </p:nvSpPr>
        <p:spPr>
          <a:xfrm>
            <a:off x="754367" y="546050"/>
            <a:ext cx="3650771" cy="2527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GR</a:t>
            </a:r>
            <a:r>
              <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应注意</a:t>
            </a:r>
            <a:r>
              <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事项</a:t>
            </a:r>
            <a:endParaRPr kumimoji="0" lang="zh-CN" altLang="en-US"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3" name="文本框 2"/>
          <p:cNvSpPr txBox="1"/>
          <p:nvPr/>
        </p:nvSpPr>
        <p:spPr>
          <a:xfrm>
            <a:off x="595630" y="685800"/>
            <a:ext cx="7953375" cy="4523105"/>
          </a:xfrm>
          <a:prstGeom prst="rect">
            <a:avLst/>
          </a:prstGeom>
          <a:noFill/>
        </p:spPr>
        <p:txBody>
          <a:bodyPr wrap="square" rtlCol="0" anchor="t">
            <a:spAutoFit/>
          </a:bodyPr>
          <a:p>
            <a:pPr lvl="0" algn="l" defTabSz="914400">
              <a:spcBef>
                <a:spcPts val="0"/>
              </a:spcBef>
              <a:spcAft>
                <a:spcPts val="0"/>
              </a:spcAft>
              <a:buClrTx/>
              <a:buSzTx/>
              <a:buFontTx/>
              <a:defRPr/>
            </a:pPr>
            <a:r>
              <a:rPr lang="en-US" altLang="zh-CN" b="1"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Third, we must adhere to the bottom line.</a:t>
            </a:r>
            <a:r>
              <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"Inseparable" is reality, "unreliable" is sober.</a:t>
            </a:r>
            <a:endPar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endParaRPr>
          </a:p>
          <a:p>
            <a:pPr lvl="0" algn="l" defTabSz="914400">
              <a:spcBef>
                <a:spcPts val="0"/>
              </a:spcBef>
              <a:spcAft>
                <a:spcPts val="0"/>
              </a:spcAft>
              <a:buClrTx/>
              <a:buSzTx/>
              <a:buFontTx/>
              <a:defRPr/>
            </a:pPr>
            <a:r>
              <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     With the deepening of the fight against corruption, the government's efforts to streamline administration, delegate power and comprehensively rule the country by law step by step, the new situation has put forward new requirements for the benign interaction between government and enterprises.Uncle Xi points out that the new relationship between government and business is, in a word, "close" and "clear".For leading officials, "affinity" means that they should engage with private enterprises candidly and in good faith.By "clean", we mean that our relations with private entrepreneurs should be clean and pure, and that we should not be greedy or selfish, or use power for personal gain, or trade power for money.</a:t>
            </a:r>
            <a:r>
              <a:rPr lang="en-US" altLang="zh-CN" b="1"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GR practitioners need to keep close contact with the government and establish a relatively close personal relationship, but at the same time, they need to stick to the bottom line of principles and not engage in power trading and corruption.</a:t>
            </a:r>
            <a:r>
              <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Actual recognition of the government and officials' concerns and demands for performance can realize the benign interaction between government and enterprises.</a:t>
            </a:r>
            <a:endPar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矩形 7"/>
          <p:cNvSpPr/>
          <p:nvPr>
            <p:custDataLst>
              <p:tags r:id="rId1"/>
            </p:custDataLst>
          </p:nvPr>
        </p:nvSpPr>
        <p:spPr>
          <a:xfrm>
            <a:off x="1423808" y="2957840"/>
            <a:ext cx="3005952" cy="307777"/>
          </a:xfrm>
          <a:prstGeom prst="rect">
            <a:avLst/>
          </a:prstGeom>
        </p:spPr>
        <p:txBody>
          <a:bodyPr wrap="square">
            <a:spAutoFit/>
          </a:bodyPr>
          <a:lstStyle/>
          <a:p>
            <a:pPr lvl="0" defTabSz="685800">
              <a:defRPr/>
            </a:pPr>
            <a:r>
              <a:rPr lang="zh-CN" altLang="en-US" sz="1400" kern="0">
                <a:solidFill>
                  <a:srgbClr val="B4AE8A"/>
                </a:solidFill>
                <a:latin typeface="+mn-ea"/>
              </a:rPr>
              <a:t>你好春天小清新简约新年计划模板</a:t>
            </a:r>
            <a:endParaRPr lang="zh-CN" altLang="en-US" sz="1400" kern="0">
              <a:solidFill>
                <a:srgbClr val="B4AE8A"/>
              </a:solidFill>
              <a:latin typeface="+mn-ea"/>
            </a:endParaRPr>
          </a:p>
        </p:txBody>
      </p:sp>
      <p:sp>
        <p:nvSpPr>
          <p:cNvPr id="12" name="矩形 11"/>
          <p:cNvSpPr/>
          <p:nvPr/>
        </p:nvSpPr>
        <p:spPr>
          <a:xfrm>
            <a:off x="1444128" y="3309999"/>
            <a:ext cx="3513952" cy="530145"/>
          </a:xfrm>
          <a:prstGeom prst="rect">
            <a:avLst/>
          </a:prstGeom>
        </p:spPr>
        <p:txBody>
          <a:bodyPr wrap="square">
            <a:spAutoFit/>
          </a:bodyPr>
          <a:lstStyle/>
          <a:p>
            <a:pPr defTabSz="914400">
              <a:lnSpc>
                <a:spcPct val="150000"/>
              </a:lnSpc>
              <a:defRPr/>
            </a:pPr>
            <a:r>
              <a:rPr lang="en-US" altLang="zh-CN" sz="1000" kern="0">
                <a:solidFill>
                  <a:schemeClr val="bg1">
                    <a:lumMod val="65000"/>
                  </a:schemeClr>
                </a:solidFill>
                <a:cs typeface="Arial" panose="020B0604020202020204" pitchFamily="34" charset="0"/>
              </a:rPr>
              <a:t>Lorem ipsum dolor sit amet, consectetuer adipiscing elit. Aenean commodo ligula eget dolorLorem ipsum dolor sit amet</a:t>
            </a:r>
            <a:endParaRPr lang="en-US" altLang="zh-CN" sz="1000" kern="0">
              <a:solidFill>
                <a:schemeClr val="bg1">
                  <a:lumMod val="65000"/>
                </a:schemeClr>
              </a:solidFill>
              <a:cs typeface="Arial" panose="020B0604020202020204" pitchFamily="34" charset="0"/>
            </a:endParaRPr>
          </a:p>
        </p:txBody>
      </p:sp>
      <p:sp>
        <p:nvSpPr>
          <p:cNvPr id="7" name="PA_矩形 7"/>
          <p:cNvSpPr/>
          <p:nvPr>
            <p:custDataLst>
              <p:tags r:id="rId2"/>
            </p:custDataLst>
          </p:nvPr>
        </p:nvSpPr>
        <p:spPr>
          <a:xfrm>
            <a:off x="1350577" y="997257"/>
            <a:ext cx="2385589" cy="1938992"/>
          </a:xfrm>
          <a:prstGeom prst="rect">
            <a:avLst/>
          </a:prstGeom>
        </p:spPr>
        <p:txBody>
          <a:bodyPr wrap="none">
            <a:spAutoFit/>
          </a:bodyPr>
          <a:lstStyle/>
          <a:p>
            <a:pPr lvl="0" defTabSz="685800">
              <a:defRPr/>
            </a:pPr>
            <a:r>
              <a:rPr lang="en-US" altLang="zh-CN" sz="6000" b="1" kern="0">
                <a:solidFill>
                  <a:srgbClr val="B4AE8A"/>
                </a:solidFill>
                <a:latin typeface="+mj-lt"/>
                <a:ea typeface="+mj-ea"/>
              </a:rPr>
              <a:t>Thank</a:t>
            </a:r>
            <a:endParaRPr lang="en-US" altLang="zh-CN" sz="6000" b="1" kern="0">
              <a:solidFill>
                <a:srgbClr val="B4AE8A"/>
              </a:solidFill>
              <a:latin typeface="+mj-lt"/>
              <a:ea typeface="+mj-ea"/>
            </a:endParaRPr>
          </a:p>
          <a:p>
            <a:pPr lvl="0" defTabSz="685800">
              <a:defRPr/>
            </a:pPr>
            <a:r>
              <a:rPr lang="en-US" altLang="zh-CN" sz="6000" b="1" kern="0">
                <a:solidFill>
                  <a:srgbClr val="B4AE8A"/>
                </a:solidFill>
                <a:latin typeface="+mj-lt"/>
                <a:ea typeface="+mj-ea"/>
              </a:rPr>
              <a:t>You</a:t>
            </a:r>
            <a:endParaRPr lang="zh-CN" altLang="en-US" sz="6000" b="1" kern="0">
              <a:solidFill>
                <a:srgbClr val="B4AE8A"/>
              </a:solidFill>
              <a:latin typeface="+mj-lt"/>
              <a:ea typeface="+mj-ea"/>
            </a:endParaRPr>
          </a:p>
        </p:txBody>
      </p:sp>
      <p:sp>
        <p:nvSpPr>
          <p:cNvPr id="8" name="PA_矩形 7"/>
          <p:cNvSpPr/>
          <p:nvPr>
            <p:custDataLst>
              <p:tags r:id="rId3"/>
            </p:custDataLst>
          </p:nvPr>
        </p:nvSpPr>
        <p:spPr>
          <a:xfrm>
            <a:off x="5069137" y="396240"/>
            <a:ext cx="2256223" cy="338554"/>
          </a:xfrm>
          <a:prstGeom prst="rect">
            <a:avLst/>
          </a:prstGeom>
        </p:spPr>
        <p:txBody>
          <a:bodyPr wrap="square">
            <a:spAutoFit/>
          </a:bodyPr>
          <a:lstStyle/>
          <a:p>
            <a:pPr lvl="0" defTabSz="685800">
              <a:defRPr/>
            </a:pPr>
            <a:r>
              <a:rPr lang="en-US" altLang="zh-CN" sz="1600" b="1" kern="0">
                <a:solidFill>
                  <a:srgbClr val="B4AE8A"/>
                </a:solidFill>
                <a:latin typeface="+mj-lt"/>
                <a:ea typeface="+mj-ea"/>
              </a:rPr>
              <a:t>SPRING IS COMING</a:t>
            </a:r>
            <a:endParaRPr lang="zh-CN" altLang="en-US" sz="1600" b="1" kern="0">
              <a:solidFill>
                <a:srgbClr val="B4AE8A"/>
              </a:solidFill>
              <a:latin typeface="+mj-lt"/>
              <a:ea typeface="+mj-ea"/>
            </a:endParaRPr>
          </a:p>
        </p:txBody>
      </p:sp>
      <p:sp>
        <p:nvSpPr>
          <p:cNvPr id="9" name="PA_矩形 7"/>
          <p:cNvSpPr/>
          <p:nvPr>
            <p:custDataLst>
              <p:tags r:id="rId4"/>
            </p:custDataLst>
          </p:nvPr>
        </p:nvSpPr>
        <p:spPr>
          <a:xfrm>
            <a:off x="5201217" y="3475098"/>
            <a:ext cx="1636463" cy="523220"/>
          </a:xfrm>
          <a:prstGeom prst="rect">
            <a:avLst/>
          </a:prstGeom>
        </p:spPr>
        <p:txBody>
          <a:bodyPr wrap="square">
            <a:spAutoFit/>
          </a:bodyPr>
          <a:lstStyle/>
          <a:p>
            <a:pPr lvl="0" defTabSz="685800">
              <a:defRPr/>
            </a:pPr>
            <a:r>
              <a:rPr lang="en-US" altLang="zh-CN" sz="1400" b="1" kern="0">
                <a:solidFill>
                  <a:srgbClr val="B4AE8A"/>
                </a:solidFill>
                <a:latin typeface="+mj-lt"/>
                <a:ea typeface="+mj-ea"/>
              </a:rPr>
              <a:t>SPRING IS COMING</a:t>
            </a:r>
            <a:endParaRPr lang="zh-CN" altLang="en-US" sz="1400" b="1" kern="0">
              <a:solidFill>
                <a:srgbClr val="B4AE8A"/>
              </a:solidFill>
              <a:latin typeface="+mj-lt"/>
              <a:ea typeface="+mj-ea"/>
            </a:endParaRPr>
          </a:p>
        </p:txBody>
      </p:sp>
      <p:sp>
        <p:nvSpPr>
          <p:cNvPr id="10" name="矩形 9"/>
          <p:cNvSpPr/>
          <p:nvPr/>
        </p:nvSpPr>
        <p:spPr>
          <a:xfrm>
            <a:off x="5233104" y="3939541"/>
            <a:ext cx="1391216" cy="721993"/>
          </a:xfrm>
          <a:prstGeom prst="rect">
            <a:avLst/>
          </a:prstGeom>
        </p:spPr>
        <p:txBody>
          <a:bodyPr wrap="square">
            <a:spAutoFit/>
          </a:bodyPr>
          <a:lstStyle/>
          <a:p>
            <a:pPr defTabSz="914400">
              <a:lnSpc>
                <a:spcPct val="150000"/>
              </a:lnSpc>
              <a:defRPr/>
            </a:pPr>
            <a:r>
              <a:rPr lang="en-US" altLang="zh-CN" sz="700" kern="0">
                <a:solidFill>
                  <a:srgbClr val="B4AE8A"/>
                </a:solidFill>
                <a:cs typeface="Arial" panose="020B0604020202020204" pitchFamily="34" charset="0"/>
              </a:rPr>
              <a:t>Lorem ipsum dolor sit amet, consectetuer adipiscing elit. Aenean commodo ligula eget dolorLorem ipsum dolor sit amet</a:t>
            </a:r>
            <a:endParaRPr lang="en-US" altLang="zh-CN" sz="700" kern="0">
              <a:solidFill>
                <a:srgbClr val="B4AE8A"/>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矩形 7"/>
          <p:cNvSpPr/>
          <p:nvPr>
            <p:custDataLst>
              <p:tags r:id="rId1"/>
            </p:custDataLst>
          </p:nvPr>
        </p:nvSpPr>
        <p:spPr>
          <a:xfrm>
            <a:off x="5330825" y="617855"/>
            <a:ext cx="4908550" cy="3046095"/>
          </a:xfrm>
          <a:prstGeom prst="rect">
            <a:avLst/>
          </a:prstGeom>
        </p:spPr>
        <p:txBody>
          <a:bodyPr wrap="square">
            <a:spAutoFit/>
          </a:bodyPr>
          <a:lstStyle/>
          <a:p>
            <a:pPr lvl="0" algn="l" defTabSz="685800">
              <a:defRPr/>
            </a:pPr>
            <a:r>
              <a:rPr lang="en-US" altLang="zh-CN" sz="4800" b="1" kern="0">
                <a:solidFill>
                  <a:srgbClr val="B4AE8A"/>
                </a:solidFill>
                <a:latin typeface="+mj-lt"/>
                <a:ea typeface="+mj-ea"/>
                <a:sym typeface="+mn-ea"/>
              </a:rPr>
              <a:t>The linear </a:t>
            </a:r>
            <a:endParaRPr lang="en-US" altLang="zh-CN" sz="4800" b="1" kern="0">
              <a:solidFill>
                <a:srgbClr val="B4AE8A"/>
              </a:solidFill>
              <a:latin typeface="+mj-lt"/>
              <a:ea typeface="+mj-ea"/>
              <a:sym typeface="+mn-ea"/>
            </a:endParaRPr>
          </a:p>
          <a:p>
            <a:pPr lvl="0" algn="l" defTabSz="685800">
              <a:defRPr/>
            </a:pPr>
            <a:r>
              <a:rPr lang="en-US" altLang="zh-CN" sz="4800" b="1" kern="0">
                <a:solidFill>
                  <a:srgbClr val="B4AE8A"/>
                </a:solidFill>
                <a:latin typeface="+mj-lt"/>
                <a:ea typeface="+mj-ea"/>
                <a:sym typeface="+mn-ea"/>
              </a:rPr>
              <a:t>form of the</a:t>
            </a:r>
            <a:endParaRPr lang="en-US" altLang="zh-CN" sz="4800" b="1" kern="0">
              <a:solidFill>
                <a:srgbClr val="B4AE8A"/>
              </a:solidFill>
              <a:latin typeface="+mj-lt"/>
              <a:ea typeface="+mj-ea"/>
              <a:sym typeface="+mn-ea"/>
            </a:endParaRPr>
          </a:p>
          <a:p>
            <a:pPr lvl="0" algn="l" defTabSz="685800">
              <a:defRPr/>
            </a:pPr>
            <a:r>
              <a:rPr lang="en-US" altLang="zh-CN" sz="4800" b="1" kern="0">
                <a:solidFill>
                  <a:srgbClr val="B4AE8A"/>
                </a:solidFill>
                <a:latin typeface="+mj-lt"/>
                <a:ea typeface="+mj-ea"/>
                <a:sym typeface="+mn-ea"/>
              </a:rPr>
              <a:t>propagation </a:t>
            </a:r>
            <a:endParaRPr lang="en-US" altLang="zh-CN" sz="4800" b="1" kern="0">
              <a:solidFill>
                <a:srgbClr val="B4AE8A"/>
              </a:solidFill>
              <a:latin typeface="+mj-lt"/>
              <a:ea typeface="+mj-ea"/>
              <a:sym typeface="+mn-ea"/>
            </a:endParaRPr>
          </a:p>
          <a:p>
            <a:pPr lvl="0" algn="l" defTabSz="685800">
              <a:defRPr/>
            </a:pPr>
            <a:r>
              <a:rPr lang="en-US" altLang="zh-CN" sz="4800" b="1" kern="0">
                <a:solidFill>
                  <a:srgbClr val="B4AE8A"/>
                </a:solidFill>
                <a:latin typeface="+mj-lt"/>
                <a:ea typeface="+mj-ea"/>
                <a:sym typeface="+mn-ea"/>
              </a:rPr>
              <a:t>process</a:t>
            </a:r>
            <a:endParaRPr lang="en-US" altLang="zh-CN" sz="4800" b="1" kern="0">
              <a:solidFill>
                <a:srgbClr val="B4AE8A"/>
              </a:solidFill>
              <a:latin typeface="+mj-lt"/>
              <a:ea typeface="+mj-ea"/>
              <a:sym typeface="+mn-ea"/>
            </a:endParaRPr>
          </a:p>
        </p:txBody>
      </p:sp>
      <p:sp>
        <p:nvSpPr>
          <p:cNvPr id="8" name="PA_矩形 7"/>
          <p:cNvSpPr/>
          <p:nvPr>
            <p:custDataLst>
              <p:tags r:id="rId2"/>
            </p:custDataLst>
          </p:nvPr>
        </p:nvSpPr>
        <p:spPr>
          <a:xfrm>
            <a:off x="1332514" y="1017129"/>
            <a:ext cx="2256223" cy="338554"/>
          </a:xfrm>
          <a:prstGeom prst="rect">
            <a:avLst/>
          </a:prstGeom>
        </p:spPr>
        <p:txBody>
          <a:bodyPr wrap="square">
            <a:spAutoFit/>
          </a:bodyPr>
          <a:lstStyle/>
          <a:p>
            <a:pPr lvl="0" defTabSz="685800">
              <a:defRPr/>
            </a:pPr>
            <a:r>
              <a:rPr lang="en-US" altLang="zh-CN" sz="1600" b="1" kern="0">
                <a:solidFill>
                  <a:srgbClr val="B4AE8A"/>
                </a:solidFill>
                <a:latin typeface="+mj-lt"/>
                <a:ea typeface="+mj-ea"/>
              </a:rPr>
              <a:t>SPRING IS COMING</a:t>
            </a:r>
            <a:endParaRPr lang="zh-CN" altLang="en-US" sz="1600" b="1" kern="0">
              <a:solidFill>
                <a:srgbClr val="B4AE8A"/>
              </a:solidFill>
              <a:latin typeface="+mj-lt"/>
              <a:ea typeface="+mj-ea"/>
            </a:endParaRPr>
          </a:p>
        </p:txBody>
      </p:sp>
      <p:sp>
        <p:nvSpPr>
          <p:cNvPr id="9" name="PA_矩形 7"/>
          <p:cNvSpPr/>
          <p:nvPr>
            <p:custDataLst>
              <p:tags r:id="rId3"/>
            </p:custDataLst>
          </p:nvPr>
        </p:nvSpPr>
        <p:spPr>
          <a:xfrm>
            <a:off x="1332230" y="3450590"/>
            <a:ext cx="2184400" cy="398780"/>
          </a:xfrm>
          <a:prstGeom prst="rect">
            <a:avLst/>
          </a:prstGeom>
        </p:spPr>
        <p:txBody>
          <a:bodyPr wrap="square">
            <a:spAutoFit/>
          </a:bodyPr>
          <a:lstStyle/>
          <a:p>
            <a:pPr lvl="0" algn="l" defTabSz="685800">
              <a:defRPr/>
            </a:pPr>
            <a:r>
              <a:rPr lang="en-US" altLang="zh-CN" sz="1000" b="1" kern="0">
                <a:solidFill>
                  <a:srgbClr val="B4AE8A"/>
                </a:solidFill>
                <a:latin typeface="+mj-lt"/>
                <a:ea typeface="+mj-ea"/>
                <a:sym typeface="+mn-ea"/>
              </a:rPr>
              <a:t>The linear form of the propagation process</a:t>
            </a:r>
            <a:endParaRPr lang="en-US" altLang="zh-CN" sz="1000" b="1" kern="0">
              <a:solidFill>
                <a:srgbClr val="B4AE8A"/>
              </a:solidFill>
              <a:latin typeface="+mj-lt"/>
              <a:ea typeface="+mj-ea"/>
              <a:sym typeface="+mn-ea"/>
            </a:endParaRPr>
          </a:p>
        </p:txBody>
      </p:sp>
      <p:sp>
        <p:nvSpPr>
          <p:cNvPr id="10" name="矩形 9"/>
          <p:cNvSpPr/>
          <p:nvPr/>
        </p:nvSpPr>
        <p:spPr>
          <a:xfrm>
            <a:off x="1332514" y="3849230"/>
            <a:ext cx="1391216" cy="721993"/>
          </a:xfrm>
          <a:prstGeom prst="rect">
            <a:avLst/>
          </a:prstGeom>
        </p:spPr>
        <p:txBody>
          <a:bodyPr wrap="square">
            <a:spAutoFit/>
          </a:bodyPr>
          <a:lstStyle/>
          <a:p>
            <a:pPr defTabSz="914400">
              <a:lnSpc>
                <a:spcPct val="150000"/>
              </a:lnSpc>
              <a:defRPr/>
            </a:pPr>
            <a:r>
              <a:rPr lang="en-US" altLang="zh-CN" sz="700" kern="0">
                <a:solidFill>
                  <a:srgbClr val="B4AE8A"/>
                </a:solidFill>
                <a:cs typeface="Arial" panose="020B0604020202020204" pitchFamily="34" charset="0"/>
              </a:rPr>
              <a:t>Lorem ipsum dolor sit amet, consectetuer adipiscing elit. Aenean commodo ligula eget dolorLorem ipsum dolor sit amet</a:t>
            </a:r>
            <a:endParaRPr lang="en-US" altLang="zh-CN" sz="700" kern="0">
              <a:solidFill>
                <a:srgbClr val="B4AE8A"/>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742913" y="188991"/>
            <a:ext cx="7261225" cy="398780"/>
          </a:xfrm>
          <a:prstGeom prst="rect">
            <a:avLst/>
          </a:prstGeom>
          <a:noFill/>
        </p:spPr>
        <p:txBody>
          <a:bodyPr wrap="none" rtlCol="0">
            <a:spAutoFit/>
          </a:bodyPr>
          <a:lstStyle/>
          <a:p>
            <a:pPr lvl="0" algn="l" defTabSz="609600">
              <a:defRPr/>
            </a:pPr>
            <a:r>
              <a:rPr kumimoji="1" lang="zh-CN" altLang="en-US" sz="2000" b="1" kern="0">
                <a:solidFill>
                  <a:srgbClr val="B4AE8A"/>
                </a:solidFill>
                <a:latin typeface="+mn-ea"/>
                <a:cs typeface="+mn-ea"/>
                <a:sym typeface="+mn-ea"/>
              </a:rPr>
              <a:t>Lasswell Paradigm -- "5W Paradigm" or "Structural Paradigm"</a:t>
            </a:r>
            <a:endParaRPr kumimoji="1" lang="zh-CN" altLang="en-US" sz="2000" b="1" kern="0">
              <a:solidFill>
                <a:srgbClr val="B4AE8A"/>
              </a:solidFill>
              <a:latin typeface="+mn-ea"/>
              <a:cs typeface="+mn-ea"/>
              <a:sym typeface="Calibri" panose="020F0502020204030204" pitchFamily="34" charset="0"/>
            </a:endParaRPr>
          </a:p>
        </p:txBody>
      </p:sp>
      <p:sp>
        <p:nvSpPr>
          <p:cNvPr id="23" name="矩形 22"/>
          <p:cNvSpPr/>
          <p:nvPr/>
        </p:nvSpPr>
        <p:spPr>
          <a:xfrm>
            <a:off x="754367" y="546050"/>
            <a:ext cx="3650771" cy="252730"/>
          </a:xfrm>
          <a:prstGeom prst="rect">
            <a:avLst/>
          </a:prstGeom>
        </p:spPr>
        <p:txBody>
          <a:bodyPr wrap="square">
            <a:spAutoFit/>
          </a:bodyPr>
          <a:lstStyle/>
          <a:p>
            <a:pPr defTabSz="914400">
              <a:defRPr/>
            </a:pPr>
            <a:r>
              <a:rPr lang="en-US" altLang="zh-CN" sz="1050" kern="0">
                <a:solidFill>
                  <a:schemeClr val="tx1">
                    <a:lumMod val="50000"/>
                    <a:lumOff val="50000"/>
                  </a:schemeClr>
                </a:solidFill>
                <a:cs typeface="Arial" panose="020B0604020202020204" pitchFamily="34" charset="0"/>
                <a:sym typeface="+mn-ea"/>
              </a:rPr>
              <a:t>拉斯韦尔范式——“五Ｗ范式”或“结构范式”</a:t>
            </a:r>
            <a:endParaRPr lang="en-US" altLang="zh-CN" sz="1050" kern="0">
              <a:solidFill>
                <a:schemeClr val="tx1">
                  <a:lumMod val="50000"/>
                  <a:lumOff val="50000"/>
                </a:schemeClr>
              </a:solidFill>
              <a:cs typeface="Arial" panose="020B0604020202020204" pitchFamily="34" charset="0"/>
            </a:endParaRPr>
          </a:p>
        </p:txBody>
      </p:sp>
      <p:grpSp>
        <p:nvGrpSpPr>
          <p:cNvPr id="45" name="组合 44"/>
          <p:cNvGrpSpPr/>
          <p:nvPr/>
        </p:nvGrpSpPr>
        <p:grpSpPr>
          <a:xfrm>
            <a:off x="398145" y="1426845"/>
            <a:ext cx="7830185" cy="3349315"/>
            <a:chOff x="745" y="2042"/>
            <a:chExt cx="17741" cy="7251"/>
          </a:xfrm>
        </p:grpSpPr>
        <p:sp>
          <p:nvSpPr>
            <p:cNvPr id="5" name="椭圆 4"/>
            <p:cNvSpPr/>
            <p:nvPr/>
          </p:nvSpPr>
          <p:spPr>
            <a:xfrm>
              <a:off x="745" y="2045"/>
              <a:ext cx="2790" cy="2790"/>
            </a:xfrm>
            <a:prstGeom prst="ellipse">
              <a:avLst/>
            </a:prstGeom>
            <a:gradFill>
              <a:gsLst>
                <a:gs pos="0">
                  <a:schemeClr val="tx1">
                    <a:lumMod val="75000"/>
                    <a:lumOff val="25000"/>
                  </a:schemeClr>
                </a:gs>
                <a:gs pos="93000">
                  <a:schemeClr val="tx1">
                    <a:lumMod val="75000"/>
                    <a:lumOff val="25000"/>
                  </a:schemeClr>
                </a:gs>
                <a:gs pos="74000">
                  <a:schemeClr val="tx1">
                    <a:lumMod val="75000"/>
                    <a:lumOff val="25000"/>
                  </a:schemeClr>
                </a:gs>
                <a:gs pos="83000">
                  <a:schemeClr val="tx1">
                    <a:lumMod val="75000"/>
                    <a:lumOff val="25000"/>
                  </a:schemeClr>
                </a:gs>
                <a:gs pos="100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969" y="2269"/>
              <a:ext cx="2341" cy="2341"/>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9" y="2952"/>
              <a:ext cx="1787" cy="997"/>
            </a:xfrm>
            <a:prstGeom prst="rect">
              <a:avLst/>
            </a:prstGeom>
            <a:noFill/>
          </p:spPr>
          <p:txBody>
            <a:bodyPr wrap="square" rtlCol="0">
              <a:spAutoFit/>
            </a:bodyPr>
            <a:p>
              <a:pPr algn="ctr">
                <a:buClrTx/>
                <a:buSzTx/>
                <a:buFontTx/>
              </a:pPr>
              <a:r>
                <a:rPr lang="en-US" altLang="zh-CN" sz="2400">
                  <a:solidFill>
                    <a:schemeClr val="tx1">
                      <a:lumMod val="75000"/>
                      <a:lumOff val="25000"/>
                    </a:schemeClr>
                  </a:solidFill>
                  <a:latin typeface="迷你简谁的字" panose="020B0602010101010101" charset="-122"/>
                  <a:ea typeface="迷你简谁的字" panose="020B0602010101010101" charset="-122"/>
                </a:rPr>
                <a:t>WHO</a:t>
              </a:r>
              <a:endParaRPr lang="en-US" altLang="zh-CN" sz="2400">
                <a:solidFill>
                  <a:schemeClr val="tx1">
                    <a:lumMod val="75000"/>
                    <a:lumOff val="25000"/>
                  </a:schemeClr>
                </a:solidFill>
                <a:latin typeface="迷你简谁的字" panose="020B0602010101010101" charset="-122"/>
                <a:ea typeface="迷你简谁的字" panose="020B0602010101010101" charset="-122"/>
              </a:endParaRPr>
            </a:p>
          </p:txBody>
        </p:sp>
        <p:sp>
          <p:nvSpPr>
            <p:cNvPr id="8" name="椭圆 7"/>
            <p:cNvSpPr/>
            <p:nvPr/>
          </p:nvSpPr>
          <p:spPr>
            <a:xfrm>
              <a:off x="4508" y="6503"/>
              <a:ext cx="2790" cy="279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732" y="6727"/>
              <a:ext cx="2341" cy="2341"/>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4597" y="7048"/>
              <a:ext cx="2611" cy="1797"/>
            </a:xfrm>
            <a:prstGeom prst="rect">
              <a:avLst/>
            </a:prstGeom>
            <a:noFill/>
          </p:spPr>
          <p:txBody>
            <a:bodyPr wrap="square" rtlCol="0">
              <a:spAutoFit/>
            </a:bodyPr>
            <a:p>
              <a:pPr algn="ctr"/>
              <a:r>
                <a:rPr lang="en-US" altLang="zh-CN" sz="2400">
                  <a:solidFill>
                    <a:schemeClr val="tx1">
                      <a:lumMod val="75000"/>
                      <a:lumOff val="25000"/>
                    </a:schemeClr>
                  </a:solidFill>
                  <a:latin typeface="迷你简谁的字" panose="020B0602010101010101" charset="-122"/>
                  <a:ea typeface="迷你简谁的字" panose="020B0602010101010101" charset="-122"/>
                </a:rPr>
                <a:t>SAYS WHAT</a:t>
              </a:r>
              <a:endParaRPr lang="en-US" altLang="zh-CN" sz="2400">
                <a:solidFill>
                  <a:schemeClr val="tx1">
                    <a:lumMod val="75000"/>
                    <a:lumOff val="25000"/>
                  </a:schemeClr>
                </a:solidFill>
                <a:latin typeface="迷你简谁的字" panose="020B0602010101010101" charset="-122"/>
                <a:ea typeface="迷你简谁的字" panose="020B0602010101010101" charset="-122"/>
              </a:endParaRPr>
            </a:p>
          </p:txBody>
        </p:sp>
        <p:sp>
          <p:nvSpPr>
            <p:cNvPr id="11" name="椭圆 10"/>
            <p:cNvSpPr/>
            <p:nvPr/>
          </p:nvSpPr>
          <p:spPr>
            <a:xfrm>
              <a:off x="8379" y="2042"/>
              <a:ext cx="2790" cy="2790"/>
            </a:xfrm>
            <a:prstGeom prst="ellipse">
              <a:avLst/>
            </a:prstGeom>
            <a:gradFill>
              <a:gsLst>
                <a:gs pos="0">
                  <a:schemeClr val="tx1">
                    <a:lumMod val="75000"/>
                    <a:lumOff val="25000"/>
                  </a:schemeClr>
                </a:gs>
                <a:gs pos="93000">
                  <a:schemeClr val="tx1">
                    <a:lumMod val="75000"/>
                    <a:lumOff val="25000"/>
                  </a:schemeClr>
                </a:gs>
                <a:gs pos="74000">
                  <a:schemeClr val="tx1">
                    <a:lumMod val="75000"/>
                    <a:lumOff val="25000"/>
                  </a:schemeClr>
                </a:gs>
                <a:gs pos="83000">
                  <a:schemeClr val="tx1">
                    <a:lumMod val="75000"/>
                    <a:lumOff val="25000"/>
                  </a:schemeClr>
                </a:gs>
                <a:gs pos="100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8603" y="2266"/>
              <a:ext cx="2341" cy="2341"/>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8150" y="2610"/>
              <a:ext cx="3200" cy="1797"/>
            </a:xfrm>
            <a:prstGeom prst="rect">
              <a:avLst/>
            </a:prstGeom>
            <a:noFill/>
          </p:spPr>
          <p:txBody>
            <a:bodyPr wrap="square" rtlCol="0">
              <a:spAutoFit/>
            </a:bodyPr>
            <a:p>
              <a:pPr algn="ctr">
                <a:buClrTx/>
                <a:buSzTx/>
                <a:buFontTx/>
              </a:pPr>
              <a:r>
                <a:rPr lang="en-US" altLang="zh-CN" sz="2400">
                  <a:solidFill>
                    <a:schemeClr val="tx1">
                      <a:lumMod val="75000"/>
                      <a:lumOff val="25000"/>
                    </a:schemeClr>
                  </a:solidFill>
                  <a:latin typeface="迷你简谁的字" panose="020B0602010101010101" charset="-122"/>
                  <a:ea typeface="迷你简谁的字" panose="020B0602010101010101" charset="-122"/>
                </a:rPr>
                <a:t>WHICH CHANNL</a:t>
              </a:r>
              <a:endParaRPr lang="en-US" altLang="zh-CN" sz="2400">
                <a:solidFill>
                  <a:schemeClr val="tx1">
                    <a:lumMod val="75000"/>
                    <a:lumOff val="25000"/>
                  </a:schemeClr>
                </a:solidFill>
                <a:latin typeface="迷你简谁的字" panose="020B0602010101010101" charset="-122"/>
                <a:ea typeface="迷你简谁的字" panose="020B0602010101010101" charset="-122"/>
              </a:endParaRPr>
            </a:p>
          </p:txBody>
        </p:sp>
        <p:sp>
          <p:nvSpPr>
            <p:cNvPr id="14" name="椭圆 13"/>
            <p:cNvSpPr/>
            <p:nvPr/>
          </p:nvSpPr>
          <p:spPr>
            <a:xfrm>
              <a:off x="11360" y="6279"/>
              <a:ext cx="2790" cy="279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11584" y="6503"/>
              <a:ext cx="2341" cy="2341"/>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11584" y="6775"/>
              <a:ext cx="2337" cy="1797"/>
            </a:xfrm>
            <a:prstGeom prst="rect">
              <a:avLst/>
            </a:prstGeom>
            <a:noFill/>
          </p:spPr>
          <p:txBody>
            <a:bodyPr wrap="square" rtlCol="0">
              <a:spAutoFit/>
            </a:bodyPr>
            <a:p>
              <a:pPr algn="ctr"/>
              <a:r>
                <a:rPr lang="en-US" altLang="zh-CN" sz="2400">
                  <a:solidFill>
                    <a:schemeClr val="tx1">
                      <a:lumMod val="75000"/>
                      <a:lumOff val="25000"/>
                    </a:schemeClr>
                  </a:solidFill>
                  <a:latin typeface="迷你简谁的字" panose="020B0602010101010101" charset="-122"/>
                  <a:ea typeface="迷你简谁的字" panose="020B0602010101010101" charset="-122"/>
                </a:rPr>
                <a:t>TO WHOM</a:t>
              </a:r>
              <a:endParaRPr lang="en-US" altLang="zh-CN" sz="7200">
                <a:solidFill>
                  <a:schemeClr val="tx1">
                    <a:lumMod val="75000"/>
                    <a:lumOff val="25000"/>
                  </a:schemeClr>
                </a:solidFill>
                <a:latin typeface="迷你简谁的字" panose="020B0602010101010101" charset="-122"/>
                <a:ea typeface="迷你简谁的字" panose="020B0602010101010101" charset="-122"/>
              </a:endParaRPr>
            </a:p>
          </p:txBody>
        </p:sp>
        <p:sp>
          <p:nvSpPr>
            <p:cNvPr id="4" name="椭圆 3"/>
            <p:cNvSpPr/>
            <p:nvPr/>
          </p:nvSpPr>
          <p:spPr>
            <a:xfrm>
              <a:off x="15696" y="2043"/>
              <a:ext cx="2790" cy="2790"/>
            </a:xfrm>
            <a:prstGeom prst="ellipse">
              <a:avLst/>
            </a:prstGeom>
            <a:gradFill>
              <a:gsLst>
                <a:gs pos="0">
                  <a:schemeClr val="tx1">
                    <a:lumMod val="75000"/>
                    <a:lumOff val="25000"/>
                  </a:schemeClr>
                </a:gs>
                <a:gs pos="93000">
                  <a:schemeClr val="tx1">
                    <a:lumMod val="75000"/>
                    <a:lumOff val="25000"/>
                  </a:schemeClr>
                </a:gs>
                <a:gs pos="74000">
                  <a:schemeClr val="tx1">
                    <a:lumMod val="75000"/>
                    <a:lumOff val="25000"/>
                  </a:schemeClr>
                </a:gs>
                <a:gs pos="83000">
                  <a:schemeClr val="tx1">
                    <a:lumMod val="75000"/>
                    <a:lumOff val="25000"/>
                  </a:schemeClr>
                </a:gs>
                <a:gs pos="100000">
                  <a:schemeClr val="tx1">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15920" y="2267"/>
              <a:ext cx="2341" cy="2341"/>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15808" y="2685"/>
              <a:ext cx="2565" cy="1797"/>
            </a:xfrm>
            <a:prstGeom prst="rect">
              <a:avLst/>
            </a:prstGeom>
            <a:noFill/>
          </p:spPr>
          <p:txBody>
            <a:bodyPr wrap="square" rtlCol="0">
              <a:spAutoFit/>
            </a:bodyPr>
            <a:p>
              <a:pPr algn="ctr">
                <a:buClrTx/>
                <a:buSzTx/>
                <a:buFontTx/>
              </a:pPr>
              <a:r>
                <a:rPr lang="en-US" altLang="zh-CN" sz="2400">
                  <a:solidFill>
                    <a:schemeClr val="tx1">
                      <a:lumMod val="75000"/>
                      <a:lumOff val="25000"/>
                    </a:schemeClr>
                  </a:solidFill>
                  <a:latin typeface="迷你简谁的字" panose="020B0602010101010101" charset="-122"/>
                  <a:ea typeface="迷你简谁的字" panose="020B0602010101010101" charset="-122"/>
                </a:rPr>
                <a:t>WHAT EFFECT</a:t>
              </a:r>
              <a:endParaRPr lang="en-US" altLang="zh-CN" sz="2400">
                <a:solidFill>
                  <a:schemeClr val="tx1">
                    <a:lumMod val="75000"/>
                    <a:lumOff val="25000"/>
                  </a:schemeClr>
                </a:solidFill>
                <a:latin typeface="迷你简谁的字" panose="020B0602010101010101" charset="-122"/>
                <a:ea typeface="迷你简谁的字" panose="020B0602010101010101" charset="-122"/>
              </a:endParaRPr>
            </a:p>
          </p:txBody>
        </p:sp>
        <p:cxnSp>
          <p:nvCxnSpPr>
            <p:cNvPr id="19" name="直接箭头连接符 18"/>
            <p:cNvCxnSpPr/>
            <p:nvPr/>
          </p:nvCxnSpPr>
          <p:spPr>
            <a:xfrm>
              <a:off x="3352" y="5003"/>
              <a:ext cx="1460" cy="1459"/>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39" name="直接箭头连接符 38"/>
            <p:cNvCxnSpPr/>
            <p:nvPr/>
          </p:nvCxnSpPr>
          <p:spPr>
            <a:xfrm flipV="1">
              <a:off x="7244" y="5003"/>
              <a:ext cx="1305" cy="130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42" name="直接箭头连接符 41"/>
            <p:cNvCxnSpPr/>
            <p:nvPr/>
          </p:nvCxnSpPr>
          <p:spPr>
            <a:xfrm>
              <a:off x="10258" y="4835"/>
              <a:ext cx="1460" cy="1459"/>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44" name="直接箭头连接符 43"/>
            <p:cNvCxnSpPr/>
            <p:nvPr/>
          </p:nvCxnSpPr>
          <p:spPr>
            <a:xfrm flipV="1">
              <a:off x="14150" y="4835"/>
              <a:ext cx="1305" cy="130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343" y="79771"/>
            <a:ext cx="8633460" cy="398780"/>
          </a:xfrm>
          <a:prstGeom prst="rect">
            <a:avLst/>
          </a:prstGeom>
          <a:noFill/>
        </p:spPr>
        <p:txBody>
          <a:bodyPr wrap="none" rtlCol="0">
            <a:spAutoFit/>
          </a:bodyPr>
          <a:p>
            <a:pPr lvl="0" algn="l" defTabSz="609600">
              <a:buClrTx/>
              <a:buSzTx/>
              <a:buFontTx/>
              <a:buNone/>
              <a:defRPr/>
            </a:pPr>
            <a:r>
              <a:rPr kumimoji="1" lang="zh-CN" altLang="en-US" sz="2000" b="1" kern="0">
                <a:solidFill>
                  <a:srgbClr val="B4AE8A"/>
                </a:solidFill>
                <a:latin typeface="+mn-ea"/>
                <a:cs typeface="+mn-ea"/>
                <a:sym typeface="+mn-ea"/>
              </a:rPr>
              <a:t>Shannon-Weaver Paradigm -- "Linear Paradigm" or "Technical Paradigm"</a:t>
            </a:r>
            <a:endParaRPr kumimoji="1" lang="zh-CN" altLang="en-US" sz="2000" b="1" kern="0">
              <a:solidFill>
                <a:srgbClr val="B4AE8A"/>
              </a:solidFill>
              <a:latin typeface="+mn-ea"/>
              <a:cs typeface="+mn-ea"/>
              <a:sym typeface="Calibri" panose="020F0502020204030204" pitchFamily="34" charset="0"/>
            </a:endParaRPr>
          </a:p>
        </p:txBody>
      </p:sp>
      <p:sp>
        <p:nvSpPr>
          <p:cNvPr id="3" name="矩形 2"/>
          <p:cNvSpPr/>
          <p:nvPr/>
        </p:nvSpPr>
        <p:spPr>
          <a:xfrm>
            <a:off x="754367" y="546050"/>
            <a:ext cx="3650771" cy="252730"/>
          </a:xfrm>
          <a:prstGeom prst="rect">
            <a:avLst/>
          </a:prstGeom>
        </p:spPr>
        <p:txBody>
          <a:bodyPr wrap="square">
            <a:spAutoFit/>
          </a:bodyPr>
          <a:p>
            <a:pPr defTabSz="914400">
              <a:defRPr/>
            </a:pPr>
            <a:r>
              <a:rPr lang="en-US" altLang="zh-CN" sz="1050" kern="0">
                <a:solidFill>
                  <a:schemeClr val="tx1">
                    <a:lumMod val="50000"/>
                    <a:lumOff val="50000"/>
                  </a:schemeClr>
                </a:solidFill>
                <a:cs typeface="Arial" panose="020B0604020202020204" pitchFamily="34" charset="0"/>
              </a:rPr>
              <a:t> </a:t>
            </a:r>
            <a:r>
              <a:rPr lang="en-US" altLang="zh-CN" sz="1050" kern="0">
                <a:solidFill>
                  <a:schemeClr val="tx1">
                    <a:lumMod val="50000"/>
                    <a:lumOff val="50000"/>
                  </a:schemeClr>
                </a:solidFill>
                <a:cs typeface="Arial" panose="020B0604020202020204" pitchFamily="34" charset="0"/>
                <a:sym typeface="+mn-ea"/>
              </a:rPr>
              <a:t>申农－韦弗范式——“线性范式”或“技术范式”</a:t>
            </a:r>
            <a:endParaRPr lang="en-US" altLang="zh-CN" sz="1050" kern="0">
              <a:solidFill>
                <a:schemeClr val="tx1">
                  <a:lumMod val="50000"/>
                  <a:lumOff val="50000"/>
                </a:schemeClr>
              </a:solidFill>
              <a:cs typeface="Arial" panose="020B0604020202020204" pitchFamily="34" charset="0"/>
            </a:endParaRPr>
          </a:p>
        </p:txBody>
      </p:sp>
      <p:grpSp>
        <p:nvGrpSpPr>
          <p:cNvPr id="20" name="组合 19"/>
          <p:cNvGrpSpPr/>
          <p:nvPr/>
        </p:nvGrpSpPr>
        <p:grpSpPr>
          <a:xfrm>
            <a:off x="373380" y="546100"/>
            <a:ext cx="8399780" cy="3720984"/>
            <a:chOff x="1343" y="2566"/>
            <a:chExt cx="15840" cy="6673"/>
          </a:xfrm>
        </p:grpSpPr>
        <p:sp>
          <p:nvSpPr>
            <p:cNvPr id="21" name="文本框 20"/>
            <p:cNvSpPr txBox="1"/>
            <p:nvPr/>
          </p:nvSpPr>
          <p:spPr>
            <a:xfrm>
              <a:off x="3208" y="8082"/>
              <a:ext cx="12726" cy="1157"/>
            </a:xfrm>
            <a:prstGeom prst="rect">
              <a:avLst/>
            </a:prstGeom>
            <a:noFill/>
          </p:spPr>
          <p:txBody>
            <a:bodyPr wrap="square" rtlCol="0" anchor="t">
              <a:spAutoFit/>
            </a:bodyPr>
            <a:p>
              <a:r>
                <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Insufficiency: Ignoring the restriction of information feedback and social environment factors on communication behavior</a:t>
              </a:r>
              <a:endParaRPr lang="en-US" altLang="zh-CN"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pic>
          <p:nvPicPr>
            <p:cNvPr id="24" name="ECB019B1-382A-4266-B25C-5B523AA43C14-2" descr="qt_temp"/>
            <p:cNvPicPr>
              <a:picLocks noChangeAspect="1"/>
            </p:cNvPicPr>
            <p:nvPr/>
          </p:nvPicPr>
          <p:blipFill>
            <a:blip r:embed="rId1"/>
            <a:stretch>
              <a:fillRect/>
            </a:stretch>
          </p:blipFill>
          <p:spPr>
            <a:xfrm>
              <a:off x="1343" y="2566"/>
              <a:ext cx="15840" cy="551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338795" y="2859088"/>
            <a:ext cx="3513952" cy="55308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00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 </a:t>
            </a:r>
            <a:r>
              <a:rPr lang="en-US" altLang="zh-CN" sz="100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Cybernetics propagation model</a:t>
            </a:r>
            <a:endParaRPr lang="en-US" altLang="zh-CN" sz="100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00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7" name="PA_矩形 7"/>
          <p:cNvSpPr/>
          <p:nvPr>
            <p:custDataLst>
              <p:tags r:id="rId1"/>
            </p:custDataLst>
          </p:nvPr>
        </p:nvSpPr>
        <p:spPr>
          <a:xfrm>
            <a:off x="5324266" y="1444674"/>
            <a:ext cx="3248005" cy="1015663"/>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a:ln>
                  <a:noFill/>
                </a:ln>
                <a:solidFill>
                  <a:srgbClr val="B4AE8A"/>
                </a:solidFill>
                <a:effectLst/>
                <a:uLnTx/>
                <a:uFillTx/>
                <a:latin typeface="Century Gothic" panose="020B0502020202020204"/>
                <a:ea typeface="汉仪大宋简"/>
                <a:cs typeface="+mn-cs"/>
              </a:rPr>
              <a:t>Part Two</a:t>
            </a:r>
            <a:endParaRPr kumimoji="0" lang="zh-CN" altLang="en-US" sz="6000" b="1" i="0" u="none" strike="noStrike" kern="0" cap="none" spc="0" normalizeH="0" baseline="0" noProof="0">
              <a:ln>
                <a:noFill/>
              </a:ln>
              <a:solidFill>
                <a:srgbClr val="B4AE8A"/>
              </a:solidFill>
              <a:effectLst/>
              <a:uLnTx/>
              <a:uFillTx/>
              <a:latin typeface="Century Gothic" panose="020B0502020202020204"/>
              <a:ea typeface="汉仪大宋简"/>
              <a:cs typeface="+mn-cs"/>
            </a:endParaRPr>
          </a:p>
        </p:txBody>
      </p:sp>
      <p:sp>
        <p:nvSpPr>
          <p:cNvPr id="8" name="PA_矩形 7"/>
          <p:cNvSpPr/>
          <p:nvPr>
            <p:custDataLst>
              <p:tags r:id="rId2"/>
            </p:custDataLst>
          </p:nvPr>
        </p:nvSpPr>
        <p:spPr>
          <a:xfrm>
            <a:off x="1332514" y="1017129"/>
            <a:ext cx="2256223" cy="33855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a:ln>
                  <a:noFill/>
                </a:ln>
                <a:solidFill>
                  <a:srgbClr val="B4AE8A"/>
                </a:solidFill>
                <a:effectLst/>
                <a:uLnTx/>
                <a:uFillTx/>
                <a:latin typeface="Century Gothic" panose="020B0502020202020204"/>
                <a:ea typeface="汉仪大宋简"/>
                <a:cs typeface="+mn-cs"/>
              </a:rPr>
              <a:t>SPRING IS COMING</a:t>
            </a:r>
            <a:endParaRPr kumimoji="0" lang="zh-CN" altLang="en-US" sz="1600" b="1" i="0" u="none" strike="noStrike" kern="0" cap="none" spc="0" normalizeH="0" baseline="0" noProof="0">
              <a:ln>
                <a:noFill/>
              </a:ln>
              <a:solidFill>
                <a:srgbClr val="B4AE8A"/>
              </a:solidFill>
              <a:effectLst/>
              <a:uLnTx/>
              <a:uFillTx/>
              <a:latin typeface="Century Gothic" panose="020B0502020202020204"/>
              <a:ea typeface="汉仪大宋简"/>
              <a:cs typeface="+mn-cs"/>
            </a:endParaRPr>
          </a:p>
        </p:txBody>
      </p:sp>
      <p:sp>
        <p:nvSpPr>
          <p:cNvPr id="9" name="PA_矩形 7"/>
          <p:cNvSpPr/>
          <p:nvPr>
            <p:custDataLst>
              <p:tags r:id="rId3"/>
            </p:custDataLst>
          </p:nvPr>
        </p:nvSpPr>
        <p:spPr>
          <a:xfrm>
            <a:off x="1332514" y="3384787"/>
            <a:ext cx="1636463" cy="52322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a:ln>
                  <a:noFill/>
                </a:ln>
                <a:solidFill>
                  <a:srgbClr val="B4AE8A"/>
                </a:solidFill>
                <a:effectLst/>
                <a:uLnTx/>
                <a:uFillTx/>
                <a:latin typeface="Century Gothic" panose="020B0502020202020204"/>
                <a:ea typeface="汉仪大宋简"/>
                <a:cs typeface="+mn-cs"/>
              </a:rPr>
              <a:t>SPRING IS COMING</a:t>
            </a:r>
            <a:endParaRPr kumimoji="0" lang="zh-CN" altLang="en-US" sz="1400" b="1" i="0" u="none" strike="noStrike" kern="0" cap="none" spc="0" normalizeH="0" baseline="0" noProof="0">
              <a:ln>
                <a:noFill/>
              </a:ln>
              <a:solidFill>
                <a:srgbClr val="B4AE8A"/>
              </a:solidFill>
              <a:effectLst/>
              <a:uLnTx/>
              <a:uFillTx/>
              <a:latin typeface="Century Gothic" panose="020B0502020202020204"/>
              <a:ea typeface="汉仪大宋简"/>
              <a:cs typeface="+mn-cs"/>
            </a:endParaRPr>
          </a:p>
        </p:txBody>
      </p:sp>
      <p:sp>
        <p:nvSpPr>
          <p:cNvPr id="10" name="矩形 9"/>
          <p:cNvSpPr/>
          <p:nvPr/>
        </p:nvSpPr>
        <p:spPr>
          <a:xfrm>
            <a:off x="1332514" y="3849230"/>
            <a:ext cx="1391216" cy="7219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700" b="0" i="0" u="none" strike="noStrike" kern="0" cap="none" spc="0" normalizeH="0" baseline="0" noProof="0">
                <a:ln>
                  <a:noFill/>
                </a:ln>
                <a:solidFill>
                  <a:srgbClr val="B4AE8A"/>
                </a:solidFill>
                <a:effectLst/>
                <a:uLnTx/>
                <a:uFillTx/>
                <a:latin typeface="Calibri Light" panose="020F0302020204030204"/>
                <a:ea typeface="微软雅黑 Light" panose="020B0502040204020203" charset="-122"/>
                <a:cs typeface="Arial" panose="020B0604020202020204" pitchFamily="34" charset="0"/>
              </a:rPr>
              <a:t>Lorem ipsum dolor sit amet, consectetuer adipiscing elit. Aenean commodo ligula eget dolorLorem ipsum dolor sit amet</a:t>
            </a:r>
            <a:endParaRPr kumimoji="0" lang="en-US" altLang="zh-CN" sz="700" b="0" i="0" u="none" strike="noStrike" kern="0" cap="none" spc="0" normalizeH="0" baseline="0" noProof="0">
              <a:ln>
                <a:noFill/>
              </a:ln>
              <a:solidFill>
                <a:srgbClr val="B4AE8A"/>
              </a:solidFill>
              <a:effectLst/>
              <a:uLnTx/>
              <a:uFillTx/>
              <a:latin typeface="Calibri Light" panose="020F0302020204030204"/>
              <a:ea typeface="微软雅黑 Light" panose="020B0502040204020203" charset="-122"/>
              <a:cs typeface="Arial" panose="020B0604020202020204" pitchFamily="34" charset="0"/>
            </a:endParaRPr>
          </a:p>
        </p:txBody>
      </p:sp>
      <p:sp>
        <p:nvSpPr>
          <p:cNvPr id="11" name="文本框 10"/>
          <p:cNvSpPr txBox="1"/>
          <p:nvPr/>
        </p:nvSpPr>
        <p:spPr>
          <a:xfrm>
            <a:off x="5331884" y="2392363"/>
            <a:ext cx="2592916" cy="460375"/>
          </a:xfrm>
          <a:prstGeom prst="rect">
            <a:avLst/>
          </a:prstGeom>
          <a:noFill/>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lang="zh-CN" altLang="en-US" sz="2400">
                <a:solidFill>
                  <a:schemeClr val="tx1">
                    <a:lumMod val="75000"/>
                    <a:lumOff val="25000"/>
                  </a:schemeClr>
                </a:solidFill>
                <a:latin typeface="迷你简谁的字" panose="020B0602010101010101" charset="-122"/>
                <a:ea typeface="迷你简谁的字" panose="020B0602010101010101" charset="-122"/>
                <a:sym typeface="+mn-ea"/>
              </a:rPr>
              <a:t>控制论传播模式</a:t>
            </a:r>
            <a:endParaRPr kumimoji="1" lang="zh-CN" altLang="en-US" sz="2400" b="0" i="0" u="none" strike="noStrike" kern="0" cap="none" spc="0" normalizeH="0" baseline="0" noProof="0">
              <a:ln>
                <a:noFill/>
              </a:ln>
              <a:solidFill>
                <a:srgbClr val="B4AE8A"/>
              </a:solidFill>
              <a:effectLst/>
              <a:uLnTx/>
              <a:uFillTx/>
              <a:latin typeface="微软雅黑 Light" panose="020B0502040204020203" charset="-122"/>
              <a:ea typeface="微软雅黑 Light" panose="020B0502040204020203" charset="-122"/>
              <a:cs typeface="+mn-ea"/>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61035" y="147320"/>
            <a:ext cx="5771515" cy="398780"/>
          </a:xfrm>
          <a:prstGeom prst="rect">
            <a:avLst/>
          </a:prstGeom>
          <a:noFill/>
        </p:spPr>
        <p:txBody>
          <a:bodyPr wrap="none" rtlCol="0" anchor="t">
            <a:spAutoFit/>
          </a:bodyPr>
          <a:lstStyle/>
          <a:p>
            <a:pPr lvl="0" algn="l" defTabSz="609600">
              <a:spcBef>
                <a:spcPts val="0"/>
              </a:spcBef>
              <a:spcAft>
                <a:spcPts val="0"/>
              </a:spcAft>
              <a:buClrTx/>
              <a:buSzTx/>
              <a:buFontTx/>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Osgood - Schramm paradigm -- cycle paradigm</a:t>
            </a:r>
            <a:endPar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pic>
        <p:nvPicPr>
          <p:cNvPr id="5" name="ECB019B1-382A-4266-B25C-5B523AA43C14-1" descr="C:/Users/TC/AppData/Local/Temp/qt_temp.I11180qt_temp"/>
          <p:cNvPicPr>
            <a:picLocks noChangeAspect="1"/>
          </p:cNvPicPr>
          <p:nvPr/>
        </p:nvPicPr>
        <p:blipFill>
          <a:blip r:embed="rId1"/>
          <a:stretch>
            <a:fillRect/>
          </a:stretch>
        </p:blipFill>
        <p:spPr>
          <a:xfrm>
            <a:off x="153670" y="114300"/>
            <a:ext cx="8178800" cy="3979545"/>
          </a:xfrm>
          <a:prstGeom prst="rect">
            <a:avLst/>
          </a:prstGeom>
        </p:spPr>
      </p:pic>
      <p:sp>
        <p:nvSpPr>
          <p:cNvPr id="8" name="文本框 7"/>
          <p:cNvSpPr txBox="1"/>
          <p:nvPr/>
        </p:nvSpPr>
        <p:spPr>
          <a:xfrm>
            <a:off x="812165" y="3990340"/>
            <a:ext cx="7132320" cy="1014730"/>
          </a:xfrm>
          <a:prstGeom prst="rect">
            <a:avLst/>
          </a:prstGeom>
          <a:noFill/>
        </p:spPr>
        <p:txBody>
          <a:bodyPr wrap="square" rtlCol="0" anchor="t">
            <a:spAutoFit/>
          </a:bodyPr>
          <a:lstStyle/>
          <a:p>
            <a:pPr lvl="0" algn="l" defTabSz="609600">
              <a:spcBef>
                <a:spcPts val="0"/>
              </a:spcBef>
              <a:spcAft>
                <a:spcPts val="0"/>
              </a:spcAft>
              <a:buClrTx/>
              <a:buSzTx/>
              <a:buFontTx/>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It can reflect the characteristics of interpersonal communication, especially face-to-face communication, but it cannot be applied to the process of mass communication.</a:t>
            </a:r>
            <a:endPar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sp>
        <p:nvSpPr>
          <p:cNvPr id="2" name="矩形 1"/>
          <p:cNvSpPr/>
          <p:nvPr/>
        </p:nvSpPr>
        <p:spPr>
          <a:xfrm>
            <a:off x="812165" y="546100"/>
            <a:ext cx="2918460" cy="252730"/>
          </a:xfrm>
          <a:prstGeom prst="rect">
            <a:avLst/>
          </a:prstGeom>
        </p:spPr>
        <p:txBody>
          <a:bodyPr wrap="square" rtlCol="0" anchor="t">
            <a:spAutoFit/>
          </a:bodyPr>
          <a:lstStyle/>
          <a:p>
            <a:pPr lvl="0" algn="l" defTabSz="914400">
              <a:spcBef>
                <a:spcPts val="0"/>
              </a:spcBef>
              <a:spcAft>
                <a:spcPts val="0"/>
              </a:spcAft>
              <a:buClrTx/>
              <a:buSzTx/>
              <a:buFontTx/>
              <a:defRPr/>
            </a:pPr>
            <a:r>
              <a:rPr lang="en-US" altLang="zh-CN" sz="105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奥斯古德－施拉姆范式———循环范式</a:t>
            </a:r>
            <a:endParaRPr lang="en-US" altLang="zh-CN" sz="105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746747" y="433655"/>
            <a:ext cx="3650771" cy="4140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5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施拉姆</a:t>
            </a:r>
            <a:r>
              <a:rPr lang="en-US" altLang="zh-CN" sz="105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的大众传播过程模式</a:t>
            </a:r>
            <a:endParaRPr lang="en-US" altLang="zh-CN" sz="105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 </a:t>
            </a:r>
            <a:endPar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grpSp>
        <p:nvGrpSpPr>
          <p:cNvPr id="4" name="组合 3"/>
          <p:cNvGrpSpPr/>
          <p:nvPr/>
        </p:nvGrpSpPr>
        <p:grpSpPr>
          <a:xfrm>
            <a:off x="377190" y="141605"/>
            <a:ext cx="8795385" cy="4892954"/>
            <a:chOff x="2480" y="0"/>
            <a:chExt cx="16795" cy="10672"/>
          </a:xfrm>
        </p:grpSpPr>
        <p:sp>
          <p:nvSpPr>
            <p:cNvPr id="7" name="文本框 6"/>
            <p:cNvSpPr txBox="1"/>
            <p:nvPr/>
          </p:nvSpPr>
          <p:spPr>
            <a:xfrm>
              <a:off x="3216" y="0"/>
              <a:ext cx="9540" cy="669"/>
            </a:xfrm>
            <a:prstGeom prst="rect">
              <a:avLst/>
            </a:prstGeom>
            <a:noFill/>
          </p:spPr>
          <p:txBody>
            <a:bodyPr wrap="square" rtlCol="0" anchor="t">
              <a:spAutoFit/>
            </a:bodyPr>
            <a:lstStyle/>
            <a:p>
              <a:pPr lvl="0" algn="l" defTabSz="609600">
                <a:spcBef>
                  <a:spcPts val="0"/>
                </a:spcBef>
                <a:spcAft>
                  <a:spcPts val="0"/>
                </a:spcAft>
                <a:buClrTx/>
                <a:buSzTx/>
                <a:buFontTx/>
                <a:defRPr/>
              </a:pPr>
              <a:r>
                <a:rPr kumimoji="1" lang="zh-CN" altLang="en-US" sz="14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Schramm's Model of Mass Communication Process</a:t>
              </a:r>
              <a:endParaRPr kumimoji="1" lang="zh-CN" altLang="en-US" sz="14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sp>
          <p:nvSpPr>
            <p:cNvPr id="8" name="文本框 7"/>
            <p:cNvSpPr txBox="1"/>
            <p:nvPr/>
          </p:nvSpPr>
          <p:spPr>
            <a:xfrm>
              <a:off x="2480" y="10003"/>
              <a:ext cx="16795" cy="669"/>
            </a:xfrm>
            <a:prstGeom prst="rect">
              <a:avLst/>
            </a:prstGeom>
            <a:noFill/>
          </p:spPr>
          <p:txBody>
            <a:bodyPr wrap="square" rtlCol="0" anchor="t">
              <a:spAutoFit/>
            </a:bodyPr>
            <a:lstStyle/>
            <a:p>
              <a:pPr lvl="0" algn="l" defTabSz="609600">
                <a:spcBef>
                  <a:spcPts val="0"/>
                </a:spcBef>
                <a:spcAft>
                  <a:spcPts val="0"/>
                </a:spcAft>
                <a:buClrTx/>
                <a:buSzTx/>
                <a:buFontTx/>
                <a:defRPr/>
              </a:pPr>
              <a:r>
                <a:rPr kumimoji="1" lang="zh-CN" altLang="en-US" sz="14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Shortcomings: not taking care of external factors affecting organizations such as the media.</a:t>
              </a:r>
              <a:endParaRPr kumimoji="1" lang="zh-CN" altLang="en-US" sz="14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pic>
          <p:nvPicPr>
            <p:cNvPr id="2" name="图片 1" descr="v2-3ed9c9a1f2f6e731ee277cc789882fc2_r"/>
            <p:cNvPicPr>
              <a:picLocks noChangeAspect="1"/>
            </p:cNvPicPr>
            <p:nvPr/>
          </p:nvPicPr>
          <p:blipFill>
            <a:blip r:embed="rId1"/>
            <a:stretch>
              <a:fillRect/>
            </a:stretch>
          </p:blipFill>
          <p:spPr>
            <a:xfrm>
              <a:off x="2789" y="1170"/>
              <a:ext cx="11956" cy="8260"/>
            </a:xfrm>
            <a:prstGeom prst="rect">
              <a:avLst/>
            </a:prstGeom>
          </p:spPr>
        </p:pic>
        <p:sp>
          <p:nvSpPr>
            <p:cNvPr id="3" name="文本框 2"/>
            <p:cNvSpPr txBox="1"/>
            <p:nvPr/>
          </p:nvSpPr>
          <p:spPr>
            <a:xfrm>
              <a:off x="11567" y="4122"/>
              <a:ext cx="3179" cy="1810"/>
            </a:xfrm>
            <a:prstGeom prst="rect">
              <a:avLst/>
            </a:prstGeom>
            <a:solidFill>
              <a:schemeClr val="bg1"/>
            </a:solidFill>
          </p:spPr>
          <p:txBody>
            <a:bodyPr wrap="square" rtlCol="0">
              <a:spAutoFit/>
            </a:bodyPr>
            <a:p>
              <a:r>
                <a:rPr lang="zh-CN" altLang="en-US" sz="1200"/>
                <a:t>Each receiver plays, decoding, code and code release 6 characters</a:t>
              </a:r>
              <a:endParaRPr lang="zh-CN" altLang="en-US" sz="1200"/>
            </a:p>
          </p:txBody>
        </p:sp>
        <p:sp>
          <p:nvSpPr>
            <p:cNvPr id="5" name="文本框 4"/>
            <p:cNvSpPr txBox="1"/>
            <p:nvPr/>
          </p:nvSpPr>
          <p:spPr>
            <a:xfrm>
              <a:off x="11567" y="3066"/>
              <a:ext cx="2565" cy="601"/>
            </a:xfrm>
            <a:prstGeom prst="rect">
              <a:avLst/>
            </a:prstGeom>
            <a:solidFill>
              <a:schemeClr val="bg1"/>
            </a:solidFill>
          </p:spPr>
          <p:txBody>
            <a:bodyPr wrap="square" rtlCol="0">
              <a:spAutoFit/>
            </a:bodyPr>
            <a:p>
              <a:r>
                <a:rPr lang="en-US" altLang="zh-CN" sz="1200"/>
                <a:t>a lot of </a:t>
              </a:r>
              <a:r>
                <a:rPr lang="zh-CN" altLang="en-US" sz="1200"/>
                <a:t> receiver</a:t>
              </a:r>
              <a:r>
                <a:rPr lang="en-US" altLang="zh-CN" sz="1200"/>
                <a:t>s</a:t>
              </a:r>
              <a:r>
                <a:rPr lang="zh-CN" altLang="en-US" sz="1200"/>
                <a:t> </a:t>
              </a:r>
              <a:endParaRPr lang="zh-CN" altLang="en-US" sz="1200"/>
            </a:p>
          </p:txBody>
        </p:sp>
        <p:sp>
          <p:nvSpPr>
            <p:cNvPr id="9" name="文本框 8"/>
            <p:cNvSpPr txBox="1"/>
            <p:nvPr/>
          </p:nvSpPr>
          <p:spPr>
            <a:xfrm>
              <a:off x="11567" y="6284"/>
              <a:ext cx="3178" cy="2213"/>
            </a:xfrm>
            <a:prstGeom prst="rect">
              <a:avLst/>
            </a:prstGeom>
            <a:solidFill>
              <a:schemeClr val="bg1"/>
            </a:solidFill>
          </p:spPr>
          <p:txBody>
            <a:bodyPr wrap="square" rtlCol="0">
              <a:spAutoFit/>
            </a:bodyPr>
            <a:p>
              <a:r>
                <a:rPr lang="zh-CN" altLang="en-US" sz="1200"/>
                <a:t>Individuals from the reduction in groups, within the group, message get 1 explain or processing</a:t>
              </a:r>
              <a:endParaRPr lang="zh-CN" altLang="en-US" sz="1200"/>
            </a:p>
          </p:txBody>
        </p:sp>
        <p:sp>
          <p:nvSpPr>
            <p:cNvPr id="10" name="文本框 9"/>
            <p:cNvSpPr txBox="1"/>
            <p:nvPr/>
          </p:nvSpPr>
          <p:spPr>
            <a:xfrm>
              <a:off x="5202" y="8079"/>
              <a:ext cx="3439" cy="601"/>
            </a:xfrm>
            <a:prstGeom prst="rect">
              <a:avLst/>
            </a:prstGeom>
            <a:solidFill>
              <a:schemeClr val="bg1"/>
            </a:solidFill>
          </p:spPr>
          <p:txBody>
            <a:bodyPr wrap="square" rtlCol="0">
              <a:spAutoFit/>
            </a:bodyPr>
            <a:p>
              <a:r>
                <a:rPr lang="zh-CN" altLang="en-US" sz="1200"/>
                <a:t> Possible feedbacks</a:t>
              </a:r>
              <a:endParaRPr lang="zh-CN" altLang="en-US" sz="1200"/>
            </a:p>
          </p:txBody>
        </p:sp>
        <p:sp>
          <p:nvSpPr>
            <p:cNvPr id="11" name="文本框 10"/>
            <p:cNvSpPr txBox="1"/>
            <p:nvPr/>
          </p:nvSpPr>
          <p:spPr>
            <a:xfrm>
              <a:off x="3735" y="8737"/>
              <a:ext cx="5688" cy="601"/>
            </a:xfrm>
            <a:prstGeom prst="rect">
              <a:avLst/>
            </a:prstGeom>
            <a:solidFill>
              <a:schemeClr val="bg1"/>
            </a:solidFill>
          </p:spPr>
          <p:txBody>
            <a:bodyPr wrap="square" rtlCol="0">
              <a:spAutoFit/>
            </a:bodyPr>
            <a:p>
              <a:r>
                <a:rPr lang="zh-CN" altLang="en-US" sz="1200"/>
                <a:t>"Inputs from a variety of sources</a:t>
              </a:r>
              <a:endParaRPr lang="zh-CN" altLang="en-US" sz="1200"/>
            </a:p>
          </p:txBody>
        </p:sp>
        <p:sp>
          <p:nvSpPr>
            <p:cNvPr id="12" name="文本框 11"/>
            <p:cNvSpPr txBox="1"/>
            <p:nvPr/>
          </p:nvSpPr>
          <p:spPr>
            <a:xfrm rot="2760000">
              <a:off x="3687" y="4515"/>
              <a:ext cx="2576" cy="526"/>
            </a:xfrm>
            <a:prstGeom prst="rect">
              <a:avLst/>
            </a:prstGeom>
            <a:solidFill>
              <a:schemeClr val="bg1"/>
            </a:solidFill>
          </p:spPr>
          <p:txBody>
            <a:bodyPr wrap="square" rtlCol="0">
              <a:spAutoFit/>
            </a:bodyPr>
            <a:p>
              <a:r>
                <a:rPr lang="zh-CN" altLang="en-US" sz="1200"/>
                <a:t>Interpretation </a:t>
              </a:r>
              <a:endParaRPr lang="zh-CN" altLang="en-US" sz="1200"/>
            </a:p>
          </p:txBody>
        </p:sp>
        <p:sp>
          <p:nvSpPr>
            <p:cNvPr id="13" name="文本框 12"/>
            <p:cNvSpPr txBox="1"/>
            <p:nvPr/>
          </p:nvSpPr>
          <p:spPr>
            <a:xfrm rot="2940000">
              <a:off x="4854" y="3867"/>
              <a:ext cx="1355" cy="526"/>
            </a:xfrm>
            <a:prstGeom prst="rect">
              <a:avLst/>
            </a:prstGeom>
            <a:solidFill>
              <a:schemeClr val="bg1"/>
            </a:solidFill>
          </p:spPr>
          <p:txBody>
            <a:bodyPr wrap="square" rtlCol="0">
              <a:spAutoFit/>
            </a:bodyPr>
            <a:p>
              <a:r>
                <a:rPr lang="zh-CN" altLang="en-US" sz="1200"/>
                <a:t>coder</a:t>
              </a:r>
              <a:endParaRPr lang="zh-CN" altLang="en-US" sz="1200"/>
            </a:p>
          </p:txBody>
        </p:sp>
        <p:sp>
          <p:nvSpPr>
            <p:cNvPr id="14" name="文本框 13"/>
            <p:cNvSpPr txBox="1"/>
            <p:nvPr/>
          </p:nvSpPr>
          <p:spPr>
            <a:xfrm rot="2760000">
              <a:off x="3051" y="5085"/>
              <a:ext cx="2446" cy="526"/>
            </a:xfrm>
            <a:prstGeom prst="rect">
              <a:avLst/>
            </a:prstGeom>
            <a:solidFill>
              <a:schemeClr val="bg1"/>
            </a:solidFill>
          </p:spPr>
          <p:txBody>
            <a:bodyPr wrap="square" rtlCol="0" anchor="t">
              <a:spAutoFit/>
            </a:bodyPr>
            <a:p>
              <a:r>
                <a:rPr lang="zh-CN" altLang="en-US" sz="1200"/>
                <a:t>cryptographer</a:t>
              </a:r>
              <a:endParaRPr lang="zh-CN" altLang="en-US" sz="1200"/>
            </a:p>
          </p:txBody>
        </p:sp>
        <p:sp>
          <p:nvSpPr>
            <p:cNvPr id="15" name="文本框 14"/>
            <p:cNvSpPr txBox="1"/>
            <p:nvPr/>
          </p:nvSpPr>
          <p:spPr>
            <a:xfrm>
              <a:off x="6195" y="5268"/>
              <a:ext cx="2179" cy="1004"/>
            </a:xfrm>
            <a:prstGeom prst="rect">
              <a:avLst/>
            </a:prstGeom>
            <a:solidFill>
              <a:schemeClr val="bg1"/>
            </a:solidFill>
          </p:spPr>
          <p:txBody>
            <a:bodyPr wrap="square" rtlCol="0" anchor="t">
              <a:spAutoFit/>
            </a:bodyPr>
            <a:p>
              <a:r>
                <a:rPr lang="zh-CN" altLang="en-US" sz="1200"/>
                <a:t>Lots of the same message</a:t>
              </a:r>
              <a:endParaRPr lang="zh-CN" altLang="en-US" sz="120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777240" y="306070"/>
            <a:ext cx="1736090" cy="2527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5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sym typeface="+mn-ea"/>
              </a:rPr>
              <a:t>德弗勒的互动过程模式</a:t>
            </a:r>
            <a:endParaRPr kumimoji="0" lang="en-US" altLang="zh-CN" sz="1050" b="0" i="0" u="none" strike="noStrike" kern="0" cap="none" spc="0" normalizeH="0" baseline="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grpSp>
        <p:nvGrpSpPr>
          <p:cNvPr id="11" name="组合 10"/>
          <p:cNvGrpSpPr/>
          <p:nvPr/>
        </p:nvGrpSpPr>
        <p:grpSpPr>
          <a:xfrm>
            <a:off x="754380" y="0"/>
            <a:ext cx="7532370" cy="4665202"/>
            <a:chOff x="3310" y="484"/>
            <a:chExt cx="13169" cy="9817"/>
          </a:xfrm>
        </p:grpSpPr>
        <p:sp>
          <p:nvSpPr>
            <p:cNvPr id="7" name="文本框 6"/>
            <p:cNvSpPr txBox="1"/>
            <p:nvPr/>
          </p:nvSpPr>
          <p:spPr>
            <a:xfrm>
              <a:off x="3310" y="484"/>
              <a:ext cx="9203" cy="839"/>
            </a:xfrm>
            <a:prstGeom prst="rect">
              <a:avLst/>
            </a:prstGeom>
            <a:noFill/>
          </p:spPr>
          <p:txBody>
            <a:bodyPr wrap="square" rtlCol="0" anchor="t">
              <a:spAutoFit/>
            </a:bodyPr>
            <a:lstStyle/>
            <a:p>
              <a:pPr lvl="0" algn="l" defTabSz="609600">
                <a:spcBef>
                  <a:spcPts val="0"/>
                </a:spcBef>
                <a:spcAft>
                  <a:spcPts val="0"/>
                </a:spcAft>
                <a:buClrTx/>
                <a:buSzTx/>
                <a:buFontTx/>
                <a:defRPr/>
              </a:pPr>
              <a:r>
                <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rPr>
                <a:t>Deffler's model of interactive process</a:t>
              </a:r>
              <a:endParaRPr kumimoji="1" lang="zh-CN" altLang="en-US" sz="2000" b="1" kern="0" noProof="0">
                <a:ln>
                  <a:noFill/>
                </a:ln>
                <a:solidFill>
                  <a:srgbClr val="B4AE8A"/>
                </a:solidFill>
                <a:effectLst/>
                <a:uLnTx/>
                <a:uFillTx/>
                <a:latin typeface="微软雅黑 Light" panose="020B0502040204020203" charset="-122"/>
                <a:ea typeface="微软雅黑 Light" panose="020B0502040204020203" charset="-122"/>
                <a:cs typeface="+mn-ea"/>
                <a:sym typeface="+mn-ea"/>
              </a:endParaRPr>
            </a:p>
          </p:txBody>
        </p:sp>
        <p:sp>
          <p:nvSpPr>
            <p:cNvPr id="8" name="文本框 7"/>
            <p:cNvSpPr txBox="1"/>
            <p:nvPr/>
          </p:nvSpPr>
          <p:spPr>
            <a:xfrm>
              <a:off x="4960" y="9430"/>
              <a:ext cx="11519" cy="871"/>
            </a:xfrm>
            <a:prstGeom prst="rect">
              <a:avLst/>
            </a:prstGeom>
            <a:noFill/>
          </p:spPr>
          <p:txBody>
            <a:bodyPr wrap="square" rtlCol="0" anchor="t">
              <a:spAutoFit/>
            </a:bodyPr>
            <a:p>
              <a:pPr algn="l" defTabSz="914400">
                <a:spcBef>
                  <a:spcPts val="0"/>
                </a:spcBef>
                <a:spcAft>
                  <a:spcPts val="0"/>
                </a:spcAft>
                <a:buClrTx/>
                <a:buSzTx/>
                <a:buFontTx/>
                <a:defRPr/>
              </a:pPr>
              <a:r>
                <a:rPr lang="en-US" altLang="zh-CN" sz="105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rPr>
                <a:t>Shortcomings: only pay attention to internal factors and mechanisms, not to see the influence of external political, economic, cultural and other factors.</a:t>
              </a:r>
              <a:endParaRPr lang="en-US" altLang="zh-CN" sz="1050" kern="0" noProof="0">
                <a:ln>
                  <a:noFill/>
                </a:ln>
                <a:solidFill>
                  <a:prstClr val="black">
                    <a:lumMod val="50000"/>
                    <a:lumOff val="50000"/>
                  </a:prstClr>
                </a:solidFill>
                <a:effectLst/>
                <a:uLnTx/>
                <a:uFillTx/>
                <a:latin typeface="Calibri Light" panose="020F0302020204030204"/>
                <a:ea typeface="微软雅黑 Light" panose="020B0502040204020203" charset="-122"/>
                <a:cs typeface="Arial" panose="020B0604020202020204" pitchFamily="34" charset="0"/>
              </a:endParaRPr>
            </a:p>
          </p:txBody>
        </p:sp>
        <p:pic>
          <p:nvPicPr>
            <p:cNvPr id="4" name="图片 3" descr="C:\Users\TC\Desktop\v2-5cc68533d1b8326c281e4c07eb744221_r.jpgv2-5cc68533d1b8326c281e4c07eb744221_r"/>
            <p:cNvPicPr>
              <a:picLocks noChangeAspect="1"/>
            </p:cNvPicPr>
            <p:nvPr/>
          </p:nvPicPr>
          <p:blipFill>
            <a:blip r:embed="rId1"/>
            <a:srcRect/>
            <a:stretch>
              <a:fillRect/>
            </a:stretch>
          </p:blipFill>
          <p:spPr>
            <a:xfrm>
              <a:off x="3962" y="1597"/>
              <a:ext cx="11770" cy="7602"/>
            </a:xfrm>
            <a:prstGeom prst="rect">
              <a:avLst/>
            </a:prstGeom>
          </p:spPr>
        </p:pic>
        <p:sp>
          <p:nvSpPr>
            <p:cNvPr id="5" name="文本框 4"/>
            <p:cNvSpPr txBox="1"/>
            <p:nvPr/>
          </p:nvSpPr>
          <p:spPr>
            <a:xfrm>
              <a:off x="8909" y="8414"/>
              <a:ext cx="1876" cy="969"/>
            </a:xfrm>
            <a:prstGeom prst="rect">
              <a:avLst/>
            </a:prstGeom>
            <a:solidFill>
              <a:schemeClr val="bg1"/>
            </a:solidFill>
            <a:ln w="12700" cmpd="sng">
              <a:solidFill>
                <a:schemeClr val="tx1"/>
              </a:solidFill>
              <a:prstDash val="solid"/>
            </a:ln>
          </p:spPr>
          <p:txBody>
            <a:bodyPr wrap="square" rtlCol="0">
              <a:spAutoFit/>
            </a:bodyPr>
            <a:p>
              <a:r>
                <a:rPr lang="zh-CN" altLang="en-US" sz="1200"/>
                <a:t>Feedback facilities</a:t>
              </a:r>
              <a:endParaRPr lang="zh-CN" altLang="en-US" sz="1200"/>
            </a:p>
          </p:txBody>
        </p:sp>
        <p:sp>
          <p:nvSpPr>
            <p:cNvPr id="6" name="文本框 5"/>
            <p:cNvSpPr txBox="1"/>
            <p:nvPr/>
          </p:nvSpPr>
          <p:spPr>
            <a:xfrm>
              <a:off x="4718" y="6820"/>
              <a:ext cx="1278" cy="710"/>
            </a:xfrm>
            <a:prstGeom prst="rect">
              <a:avLst/>
            </a:prstGeom>
            <a:solidFill>
              <a:schemeClr val="bg1"/>
            </a:solidFill>
            <a:ln w="12700" cmpd="sng">
              <a:solidFill>
                <a:schemeClr val="tx1"/>
              </a:solidFill>
              <a:prstDash val="solid"/>
            </a:ln>
          </p:spPr>
          <p:txBody>
            <a:bodyPr wrap="square" rtlCol="0">
              <a:spAutoFit/>
            </a:bodyPr>
            <a:p>
              <a:r>
                <a:rPr lang="en-US" altLang="zh-CN" sz="800"/>
                <a:t>information </a:t>
              </a:r>
              <a:endParaRPr lang="en-US" altLang="zh-CN" sz="800"/>
            </a:p>
            <a:p>
              <a:r>
                <a:rPr lang="en-US" altLang="zh-CN" sz="800"/>
                <a:t>sink</a:t>
              </a:r>
              <a:endParaRPr lang="en-US" altLang="zh-CN" sz="800"/>
            </a:p>
          </p:txBody>
        </p:sp>
        <p:sp>
          <p:nvSpPr>
            <p:cNvPr id="9" name="文本框 8"/>
            <p:cNvSpPr txBox="1"/>
            <p:nvPr/>
          </p:nvSpPr>
          <p:spPr>
            <a:xfrm>
              <a:off x="9195" y="5223"/>
              <a:ext cx="1251" cy="580"/>
            </a:xfrm>
            <a:prstGeom prst="rect">
              <a:avLst/>
            </a:prstGeom>
            <a:solidFill>
              <a:schemeClr val="bg1"/>
            </a:solidFill>
            <a:ln w="12700" cmpd="sng">
              <a:solidFill>
                <a:schemeClr val="tx1"/>
              </a:solidFill>
              <a:prstDash val="solid"/>
            </a:ln>
          </p:spPr>
          <p:txBody>
            <a:bodyPr wrap="square" rtlCol="0">
              <a:spAutoFit/>
            </a:bodyPr>
            <a:p>
              <a:r>
                <a:rPr lang="en-US" altLang="zh-CN" sz="1200"/>
                <a:t>noise</a:t>
              </a:r>
              <a:endParaRPr lang="en-US" altLang="zh-CN" sz="1200"/>
            </a:p>
          </p:txBody>
        </p:sp>
        <p:sp>
          <p:nvSpPr>
            <p:cNvPr id="10" name="文本框 9"/>
            <p:cNvSpPr txBox="1"/>
            <p:nvPr/>
          </p:nvSpPr>
          <p:spPr>
            <a:xfrm>
              <a:off x="6542" y="6868"/>
              <a:ext cx="1667" cy="645"/>
            </a:xfrm>
            <a:prstGeom prst="rect">
              <a:avLst/>
            </a:prstGeom>
            <a:solidFill>
              <a:schemeClr val="bg1"/>
            </a:solidFill>
            <a:ln w="12700" cmpd="sng">
              <a:solidFill>
                <a:schemeClr val="tx1"/>
              </a:solidFill>
              <a:prstDash val="solid"/>
            </a:ln>
          </p:spPr>
          <p:txBody>
            <a:bodyPr wrap="square" rtlCol="0">
              <a:spAutoFit/>
            </a:bodyPr>
            <a:p>
              <a:r>
                <a:rPr lang="en-US" altLang="zh-CN" sz="1400"/>
                <a:t>receiver</a:t>
              </a:r>
              <a:endParaRPr lang="en-US" altLang="zh-CN" sz="1400"/>
            </a:p>
          </p:txBody>
        </p:sp>
        <p:sp>
          <p:nvSpPr>
            <p:cNvPr id="12" name="文本框 11"/>
            <p:cNvSpPr txBox="1"/>
            <p:nvPr/>
          </p:nvSpPr>
          <p:spPr>
            <a:xfrm>
              <a:off x="9187" y="3469"/>
              <a:ext cx="1667" cy="645"/>
            </a:xfrm>
            <a:prstGeom prst="rect">
              <a:avLst/>
            </a:prstGeom>
            <a:solidFill>
              <a:schemeClr val="bg1"/>
            </a:solidFill>
            <a:ln w="12700" cmpd="sng">
              <a:solidFill>
                <a:schemeClr val="tx1"/>
              </a:solidFill>
              <a:prstDash val="solid"/>
            </a:ln>
          </p:spPr>
          <p:txBody>
            <a:bodyPr wrap="square" rtlCol="0">
              <a:spAutoFit/>
            </a:bodyPr>
            <a:p>
              <a:r>
                <a:rPr lang="en-US" altLang="zh-CN" sz="1400"/>
                <a:t>channel</a:t>
              </a:r>
              <a:endParaRPr lang="en-US" altLang="zh-CN" sz="1400"/>
            </a:p>
          </p:txBody>
        </p:sp>
        <p:sp>
          <p:nvSpPr>
            <p:cNvPr id="13" name="文本框 12"/>
            <p:cNvSpPr txBox="1"/>
            <p:nvPr/>
          </p:nvSpPr>
          <p:spPr>
            <a:xfrm>
              <a:off x="10942" y="6816"/>
              <a:ext cx="1667" cy="1098"/>
            </a:xfrm>
            <a:prstGeom prst="rect">
              <a:avLst/>
            </a:prstGeom>
            <a:solidFill>
              <a:schemeClr val="bg1"/>
            </a:solidFill>
            <a:ln w="12700" cmpd="sng">
              <a:solidFill>
                <a:schemeClr val="tx1"/>
              </a:solidFill>
              <a:prstDash val="solid"/>
            </a:ln>
          </p:spPr>
          <p:txBody>
            <a:bodyPr wrap="square" rtlCol="0">
              <a:spAutoFit/>
            </a:bodyPr>
            <a:p>
              <a:r>
                <a:rPr lang="en-US" altLang="zh-CN" sz="1400"/>
                <a:t>The emitter</a:t>
              </a:r>
              <a:endParaRPr lang="en-US" altLang="zh-CN" sz="1400"/>
            </a:p>
          </p:txBody>
        </p:sp>
        <p:sp>
          <p:nvSpPr>
            <p:cNvPr id="14" name="文本框 13"/>
            <p:cNvSpPr txBox="1"/>
            <p:nvPr/>
          </p:nvSpPr>
          <p:spPr>
            <a:xfrm>
              <a:off x="13461" y="6917"/>
              <a:ext cx="1667" cy="645"/>
            </a:xfrm>
            <a:prstGeom prst="rect">
              <a:avLst/>
            </a:prstGeom>
            <a:solidFill>
              <a:schemeClr val="bg1"/>
            </a:solidFill>
            <a:ln w="12700" cmpd="sng">
              <a:solidFill>
                <a:schemeClr val="tx1"/>
              </a:solidFill>
              <a:prstDash val="solid"/>
            </a:ln>
          </p:spPr>
          <p:txBody>
            <a:bodyPr wrap="square" rtlCol="0">
              <a:spAutoFit/>
            </a:bodyPr>
            <a:p>
              <a:r>
                <a:rPr lang="en-US" altLang="zh-CN" sz="1400"/>
                <a:t>source</a:t>
              </a:r>
              <a:endParaRPr lang="en-US" altLang="zh-CN" sz="1400"/>
            </a:p>
          </p:txBody>
        </p:sp>
        <p:sp>
          <p:nvSpPr>
            <p:cNvPr id="15" name="文本框 14"/>
            <p:cNvSpPr txBox="1"/>
            <p:nvPr/>
          </p:nvSpPr>
          <p:spPr>
            <a:xfrm>
              <a:off x="4718" y="3469"/>
              <a:ext cx="1667" cy="645"/>
            </a:xfrm>
            <a:prstGeom prst="rect">
              <a:avLst/>
            </a:prstGeom>
            <a:solidFill>
              <a:schemeClr val="bg1"/>
            </a:solidFill>
            <a:ln w="12700" cmpd="sng">
              <a:solidFill>
                <a:schemeClr val="tx1"/>
              </a:solidFill>
              <a:prstDash val="solid"/>
            </a:ln>
          </p:spPr>
          <p:txBody>
            <a:bodyPr wrap="square" rtlCol="0">
              <a:spAutoFit/>
            </a:bodyPr>
            <a:p>
              <a:r>
                <a:rPr lang="en-US" altLang="zh-CN" sz="1400"/>
                <a:t>source</a:t>
              </a:r>
              <a:endParaRPr lang="en-US" altLang="zh-CN" sz="1400"/>
            </a:p>
          </p:txBody>
        </p:sp>
        <p:sp>
          <p:nvSpPr>
            <p:cNvPr id="16" name="文本框 15"/>
            <p:cNvSpPr txBox="1"/>
            <p:nvPr/>
          </p:nvSpPr>
          <p:spPr>
            <a:xfrm>
              <a:off x="13461" y="3443"/>
              <a:ext cx="1304" cy="710"/>
            </a:xfrm>
            <a:prstGeom prst="rect">
              <a:avLst/>
            </a:prstGeom>
            <a:solidFill>
              <a:schemeClr val="bg1"/>
            </a:solidFill>
            <a:ln w="12700" cmpd="sng">
              <a:solidFill>
                <a:schemeClr val="tx1"/>
              </a:solidFill>
              <a:prstDash val="solid"/>
            </a:ln>
          </p:spPr>
          <p:txBody>
            <a:bodyPr wrap="square" rtlCol="0">
              <a:spAutoFit/>
            </a:bodyPr>
            <a:p>
              <a:r>
                <a:rPr lang="en-US" altLang="zh-CN" sz="800"/>
                <a:t>information </a:t>
              </a:r>
              <a:endParaRPr lang="en-US" altLang="zh-CN" sz="800"/>
            </a:p>
            <a:p>
              <a:r>
                <a:rPr lang="en-US" altLang="zh-CN" sz="800"/>
                <a:t>sink</a:t>
              </a:r>
              <a:endParaRPr lang="en-US" altLang="zh-CN" sz="800"/>
            </a:p>
          </p:txBody>
        </p:sp>
        <p:sp>
          <p:nvSpPr>
            <p:cNvPr id="17" name="文本框 16"/>
            <p:cNvSpPr txBox="1"/>
            <p:nvPr/>
          </p:nvSpPr>
          <p:spPr>
            <a:xfrm>
              <a:off x="6891" y="3226"/>
              <a:ext cx="1667" cy="1098"/>
            </a:xfrm>
            <a:prstGeom prst="rect">
              <a:avLst/>
            </a:prstGeom>
            <a:solidFill>
              <a:schemeClr val="bg1"/>
            </a:solidFill>
            <a:ln w="12700" cmpd="sng">
              <a:solidFill>
                <a:schemeClr val="tx1"/>
              </a:solidFill>
              <a:prstDash val="solid"/>
            </a:ln>
          </p:spPr>
          <p:txBody>
            <a:bodyPr wrap="square" rtlCol="0">
              <a:spAutoFit/>
            </a:bodyPr>
            <a:p>
              <a:r>
                <a:rPr lang="en-US" altLang="zh-CN" sz="1400"/>
                <a:t>The emitter</a:t>
              </a:r>
              <a:endParaRPr lang="en-US" altLang="zh-CN" sz="1400"/>
            </a:p>
          </p:txBody>
        </p:sp>
        <p:sp>
          <p:nvSpPr>
            <p:cNvPr id="18" name="文本框 17"/>
            <p:cNvSpPr txBox="1"/>
            <p:nvPr/>
          </p:nvSpPr>
          <p:spPr>
            <a:xfrm>
              <a:off x="8909" y="6917"/>
              <a:ext cx="1667" cy="645"/>
            </a:xfrm>
            <a:prstGeom prst="rect">
              <a:avLst/>
            </a:prstGeom>
            <a:solidFill>
              <a:schemeClr val="bg1"/>
            </a:solidFill>
            <a:ln w="12700" cmpd="sng">
              <a:solidFill>
                <a:schemeClr val="tx1"/>
              </a:solidFill>
              <a:prstDash val="solid"/>
            </a:ln>
          </p:spPr>
          <p:txBody>
            <a:bodyPr wrap="square" rtlCol="0">
              <a:spAutoFit/>
            </a:bodyPr>
            <a:p>
              <a:r>
                <a:rPr lang="en-US" altLang="zh-CN" sz="1400"/>
                <a:t>channel</a:t>
              </a:r>
              <a:endParaRPr lang="en-US" altLang="zh-CN" sz="1400"/>
            </a:p>
          </p:txBody>
        </p:sp>
        <p:sp>
          <p:nvSpPr>
            <p:cNvPr id="19" name="文本框 18"/>
            <p:cNvSpPr txBox="1"/>
            <p:nvPr/>
          </p:nvSpPr>
          <p:spPr>
            <a:xfrm>
              <a:off x="11324" y="3469"/>
              <a:ext cx="1667" cy="645"/>
            </a:xfrm>
            <a:prstGeom prst="rect">
              <a:avLst/>
            </a:prstGeom>
            <a:solidFill>
              <a:schemeClr val="bg1"/>
            </a:solidFill>
            <a:ln w="12700" cmpd="sng">
              <a:solidFill>
                <a:schemeClr val="tx1"/>
              </a:solidFill>
              <a:prstDash val="solid"/>
            </a:ln>
          </p:spPr>
          <p:txBody>
            <a:bodyPr wrap="square" rtlCol="0">
              <a:spAutoFit/>
            </a:bodyPr>
            <a:p>
              <a:r>
                <a:rPr lang="en-US" altLang="zh-CN" sz="1400"/>
                <a:t>receiver</a:t>
              </a:r>
              <a:endParaRPr lang="en-US" altLang="zh-CN" sz="1400"/>
            </a:p>
          </p:txBody>
        </p:sp>
        <p:sp>
          <p:nvSpPr>
            <p:cNvPr id="24" name="文本框 23"/>
            <p:cNvSpPr txBox="1"/>
            <p:nvPr/>
          </p:nvSpPr>
          <p:spPr>
            <a:xfrm>
              <a:off x="8987" y="2057"/>
              <a:ext cx="1667" cy="1098"/>
            </a:xfrm>
            <a:prstGeom prst="rect">
              <a:avLst/>
            </a:prstGeom>
            <a:solidFill>
              <a:schemeClr val="bg1"/>
            </a:solidFill>
            <a:ln w="12700" cmpd="sng">
              <a:solidFill>
                <a:schemeClr val="tx1"/>
              </a:solidFill>
              <a:prstDash val="solid"/>
            </a:ln>
          </p:spPr>
          <p:txBody>
            <a:bodyPr wrap="square" rtlCol="0">
              <a:spAutoFit/>
            </a:bodyPr>
            <a:p>
              <a:r>
                <a:rPr lang="en-US" altLang="zh-CN" sz="1400"/>
                <a:t>media facilities</a:t>
              </a:r>
              <a:endParaRPr lang="en-US" altLang="zh-CN" sz="1400"/>
            </a:p>
          </p:txBody>
        </p:sp>
        <p:sp>
          <p:nvSpPr>
            <p:cNvPr id="30" name="文本框 29"/>
            <p:cNvSpPr txBox="1"/>
            <p:nvPr/>
          </p:nvSpPr>
          <p:spPr>
            <a:xfrm>
              <a:off x="12608" y="8414"/>
              <a:ext cx="2883" cy="657"/>
            </a:xfrm>
            <a:prstGeom prst="rect">
              <a:avLst/>
            </a:prstGeom>
            <a:solidFill>
              <a:schemeClr val="bg1"/>
            </a:solidFill>
            <a:ln w="12700" cmpd="sng">
              <a:noFill/>
              <a:prstDash val="solid"/>
            </a:ln>
          </p:spPr>
          <p:txBody>
            <a:bodyPr wrap="square" rtlCol="0">
              <a:spAutoFit/>
            </a:bodyPr>
            <a:p>
              <a:endParaRPr lang="en-US" altLang="zh-CN" sz="140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PA" val="v4.1.3"/>
</p:tagLst>
</file>

<file path=ppt/tags/tag11.xml><?xml version="1.0" encoding="utf-8"?>
<p:tagLst xmlns:p="http://schemas.openxmlformats.org/presentationml/2006/main">
  <p:tag name="PA" val="v4.1.3"/>
</p:tagLst>
</file>

<file path=ppt/tags/tag12.xml><?xml version="1.0" encoding="utf-8"?>
<p:tagLst xmlns:p="http://schemas.openxmlformats.org/presentationml/2006/main">
  <p:tag name="KSO_WM_UNIT_PLACING_PICTURE_USER_VIEWPORT" val="{&quot;height&quot;:4468,&quot;width&quot;:11395}"/>
</p:tagLst>
</file>

<file path=ppt/tags/tag13.xml><?xml version="1.0" encoding="utf-8"?>
<p:tagLst xmlns:p="http://schemas.openxmlformats.org/presentationml/2006/main">
  <p:tag name="PA" val="v4.1.3"/>
</p:tagLst>
</file>

<file path=ppt/tags/tag14.xml><?xml version="1.0" encoding="utf-8"?>
<p:tagLst xmlns:p="http://schemas.openxmlformats.org/presentationml/2006/main">
  <p:tag name="PA" val="v4.1.3"/>
</p:tagLst>
</file>

<file path=ppt/tags/tag15.xml><?xml version="1.0" encoding="utf-8"?>
<p:tagLst xmlns:p="http://schemas.openxmlformats.org/presentationml/2006/main">
  <p:tag name="PA" val="v4.1.3"/>
</p:tagLst>
</file>

<file path=ppt/tags/tag16.xml><?xml version="1.0" encoding="utf-8"?>
<p:tagLst xmlns:p="http://schemas.openxmlformats.org/presentationml/2006/main">
  <p:tag name="PA" val="v4.1.3"/>
</p:tagLst>
</file>

<file path=ppt/tags/tag17.xml><?xml version="1.0" encoding="utf-8"?>
<p:tagLst xmlns:p="http://schemas.openxmlformats.org/presentationml/2006/main">
  <p:tag name="PA" val="v4.1.3"/>
</p:tagLst>
</file>

<file path=ppt/tags/tag18.xml><?xml version="1.0" encoding="utf-8"?>
<p:tagLst xmlns:p="http://schemas.openxmlformats.org/presentationml/2006/main">
  <p:tag name="PA" val="v4.1.3"/>
</p:tagLst>
</file>

<file path=ppt/tags/tag19.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PA" val="v4.1.3"/>
</p:tagLst>
</file>

<file path=ppt/tags/tag21.xml><?xml version="1.0" encoding="utf-8"?>
<p:tagLst xmlns:p="http://schemas.openxmlformats.org/presentationml/2006/main">
  <p:tag name="PA" val="v4.1.3"/>
</p:tagLst>
</file>

<file path=ppt/tags/tag22.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ags/tag5.xml><?xml version="1.0" encoding="utf-8"?>
<p:tagLst xmlns:p="http://schemas.openxmlformats.org/presentationml/2006/main">
  <p:tag name="PA" val="v4.1.3"/>
</p:tagLst>
</file>

<file path=ppt/tags/tag6.xml><?xml version="1.0" encoding="utf-8"?>
<p:tagLst xmlns:p="http://schemas.openxmlformats.org/presentationml/2006/main">
  <p:tag name="PA" val="v4.1.3"/>
</p:tagLst>
</file>

<file path=ppt/tags/tag7.xml><?xml version="1.0" encoding="utf-8"?>
<p:tagLst xmlns:p="http://schemas.openxmlformats.org/presentationml/2006/main">
  <p:tag name="PA" val="v4.1.3"/>
</p:tagLst>
</file>

<file path=ppt/tags/tag8.xml><?xml version="1.0" encoding="utf-8"?>
<p:tagLst xmlns:p="http://schemas.openxmlformats.org/presentationml/2006/main">
  <p:tag name="PA" val="v4.1.3"/>
</p:tagLst>
</file>

<file path=ppt/tags/tag9.xml><?xml version="1.0" encoding="utf-8"?>
<p:tagLst xmlns:p="http://schemas.openxmlformats.org/presentationml/2006/main">
  <p:tag name="PA" val="v4.1.3"/>
</p:tagLst>
</file>

<file path=ppt/theme/theme1.xml><?xml version="1.0" encoding="utf-8"?>
<a:theme xmlns:a="http://schemas.openxmlformats.org/drawingml/2006/main" name="Office 主题">
  <a:themeElements>
    <a:clrScheme name="自定义 254">
      <a:dk1>
        <a:sysClr val="windowText" lastClr="000000"/>
      </a:dk1>
      <a:lt1>
        <a:sysClr val="window" lastClr="FFFFFF"/>
      </a:lt1>
      <a:dk2>
        <a:srgbClr val="EEF2F5"/>
      </a:dk2>
      <a:lt2>
        <a:srgbClr val="E7E6E6"/>
      </a:lt2>
      <a:accent1>
        <a:srgbClr val="67835B"/>
      </a:accent1>
      <a:accent2>
        <a:srgbClr val="DD8F5E"/>
      </a:accent2>
      <a:accent3>
        <a:srgbClr val="FBAE40"/>
      </a:accent3>
      <a:accent4>
        <a:srgbClr val="E5A667"/>
      </a:accent4>
      <a:accent5>
        <a:srgbClr val="4472C4"/>
      </a:accent5>
      <a:accent6>
        <a:srgbClr val="70AD47"/>
      </a:accent6>
      <a:hlink>
        <a:srgbClr val="000000"/>
      </a:hlink>
      <a:folHlink>
        <a:srgbClr val="954F72"/>
      </a:folHlink>
    </a:clrScheme>
    <a:fontScheme name="标准4">
      <a:majorFont>
        <a:latin typeface="Century Gothic"/>
        <a:ea typeface="汉仪大宋简"/>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customData xmlns="http://www.wps.cn/officeDocument/2013/wpsCustomData" xmlns:s="http://www.wps.cn/officeDocument/2013/wpsCustomData">
  <extobjs>
    <extobj name="ECB019B1-382A-4266-B25C-5B523AA43C14-1">
      <extobjdata type="ECB019B1-382A-4266-B25C-5B523AA43C14" data="ewogICAiRmlsZUlkIiA6ICIxMDY4NTQ5ODcxMDIiLAogICAiR3JvdXBJZCIgOiAiNjM1ODUzMTkiLAogICAiSW1hZ2UiIDogImlWQk9SdzBLR2dvQUFBQU5TVWhFVWdBQUFvUUFBQUdUQ0FZQUFBQ3hqQVB4QUFBQUNYQklXWE1BQUFzVEFBQUxFd0VBbXB3WUFBQWdBRWxFUVZSNG5PemRlVnhVOWZvSDhNLzNEQXlMaUxzb2lMaWdxQ2d3NTZCa0tLTGx3cElMYXVVS0xtbHFkVFBicmpkL2JlcE56Ykx1ZGNHc0ZEWExjc25FTGZjbFU1a1o5T2FhdUdBS1pKcVFzc21jNys4UG1Ba1VaRmpQTE0vNzllb1ZudldaY1h4NDVwem5mTDhB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UZNS1VESUlRUUpZU0dodGJOemMwTkJpREpzdHlHTWRZYWdBK0ErZ0RxQUhBdDJqUWJ3RDBBZHdCYzVaeGZGZ1RoRWdDdHM3TnowcEVqUi81U0luNUNDS2xPVkJBU1F1eENlSGk0UTJabTV1T0NJQXppbkQ4Sm9ETUFvWXFIbFFIOHdoamJMY3Z5OS9YcTFmdHAvLzc5QlZXUGxoQkNhaGNWaElRUW15WkpVaGRabHFjd3hwNEcwTWk0M05uWkdSMDZkRURIamgzUnNtVkxlSGw1b1huejVxaFhyeDZjblozaDVPUUVBTWpMeTBOdWJpNHlNek9SbHBhRzY5ZXZJelUxRldmUG5zWFpzMmVSbDVkWC9IUzNPT2ZyQlVGWXF0VnEvMWU3cjVRUVFpcVBDa0pDaUMxaW9pZ09CakFkUUUvalFuOS9mL1RxMVFzOWV2U0FyNjh2VkNwVmxVNWlNQmh3OGVKRkhENThHQWNPSE1EcDA2ZUxyejRFNEdPZFRyY1pBSy9TaVFnaHBJWlJRVWdJc1NWTUZNWCtBR1lEa0FEQXc4TURNVEV4ZU9xcHArRGg0VkdqSjgvSXlNQVBQL3lBalJzM0lpTWp3N2hZQytBdG5VNjNFMVFZRWtJc0ZCV0VoQkNib05Gb2ZCaGo4UUQ2QTRDZm54OG1UWnFFc0xBd0NFSlZXd1VyUnBabEhEeDRFUEh4OGJodzRZSng4VTdPK1dTOVhuKzFWb01oaEJBelVFRklDTEYyZ2lSSnp3T1l6em12MDdKbFMweWJOZzE5K3ZTcDlVTHdRYklzWSsvZXZWaThlREZTVTFQQkdMc0g0SFd0VnJzTWhRK2tFRUtJUmFDQ2tCQml0VUpDUXR3TENnb1NPT2VEVkNvVjR1TGlNSEhpUktqVmFxVkRLeUUvUHgrZmZmWVpWcTVjQ1ZtV0FXQ3pvNk5qN0xGang3S1VqbzBRUWdBcUNBa2hWaW80T05oUGx1WE5BRHEwYXRVS2MrZk9oWitmbjlKaFBkTDU4K2N4YytaTVhMbHlCUURPQ1lJd09Da3A2YnpDWVJGQ0NLcjJpQjBoaENnZ0tDaW9LMlBzSUlBVzRlSGgrUFRUVDlHOGVYT2x3eXBYNDhhTkVSMGRqVXVYTHVIcTFhdU5BWXhwMXF6Wjd2VDA5QnRLeDBZSXNXOVVFQkpDcklvb2lvOEpnckNiYys0K2Z2eDR6Snc1MHpSbW9EVlFxOVhvMjdjdkNnb0tvTmZyblFWQmVOYlQwM05mV2xyYWRhVmpJNFRZTHlvSUNTRldReFJGQ2NCZUFIVW5UNTZNS1ZPbWdESHI2M3hoaktGYnQyNWdqQ0VwS2NrSndMUE5temZmbFphV2xxWjBiSVFRKzBRRklTSEVLblR0MnJVWmdIMEFHaytlUEJtVEprMVNPcVFxa3lRSmpERm90Vm8xWXl5cVpjdVdhNjlmdjM1UDZiZ0lJZmFIQ2tKQ2lNWHo5ZlYxVXF2VjJ3RDRSMGRIWThhTUdWWjVaYkEwb2lqaXhvMGJ1SERoZ3J2QllPamVxRkdqTlRkdjNqUW9IUmNoeEw1UVFVZ0lzWGl0V3JYNkFNQXpYYnAwd1lJRkMrRGc0S0IwU05XR01ZYlEwRkFjTzNZTU4yL2ViT25nNE9DU2xwYjJvOUp4RVVMc2kyMTh4U2FFMkN4SmtrSTQ1ei9WcVZPSGZmZmRkNnhwMDZaS2gxUWpmdi85ZHd3ZE9wUm5aMmR6UVJDNkp5VWxIVmM2SmtLSS9WQjJHSDlDQ0hrRVgxOWZKODc1RndDRTZkT24yMnd4Q0FCTm16YkY5T25UR1FDQmMvNkZyNit2OVR3NlRRaXhlbFFRRWtJc1ZyMTY5VjRBMEVtU0pBd2FORWpwY0dyYzRNR0RJWW9pT09mK1JhK2RFRUpxQmQweUpvUllKSDkvZnpjbko2ZExBSnFzVzdjTzdkdTNWenFrV25IKy9IbU1IRGtTQUc0V0ZCUzBQblhxRkQxMVRBaXBjWFNGa0JCaWtkUnE5VFFBVGZyMDZXTTN4U0FBK1BuNW9YZnYzZ0RReE1IQllaclM4UkJDN0FNVmhJUVFpK1ByNit2RUdIc1ZnRTJNTjFoUnhWN3phOVJMU0FpcERWUVFFa0lzVHQyNmRaOEMwRGdrSkFUdDJyVlRPcHhhMTc1OWU0U0VoQUJBNDdwMTYwWXJIUThoeFBaUlFVZ0lzVVRqQU9DcHA1NVNPZzdGUkVjWDFvR01zWEVLaDBJSXNRTlVFQkpDTElwR28vRmtqQTF3ZFhWRmVIaTQwdUVvcG5mdjNuQjFkUVdBQ0VtU21pc2REeUhFdGxGQlNBaXhOQkVBaEY2OWVzSEZ4VVhwV0JUajR1S0NYcjE2QVlBZ3kzS0UwdkVRUW13YkZZU0VFRXZUQjRDeGg2NWMyZG5aMkxwMWE0MEc5Q2daR1JtSWlvckN1blhycXYzWTNicDFBd0F3eHZwVSs4RUpJYVFZMjVrUWxCQmlDNWl4K0pFa3lhd2RYbm5sRlp3NGNRS3BxYW1ZT25VcUFHRGF0R2xJUzB1cjBJbS8rT0lMMUs5ZnY0TGhBdnYyN1VONmVqcnExS2xUNFgzTFUrdzllQUtGNDhieWFqOEpJWVNBQ2tKQ2lBV1JKTW1QYzk2c2VmUG04UFQwTkd1ZnFWT240dm5ubjhmbm4zOE94aGltVEptQzMzNzdEYi85OWx1RnptMHdHQjY1UGo0K0hyZHUzWHBvK2M4Ly93d0FTRXBLd2krLy9QTElZOHljT2JOQ01YbDZlcUpaczJaSVQwOXZKa21TbjFhclBWZWhBeEJDaUptb0lDU0VXQXhabHYwWlkrallzYVBaK3dRRUJPQ0REejdBakJrenNHTEZDcmk1dWVINzc3OS9hRHRKa3RDaVJZdUgxazJhTkFsYXJiYmM4K3pjdVJOWHIxNHRjMzFpWW1LNXg2aG9RV2g4TDlMVDB5SExzajhBS2dnSklUV0NDa0pDaU1WZ2pQa0JRTXVXTFN1MFgxaFlHS1pPbllyLy92ZS8rUGJiYnhFVEUxTWp0M0FCbUZVOFBpZ21KdWFSeGVTakdOOExRUkRzWjdvV1FraXRvNEtRRUdJeE9PZnRHV1B3OXZhdThMN2p4bzJEV3EzR29FR0RhcXdZVklLeElPU2NVMEZJQ0treFZCQVNRaXdHWTZ3ZFVQRXJoRWFqUm8ycTFuaEtZKzdETHRXbFdIRk1CU0VocE1aUVFVZ0lzU1FOQWFCaHc0Wkt4MUdteXN5dC9NMDMzeUF6TTdOUzV5djJYalNvMUFFSUljUU1WQkFTUWlxc1M1Y3VEUmhqanFkT25mcTlPby9MR0hQam5KczlJUFg3Nzc4UHZWNXYrbk9MRmkzdzZhZWZWdmJjWm0wM2VmTGtDaDk3NTg2ZGxTNElpNzBYYnBVNkFDR0VtSUVLUWtKSWhUazZPaDRCMEZHajBYeWxVcW5lUzBwS09sOGR4K1djdXdFd3V5RE15TWlvOU1NYUR6SzNJSXlQajYvd3NlL2N1VlBoZll5S3BxOERxQ0FraE5RZ0tnZ0pJWlhoQ3dDTXNaR3lMSThRUlhHVElBanprcEtTamxmeHVCVXFDUC83My8rYWZpN2UyeGNmSDQrZE8zYyt0SDE2ZWpwaVltSktMR3ZRb1BCT3JFcWxNdXVjeTVjdk4ydTc2bEtSSzRRYWpXWUNnSUQ4L1B4L25UNTkrbTZOQmtZSXNTbFVFQkpDS3VNVkFQOEJBRWRIUjNiLy92MFlXWlpqUkZIY0IyQ2VUcWZiQlFWbjFiaDE2MWFwVnc0TENnb2VXbTZjblVTV1piT09YZHZEenBoTG85RUVNc1pXQUlCYXJSNnQwV2orS3dqQ2Y3UmE3UjgxZW1KQ2lFMmd1WXdKSVJYR0dQc2FRSUVnQ0VoSVNFQmNYSnh4cUpmZUFIWklrcVRUYURUUGhvZUhWL1JMNTEwQXlNbkpxVko4TTJmT2hGYXJMZkVmVU5oaitPQnlCNGZDRU11YnFVUXB4ZDZMUjE3eEV3VGhEZVBQakxHR2pMSC80NXluU3BMMHFVYWo4YW5KR0FraDFvK3VFQkpDS2t5cjFmNGhpdUoyV1phZjBtcTFlUEhGRnpGdTNEaDg5OTEzV0x0MkxXN2Z2aDNFR0Z1WGxaVTFSNUtraFdxMStzdWpSNCtXVytVeHh1NXl6dXZuNU9UQTNkMjlObDRLMUdvMUFDQXZMOCtzN1d0NzJKbnM3R3pqajJVV2hGMjdkbTFqTUJpZVVhbFUrUDc3NzVHZW5vNHZ2L3dTUjQ0Y2NlR2N2OGdZbXlxSzR0ZU1zWGxhcmZaL3RSTTVJY1NhVUVGSUNLa1V6bmtDWSt5cHJWdTNZc1NJRVhCemMwTmNYQnhHamh5SnJWdTNJaUVoQWRldVhXdkRPVitjbDVmM2ppaUtuOXkvZjMvSi8vNzN2ejhmY2N4cXVVSllFY1pCck0wOTU5Q2hRMHRkbnBlWEJ5Y25wMUxYN2RxMUMzLzk5VmVsNGpQbkNxSEJZSmdCUUJnd1lBQ2FOMitPNXMyYlE2UFI0T0xGaTFpMWFoVjI3Tmloa21WNUZPZDhsRWFqMmNZWSswQ24weDJHZ3JmMUNTR1doUXBDUWtpbDFLdFhiMnRXVmxibXVYUG42bDI2ZEFsdDJyUUJVSGpGTFNZbUJvTUhEOGJldlh1eGN1VktuRDE3dGdtQTJZNk9qbTlxTkpwNFdaWS9Qbm55NVBWU0Ruc2JBRzdmdm8xV3JWclZ5dXVvVzdjdWdMK2ZCT2FjUC9URThmMzc5N0Znd1FMazVlV2hVNmRPRHgxajhlTEYyTDkvUCtMajQwc2RRL0daWjU3Qm5UdDNjUG55WmJSdTNicEM4ZDIrZmR2NFk2bUZkRUJBUUZNQTR3RWdOamEyeERwZlgxKzgvLzc3bURKbEN0YXVYWXRObXpZaEx5OHZFa0NrS0lwSFpWbWVsNXljL0FNQTh4b29DU0UyaTNvSUNTR1Zzbi8vL2x3QTZ3RWdNVEh4b2ZXQ0lPREpKNS9FNnRXcnNYVHBVb1NFaEFDQUcyTnNoa3FsdWl5SzR1ZVNKSFVvdmcvbi9GY0FTRTFOclhKOG5KdDM4YXRKa3lZQWdKczNid0lBZnZqaEI0d2ZQeDduenAwREFLU2xwYUZQbno3WXNXT0hxUmlNaUlnb01VQzFqNDhQTGwyNmhNbVRKNWM2M3FDM3R6Zm16WnVIU1pNbTRmcjEwdXJnc2wyN2RzMzQ0NFhTMWpzNE9Md0V3RGtzTEF4dDI3WXQ5UmllbnA1NDdiWFhrSmlZaU9lZWU4NTRPNzY3SUFpYlJWSDhSUlRGT0g5L2YzV0ZBaU9FMkJRcUNBa2hsU1lJd2xjQXNIMzc5aktmMG1XTW9WdTNibGl5WkFuV3JGbUR2bjM3UWhBRVJ3RGpPZWRuUlZHTUw3YnRCYUJFRVZRcFY2OWV4YlJwMDh6YXRrV0xGZ0QrTGtJek16Tng4dVJKcEtlbkF3QzJiTm1DN096c0VsZitmdi85ZC96eHg5OFA3MFpIUjJQS2xDbTRkT2tTWG56eFJlVG01Z0lvZkNMNWswOCt3UjkvL0lFaFE0Ymc5dTNiZVBIRkY1R1ZsV1gyYXpIR1pYeHZpZ3NORGEwTFlCb0F4TVhGbFh1c0JnMGE0UG5ubjBkaVlpSm16SmdCRHc4UEFPZ0k0RXRuWitjVVVSU24rL3Y3MDNpSGhOZ2hLZ2dKSVJYRmdvS0NnaVJKV21nd0dMNEdDZ2VJenNqSUtIZkhqaDA3NG9NUFBzREdqUnNSR0Job1hHeWFnSmh6Zmg2bzJoWENIMy84RVdQR2pNR3hZOGVRa3BKUzd2YnQyclVEQVB6eXl5OEEvcjVGMjdCaFE4aXlqQjkrK0FHT2pvNklqSXg4NUhFbVRweUlmdjM2UWFQUm1Ib0p6NTQ5aTRTRUJCdzdkZ3dqUm96QXNHSERjUFhxVmJ6eHhodG1QOVZzZkM5a1dYNm9JTXpOelowRW9INVFVRkR4OTdOY3JxNnVHRGx5SkxaczJZSjMzMzBYYmRxMEFlZThCWUNQbkp5Y1VqVWF6WHNhamFhSjJRY2toRmc5NmlFa2hKZ2xNRERRUzZWU2pRSXdCa0JuWTYrZGo0OFBCZzRjYUx6YVpCWnZiMjk0ZW5yaTVNbVQ0SngvYmx3dUNNSnB6am5PbmoxYm9kaU0vWC9YcmwzRG0yKytDUWNIQjd6d3dndG05ZXY1K3ZyQzNkMGRKMDZjd0owN2Qwd0ZZYU5HamJCanh3NmtwYVVoSWlJQzllclZLN0ZmYVZkRTU4eVpBMEg0KzN1MjhYWDQrZmtCQUY1OTlWV2NQMzhleDQ4Zng0OC8vb2dCQXdZOE1yYmk3NFVnQ0tlTHJ3c1BEM2ZJeXNwNnhmZ2FTdXQ5TEkrRGd3T2lvNk1SR1JtSnc0Y1BZK1hLbFRoNThtUUR4dGdzQUsrS292aEZRVUhCd2xPblRsMnUwSUVKSVZhSENrSkNTSm44L2YzZDFHcDFER05zRElBbkFEQUFxRmV2SHZyMzc0K29xQ2o0Ky90WHVCQzVjZU9HY1NZUkE0Q1BqTXUxV3UxNVVSVFQwOUxTbXQyNGNRT2VucDVtSFcvWHJsMEFDb3MwTHk4dmZQREJCNlUrL0ZFYVFSRFF0MjlmYk5pd0FUTm56c1NWSzFjZ0NBS2FOR21DTDcvOEVnQXdhdFNvRXZzMGJOZ1FOMjdjZ0Y2dlIxQlFrT24xRzR2QisvZnY0L2p4NDlpL2Z6L2MzTnhNQmFHam95UG16WnNIclZaYmJqRUlGTDVQUmJldTA3UmFiWW5wQVgvNzdUZVZ1N3Q3TGdCODk5MTNTRTVPUm14c0xQcjE2MmNhVzlGY2dpQWdMQ3dNWVdGaFNFNU94c3FWSzNIbzBDRVhBTk1jSEJ5ZTEyZzAzekRHNXVsMHVsTVZPakFoeEdwUVFVZ0lLV0g0OE9HcVM1Y3VQY0U1SHd0Z0NBQlhvTENZNmRXckZ5SWpJL0g0NDQvRDBkR3gwdWRZczJhTjhRcmJPcjFlWDN3S0Q4NDUzOHNZRzZuVmFzMHVDSTA5aDVJa1llSENoYVluaDgwMWZ2eDQ3TnExQzhlT0hRTUF0RzNiRm1xMUdoOS8vREVPSGp5SWpoMDdsdGkrWjgrZStQNzc3ekZ4NHNSeWp4MFhGMWRpV2p3UEQ0OXliejhiRlpzVlpTOGVHQ0xtNHNXTGVhR2hvVUc1dWJtVE9PZXZYTHg0MFhQV3JGbFlzbVFKUm84ZWpjR0RCOFBaMmRtczh4UVhGQlNFUllzV0lTVWxCYXRXcmNMMjdkdFZzaXlQQkRCU0ZNWHRuUE41ZXIzKzRJUHhFRUtzVzhXKzFoTkNiSlpHb3drRU1JWXhOaEpBYytQeW9LQWdSRWRINDhrbm42eHdvVldhUC8vOEUxRlJVY2pMeXdOakxPREJnWkkxR3MwRXh0aUtpSWdJeko0OTI2eGpjczZ4YXRVcVBQUE1NMlhPZ3l4SkVscTBhSUh2di8rKzFQVjZ2UjV2dlBFR2J0MjZoWmt6WjVZNTNpQlFPRmowaWhVcm9OVnFTeDFmVUJBRU5HclVDTDE3OThiVFR6OWQ0alp5UmJ6MTFsdll2bjA3T09jVDlIcjlGMlZ0NSt2cjYxUzNidDFSakxIWEFmZ0JoVmR4UjR3WWdhZWZmdnFoMjkwVmtaYVdoalZyMW1EejVzMm1oMlVBL0Z3MHlQVVcwSkExaE5nRUtnZ0pzV01hamNhVE1XYnNDK3hpWE42eVpVdEVSVVVoSWlJQ1hsNWUxWHJPWmN1VzRiUFBQZ09BUkoxT0YvM2dla21TbW5QT2YzTjFkUlYyN2RwVlpvRlhVVmV1WElHam8rTWpYMDkrZmo1dTM3Nk5aczJhVmNzNXF5SW5Kd2Y5K3ZWRGRuYTJ6Qmhyb2RWcTA4ellUUkJGY1JEbi9FM0dXRGNBY0haMnhwQWhRekI2OU9ncXZhNDdkKzdnbTIrK3dkZGZmMTM4S2VsekFPYm41ZVd0UFgzNmRINmxEMDRJVVJ3VmhJVFltYUsrd0NFb3ZCcjRCSXBHRzNCM2R6ZjFCWGJ1M0xuQ2ZZSG15TTdPUmxSVWxMR2dDTlBwZElkSzIwNmowU1F5eGlKbno1Nk5pSWlJYW8vREdtemJ0ZzJ6WnMwQ3lpaWN5OEdDZzRON3liTDhCb0FCQUtCU3FSQVJFWUd4WThlV09WNmhPWEp5Y3ZEOTk5OGpJU0doK0pQbDF4bGpIenM3T3k4L2N1Ukk1YVprSVlRb2lncENRdXpBOE9IRFZaY3ZYKzRqeTdLeEw3QU9VTmdYR0JZV2hzaklTSVNHaGxhcEw5QWNYMzMxRlJZdVhBZ0FQK2wwdWg0b293OU5vOUVNWTR4OUd4SVNnaVZMbHRSb1RKWnE2dFNwT0hic0dEam53L1I2L1liS0hpY29LQ2hJcFZLOXpqbC9Ca1hGZjFoWUdPTGk0aW8wVk0yRENnb0tzR1BIRGlRa0pCUWYzdWNPZ01VRkJRV2ZuanAxNnZkS0g1d1FVdXVvSUNURWhvbWlHSURDMjhFakFaaWUwQWdNREVSVVZCVDY5dTFybkxXaXlqam51SERoQW5RNkhXSmlZaDZhMS9mKy9mc1lOR2dRTWpJeXdEa2ZwTmZydDVSMUxGOWZYeWQzZC9mZkFEVCsrdXV2VFdNRjJvc0xGeTVneElnUkFQQkhYbDZlVjNYY2p1M2F0V3Vib2ptUHh3TndCZ3I3UStQaTRoQWFHbHJwUGtkWmxuSGt5QkY4K2VXWE9IbnlwSEZ4TG9BdlZDclZ3aE1uVGx5cWF1eUVrSnBIQlNFaE5rYVNwT1lBUm5MT3h3QXdYUUx5OXZaR1ZGUVVJaU1qcTdVdk1DTWpBOXUzYjhlMmJkdE1WNHJhdG0yTDlldlhsOWh1NjlhdGVQdnR0d0hnakU2bjY0SnlIa2JRYURSdk1NWSs2Tk9uRHhZc1dGQnQ4VnFEVjE5OUZmdjI3UU9BTjNRNjNmenFQSFpBUUVCVFIwZkhGem5uTHdDb0R4VCtmWTBkT3hZREJneW84SkExeFowOGVSSXJWNjdFd1lNSGpZdGt4dGczc2l6UDArdjFKeCsxTHlGRVdWUVFFbUlEQWdJQzZqZzRPQXhCNGRYQUoxR3NMN0JmdjM2SWlvcENseTVkcXEwdk1EczdHM3YzN3NYV3JWdVJsSlQwMEx6QmFyVWFSNDRjTVYxMWttVVp6enp6REM1ZHVnVEdXSnhXcTExVjNqbjgvZjNkbkp5Y0xnRm84dFZYWDVuRzhyTjE1OCtmeDhpUkl3SGdaa0ZCUWV0VHAwN2RxNG56aElhRzFzM096bjZPTWZZS0FDOEFhTmFzbVduSW1xbzh6Sk9Ta29LRWhBUnMzNzY5K0l3c093VkIrQ0FwS2VrQWFNZ2FRaXdPRllTRVdLbmh3NGVyTGw2ODJGc1FoREdjODZFbzZndDBjSEJBejU0OUVSMGRYYTE5Z1FhREFjZU9IVU5pWWlMMjdkdUh2THc4NDZyN0FMWUNXSjJWbGJYTjNkMzlGd0MrUzVjdVJiZHUzUUFBQnc0Y3dDdXZ2QUxHMkcrNXVibHR6YjBGS2tuU0RNNzVoNUlrWWRteVpaVytyV2t0WkZuRzVNbVRvZFBwd0JoN1ZhdlZMcXpwYy9yNys2dWRuSnhHQVhnZFFBZWc4SXZFczg4K2kyZWVlUWIxNjlldjlMSFQwOU94WnMwYWJOcTB5VFJrRGVmOE9HUHNBNTFPOXoxb3lCcENMQVlWaElSWUdVbVN1aFRkRGg2RkIvb0NJeU1qMGE5ZnYycnZDOXkyYlJ1MmI5K09XN2R1RlYvOUUrZDh0Yk96OC9xalI0L2VOaTRVUmZGdEFPOUVSMGZqM1hmZkJWQTQ4SE5SZjlsMG5VNjN5Tnp6Ri9VUzZnQjBldXV0dHpCa3lKQnFlVjJXYXVQR2paZ3padzRZWTZjek16T2xpeGN2NXBXL1Y3VVJKRWtheURsL0E4QmpRT0dRTllNSEQ4Ym8wYVBSdkhuemNuWXZXMlptcG1uSW1zek1UT1BpODV6ekJYLzk5ZGVhV242ZGhKQlNVRUZJaUJYbzJyVnJzNEtDZ3BGRlZ3T0RqTXRidEdoaDZndHMwYUpGdFozdjk5OS94L2J0MjVHWW1GajhDVklBU0FHd21qRzJScXZWcHBTMnJ5aUt2Z0IrZFhGeHdZOC8vb2p6NTg5andvUUpBUEJuWGw1ZXk5T25UOSt0U0N5U0pJVnd6bitxVTZjTysrNjc3MWpUcGswcis3SXMydSsvLzQ2aFE0Znk3T3hzTGdoQzk2U2twT01LaGNJMEdrMVBBRzh3eGlLQndvRzJCd3dZZ05qWVdQajYrbGI2d01ZaGExYXZYbTJja2c4QWJqREdQblp3Y0ZoKzdOaXhyRWZ0VHdpcE9WUVFFbUtoaXZvQ0I2T3dMN0F2SHVnTGpJeU1SRUJBUUxYM0JXN2J0ZzNIang4djNoZjRKMlBzRzRQQnNEbzVPZmtvek9qL0VrWHhKd0RkWjgrZWpSMDdkdUR3NGNQZ25MK3YxK3YvcnpLeGlhSzRBTUNyblR0M3htZWZmUWExV2wyWncxaXMvUHg4UFBmY2MvamxsMThBNEVPZFR2ZWEwakVCcHFmVVh3ZndMQUFWQVBUbzBRUGp4bzFEVUZEUUkvZDlsSUtDQXV6YXRRc3JWNjRzL29VakU4QmlSMGZIVDQ4ZE81YnhpTjBKSVRXQUNrSkNMRWhSWDJBNENnZU5IZ3JBRFNqc0MrelJvNGVwTDdDNkNpSlpsa3YwQlJhYm1xeEVYMkJGYitsSmtqU0ZjNzZrYWRPbStQMzMzd0VnaDNQdW85ZnJiMVltVG45L2Y3VmFyZDdMR0F1TmpvN0dPKys4VXlNRFp5dUJjNDYzMzM0YmlZbUo0SndmeWMvUDcyTnBzMzRFQlFXMUVnUmhCb0FKQUZ5QXdoYUYyTmhZOU96WnM5SzluWnh6SERseUJDdFhyb1JlcnpjdXp1T2NmK0hnNFBBaERWbERTTzJ4all4S2lKVUxEZzd1TE11eXNTL1FOQ1pNUUVDQWFiekFxc3hIKzZBTEZ5NGdNVEd4dEw3QW80eXgxU3FWYXYzeDQ4ZHZsYlYvZWJwMTY5YW9vS0FnRFlEeGlaYi82blM2RjZzU2MwaElpRWRCUVlHV2MrNDFlZkprVEpvMHFTcUhzeGpMbHk5SGZIdzhHR1BYSFJ3Y0pFdStPcWJSYUpvQWVJRXg5aUtBQmdEUXBrMGJ4TWJHb24vLy9sVjZnT25reVpOWXRXb1ZEaHc0WUZ3a0EvaFdFSVI1U1VsSitrZnNTZ2lwQmxRUUVxS1FybDI3TmpNWURDTlFlRXRZWTF6dTVlV0Z5TWhJUkVaR29tWExsdFYydnBzM2I1cjZBaTlldkZoODFTVUFxd0dzMGVsMEYwdmZ1K0kwR3MxaHhsZ29BTWl5M0RvNU9mbEtWWThwaXFJRVlEOEFOMXNvQ3VQajQ3RjgrWElBdUFzZ1hLZlRhUlVPeVN4RlF3Sk5aSXpONEp5M0FBQVBEdy9Ua0RXdXJxNlZQdmFsUzVld2F0V3FCNGVzMlFWZ25rNm4yd2Nhc29hUUdrRUZJU0cxU0pJa1YxbVdCekhHeHFLd0wxQUZBSFhyMWpXTkYxamRmWUg3OXUxRFltSWlUcHc0QVZrMmpmSlI0YjdBaWhKRnNUK0FIUUMrMGVsMHoxYmpjUjlqak8zaW5OY2ROMjRjcGs2ZGFuWEQwY2l5akNWTGx1RExMNzhFWXl3TFFEK3RWbnRNNmJncXl0L2ZYKzNzN0R5Q2MvNDZnRTVBWVkvcjAwOC9qV2VmZlJZTkdqU285TEV6TWpKTVE5Yms1T1FZRnlkeHpqL3c5ZlhkL08yMzN4b2V0VDhocEdLb0lDU2s1Z21pS0lhajhFcmdVQUIxZ2IvN0FpTWpJOUd6Wjg5cTdRczhmdnk0cVMrdzJDL1Qrd0FTVWRnWG1GZ2JRMzJJb2hqZzVPVDA2OUdqUjNQSzM5cDhHbzBtV0JDRTNaenpldUhoNFhqdnZmZFFwMDZkNmp4RmpibDM3eDVtelpxRkF3Y09nREdXS2N2eWszcTlQa25wdUtwSTBHZzAwWXl4TndBOERnQk9UazZtSVdzOFBUM0wyYjFzV1ZsWldMOStQZGF0VzRjN2QrNFlGLzhLWUVGV1ZsWkNkWDJPUlZHY3d6bC9VaENFZmxxdE5yUDhQUWl4TFZRUUVsSkRBZ01EL1IwY0hNWUFHR1c4clFZQVhicDBRVlJVRlByMTYxZXRmWUcvL3ZvckVoTVRzV1BIRHR5OFdlTFpqV3JwQzdRMHdjSEJmcklzYndiUW9WV3JWcGc3ZDY3RnoyWnkvdng1L1BPZi84VFZxMWNCNEt6QllCaDg4dVRKQzBySFZaMGtTZXJCT1g4VFFCUlFPR1JOLy83OUVSc2JXNlU1cVhOemMwMUQxcVNscFJrWHB3Rlk1T2pvdUt3cVE5WVVmWmJPQVFCamJLcFdxMTFhNlVBSnNWSlVFQkpTalVKQ1FqenUzNzl2N0FzVWpjdTl2THdRRVJHQnlNaEkrUGo0Vk52NWJ0NjhpUjA3ZGlBeE1SRy8vdnByOFZXWE9PZHJPT2Rya3BPVGZ5MXJmMnNYRWhMaVhsQlFrTUE1SHlRSUF1TGk0dkRjYzg5WjNMQTArZm41V0w1OE9WYXRXbVc4YmIvWjBkRXgxcGJIM1NzYVFQMTFBQ05RMUJvUkdocUt1TGc0YURTYVNyZEZGQlFVNE1jZmY4VEtsU3VMOThKbWNzNlhPamc0ZkhMaXhJbjBSKzFmR28xRzh4bGpiR0xSSDNmcmRMcStsUXFPRUN0R0JTRWhWZFM5ZTNlWDNOeGNZMTlnUHhUckMremJ0eStpb3FJUUdCaFliWDJCT1RrNXByN0E0OGVQRis4THZBUGdHMEVRVmljbEpmMEUrMm0rRnlSSm1neGdBZWU4VHN1V0xURnQyalQwNmROSDhkNUNXWmF4ZCs5ZUxGNjhHS21wcVdDTTNRUHdtbGFyalllZFROdW0wV2g4QUx6Q0dIc09SVVBXZE9uU0JYRnhjUWdMQzZ2U2tEVS8vZlFUVnE1Y0NaMU9aMXljQjJBbENzZHlOT3NCS1VtU21uUE9yd0F3Zm92Z0JvUEIrK1RKazljckZSZ2hWb29LUWp0WDFCVHVMY3R5S3dBK0FGb0JhTWtZY3dmZ2lzTDVjVjFMK2RrWlFDNkE3S0wvN2ozNE0rYzhDMEFxZ0NzQXJncUNjQ1UzTi9lYXBZMnhWa21DSkVtOWlxYVFHNGFpdmtDVlNtWHFDd3dMQzZ2V3ZzQVRKMDRnTVRFUmUvZnVWYlF2MEZKcE5Cb2Z4bGc4Z1A0QTBMNTllMHllUExsS1JVZGx5YktNZ3djUElqNCtIaGN1bU80STcyU01UZEpxdGFtMUdveUZrQ1NwTWVmOEJjNzVpNHl4aGdEUXVuVnJ4TWJHWXNDQUFWVWFzdWJVcVZOWXRXb1Y5dS9mYjF3a0E5aUF3aWVUSC9ua3RpaUs4d0M4L3NRVFR3QUE5dXpaQXdDdjYzUzZCWlVPeUVKUWZpY1ZRUVdobmRCb05FMVVLbFZYem5rdzU3dzk1N3dWWTZ3VkN1ZkNyYzNQQVFkd2czTitoVEYyaFRGMlFaYmxFNElnbk5CcXRYL1VZaHlWb3RGb091WWc0aWtBQUNBQVNVUkJWS0Z3ME9oUkFMeU55LzM5L1JFZEhZMSsvZnFoZnYzNjFYYStpeGN2bXNZTGZLQXY4T2VpdnNCdmJLa3ZzQm93VVJUN0FaZ0RRQUlLaDBNWk1tUUlCZzRjQ0E4UGp4bzllVVpHQnJaczJZSk5telloSThNMG5HQVNnTGQwT3QwdTJNOVYyeklGQkFUVWNYUjBuTWc1bjRHaWYwTWVIaDRZT1hJa1ltSmlxanhrVFVKQ0FyWnQyMVo4eUpyZG5QTVA5SHI5WGp6dy9rdVNWSTl6bmdyQVBTRWhBVGR2M3NTTUdUTUE0SDg2blM2ZzBvSFVNc3J2cERwUVFXaURpcVk4RXhsajNUam4zUmhqWFRubnJVdmJWaEFFTkd2V0RNMmJOMGZ6NXMxTlA3dTV1Y0hGeFFYT3pzNmwvbCt0VmlNL1B4ODVPVG5JemMwdDlmOTM3OTVGV2xvYTB0UFRrWmFXaGhzM2JpQWpJNlA0TGM0U0dHT1hPZWZIR1dNbk9PZkhDd29LZEtkT25icFhvMitXR1FJQ0FwbzZPanFPS0xvYUtCbVhlM3A2bXNZTHJNNit3RC8rK01QVUYxanM2aElZWTVkbFdWNXQ2MzJCMVlSSmtqU0ljejRkUUpoeG9iKy9QOExDd3RDalJ3KzBhOWNPS3BXcVNpY3hHQXo0OWRkZmNmandZUnc4ZUJDblQ1OHV2dm9nWSt4anJWYjdQYWdRZklna1NZNnlMSThRQk9GMXpyay9VTDFEMXF4ZHV4WWJOMjRzZmpWZHl4aWIxNlpObTQzR0lXc2tTWHFUYy83djRPQmd4TWZINC83OSsramZ2ejh5TXpQQk9RL1M2L1VucS94Q3F4bmxkMUpUcUNDMEFVWFRlb1V4eHFJQjlBSGdqNko1YjQzcTFxMkxUcDA2b1ZPblRtalRwbzBwUVRScDBxVEt2eFFyd21BdzRPYk5tMGhMUzBOYVdob3VYYnFFTTJmTzRNeVpNL2pycjc4ZTNGd0djQnJBWHM3NTF2ejgvSU8xZFR1aWUvZnVMbmw1ZVFOUitIRElBQlQxQmJxNXVaWG9DNnl1VzVFNU9Ubll2MzgvRWhNVGNlellzUWY3QXRjenhsWnJ0ZG9qb01LaXdvS0RnenNiRElhcGpMR25BVFF5TG5keWNrS0hEaDNRcVZNbmVIdDd3OHZMQzU2ZW5uQjNkNGV6c3pPY25aMEJGRDdkbXB1Ymk2eXNMTnk0Y1FQWHIxL0h0V3ZYY09iTUdadzdkdzU1ZVNYdTB0L2luSzlYcVZSTGtwS1NmcW5kVjJxMUJGRVVJem5uYnhvSE1sZXIxYVloYTd5OHZNcmJ2MHhsREZsekVjQUN4dGczc2l5Zlo0eDVMRjY4R0k4OTloZ0FZTjY4ZVZpL2ZqMDQ1d3YxZXYyclZYeHRWVWI1bmRRV0tnaXRWTkVVVWhHQ0lEekZPZStQb2g0MkFIQjJka2FIRGgzZzcrOXZTaExlM3Q0V1BmY3I1OXowUy9iTW1UTTRmZm8wenAwN1YzeHVYUURJQXJDVGM3NVZFSVJ0TlhBTFFnZ09EZzRybWtKdUdBQjNvTEF2TURRMEZGRlJVZFhlRjVpVWxHVHFDOHpPemphdXVzOFkyeWJMOHVwNjllb2w3dCsvUC9kUnh5SG1HVDU4dUNvbEplVnh6dmtneGxoZkFKM3h3Qy9XU3BBQi9NSTUvNUV4OW4zYnRtMS9vZ0dUS3k4NE9EaFVsdVUzQUR3RkZGN2g2dGV2SDJKalk5RytmZnRLSHpjM054ZGJ0bXpCNnRXcmNlUEdqUkxyL1B6OHNIYnRXbE4rL09XWFh4QWJHd3NBYVczYnR2Vlc0dStUOG51TjVIZFNEc3Y5QkpHSGlLTFlrVEUyaUhQK0ZJRHVLUHI3RXdRQkFRRUI2Tm16Sng1Ly9IRzBiZHUyVnI4VjFoU0R3WUNVbEJUODlOTlBPSFRvRUU2ZE9sWDh5aGxINGZoNlB3RFlyTlZxejFYMWZLSW9mZ2tnenZobmYzOS8wM2lCVmJsOTlhQ1VsQlJUWCtEdnYvOWVmQlgxQmRZaWYzOS9OeGNYbDJET2ViQXN5MjJLZXE1YUFhaUh3Z1o3NDBqWDk0cit5d1J3aFhOK1JSQ0VTNHl4cEp5Y25LVFRwMC9mVlNCOG14WWNITnlaYy80YTUzd2tBQWNBZVB6eHh4RVhGd2RSRkN0ZC9CZ01CdE9RTmNaaG11Yk9uWXYrL2Z1YnR1R2NJeVlteHZoVWVIK3RWcnVyNnErb2ZKVGZhemEvay9KUlFXamhKRWx5QlRDY2N6NEpSVE1BQUlXM0xrTkRRMDFKb2pvSE9MWlVtWm1acHVSeDVNZ1IzTDFiNHZmd1Q0eXg1UUMrMVdxMTJXVWM0cEZFVWR3RVlMQ0xpd3ZXckZtRFZxMWFWVVBVaFc3ZHVtWHFDengvL3J4cGVWRmY0QnBabHRmWTJnREZoRlNWSkVrdE9lZXZBSGdPaFUrL29uUG56b2lMaTBPdlhyMnFOR1ROMGFOSGtaR1JnY0dEQno5VVlLNVlzUUpMbHk0RkN1ZjNIbE8xVjFFMnl1OS9xK244VHNwSEJhR0ZLaHJVZFJJS2U5anFBWVZQNHZYdDJ4ZGhZV0VJREF5RWc0T0Rza0VxcUtDZ0FDZFBuc1RCZ3dleGE5ZXU0bGZhTWdHc1pvd3QxMnExLzZ2SU1UVWF6VERHMkxkK2ZuNzQ2cXV2cWh4amJtNnVxUy93NTU5L3ByNUFRaXFwVzdkdWpRb0tDbDRBOENLSytrQmJ0V3FGc1dQSElqSXlza3BEMXBUbSt2WHJHRGh3SUFCazUrWGxlVlQzVldESzc0OVdFL21kbEk4S1FndFM5UFRZMHdBbUFYZ01LTHhkMExOblQ4VEV4T0R4eHg5WGZLQmRTMlF3R1BEVFR6OWgwNlpOT0hUb1VQSEM2MmNBeXdzS0N0YWI4elJiZUhpNGMxWldWanFBZXV2WHIwZmJ0bTBySElzc3k5QnF0VWhNVE1TZVBYdUs5d1VXQU5qR09VK2d2a0JDS2ljZ0lLQ09TcVVhenhoN0ZVQkxBR2phdENsR2pScFY1U0ZySGpSaHdnUWtKeWVEY3o1V3I5ZXZydXJ4S0w5WFRuWGxkMUkrS2dndFFORllXQzh6eGw3aG5Mc0RoVU9hREI0OEdBTUhEa1NUSmsyVUR0RnEzTHg1RTF1MmJNSG16WnROemVPTXNTek8rVWVNc1VYbFRWb3ZpbUk4Z0VteHNiRjQ2YVdYekQ1dlNrb0t0bTNiaHUzYnR4Y2ZmdzRBanFId0crMDMxQ1JOU1BXUUpNbVJjLzRNZ0RkUStIQVE2dGF0aStIRGgyUEVpQkZvMkxCaGxjK3hjZU5HekprekI1enpIL1Y2ZmI4cXhFcjV2WnBVTmIrVFI2T0NVRUVoSVNIdStmbjVMd21DOENybnZKNGdDT2pUcHc5aVltTFF0V3RYK3JaWUJiSXM0L2p4NDlpMGFSUDI3dDBMV1piQkdNdmtuQzl3Y1hINTlNaVJJdytOZ1FBQWtpVDE0SndmYXRxMEtSSVRFeC81ZDNENzltM3MyTEVEVzdkdUxkRVhpTUlIRDFaVFh5QWhOWTVKa2hUSk9YOERRRStnY01pYWdRTUhZdXpZc1ZVZXNxWmZ2MzY0Zi8rK3pEbjMxdXYxTjhyZjYyK1UzMnRPWmZNN2VUUXFDQlhnNysvdjV1enMvRUxSeE84TkJFRkFWRlFVSms2Y2lCWXRXaWdkbnMyNWR1MGFWcXhZZ1czYnRobHZOL3pKR0p1Zm01djczMUo2ZzVna1NTbWM4OVpMbGl4QlNFaElpWlhHdnNCdDI3Ymg2TkdqeFc5ZlpBSllEMkMxVHFjN0FqdVpwNVlRU3hFVUZQUzRJQWh2QUJnSUZONk83ZHUzTDJKalkrSG41MWVwWTc3Kyt1dllzMmNQR0dPdmFiWGFEODNaaC9KNzdhcGdmaWVQUUFWaExTcnFJWm5LR0h1RGM5NUlFQVJFUkVSZzRzU0phTm15cGRMaDJielUxRlNzV0xFQzI3ZHZOMzZqdkFYZ0F3Qkxpais1cHRGbzNtT016WXFPanNhNzc3NExXWmFoMCttUW1KaUkzYnQzbDlZWHVMcGV2WHBicVMrUUVPVVZUUy81ZXRIMGtnNEE4TmhqajJIY3VIR1FKS2xDUTlZY09IQUFyN3p5Q2dDYzB1bDBnWS9hbHZLN3Nzek43NlJzVkJEV0RpWkowakFBbjNMT216SEcwTDkvZjB5YU5LbGFwendqNXJsNjlTcVdMMStPblR0M2duTU94bGk2TE1zdjZ2WDZEUUI0VUZCUU8wRVFMZ0RBczg4K2kzMzc5cFhvQ3l5YWZpbUIrZ0lKc1Z4ZHUzYjFOaGdNMDFINEVFY2RBQWdNRE1TU0pVdE1zOUNVcC9oVWRnQUNkVHJkcVZJMm8veHVRY3JMNzBySFo4bW9JS3hoUmVOb0xRWVFEUUI5Ky9iRnBFbVQwS1pORzRVakk1Y3VYY0x5NWN2eDQ0OC9HaGY5b0ZLcHBwMDRjZUthS0lvL0F5aCt2L2dLWTJ3TlkyeE5VbExTK1llUFJnaXhSTjI3ZDIrWW01czdtekUyQlFEMjdObUQrdlhybTcyL2NTbzdBQi9xZExyWGlxK2ovRzY1SHBYZmxZekxrbEZCV0VPR0R4K3V1blRwMGdzQTVuTE9YYjI5dlRGejVreDA2OVpONmRESUE0NGZQNDY1YytmaTJyVnJZSXpkQXpDVE1YWkRsdVgzQVJ3QzlRVVNZdFZFVVp3UDRMWEF3RUI4OGNVWFp1MXo5KzVkN042OUcvUG16VU4rZmo0WVl4ZTBXcTBmUVBuZG1wU1czOXUwYWJPWXBwaDhHQldFTlNBb0tDaElFSVRsQUxxcVZDckV4Y1Zod29RSmNISnlVam8wc3hWZGFsYzZqRnFUbDVlSEZTdFdZTldxVlRBWURBQndnblArbkY2dlA2bDBiSVNReWdzS0Nxb3ZDRUlxZ0xvSkNRbnc5L2N2Yzl1Q2dnSWNQWG9VaVltSk9IRGdBUEx6ODQyclpNNzViTDFlLzdhMTUzZDd5KzBBNVhkejJkZW5vb1oxNzk3ZEpTOHY3eDBBTXdDb0FnSUM4TlpiYjFWcWdPUHF4am5ILy8zZi8wRVVSUXdjT0xETXVURFQwOU94YU5FaXlMS00rZlBuMTNLVXlrdEpTY0hzMmJOeDZ0UXBBREFBV09qazVQVE8wYU5IY3hRT2pSQlNDWklrdmNrNS8zZlhybDJ4Yk5teWg5Wnp6bkgyN0Zra0ppWmk1ODZkK1BQUFA0dXZQc0E1WHkwSXduZHF0VHJmRXZNNzVYYnpVWDUvTkNvSXEwblhybDNieUxLOGdYTWU1T3JxeXYveGozK3dtSmdZaXhscjZzaVJJM2pwcFpmZzcrK1BoSVNFTXJlN2UvY3VoZ3daZ3R1M2IrUFRUejlGYUdob2xjK2RtcHFLbDE5KzJheHRZMk5qTVdqUW9DcWZzeXBrV2NiR2pSdnh5U2VmOE96c2JNWVlTeFlFWWVpSkV5Y3VLUm9ZSWFSQ3dzUERuVE16TTY4d3hqd1dMMTZNeHg1N3pMUXVQVDBkMjdadFEySmlJcTVjdVZKOHQvTUFWc3V5dkRZNU9ma0tZTm41blhKN3hWQitMNXY5VHBaWWpZS0RneU5sV2Y2S2MxNHZKQ1FFNzc3N0xyTzAwZWZYcmwwTEFKZzRjYUpwV1h4OGZLbmJ0bWpSQXJkdjM4YThlZk1RRlJYMTBQcE9uVHFoWjgrZUFJQ1ltSmhIbnJkang0NFlQMzQ4cmw2OWFsYWNhclhhck8xcWtpQUlHRFpzR0hyMTZzWGVmdnR0SER0MkxFaVdaVzF3Y1BDb3BLU2tiVXJIUndneFQxWlcxbGpHbUllZm54OUNRa0p3Nzk0OTdObXpCMXUzYm9WV3F5Mis2UitNc1hVR2cyRjFjbkp5RW9vOWpXcnArWjF5ZThWUWZpOGJYU0dzR2tFVXhmOEQ4RFpRT1BmbDg4OC9ieEhmR290TFNVbkIwMDgvL2RBM1NFbVNLblc4b1VPSFl1Yk1tV1lkdzl3bWJ1T1RmTXVYTDY5MFhEVkJsbVVzWGJyVStCbzRnUGQwT3QxN29BZE1DTEZvdzRjUFY2V2twSndENEJzZEhZMzc5KzlqMzc1OXhmc0M4d0I4ajhLcEpYZHF0ZHI3RHh6QzR2TTc1ZmFxb2Z4ZUVsMGhyS1R1M2JzM3pNdkxXd01nd3RYVmxjK2VQWnYxNnRWTDZiQkt0WExsU2dEQXRHblRIbHBYUEFHWTQ4Ri8wTVp2MmZuNStRZ1BEMGVkT25Xd2MrZk9oNUptZm40K1ltSmlFQmdZaURsejVqeDAzRC8rS0J6T3o1SytlUU9GM3lhblRac0dmMzkvekpvMUM5bloyVzlyTkpxdXpzN09ZNDRlUFhwYjZmZ0lJYVZMU1VrWkJzQVhBTFp1M1ZwOGxha3ZzS3k1YjYwbHYxTnVyeHJLN3lWWnpsY2RLeEljSEt6Sno4L1hBWWp3OWZYRjJyVnJMVEpaQU1DWk0yZXdmZnQyaElTRUlDUWtCRmV1WE1GMzMzMVhmTGFOYXBHY25JeTh2RHowNmRPbjFHL1F0Mi9mUmxwYVd2R3Aza3F3NUtRQkFPSGg0Vmk3ZGkxcjI3WXRHR09SK2ZuNTJ1RGdZSTNTY1JGQ1NzY1lLOTZ3ZGg3QVc3SXN0OWJwZE9GNnZmN3pzb3BCYThudmxOdXJEK1gzUW5TRnNJSkVVUndpeS9JNkFFNFJFUkg0MTcvK0JSY1hGNlhES3ROSEgzMEV4cGlwOFhmWnNtWDQ4Y2NmNGVibUJxQXdxWlRWYjFJUlI0OGVCUUQwNmRPbjFQWEdKL2NhTm14WTZ2by8vdmdEYm01dUZ2MWV0bXpaRXF0V3JjTHMyYk94WThlT1ZwenpvNklvanREcGRKdVVqbzBRVWhMbmZDbGpMTlZnTUd4NHNDK3dMTmFVM3ltM1Z5L0s3MVFRVm9na1NTTTU1d21DSUtobXpKaUJaNTU1eHFMSGM5cTllemYwZWoyaW82UFJyRmt6SkNjblkvZnUzZWpVcVJQNjkrK1BmLzNyWHpoNzlpek9uajFicGZOd3pyRnIxeTU0ZVhtaGE5ZXVwVzV6KzNiaDFmZEhKUTFybVBqZHhjVUZzMmZQUnBjdVhiQnc0VUluV1phLzFXZzBZL1I2L1RxbFl5T0UvRTJuMHgxQzRjRHlackdtL0U2NXZXYlllMzZuZ3RCTUdvMW1QT2Q4aFVxbFluUG56c1dUVHo2cGRFamxNaWFEclZ1M2x1aWhlZm5sbDAySnJxSjlKckd4c2ZEeThpcXhUS2ZUSVQwOUhkT25UeSt6NGRyNExiSlJvMFlQcmN2S3lrSitmcjVGMzFJb2pqR0daNTk5Rm8wYk44Yk1tVE5WQm9OaHJVYWpjZEhyOWVaTmdVQUlzU2pXbHQ4cHQ5Y2NlODd2VkJDYVFSVEZGd0Q4eDhIQmdTOVlzQUJoWVdGS2gyU1cvdjM3UTVabE5HclVDRGR2M3NTYU5XdlF1M2Z2RXMzREZmMEd2R3JWcW9lV0ZjM3ppVE5uem1EdTNMa2wxaGtUMHFOdUt4aDdUSm8yYlZxaFdKVDI1Sk5QUXExVzQ3WFhYa05CUWNIbm9paTY2SFM2eFVySFJRZ3huelhtZDhydE5jOGU4enNWaE9VUVJmRTFBUFBWYWpWZnRHZ1JDd2tKVVRva3M3VnYzeDd0MjdjSEFFeVpNZ1dPam82bWZoTmpBN0FnQ05CcXRVaEtTakw3dUYyNmRNSGpqejhPQVBqdHQ5K3dkKzllQU1ET25Uc2YydGFZTkI1MVc4RWFtbzdMRWhZV2hrOC8vWlM5L1BMTFBEOC8vNytTSkxsb3Rkb1BsWTZMRUZJK2E4M3ZsTnRyaDczbGR5b0l5OGFLeHFCNng4WEZoWC82NmFkTUZFV2xZNnFVL2Z2MzQvang0NGlMaXpQMWNoakg0bEtyMVVoS1NzTHk1Y3ZOUHQ2SUVTTk1TZU96eno0ekphRGlBNzNHeE1TVUdMRFUrQzB5TmphMnpPTis4Y1VYcG5HdEVoTVQwYXhaTTdOalVsSklTQWdXTDE3TVhucnBKWjZUazdOQWtpUlhyVmI3UHN4b1lpZUVLTUltOGp2bDlwcG5UL21kaHAwcGcwYWplUmZBTzI1dWJqdytQdDRxa3dVQVpHZG40OE1QUDRTSGh3Y21USmhnV3A2VFV6aDFvN096czJtWlZxdkZvVU9GUGRpelpzMkNWcXZGakJrelRPc2VHTmtmcDArZlJtSmlvbGx4T0RrNXdjZkhwOXovakxjNWlzZGxEVVJSeExKbHk1aWJteHZubkw5YjlQa2hoRmdnVzhqdmxOdHJqNzNrZDdwQ1dBcFJGT01BektwYnR5NlBqNDluZm41K1NvZFVhWFBuemtWYVdocW1UNStPeTVjdjQ4OC8vOFFmZi94aG1wQzlRWU1HeU13c2RUaXVjaDA4ZUJBTkdqU0FzN016YnR5NDhjaHQvL25QZjVwMXpKQ1FFQlFVRkZqOEVBV2w2ZHk1TTVZdlg4NG1UNTdNLy9ycnIxbWlLRjdTNlhRcmxZNkxFUEkzVzhudmxOdHJsejNrZHlvSUg2RFJhTUlZWTU4SmdzQS8rdWdqcTAwV0FIRDkrblZzMzc0ZEFQRHh4eCtibGpQR3NIRGhRZ0JBNDhhTks1MDB4bzRkQzA5UHoxS2JrU3REbG1VVUZCUkFFQVE0T1RsVnl6RnJtNStmSHhZdVhNaW1USmtDV1pZL0UwVXhwV2o0QzBLSXdtd2x2MU51VjRhdDUzY3FDSXVSSktrdGdFMmNjNGVaTTJmQ0dtOGpGT2ZwNlltaFE0ZWlRWU1HOFBEd1FLTkdqZEM0Y1dNMGF0VEkxQ3pzN2UyTmxKUVVBTUEzMzN5RCsvY0xwL004Y2VJRTh2THlrSnljYkZyM29EcDE2bURRb0VIVmxqUnljM01CV09jdGhlSWtTY0xNbVRQeC92dnZPekRHTmt1UzFFMnIxYVlvSFJjaDlzeVc4anZsZHVYWWNuNm5nckJJVUZCUWZjNzVWZ0FOUjQ4ZWpjR0RCeXNkVXBVeHhzb2NoK3JjdVhOUXFWUm8xYXFWYWRuOCtmTk5QKy9Zc1FNN2R1d29kVjFGbVRPaGVkT21UYkYyN1ZvQXRwRTBCZzhlak11WEwyUE5talVOQWZ3Z1NWTDNzcWJLSW9UVUxGdkw3NVRibFdXcitaMEtRZ0RoNGVFT1dWbFozd0RvMEtOSEQvempILzlRT3FRYWMvZnVYVnk5ZWhVblRweEErL2J0UzF5KzEycTF5TTdPUnMrZVBURnIxaXdNSGp3WVgzMzFGUll1WEdocU9qWW5BVHpJeDhlbjNHMGFOMjZNdTNmdkFnQmNYVjByZkE1TDlJOS8vQU9YTDEvR2tTTkhPbkxPMTRlSGgwZnQzNysvUU9tNENMRW45cExmS2JmWExsdk03MVFRQXNqS3lsb0VvRi9idG0weGQrN2NNa2RrdHpiSnljblE2WFM0ZHUwYVVsTlRrWnFhYWhvekNnQ2lvNk5ySlk2Tkd6ZWF0ZDNwMDZjQkZONnVzQVdDSU9EZi8vNDN4bzBiaDVTVWxINVpXVmtmQTNoUjZiZ0lzU2UybU44cHR5dlBGdk83M1JlRUdvMW1Bb0JwRFJvMHdLSkZpMnpxQTN2OCtISFQ1T1llSGg0SURBeEV4NDRkc1dmUEhwdy9mNzdhcDJlcXpEZk00cTVkdXdZQXBzblpiVUdkT25YdzhjY2ZZK3pZc2JoejU4NExHbzFHYnc5VElCRmlDV3cxdjFOdXR3eTJsdC90dWlEVWFEUStnaUI4d2hqRGdnVUw0T25wcVhSSTFTb2lJZ0orZm43bzNMbXphWjdKQ3hjdVlObXlaZWpTcFFzcStvU2RzU201ckNtUlJvOGViZnA1eTVZdHlNcktLdk5ZWjg2Y2dTekw4UEx5UXQyNmRYSHo1azBrSkNRQUFGcTNibDJodUN5ZGw1Y1hQdnp3UTB5YU5BbXlMSCtpMFdqMjZQWDZxK1h2U1FpcExGdk83NVRiTFljdDVYZDdMZ2daWSt4enpubWRzV1BIUXFQUktCMVB0ZlAyOW9hM3QzZUpaYk5uejRZc3k1ZzZkV3FwKzZoVUtyUnYzeDcxNnRVRFVQZzBtNStmSCtiUG4yOGFqNnEwS1lvQVlQcjA2YWFmRHgwNjlNaWs4ZlBQUDJQeDRvZW5oUlFFd2VvYnZrdWowV2d3ZXZSb0pDUWt1REhHVmdEb0J4c2M2WjRRQzJIVCtaMXl1Mld4bGZ4dXR3V2hScU9aRE9DSlZxMWE0Zm5ubjFjNm5Gb3pkdXhZSEQ1OEdOMjZkU3QxdlpPVEU5YXRXMmY2YzNoNE9MeTl2VEZ1M0RpbzFXcElrb1Nubm5xcXhEN0dLWk9LVzdGaWhlbGJaMm5hdG0yTGhnMGI0djc5K3pBWURCQUVBVDQrUG5qdXVlZlFzV1BIU3I0Nnl6Wmx5aFFjUEhnUVY2NWNlVklVeFVrNm5TNWU2WmdJc1VYMm1OOHB0eXZMRnZKNzZkZUhiVnhRVUZBcmxVcjFDMk9zenBkZmZvbk9uVHNySFZLdGttWFpKaHFycmRILy92Yy9qQjgvSHB6emV3YURvWE55Y3ZJVnBXTWl4SmJZYzM2bjNLNHNhOC92OXZqSkVRUkIrSnh6WG1mTW1ERjJsU3lNS0dFb3AwdVhMaGc5ZWpRNDUzVUVRVmdCTy8xU1JrZ05zZXY4VHJsZFdkYWUzKzN1MHlOSjBtUUFmZXpwVmdLeExGT21UREVPR3Z0RTBhMHRRa2cxb1B4T2xHYk4rZDJxcXRlcUNnZ0lhTzNvNlBnTFk4elYzbTRsRU10UzdOWkM5djM3OXp1Zk9uWHFzdEl4RVdMTktMOFRTMkd0K2QydXJoQTZPRGg4d2psM0hUMTZOQ1VMb3FoaXR4WmNIUndjRmlrZER5SFdqdkk3c1JUV210L3Q1Z3FoS0lwOUFPeHAwcVFKTm0vZWJETnpLaExybFpPVGd5RkRodURtelp0Z2pQWFJhclg3bEk2SkVHdEUrWjFZR212TTczWnhoWEQ0OE9FcXh0aENBSmcyYlJvbEMySVJYRnhjVEdPR2NjNFh3azcrUFJKU25TaS9FMHRramZuZDRnT3NEaWtwS1dNNDUwSHQyN2RIVkZTVTB1RVFZaElkSFkxMjdkb0JnRWFTcERGS3gwT0l0YUg4VGl5VnRlVjNteThJL2YzOTFRRGVBNENYWDM2Wkhzc25Ga1VRQk5Nc0FKeno5NG8rcjRRUU0xQitKNWJNMnZLN3pmL3JVYXZWWXdCNGk2S0lrSkFRcGNNaDVDRWhJU0VRUlJFQVdxclY2dEhsYlU4SUtVVDVuVmc2YThydk5sMFFob2VIT3pERzNnU0FpUk1uS2gwT0lXV2FNR0VDQUlBeDlzL2h3NGVyRkE2SEVJdEgrWjFZQzJ2Sjd6WmRFUDcxMTE5UEEvRDE5L2N2YzM1SFFpeEJTRWdJT25YcUJBQytGeTllZkZycGVBaXhkSlRmaWJXd2x2eHV5d1VoNDV5L0NRRGp4NDhIWTNZendnNnhRb3l4RXQ4aVlVZERRaEZTQ1pUZmlkV3dsdnh1c3dXaFJxTUpBOURGeDhjSFlXRmhTb2REU0xuQ3dzTFFzbVZMQU9paTBXaDZLaDBQSVphSzhqdXhOdGFRMzIyMklHU01UUU9BWWNPRzBaTm54Q29JZ29CaHc0WUIrUHZ6U3doNUdPVjNZbTJzSWI5YjVHWExxdEpvTko2TXNhdE9UazRPTzNic2dMdTd1OUloRVdLV3JLd3M5Ty9mSC9uNStRV01zWlphclRaTjZaZ0lzU1NVMzRtMXN2VDg3cUIwQURXQk1mWWNBSWNCQXdhZ2QrL2VTb2REU0lVTUhEZ1FXN1pzY2VDY1R3THdydEx4RUdKSktMOFRhMmJKK2QwV3I3VXpBSEVBTUhUb1VHVWpJYVFTaXQxV2lJV05Yc1VucEpJb3Z4T3Jac241M2FLQ3FRNUJRVUdQQzRKd3hNZkhCeHMyYktDbno0alY0WndqSmlZR3FhbXA0SncvcnRmcmp5b2RFeUdXZ1BJN3NYYVduTjl0N2dxaElBaWpBR0RBZ0FHVUxJaFZZb3hod0lBQnhwOUhLUndPSVJhRDhqdXhkcGFjMzIycUlKUWt5UkhBMHdEUXYzOS9oYU1ocFBLTUNRUEFNMFdmYTBMc0d1VjNZaXNzTmIvYlZFSElPWDhDUU9OT25UckJ4OGRINlhBSXFUUWZIeDkwN05nUkFCb1hmYTRKc1d1VTM0bXRzTlQ4YmxNRklZQm9BT2pUcDQvU2NSQlNaY1UreDFGS3hrR0loYUQ4VG15R0plWjNXeW9JR1lyZTJCNDllaWdjQ2lGVlovd2NNOGFpWUlNUGdCRlNBWlRmaVUyeHhQeHVNd1doUnFQcENLQ1ZoNGNIZkgxOWxRNkhrQ3ByMTY0ZG1qWnRDczU1YTFFVU95Z2REeUZLb2Z4T2JJMGw1bmViS1FpTHFteUVob2JTMDJmRUpqREdFQm9hYXZ6WlltNHJFRkxiS0w4VFcyT0orZDFtQ2tJQS9RQ1kzbUJDYklIeHRnTG5uQjZySlBhTThqdXhPWmFXMzIyaUlDeDZiTHM3QUlpaXFIQTBoRlNmWXAvbjd1SGg0VFk1MVNRaGowTDVuZGdxUzh2dk5sRVF5ckljQ0tCTzI3WnRhYUp6WWxQYzNkM1J0bTFiQUtpVGxaVVZxSFE4aE5RMnl1L0VWbGxhZnJlSmdwQXgxZ01BTkJxTjBxRVFVdTJDZ29JQS9QMDVKOFNlVUg0bnRzeVM4cnRORklRQWVnQkFZS0RpQlRZaDFhN1k1MXJ4aEVHSUFpaS9FNXRsU2ZuZFZnckM3Z0FsREdLYmpOOGdPZWZkRlE2RkVDVlFmaWMyeTVMeXU5VVhoSklrTlFiZzZlYm1CazlQVDZYRElhVGFlWHA2b2s2ZE9nRGcxYTFidDBaS3gwTkliYUg4VG15ZEplVjNxeThJT2VjQlFPRWdqelErRmJGRmpERzBhOWNPQUdBd0dBSVVEb2VRV2tQNW5kZzZTOHJ2Vmw4UUFnZ0FRS1BYRTV0VzdQTk5CU0d4SjVUZmljMnpsUHh1Q3dWaElBQlRoVTJJTFRKK3Zqbm4xRWhGN0FubGQyTHpMQ1cvMjBKQjJCbWdiNURFdGhYN2hkaFp5VGdJcVdXVTM0bk5zNVQ4YmdzRllXc0E4UGIyVmpvT1FtcE1zYzkzYXlYaklLU1dVWDRuTnM5UzhydFZGNFNob2FGMUFUUnljbkpDZ3dZTmxBNkhrQnJUb0VFRHFOVnFBR2pzNysvdnBuUThoTlEweXUvRVhsaEtmcmZxZ2pBdkw4OEhLSHhzbTU1QUk3YU1NV1lhZHNQQndjRkg0WEFJcVhHVTM0bTlzSlQ4YnRVRm9TekxyUURRK0ZURUxoUkxHSzJVallTUW1rZjVuZGdUUzhqdlZsMFFBbWdGQU0yYk4xYzRERktkTWpJeWNPdldMYVhEc0RqR2hNRTViNlZzSklUVWlsWUE1WGRiUXJtOWJKYVEzNjI2SUdTTWVRQkE0OGFObFE1RkVlKzg4dzYrL3ZwcnBjT29kcEdSa1lpTmpWVTZESXZUcUZIaElQYWNjdytGUXlHa3h0bHpmcWZjYm44c0liODdLSFhpNmlETGNpUEdHT3JWcTZkMEtMWHV4SWtUK09HSEg5Q3NXYk5TMTY5ZXZSclhybDB6NjFodnZ2a21CS0h3dThGYmI3MkY2OWV2SXpzN0c3bTV1Y2pOelVWK2ZqNEtDZ3BnTUJqUXFWTW5yRml4QW5QbnpqVTdWbTl2YjR3Wk04YnM3YzJsMVdvaFNWSzFIOWRTR1QvbmpER2F2bzdZUEh2Tjc1VGI3UyszQTVhUjM2MjZJR1NNTlFRQWQzZDNwVU9wZGN1WEx3Y0FxRlFxZlBQTk42Ymw0ZUhoOFBEd3dMNTkrM0R5NU1seWo2TlNxVEJ6NWt6VG4rL2N1WU5UcDA1QkVBVElzbXhhN3U3dURtOXZiN2k3dStPdnYvN0NoZzBiekk0MUtDaW8ycFBHVjE5OWhZVUxGMkxBZ0FHWU0yZE90UjdiVWhYN3hkaFF5VGdJcVEzMm10OHB0OXRmYmdjc0k3OWJkVUVJb0JFQTFLOWZYK2s0YXRYKy9mdWgwK2tBQU11V0xTdXhybFdyVnZEdzhNQVhYM3hoV2paczJEQmN2WG9WeDQ0ZE0zMWJOQzdQeU1nb3NmOUhIMzBFV1piaDdPd01BSkFrQ1Q0K1B0aTRjU01Bd0dBd1FLVlNRYXZWSWk0dURxbXBxZGk0Y1dPcGZ3ZnIxcTNEaHg5K2lQNzkreiswbGp5RjVRQUFJQUJKUkVGVXJyeHZmMmxwYWFWdXMzcjFhbHk1Y2dVZmYvd3huSnljTUhEZ3dFY2V4NVlZRXdibm5LNFFFbnRnZC9tZGNydDk1bmJBTXZLN1RSU0U5dlFOOHU3ZHU1Zy9mejQ4UFQzeDNYZmZ3Y25KQ2ZuNStYajIyV2R4Nzk0OWRPclVxY1Qyc2l6anhvMGJhTmFzV1ltRUFRRFoyZG1vVzdkdWlXVkxseTdGMGFOSHNXN2R1b2VHZWtoTlRjWEVpUlB4OXR0dkl6UTBGTk9uVDhmRWlSTXhhOVlzZlBMSkp5V09mL2p3WVN4YXRBamR1blhEc0dIREhub2RRNGNPTGZNMWJ0aXdBYTZ1cm9pSWlIaG8zYUZEaDdCaXhRcW8xV3A4L1BISDZOYXRXOWx2bG8weGZzN3Bsakd4RTNhVjN5bTMyMjl1Qnl3anYxdDFRY2dZcTg4NWg1dWIvWXpUTzMvK2ZHUmtaR0Rod29Wd2NuSUNBTVRIeCtQcTFhdFlzR0RCUTBuZ3hJa1R5TXZMUTlldVhVc3M1NXpqenovL2hJOVB5U0dQdkx5ODhPdXZ2Mkxmdm4zbzA2ZFBpWFViTm13b3NVOWdZQ0FtVEppQXp6NzdEUC84NXoveC92dnZRNjFXWStQR2paZzNieDY4dmIzeDczLy8rNkZrQmFERXJZd0hiZGl3QWZYcTFTdXhEZWNjeTVZdHcvTGx5OUdrU1JNc1dMQUFYYnAwTWVNZHN4M0YvbTd0NTVJSnNWdjJsdDhwdDl0dmJnY3NJNzliZFVISU9WY0RNUDNqc1hYcjE2OUhZbUlpUEQwOWNlZk9IV3pldkJrNU9UbFl2WG8xbWpWcmhxeXNMR3pldkJudDJyV0R2NzgvOHZMeXNHalJJamc0T0dEVXFGRzRjZU1HWEYxZDRlN3VqcjE3OXlJL1AvK2h4dVhvNkdoODhza25XTFZxVllta2taV1ZoVTJiTnVHSko1NUFpeFl0VE11ZmYvNTUzTGx6Qjk5Kyt5MHVYNzZNNXMyYjQvRGh3K2pRb1FQKzg1Ly9WTXZ0bnN6TVRMenp6anM0ZVBBZ0FnTURzV0RCQXRNVFdmYWthQ1I3TU1iVUNvZENTSTJ6cC94T3VkMitjenRnR2ZuZHFndENBRTRBNE9qb3FIUWN0YUpaczJidzh2TEM5ZXZYOGY3Nzc1ZFlsNTZlYmxvV0Z4ZUg1czJiNC9YWFg4ZXZ2LzZLdDk1NkMyM2J0c1djT1hOTS9TSkd2WHYzTHZGbloyZG5QUG5ra3podzRBQnUzNzV0V3I1bHl4Yms1T1RnK2VlZmZ5aXU4ZVBIUTZmVElTVWxCU2twS1hCMWRjVkxMNzJFaGcwZjdvMDE5d20yek14TTA3YUhEeDlHUmtZRzFHbzFmSHg4RUI4Zi85RDJyVnUzeG9nUkk4dzZ0clV5Smd6T3VlMy9oaVRFanZJNzVYYjd6dTJBWmVSM3E1NFBTQlRGVEFEdSsvZnZmK2h5dXEyNmQrOGV3c0xDRUJjWGh4ZGZmQkZMbGl6QjU1OS9EcTFXQzZDd29UY2lJZ0pIang2RkxNdDQrKzIzRVI0ZURxRHdILzZYWDM2SnZMdzh1TG01SVNJaUFuRnhjUS8xazJSa1pLQnUzYnB3ZFhVMU5SNnZYNzhlZXIzZWRIdWlvS0FBU1VsSitPR0hIN0I3OTI0VUZCU2dkZXZXYU5DZ2dha3B1bVhMbHVqZHV6YzZkT2lBRGgwNndOdmJHOEhCd1RYeXZuVHIxZzFMbHk2dGtXTmJpcXlzTEdPU3o5VHBkSFRibU5nMGU4dnZsTnRMWncrNUhiQ00vRzd0VndqVndOK1Z0VDJvVTZkT3VkdDRlSGhnMXF4WkNBd014SjQ5ZTdCbXpSb01HalFJQXdjT3hMdnZ2bXRLQXFVcDdlbXZxMWV2L2o5N2R4OWZjL2svY1B4MWZXWTM3aVlVUnJrSnFWWnl6c0hTclpTU1NLZ28zKzdkaE54bEtxcXZ2dC91UXlqcWgzUkgzKzZVU2tvVWk2U3hjODZHa2R4azdzN2N6UXliM1gydTN4L2JXY093TTl2TzNmdjVlT3pSMmVmbU91OXpPbnQ3bjg5MWZhNkxtSmlZb3Q4SER4N00zTGx6T1hMa0NGQXdObVhnd0lGMDdkb1Z3ekQ0L2ZmZm1UdDNMcXRYcithamp6NENvR1hMbG56NjZhZEZ5ZTFNNHVQam1UQmhBbi8vL1RmMTY5ZG53b1FKUkVkSG4vVzhRRmZzY3g0OEgzZ1J6SUlxdjB0dUQyNitrTjhEb2lBTWhpNkZrKzNZc1lPNHVEaFNVbEtBZ3VrS2l1dllzU05hYTJiUG5rMUdSZ2E5ZXZVcVZic1BQL3h3MGVOMTY5Wmh0OXVKakl3ODRmem16WnVUbjU5UDE2NWQ2ZHExS3pFeE1SaUd3ZkRodzltMWF4ZGZmLzAxMTF4ekRYdjM3bVhac21YRXg4ZlRzMmZQc3k1UXYyUEhEcVpQbjg3UFAvOE1GQ1N3MTE1N3JjVHVpV0JVN0hNdVhjWWlHQVJsZnBmY0hweDhJYi83ZTBFWXRKWXVYY3JTcFV1TGZoODlldlFweDZ4ZXZacDkrL1pScjE0OXBreVpVclE5TFMzdGhQRWVGMTk4TVgzNzlnVmcyTEJoUmRzSERSb0VRTzNhdFUvWXJyVm15WklsUmZOWnVlM2F0YXNvaVVIQnQ5bStmZnNXdFgwNnFhbXB6Sm8xaXdVTEZoVE5oVFZ3NEVBZWZmVFJFdTlpRTBLSVFDVzVYWGlMdnhlRU9VQkVibTV1VU55SlZ0ejk5OS9Qd0lFRG1UMTdOblBtekNuNkZ1a2VVd0lVRFRMZXQyL2ZDYlBQbnp3YmZZY09IVTc1dzk2MWExZFJGOER4NDhjWlBudzQvZnIxSXlZbUJxWFVLUW1qTERadDJzU2NPWE5ZdkhneCtmbjVSZHZ6OC9ONTk5MTN6enB1cERSZEZJRWtOemZYL1REYm0zRUlVVW1DTXI5TGJnKyszQTYra2Q4RG9pRE15Y2tKcW9RQkJlTU5hdGFzV1RUdTRPUkIxeTZYaTZWTGw5S2tTUk8rK3Vxcm9rdjZKODlPZnpwejVzeWhaczJhWkdSa2tKZVh4OWF0VzRtTmpXWFdyRmxjZXVtbFo1eU52cVI5cTFldkppUWtoSnljSEpZdVhjclhYMzk5d2gvOTNYZmZYZXBFOU4xMzM1R1JrVkdxWXdOSlRrNU8wVU52eGlGRUpRbksvQzY1UGZoeU8vaEdmZytFZ3JCNFpTMEtmZmpoaDVpbXliMzMzbnZXOFIwbjI3OS9QOTk5OXgwUFBmUVFzMmJOb2thTkdyenh4aHM4OHNnampCbzFpazgrK2FURW1lYVhMMS9Pc1dQSFN0eW5sR0xseXBVODk5eHpSWC93MGRIUjdOeTVrNHlNRE1hT0hWdnErRmFzV0JHVVNTTXZMOC85VUFwQ0VRd2t2NWRBY250ZzhvWDg3dThGWVRZRVY4SndMMHIrNFljZjh1R0hIeFp0UC9tYjI3MzMza3Q0ZURnOWV2VHcrRG1tVFp1R1lSajA3ZHVYV2JObUFkQ2lSUXZHangvUDBxVkxpWXlNNUtXWFhqcmx2RjY5ZW5IczJMRVM5d0ZZclZicTFxM0xUVGZkUk8vZXZZbU9qcVpYcjE1Qm13QTg1ZjRHcVpTU0xtTVJESUlxdjB0dUQyNitrTi85dWlCVVN1Vm9yY25PRHA1L0g0OGVQUXJBelRmZnpQWFhYOC9TcFV0WnZudzVMN3p3QWtEUmZ6Ly8vSE1BSmsrZWZFb2JKdzg4Qm5qNjZhY0pDUWtoTVRHUmhRc1gwcWRQbjFObW9yL2xsbHU0NVpaYnloeDcxYXBWbVRkdlhvbjd6cllndXZnbllXaXQ1UXFoQ0hqQmx0OGx0d2MzWDhqdmZsMFFhcTNUNFo4L3BHQncrUEJob0dDeXp1N2R1N056NTA2V0wxOU85KzdkZ1grU1J2R0J4U2M3ZWVBeFFHeHNMTG01dVl3ZlA1N3p6anVQZ1FNSG52Yjg1NTU3cnNUdEJ3NGNPT1ArcDU1NjZyUUwxWThjT2ZLMHozZXlqejc2aUVPSERwWDYrRURobmhzTVNQZG1IRUpVaG1ETDc1TGJnemUzZzIva2Q3OHVDSUdEUUZCZGx0NnlaUXNBRFJzMlBPTnhwN3RMNjB3RGp6TXpNemwwNkJCang0NmxWcTFhcDIzN3h4OS9QT056bjI3L3NHSERUcHMwSG5qZ2dUTzJXZHo4K2ZPRE1tbTRQK2RhNjROZURrV0l5aEJVK1YxeWUvRG1kdkNOL0I0UUJXRjZldkJjTUVsTVRBVGcwa3N2TGZlMnExV3J4blBQUGNldHQ5NTZ4dU5PbDVCNjllcEZTa3BLVUU0WlVCbmNWeENVVWxJUWltQVFWUGxkY250dzg0WDg3dGNGb2RZNlRTa1ZOTjhnVGROa3laSWx0R2pSb3NRWjNvc05TaTN6YzV3dFlWUVVHV2R5ZHU2RUFhU2Q2VGdoQWtFdzVYZko3Y0lYOHJ0ZkY0U0dZUnpVV2hkL0l3UGFnZ1VMMkx0M0wvMzY5U3ZhTm1qUUlJNGRPOGE3Nzc3TFgzLzlCVUNEQmcyOEZXS1ovZXRmL3lyMXNjRTZWNVg3Y3k1ZHhpSVlCRk4rbDl4ZUlGaHpPL2hHZnZmcmdsQnJ2UmYrR2ZBYTZLS2lvcmpxcXF2bzNidDMwYmFRa0JEc2RqdWJOMjhtTkRTVTY2NjdqcTVkdTNvbHZzakl5RE9PVHptVFVhTkdsZnJZWUoycjZ1REJnanlobE5ycjVWQ0VxSERCbE44bHR4Y0kxdHdPdnBIZi9ib2dCTFpEd2N6dHdhQjkrL2EwYjkvK2xPMmZmZlpacWR0WXZYcTFSOTBPbm93WktUNTNWbWs5Kyt5elpHWm1Wdmc1Z1dEUG5qMEFLS1cyZXpjU0lTckZkZ2lPL0M2NXZlem5CQXBmeU85K1hSQWFockhkTk0yaU4xS2NYVWhJaUxkRE9FRlp4cGNFNjVnVTkrYzhMeTl2dTNjakVhTGlTWDczak9SMi8rWUwrZDN3MWhPWGgvRHc4QlFvZUNPMTF0NE9SNGdLbzdVdW5qQlN2QnlPRUJWTzhyc0lGcjZTMy8yNklGeTVjdVVSNEdCMmRuYlF6bDBrZ3NPaFE0ZmNkeG9lU0U1T0RvNlpla1ZRay93dWdvV3Y1SGUvTGdnTC9RMndjK2RPYjhjaFJJVXA5dm4rMjV0eENGSEpKTCtMZ09jcitUMFFDc0wxOE04czcwSUVvczJiTjdzZnJ2ZG1IRUpVTXNudkl1RDVTbjRQaElJd0NVNTRRNFVJT083UHQxSXF5Y3VoQ0ZHWkpMK0xnT2NyK1QwUUNzSzFJTjhnUldBcjl2bGU2ODA0aEtoa2t0OUZ3UE9WL083M0JhRlNhaTBVVk5oeUo1b0lSRnJyb20rUUlTRWhVaENLb0NINVhRUTZYOHJ2Zmw4UTJ1MzJBOENlbzBlUHlueFZJaUR0MmJPSFk4ZU9BZXhldlhxMUxGc25nb2JrZHhIb2ZDbS8rMzFCV0dnVlFGS1NESzhTZ1NjeE1SRUFwZFFxTDRjaWhEZElmaGNCeTVmeWU2QVVoTCtCSkF3Um1JcDlybi96Wmh4Q2VJbmtkeEd3ZkNtL0IwUkJxTFgrRGNEcGRIbzdGQ0hLbmZzYnBQdHpMa1F3a2Z3dUFwa3Y1ZmVBS0FocjFhcVZDQnpidW5VckdSa1ozZzVIaUhLVGtaSEIxcTFiQVk1RlJrYktKUklSZENTL2kwRGxhL2s5SUFyQ3VMaTRQQXJIbVRnY0RpOUhJMFQ1S2ZaNVhsWDRPUmNpcUVoK0Y0SEsxL0o3UUJTRWhSWURyRnk1MHR0eENGRnVmdnV0b0JkQktmV1RsME1Sd3Bza3Y0dUE0MnY1UFdBS1FxMzFRaWhJR0RKZmxRZ0VXdXVpZndEZG4yOGhncEhrZHhGb2ZERy9CMHhCNkhRNk53TGI5KzdkSzdQYWk0Q3dlZk5tOXUzYmgxTHFiNGZEOGFlMzR4SENXeVMvaTBEamkvazlZQXBDUUFNTDRaL0xzRUw0TS9mbnVQRGJvMXdXRWNGTThyc0lLTDZZM3dPcElBVDRIbURwMHFYZWprT0ljMWJzYyt3VDNRbENlSm5rZHhFd2ZERy9CMVJCcUpUNkJUaXdZY01HVWxKU3ZCMk9FR1dXa3BMQ3hvMGJBUTRVZnE2RkNHcVMzMFdnOE5YOEhsQUZvZDF1endXK0FQanBKNSs0YVVlSU1sbTBhSkg3NGVlRm4yc2hncHJrZHhFb2ZEVy9CMVJCQ0dDYTVpZFE4SWJMM1dqQ0gybXRpeEtHMXZvVEw0Y2poTStRL0M3OG5TL245eXJlRHFDOEpTWW1yckphcmR0VFVsS2FidGl3Z1FjZmZORGJJUW5oa1k4Ly9wZ2RPM2E0N3o3N3c5dnhDT0VySkw4TGYrZkwrVDNFMndGVWhLaW9xUE9BanFacHNtblRKbStISTRSSDh2UHozWi9icVM2WEs4N0w0UWpoVXlTL0MzL215L2xkZVR1QWltQ3hXQm9xcFZMQ3c4T3JMRnEwaU1qSVNHK0hKRVNwWkdSa2NOdHR0NUdUazVPbmxHcHN0OXRkM281SkNGOGkrVjM0SzEvUDd3RTNoaERBNlhUdUFlWm5aMmZ6L2ZmZmV6c2NJVXB0d1lJRjVPVGtBSHp0YThsQ0NGOGcrVjM0SzEvUDd3RlpFQUpvcmFjRHpKczNEOU0wdlIyT0VHZGxtaWJ6NXMwRC92bjhDaUZPSmZsZCtCdC95TzhCV3hBNm5jN2x3THFVbEJTV0wxL3U3WENFT0t2bHk1ZXpZOGNPZ0hWT3AzT0Z0K01Sd2xkSmZoZit4aC95ZThBV2hJQldTcjBHOFA3Nzc4c1VCY0tuYWEyWlBYdTIrL0dyK01oU1JrTDRLTW52d20vNFMzNFA1SUtRbWpWcmZnRnNTVTVPWnZYcTFkNE9SNGpUaW8rUFo4T0dEUUNiVzdSbzhZVzM0eEhDMTBsK0YvN0NYL0o3UUJlRWNYRnhlVnJyMXdEZWUrODliNGNqeEdrVisvYjQycGRmZnBudjVYQ0U4SG1TMzRXLzhKZjhIdEFGSVVCT1RzNGNZSWZENFNBK1B0N2I0UWh4aXZqNGVCd09COENPbkp5Y3VkNk9Sd2gvSWZsZCtEcC95dThCWHhBbUp5Zm5BT01CSmsrZUxIZWtDWjlpbWlhVEowOEdRQ24xNzhMUHF4Q2lGQ1MvQzEvbWIvazk0QXRDQUlmRDhiRlNLbkh6NXMwc1hMalEyK0VJVWVUNzc3OW44K2JOQUU2NzNUN0gyL0VJNFc4a3Z3dGY1Vy81UFNnS1FzRFVXbzhHbUQ1OU9zZVBIL2QyUEVLUWxaWEZPKys4QTRCU2FqUWdsemVFOEp6a2QrRnovREcvQitSYXhpVnh1VngvUjBWRjJUSXpNMXZsNWVWeDlkVlhlenNrRWVUZWVlY2RWcTFhQmZDZHcrRjQxZHZ4Q09HdkpMOExYK09QK1QxWXJoQUNrSmVYTjBJcGxUbDM3bHpXclZ2bjdYQkVFRnUzYmgxejU4NUZLWldabDVjMzB0dnhDT0h2Skw4TFgrR3YrVDFvcmhBQzdOMjdONzFodzRhSHROWjNKQ1ltMHJOblQwSkNndW90RUQ0Z096dWJKNTU0Z3ZUMGRMVFd3NU9Ta243MmRreEMrRHZKNzhJWCtITitEN3EvRnBmTDVZaUtpcm8rUFQyOVdWNWVIakV4TWQ0T1NRU1o2ZE9udTVmYitzWHBkSTd3ZGp4Q0JBcko3OExiL0RtL0IxV1hjU0hUTk0zSGxGTEg1c3laSTEwTG9sSVY2MG80cHJWK0RCOWR3a2dJUHlYNVhYaU52K2Yzb0x0Q0NKQ2FtcHJlb0VHRE5LQ2JkQzJJeWxLOEt3RVk3blE2Zi9GMlRFSUVHc252d2hzQ0liOEg3VjlKYW1xcVBTb3E2cnIwOVBTTEE3MXJZZDI2ZGFTbnAzUCsrZWQ3TzVTZ1Zxd3I0V2VIdytFM0E0MkY4RGZCa3Q4bHQvdU9RTWp2VmJ3ZGdCZHByZlZqaG1Fa3o1a3pwL3IxMTErUHhXTHhka3psN3UrLy8yYkFnQUZVcjE2ZG1UTm4wcng1ODZKOU5wdXRURzNhN1hhUGp0K3hZd2NqUjVidTcrT2hoeDZpUjQ4ZVpRbkxwemtjRHViT25RdHdWR3ZkSHovclNoREN6d1I4ZnBmYzdqc0NKYjhIYzBHSTArbE1zVmdzSTVSUzc4WEd4akpuemh3YU5tem83YkRLVmJObXplalRwdzl6NTg3bDhjY2Y1NzMzM3FOSmt5WUE5TzdkbS96OGZMNzk5bHNhTkdqQU5kZGNjOXAyWEM0WHYvLytPelZyMWp4aGU2OWV2Yzc0L0pkZGRobVBQdm9vS1NrcHBZbzNMQ3lzVk1mNWs5Mjdkek5tekJoTTAwUnJQY0xwZEpidXpSQkNsRm1nNTNmSjdiNGhrUEo3VUJlRUFFNm5jN2JWYXJXa3A2Y1BIVGx5SkI5ODhBSFZxMWYzZGxqbGF1VElrYVNtcHZMenp6OHplUEJnM24vL2ZSbzBhTUM0Y2VNQVNFOVBaK1hLbGZUcjE2OG9vUlNYa1pIQm80OCtDc0F6enp4endyNnpKWVB6emp1UDVzMmJuL1diNSt1dnY4NFhYM3hCdlhyMVBIbHBQdS9Zc1dPTUdqWEtQYTVrbXRQcGZOL2JNUWtSTEFJOXYwdHU5NjVBeSsvQmVKZnhLU0lqSTBjQ2k3ZHUzY3E0Y2VNQ2JvRjBwUlQvK2M5L2FOV3FGZnYyN2VQMzMzOC9ZZit3WWNOUVN2SFVVMCtSbVpsNXdyNTkrL2JSdjM5Ly92NzdieDU0NEFHNmRPbHl3bjY3M1k3ZGJtZlZxbFdFaDRkVHAwNGQxcXhaVTdUOS9mY0wvajV5Y25MbzFxMGJ6ejc3YklreEhqaHdBSUFMTHJpZ3ZGNjIxNW1teWRpeFk5bTZkU3ZBVDVHUmthTzhIWk1Rd1NhUTg3dmtkdThKeFB3dUJTRVFGeGVYWjVwbUgrRFAzMzc3amFsVHAzbzdwSElYRVJIQm0yKyt5V3V2dlhaS1YwRFRwazBaUG53NFc3WnM0WWtubnVESWtTTUEvUEhISC9UcjE0K3RXN2ZTcjE4L1JvdzQvWlJLaVltSlpHZG4wNmxUSnd6ajFJOVZXbG9hTHBmcnRNazRFSlBHMUtsVFdibHlKY0JHcFZTZnVMaTRQRy9ISkVTd0NmVDhMcm5kT3dJeHZ3ZDlsN0ZiWW1KaXVzMW02d2Fzbmp0M2JwMW16WnB4MTExM2VUdXNjdFdnUVFNYU5HaFE0cjc3N3J1UFhidDI4ZGxubjlHdlh6OHV1K3d5ZnY3NVo2cFdyY3J6eno5LzF2ZWljTTFHT25YcVZPTCtRNGNPQVZDblRwMFM5eDg0Y0lBYU5XcFF0V3JWMHI0Y24vYk5OOSs0NTZOS013eWoyNW8xYXc1N095WWhnbFdnNTNmSjdaVXJVUE83WENFc3htNjNiOVZhMzZXVXludmxsVmUwcDNkYytidDc3NzJYUm8wYXNYdjNibjcrdVdDMW5jR0RCOU85ZS9jem5xZTFadkhpeFRScTFJaDI3ZHFWZUV4YVdocHc1cVFSS0dOTTdIWTdyN3p5Q2txcFBLMzFYV3ZXck5ubTdaaUVDSGJCbk44bHQ1ZWZRTTd2Y29Yd0pBNkhZNFhWYWgyUW41Ly93ZWpSby9XTUdUTlVxMWF0dkIxV21iejY2cXVzV2JQbWhHMWZmLzMxQ2IvdjNMbVRWYXRXc1dUSkVweE9KMXByTHIvOGNxcFZxMFpDUWdKdnZ2a21zMmZQcGtPSER0aHNOaTYvL0hLYU5XdEdlSGg0VVJzT2g0UFUxRlJHalJwVllwY0MvUE10c203ZHVxZnN5OGpJSUNjbkp5QzZGRFp0MnNUbzBhTjFmbjYrVWtyMWR6Z2NLN3dka3hDaVFLRGtkOG50M2hIbytWMEt3aEk0SEk0UExSYkx4VWVPSEhsKzRNQ0JldnIwNmVxS0s2N3dkbGdlUzAxTkxmRk9zZjM3OS9QcXE2K3ljZU5HOXUzYkIwQzFhdFc0NDQ0NzZObXpKMjNhdEFGZzI3WnRMRnEwaUtWTGw3Sm8wU0lXTFZwVTFFYm56cDE1N2JYWEFQamlpeThBMkxCaEE2Kzg4c29KeitXKzIrMU0zUXJ1TVNiKy9pMXkvZnIxREIwNlZCODllbFJwclY5ME9Cd2ZlVHNtSWNTSkFpRy9TMjZ2Zk1HUTM2VWdQQTJuMHpuZVpyUGxIVDE2OUQrUFAvNjRmdXV0dDVUVmF2VjJXQjRwUG5pNlY2OWVSUW5rZ2dzdW9HSERodXpZc1lONzdybUg2NjY3anZidDJ4Zk5FK1UrMW02M00yVElFSVlNR2NLQkF3ZHdPQno4K2VlZmJObXloY2NlZXd5QVhidDJzWFRwVWdCKyt1bW5VMkp3SjQwemRTc0V3cUJqdTkzT2lCRWpkRlpXbGxKSy9kdmhjTHhVMG5FZE9uU29tcE9UYzczV3VqTVFDN2lVVWphNzNlNnEzSWlGQ0Y3K250OGx0MWV1MHVaM2Y2ZThIWUN2czFxdFk0QTN3c0xDOUpRcFU1Uy9Mb0ZVUEJHVTU3SGp4NC9uKysrL0IwNmM1ZjdrTmw1NDRRVVdMRmhRNm5nWExseDQya0hTdnVhUFAvNWcxS2hST2ljblJ5bWx4dGp0OW9uRmRodFdxOVdpbE9wY1dBUmVDNFFYUHo4ME5MUkJmSHo4M2tvTldnZ1JFUGxkY252Rk9rdCtEeWh5aGZBc0hBN0hCS3ZWbXBtVGt6TnQrUERoZXNLRUNlcUdHMjd3ZGxqbDV1UnVBUGpuRzE5Sit3RHExNi9QWTQ4OVJuSnlNZ3NYTGl6Vjg0U0hoNWM0TWVySmR1ellnZGFhaUlpSVVyWHJiYi8rK2l0UFBmV1V6c3ZMVTBxcG9YYTcvWjAyYmRvME5ReWpNOUJaYTMwelVFZnJmMVl5YXRXcUZaczJiUUpBYS8ydUZJTkNlRWNnNTNmSjdlZXVwUHp1N1pncWtoU0VwZUJ3T0taYkxKYXN2THk4OTJKalkzbmxsVmU0NVpaYnZCMVd1ZmpxcTY4ODNuZkpKWmZ3MkdPUHNYejVjbXJYcmsxRVJBUjc5dXc1NC9PTUhUdTJWUEhFeE1TUWw1Zm5GMU1VTEZteWhHZWZmWmI4L0h5QTZjQ1ZWcXQxQzFDMHFLaFNpdnIxNjNQMTFWY1RFeE5EKy9idHNkdnRQUDMwMHdEN3RkYmp2Qk85RU1Hblk4ZU9WUTRmUHR4ZktmVWs4S1hENFhnMlVQTzc1UFp6YzFKK2Y5UnV0My9nN1pncW1oU0VwZVIwT3QrM1dDeForZm41YzhhT0hSdHk0TUFCK3ZUcGcxTCszZXRlVXRkQmFic1ZIbnp3UVJvMmJNaEhINVhQMkZyVE5Nbkx5OE13akJQdWRQTTFPVGs1VEowNmxjOC8veHpUTkhYaFoyQ28reXBnOWVyVmFkZXVIVEV4TWNURXhOQzRjZU9pejBsMmRqWlRwa3h4Ti9Wc1ltSml1amRlZ3hEQnhtYXozWlNSa1RGVktYVmw0YVp4TnB2dE03dmR2aTRRODd2azlyTFJXdlA1NTU4emFkSWtUTlBNMTFvLzRIUTZQL1YyWEpWQkNrSVBPSjNPVDYxVzYzSFRORCtkTUdGQytQcjE2M24yMldmOTVodFBlYXRldlRvOWV2UW90NlJ4L1BoeEFKL3VVcGc2ZFNwejU4NHRtcFZmS2FWQ1FrSm8zYnAxVVFFWUhSMU5TRWhJaWVmUG1UTUhsOHNGa05TOGVmUDNIUTVINVFVdlJCQnEzYnAxc3lwVnFrelVXdmNDaUlxS0lqczdtN1MwTkxUV1U0QmJBQzM1L1IvQm1Oc0Jzckt5ZU9tbGw5eDNYV2NEOXptZHp2bGVEcXZTU0VIb0lZZkRNYjl0MjdZZHROWmYvL2pqajAzLyt1c3ZKazZjU09QR2piMGRtcyt5Mld4blBhWmV2WHA4OHNrbmdPOG1qUjA3ZHZDLy8vMFAwelF4RElNK2Zmb1FFeE9EeldhaldyVnFaejEvNzk2OVJldC9hcTFIZlBubGwva1ZIYk1Rd1NvNk9ycEdlSGo0V0dBMEVCNFJFY0Vqanp6Q0F3ODh3UEhqeDducnJydkl5TWpvWkxQWmV0anQ5bTlBOHJ1bkFpVzNRMEYrajQyTlpldldyU2lsdHVmbjUvZE1URXhNOUhaY2xVa0t3akpJU0Vod2R1alF3WmFkblQxMzY5YXR0L2ZyMTArLytPS0xxbVBIanQ0T3JkUzAxclJ0Mi9hTXg1enBqNzFldlhyOCtPT1BwWHF1MGd3NFB2Lzg4emw2OUNoQXFZcXJ5aFlYRjhmenp6K3Y4L0x5RkVCc2JDeDkrdlR4cUkyMzNucUw3T3hzZ0MrZFR1ZXZGUkNtRUFJTWk4WHlMNlhVYTBBVVFOZXVYUmsyYkZqUmZIamg0ZUU4L3ZqanZQSEdHMml0SjNYczJIRlJYRnpjY2ZELy9DNjUzWFB1L0o2Wm1hbTAxai9rNXViK2E5MjZkWWU4SFZkbGs0S3dqRmF0V3BVR2RMTmFyYzluWm1hT0h6MTZOSTgrK2lpREJ3OCs3WXp1dmlBcks0dUpFeWZTczJkUGV2ZnVYZUl4aXhjdjVzaVJJNmZkRDFDelpzMVNQK2ZKTStpZlRuSnlNbERRWGVFclROUGtuWGZlNFlNUENzWVRhNjIvVTByZEdSOGY3MUZCbUppWVdEVDVhK0UvVkVLSWNtYTFXcS9XV2s5VlNyVUhpSTZPSmpZMmx0YXRXNTl5N04xMzM4MVhYMzNGMXExYkx6NXk1TWhJb09qdjBoL3p1K1IyejUyYzM0RVhuRTduaTREcHhiQzhSZ3JDYzJNNkhJNy90RzNiZG8zVytuL3Z2LzkrcmVUa1pQN3puLy80M0VTY21abVpBUFR0MjVkZHUzYlJxVk9ub29sRlQ1YVFrTUNSSTBkT3UvOTBTdE45Y0NZN2QrNEVvRWFOR3VmVVRublp2MzgvNDhlUEp6NCtIcVZVdW1tYTl4dUdrYXkxdm5QTm1qWGs1ZVZScFlybmYwS21hUzZ4V3EzL2pveU1uQkVYRjVkWEFhRUxFVlN1dXVxcVJpRWhJYThDRHlpbHFGdTNMc09IRDZkcjE2Nm5MZUJDUWtJWVBYbzBRNFlNUVd2OXJNMW0rK2lrQ2VMOUlyOUxiaStia3ZLNzAra3MzYVhSQU9XYlgzWDhURUpDd2crR1lWaVZVb254OGZIMDZ0Vkx6NXMzcitqR0EyOXpPcDNzMzc4ZmdQVDBkTWFPSFV1SERoM0svWG4rOWE5L0ZmMUVSa2FlOGRnTkd6YXdmdjE2RGgwNlJGNWVIaTZYaTQ4Ly9oaUFaczJhbFh0c25qQk5reSsvL0pLZVBYdnErUGg0QUdkdWJxN1Y2WFQrYUxmYmR3Q2JNek16aTc3MWxrYWJObTM0N0xQUGFOdTJMVXFwT3NDMEkwZU9KRm9zbHBzcjZHVUlFZkE2ZHV3WVliVmF4NFdFaEd3Q0hnZ05EZVdSUng3aG0yKytvVnUzYm1lOW1oY1RFOE9OTjk0SVVFTnJYZUxrZkw2YzN5VzNlKzVNK2QzYnNYbWJYQ0VzSjJ2V3JObldvVU9IYTNKeWNzWm5abWJHdnZycXF5RUxGeTdrdWVlZW8zbno1bWR2b0FKbFpHUUFCY252aFJkZXFMQjFKVWVOR2xYMGVNV0tGVVhQVzVJLy92aUQ2ZE9ubjdMZE1BenV1dXV1Q29tdk5MWnMyY0pMTDczRXVuWHJBRXlsMU1Td3NMRC9PQnlPckdLSExRRmF4c2ZIYzlWVlY1VzY3Wll0Vy9KLy8vZC94TVhGTVhueVpIYnYzaDJ0bFByWmFyVitvNVNLdGR2dFc4djU1UWdScUpURll1bVZrWkV4RVdnS2NOTk5OekZxMUNnYU5XcmtVVU9qUm8zaTExOS9CWGk0VFpzMjd5UW1KcTQ1K1JoZnplK1MyejFUeXZ3ZXRLUWdMRWVyVnEzS0FwNnhXQ3lmS3FWbXJWMjd0dDE5OTkzSFF3ODlSUC8rL2IwMi85S05OOTdJTysrOFEvdjI3U3RrWHEwTEw3endsRzN2dmZjZXVibTVwejJuZWZQbTFLbFRoOXpjWFBMejh6RU1neVpObWpCZ3dBQXV1K3l5Y28veGJMS3pzNWsxYXhZZmYvd3grZm41YUsxWEF3TWREa2ZTeWNjcXBaWm9yWWY4OGNjZkRCdzQwS1BuVVVweDAwMDNjZTIxMS9MSko1OHdlL1pzc3JLeTd0SmFkN1haYkpNaklpSmVYcmx5NVpIeWVsM1pCVVdRQUFBZ0FFbEVRVlJDQkJxTHhYSVZNRVVwMVJFS2NzbVlNV05vMTY2ZHgyM3QzcjJidDk1NnErajNrSkNRRHNBcEJTSDRabjZYM0Y0Nm51VDNZT2EvczI3NnVIdnV1U2RrMjdadFE0Rlh0ZGJWTHJyb0lzYU5HMGY3OXUyOUhabzR5ZXJWcTNuNTVaZlp0V3NYU3FsanBtbU9iZEdpeFR1bm14YW1UWnMyNXhtR2NkQXdEQ011THU2Y0JrcnYzNytmYWRPbUZhMFpDcVFDWXgwT3g4Y0U2Y0JtSVVwaXNWZ3VVRXE5Q0F3QWpGcTFhakZreUJCNjl1eDUybmsvVHljek01TVBQdmlBdVhQbmtwT1RBNUNwdFg3Vk1Jelg3WGI3NmF1ZFFwTGYvWWVuK1QyWVNVRll3V3cyVzJPdDlYU2dHOEF0dDl6Q29FR0R1UGppaTcwY21kaTJiUnN6WnN6ZzU1OS9kbTlhRUJJU01uVE5talU3ejNhdTFXcGRCVnc5ZWZKa3ltUHQwK1RrWk41NDR3M1dyMS92M3BTZ3RSN3VkRHBYblhQalF2Z3htODBXcXJVZUNyd0ExRElNZzN2dnZaZEJnd2FkZFR6YnlVelQ1SWNmZnVEdHQ5L213SUVEN3MxejgvUHpuMGxLU3RwZGh0Z2t2L3VvYzhudndVb0t3c3FoTEJaTGI4TXczdFphTjFCS2NkdHR0ekZnd0FDYU5tM3E3ZGlDenZidDI1azFheFkvL2ZRVFdtdVVVcW1tYVQ3aGREcS9CblJwMnJCWUxQOVZTajNmdDI5Znhvd1pVeTV4bWFiSm9rV0xlT3V0dDRvR2lnT2Y1T1hsUGJOMjdkcGQ1ZklrUXZnUnE5WGFCWmdNWEFwdzlkVlhNM3IwNkRJVlhPdlhyK2VOTjk0b2ZqUFlHcTMxaUhMNDBpWDUzWWVVUjM0UFZsSVFWcUxXclZ0WER3ME5IUXc4bzdXdWF4Z0dYYnAwWWNDQUFUSVRmaVZJU1VuaHZmZmVZOUdpUlppbWlWTHFBQVZ6ajcxcnQ5c3pQV25MWXJIY29KVDZ0Vm16WnN5Yk4rK0VmZm41K2J6MzNudlVyVnUzek4xWkgzMzBFUjkvL0hGUmQ1WlM2cld3c0xDSmhlT1loQWhvYmR1MmJaV2ZuLyttVXFvcndFVVhYY1RvMGFPNTdycnJQQjRydDMvL2Z0NSsrMjBXTGx6bzNwU3FsSHJHYnJmUG9SeUhaVWgrOTY3eXpPL0JTZ3BDTDRpT2pxNFJGaFkyVkNuMU5GRGJNQXk2ZHUzS2dBRURTaHpFSzg3TnpwMDdlZSs5OS9qaGh4L2NVMFVjMGxxL25wT1RNejA1T2Zsb1dkcU1qbzRPQ3c4UFR3T3EvL0RERDlTdlg3OW8zeGRmZk1IcnI3OE9GQXl3am8yTkxkUFlJdmVBOTJKZEhpbEtxVEYydTMwZThrMVhCS0EyYmRxY0Z4SVM4cnpXZWpoUXBWcTFhZ3djT0pDK2Zmc1NHaHJxVVZzNU9Ubk1uVHVYOTk5L242eXNMSUFjcmZXYjFhcFZlNlVpYjl5Uy9GNjVLaUsvQnlzcENMMG9KaVltTWpjM2Q1aFNhb3pXdXBaaEdOeDAwMDMwNnRXTDl1M2IrK3lNK1A3QU5FM2k0K09aUDM4K3k1WXRjMzlqVE5kYVQ2aGF0ZXJiNWZFUGd0VnEvUjY0NDRVWFhxQjc5KzRBSEQ1ODJMMUc2Z25IZHV6WWtWR2pScFhwSHdTNzNjNkVDUlBZdkhtemU5TnkwelJIQk5zNm15SnczWFBQUFNGYnQyNTlESGdKdUVBcFJZOGVQUmc2ZENoMTZ0VHhxQzJ0TlV1WExtWEtsQ25zMmJQSHZYbCtTRWhJN0pvMWE3YVZjK2luSmZtOTRsUkdmZzlHVWhENkFKdk5WZ3NZb2JWK0VxZ0YwTEJoUTNyMDZNR2RkOTVaWVhOTEJhSjkrL2J4M1hmZjhjMDMzK0J5RlMwNmNGZ3A5U1l3MVc2M0h5NnY1N0phclNPQnliZmZmanN2dmZRU0FHKzg4UWFmZi80NXdOTEl5TWc3amh3NU1rcHIvU3hRUFRRMGxINzkrdkhZWTQ5NXZLYW5hWnA4ODgwM1RKOCtuZlQwZENpNFFqaExhLzJjMCtuY2Y1YlRoZkJaRm92bFJxWFVWT0FxS0pqRWZjeVlNVng2NmFVZXQ3VjU4MlltVEppQTNXNTNiMXF2dFI3cGREcC9LYitJUFNQNXZmeFVabjRQUmxJUStwRFdyVnRYcjFLbHlqM0FRS0FERkV6bWVkMTExOUdyVnkrdXVlWWFqOGVqQllQOC9IeFdybHpKL1BueitlMjMzNHF2SUxBS21LbVUrcUlpeHBCY2RkVlYwU0VoSWV2cjFLbkQ0c1dMMmJadEczMzc5c1UwVFZNcDFjWnV0NjhEc0Znc0RRM0RlRlZyL1NCQTNicDFHVFpzR0hmY2NZZkhWd21PSERuQ3JGbXorT3l6ejhqUHp3YzREUHduT3p0N2VuSnljazU1djBZaEtvckZZbW1pbEpvQTNBTlF2MzU5Um80Y1NlZk9uVDBlSjVpZW5zNjc3NzdMMTE5L2pXbWFhSzNURE1ONHZtYk5tak45WlhsSXllOWw0NjM4SG95a0lQUlJOcHZ0U21CQVlSRlJDNkJldlhyY2V1dXQzSERERFZ4MTFWVmxXa2MzVU9UbDVaR1VsTVR5NWN0WnZIZ3grL2J0Yys5S1Ywck5BV2E1QzdJS3BLeFc2MjRnNnJQUFBtUHk1TW5FeDhlanRYN1g2WFFPT2ZsZ204MFdvN1dlQ3NRQVhINzU1WXdaTTRiV3JWdDcvTVRidDIvbnpUZmZaT1hLbFFXQktQV1hVbXBVUWtMQ0QrZjJrb1NvV0sxYnQ2NGVFaEx5dEZKcURCQVJIaDdPd3c4L3pJTVBQa2hFUklSSGJlWGw1ZkhsbDE4eVk4WU1qaHc1QXBDdmxIb25MQ3pzaFZXclZxVlZSUHpsUWZMN21mbElmZzg2VWhENk9Kdk5WczAwemJ1QmdVcXBhOTNiYTlTb3dUWFhYTVAxMTEvUHRkZGVTNjFhdGJ3WVplVklUMC9uOTk5L1o4V0tGZnorKys4Y1BmclBlR0d0OVVwZ3BtRVk4eXJ6MjZMVmF2MFllTUJtczdtN3FkS1ZVaTN0ZHZ1QjA1eGlXQ3lXZmtxcDE0Q0dBTGZmZmp2RGhnMDc0Y2FVMGxxNWNpV1RKazBpSlNYRnZlbEhwZFNUZHJ2OVQ4OWZqUkFWU2xtdDF2dUIxNEZHQUYyNmRHSDQ4T0ZsK3V5dldyV0tpUk1uc24zN2RnQzAxa3RNMHh5VmxKUlUra1hHdlV6eSt6OThNYjhIR3lrSS9Zak5acnZVTk0wZVFIZWxWQWZBZ0lKdWh5dXZ2SkliYnJpQkRoMDYwS0pGaTREb2VzalB6MmZMbGkyc1dyV0s1Y3VYczI3ZHV1TGRCYWJXZWhXd3dEQ01iNzFWQUZrc2xnZVVVaCs3ZjFkS2piVGI3VlBQZGw1MGRIU044UER3WjRCWUlEd2lJb0pISG5tRUJ4NTR3T01sc0hKemMvbmlpeStZT1hPbU80bm1BVyticHZuZnhNVEVkTTlla1JEbHIwMmJOdTBNdzVoS1lWZnBaWmRkUm14c0xHM2F0UEc0clpTVUZDWlBuc3lLRlN2Y203WUFUem9janUveDQ3dnZKYi83WG40UE5sSVEraW1ielhhK2FacTNLNlc2QTdjQlJWUDJSMFJFMEtwVks2S2pvNG1PanVheXl5N2pvb3N1OHVtNzJrelRaT2ZPbld6WXNJRU5HemFRbkp6TXBrMmJPSDc4ZVBIRE1vQkZXdXZ2RGNQNDhReFg0U3FOeldhTDBscTdiMlhjcHBTNnREUkxYN20xYnQyNldaVXFWU1lBdlFHaW9xSVlPWElrTjk5OHM4ZmpxTkxTMG5qMzNYZVpQMzgrV211QUE4Q3p6WnMzbnkzTE5BbHZLUHo3ZUFWNEdLQk9uVG9NR3phTWJ0MjZlWnlQamg0OVdqUitOaTh2RCtBSThHSkdSc1piVzdac3lTN3YyTDFKOHJ0djVQZGdJd1ZoQUlpT2pnNExDd3U3WGluVkRiZ1ppS2J3MjZWYmpSbzF1UHp5eTduODhzdTUrT0tMaVlxS0lpb3FpbnIxNmxYcXQ4MzgvSHoyN2R1SHkrWEM1WEt4YmR1Mm9pUlJ2SXVna0Ftc0I1WnFyYi9QeWNsWjRZczNUbGl0VmhOUVd1c2VUcWZ6dTdLMFliUFpidEphVHdGYUY3WkpiR3dzclZxMThyaXRUWnMyTVduU3BPSjNXaVlaaGpFeUlTRWhyaXl4Q2VHcGpoMDdSaHc1Y21SazRSMzJOYXBVcVZKMGg3Mm5hMyticHNsMzMzM0h0R25UT0hUb0VCUmNCZndnSkNUazJUVnIxcVJXUVBnK1JmSzdxQ3hTRUFhZ3dobnpMYVpwdGxkS3RRZmFBU1d1OVdRWUJ2WHIxeTlLSU82ZkdqVnFVTFZxVlNJaUlvcCszTDlYclZxVjhQQndzck96eWNySzR2ang0MFgvZGY5a1pXVng5T2pSb3NUZ2NybllzMmNQKy9idEs5NHRjTEp0d0dxdDlSckRNRmJuNXVZNjE2NWRlNnlDM3FaeWM5VlZWMTBTRWhKeW9jUGhXSG91N1JUT3hkWWZlQm1vcTVTaVo4K2VEQmt5aE5xMWEzdlVsdGFhWDM3NWhTbFRwaFJOejZDVW1wZWZuejhtTVRGeCs3bkVLY1FaS0p2TjFrTnJQWW5DbkhQampUY3ljdVRJTXEzVzRYUTZtVEJoQXBzMmJRSUt4cElwcFVZNEhBNzdXVTROV0pMZlJVV1JnakJJRkhaQnRETU1vNTNXdWlYUVZDblZWR3ZkaU1yOUhHaWwxRzZ0OVhaZ3UxSnFzOVo2dFZJcVFib0lDbHg1NVpXMVEwTkQvdzA4QVZTcFVhTUdBd1lNb0UrZlBoNnYxcENkbmMyY09YUDQ0SU1QM04wejJVcXBDYm01dWE5Sk1oYmxxVzNidGxlWXBqbUZncXRZWEh6eHhjVEd4aElURStOeFc2bXBxVXlkT3BYRml4Y0RvSlRhWlpybUdLZlQrVGwrUEU2d29raCtGK1ZCQ3NJZ0Z4MGRIVmF0V3JVTDgvUHptd0pOdE5aTmdTWktxWnBBTmFCNjRYOVBmaHdCSEFjeUMzK09uZnhZYTMyRWd1WFd0Z01wSVNFaDJ6TXpNM2RKdDBEcFdLM1d5NERKRkl3aG9rbVRKb3dlUFpwcnI3MzJ6Q2VXWU8vZXZVeWJObzBmZmlpYWxXWTM4TFRENGZnZjhnK3NPQWZ0Mjdldm01ZVg5MS9nY2NDSWpJems4Y2NmNSs2NzcvYTR1eklySzR1UFB2cUlqejc2eUwyTzkzSGdkYVhVRzNKM3FlY2t2d3RQU0VFb2hHOVROcHV0cTlaNk10QVM0TnBycitYSko1K2thZE9tSGplMmR1MWFKazZjU0hKeTBjd2NmeGlHTVNJaElXRjF1VVVzZ29MTlpnczFUZk54cGRSL0tGeXo5NTU3N21IUW9FRWVUNU9pdGVhbm4zN2lyYmZlWXUvZXZlN05ueXVsbnJMYjdUdktPM1loeEtta0lCVENEeFFPTEg5Q0tUVWVpQXdKQ2FGdjM3NE1HRENBbWpWcmV0U1dhWnI4OE1NUHZQWFdXeHc4ZUJBQXJmVkhobUdNdGR2dHJyT2NIakN1dmZiYW1zZVBIMjhMMkV6VHZGZ3AxUXhvQXB6SFAxZEw0SitySXVsQWl0YjZiOE13dGdIMmlJaUloR0JjTjdWdDI3YWRDN3VITHdkbzM3NDlzYkd4TkcvZTNPTzJObTdjeUlRSkUwaEtTbkp2Y2dJakhBN0hpak9jSm9Rb1oxSVFDdUZIV3JkdVhhOUtsU292QWYwQmRkNTU1ekZreUJCNjl1enA4YlFUbVptWnZQLysrOHlkTzVmYzNGeUFvMHFwbDJ2V3JEa2xMaTd1K05uTzl6Y2RPM2FzY3ZqdzRXc013K2lodGI0RnVJS1Q3dFlzQXhOWXI1VDYyVFROYjJ2VnF2VzdyeXlWVmhIYXRHblQwakNNU1VCM2dFYU5HdkhrazA5eTQ0MDNlanhOMHNHREI1azJiUm9MRml4d1Q1TzBUMnM5cmtXTEZoL0tORWxDVkQ0cENJWHdRMjNidHJXWXBqa1Z1Qjdna2tzdUlUWTJGcHZONW5GYnUzZnZadkxreVN4YnRzeTlhWnRTYXJUZGJ2K1dBQmhmYUxQWnJqUk5jN0JTNmw2Z3JudDdSRVFFbDE1NktaZGRkaG1OR3plbVVhTkdSRVZGVWF0V0xTSWlJb29tQ00vT3p1YjQ4ZU1jUG53WWw4dkY3dDI3MmJGakJ4czNibVRqeG8xa1o1OHdCZDVCcmZVWGhtRzhHMGhMYThYRXhFVG01dVkrQjR3RVFxdFZxOFpqanozRy9mZmZUMWhZbUVkdDVlVGs4T21ubi9MZWUrK1JtWmtKa0F0TVZVcTlaTGZiRDVkLzlFS0kwcENDVUFqL3BheFc2ejNBQktBeHdDMjMzTUtJRVNObzJMQ2h4NDJ0WHIyYWlSTW5zblhyVnZlbXBZVXJyL2hqWWFPc1Z1dGR3Q2dLaTJhQTZPaG9icnp4UnE2NzdycHlXZkhCdmRyQ2I3Lzl4cSsvL2xwOGJDYkFDbUN5dytINEJqOHRyTys1NTU2UUxWdTJQS3lVZWdXb0IzRG5uWGN5ZE9oUXpqLy9mSS9hMGxxemZQbHkzbnp6VFhidDJ1WGUvSDErZnY3b3BLU2t2OG8zY2lHRXA2UWdGTUxQMld5MmFrQ3Mxdm9ab0dwWVdCZ1BQdmdnRHovOE1GV3JWdldvcmZ6OGZPYlBuOC8wNmRQSnlNaUFnaTdSLzZ0U3BjcS9WNjllZmJEOG95OTN5bXExM2dhOEJOZ0E2dGV2VDY5ZXZlamV2WHVaMXN6MXhONjllMW13WUFGZmYvMTE4WnNqN01CekRvZmpKL3lvTUxUWmJOZHByYWNDVm9EV3JWc1RHeHRMZEhTMHgyMXQzYnFWU1pNbUVSOGY3OTYwRVJoVitKNElJWHlBRklSQ0JJaDI3ZHBkbEplWDk1cFM2bjZBZXZYcU1YejRjTHAwNmVMeCtLNk1qQXhtekpqQkYxOTg0WjVvOXBEV2VyeGhHUC9ueWRKOGxjbGlzVFJSU3MyZ2NKcWVWcTFhTVhEZ1FHNjQ0WVpLWDliTE5FMldMMS9PakJreitPdXZvb3RmUDJtdEJ6bWR6cFJLRGNaRE5wdXRzZGI2ZGFBdkZIeU9Sb3dZd1cyMzNWWWVuNlAwd2h1ajN2WFZ6NUVRd1VvS1FpRUNUTnUyYmE4dEhGOW9BN2p5eWlzWk0yWk1tYTdzYk51MmpVbVRKdkhISDMrNE4yMG9YQVp2U2ZsRmZNNE1tODMyT1BDRzFycDY0OGFOR1RwMEtKMDZkZkw2K3E2bWFiSjA2VkttVDUvT2poMDdVRW9kQTU2eTIrMy9SOEhWMTNObXRWcHRRSE9Idy9FbDUzQUYwbWF6VmROYVB3VThSZUdWNW9jZWVvaUhIbnFvVEZlYXYvcnFLOTU5OTkyaUs4MWE2eG1HWWZ4YkppZ1d3amRKUVNoRVlES3NWdXREV3V0WGxWTDFBYnAxNjhhd1ljUEtOUGJydDk5K1k5S2tTZXpjdWRPOStUdGd0TVBoMkZLK1lYc21KaVltTWk4djcyT3RkWStRa0JBZWZ2aGgrdmZ2Ny9HTkRoVXRKeWVIV2JObThlR0hIN3F2bEgwVEdocjZVSHg4Zk1hNXRtMjFXbzhENGNBRERvZGpiaG1hVUJhTHBZOVM2ZzNnSW9ET25Uc3pZc1FJb3FLaVBHNnNoTEdveTRDUkRvZGpiUmxpRTBKVUVpa0loUWhnaFFYVE9LMzFLQ0RzWE84Ty9menp6NWs1YzJieHUwT25oSWFHdmxRZWhZMm4yclp0MjhvMHpXK0FTNXMyYmNvcnI3eENxMWF0S2pzTWoyemF0SWx4NDhheGZmdDJnRDhOdzdncklTRmhVMW5iSyt6ZVRZR0M1ZDFxMXF6WjBwTXBnNnhXcTAxclBWVXBkUzBVZExQSHhzWml0Vm85am1YWHJsMU1uanladUxnNDk2YnRGSHhwbUk4ZmpaMFVJbGhKUVNoRUVMQmFyUzJVVWhPMTFqM2czT2FQUzB0TFkvcjA2WHo3N2JmRjU0OGI2M1E2UDZTY3VrSFBwazJiTnUxQ1FrS1dhSzFyZGV6WWtmLys5NzlVcjE2OU1wNzZuQjA3ZG96bm4zK2VYMy85RmFYVVlkTTBiM0U2blFsbGFjdGlzVHlxbEpwZGJOT3pEb2ZqbGJPZDE2NWR1d2I1K2ZrdkE0OEFxbmJ0Mmp6eHhCUGNlZWVkWlpyUGN2YnMyWHp5eVNmdStTeVBGYzVuT1RrUTU3TVVJbEJKUVNoRUVEbDVoWWwyN2RvUkd4dExpeFl0UEc3cnp6Ly9aTUtFQ1NRbUpybzMyUXVYd1Z0WmZoR2Z5bXExWHEyVVdxeTFydm5vbzQ4eWVQQmdyNDhWOUpScG1yenp6anQ4OE1FSEtLVXlnRnZ0ZG52OFdVODhpZFZxL1JUbzI3RmpSL2VWdVdQNStmbXRrcEtTZHBkMGZJc1dMY0lqSXlPSEE4OEROVU5DUXJqdnZ2c1lNR0FBTldyVThQZzFMRnk0a0xmZmZydG94UnVsMU1lbWFZNTFPcDE3UEgwdFFnanZPcmRKdUlRUWZtWFBuajNiV3JWcU5UTTdPM3MvMEdIUG5qMVZ2Lzc2YTlMUzByanl5aXVKaUlnb2RWdm5uMzgrZDk1NUo4MmFOV1A5K3ZVY08zYXNvZGI2MFlZTkc3YTY4TUlMVisvWnM2ZmN1NUVMYjZCWUN0UWNOR2dRZ3djUDl2Z0tweTlRU3RHK2ZYdVVVaVFrSklRRGZhT2lvaGE3WEM1UGxnNDBvcUtpM2dXcVRabzBpZjM3OTdOOSsvWXd3ekF1Y0xsYzgwOStTcXZWMmowOFBQeGJvQThRZnQxMTF6RjU4bVM2ZE9uaThmQ0J0V3ZYTW1iTUdMNzg4a3V5c3JJQTRwVlNkOXZ0OW1tcHFhbEJ0NVNmRUlIQS96S3BFS0pjdEcvZnZtNWVYdDRMd0dBZ0pESXlra0dEQm5IMzNYZFRwVW9WajlvNmZ2dzRIMy84TVI5KytLRjc1WTRzNEhXbDFBUzczWjVaSHZHMmE5ZXVnV21hQ1ZyclJvTUdEV0xnd0lIbDBhelh6Wnc1a3hrelpxQ1UybDJsU2hWYmZIejgzck9mQlczYXRHbGpHSWF6WHIxNi9QREREK3paczRmZXZYdVRtNXVMVXVwcTl4VkhpOFZ5dVZKcU1uQXJRTk9tVFJrOWVqVFhYSE9OeDdIdTNidVh0OTkrbXg5Ly9ORzl5YVcxZnRycGRINUNKUTBYRUVKVURMbENLRVNRMnIxN2Q1Ykw1ZnF4VWFOR1gydXRXMlZuWjEvOCsrKy9zM1RwVXBvMGFjS0ZGMTVZNnJhcVZLbUN6V2FqVzdkdUhEeDRrQzFidG9RQ0hZRUhvNktpOXJoY3JnM25FbXVMRmkzQ3c4TENmZ0NpdTNYcnh1alJvLzN5eW1CSnJGWXJlL2JzNGErLy9vck16OC92VUxkdTNibjc5KzgvNjFxK0RSczJmQURvM0tsVEoyNjY2U1lpSXlQSnlzcHlkK0ZmZWRGRkY4MXYwS0RCNjhEN1FNdWFOV3N5ZlBod3hvOGZUNU1tVFR5S01UczdtdzgvL0pDeFk4Znk1NTkvQW1RRHIyZG5aL2RadTNadEFuTFRpQkIrTHpBeXFoRGlYS2syYmRyY2FSakdtOERGQURmY2NBT2pSbzJpY2VQR0hqZVdtSmpJaEFrVDNNVUR3RzlLcVJGMnU5MVJsdUNzVnVzRUlQYktLNjlrNXN5WlBqZXR6TG5LeWNsaHdJQUJyRisvSG1DaXcrRVljN1p6TEJiTFlxVlU1NWRmZnBrdVhib0FCVGQ0M0hYWFhVVmorZ0FNdzZCWHIxNE1IanlZODg0N3o2TzR0TmI4OHNzdlRKa3loV0s5MlYvbDVlV05XYnQyN2Q4ZU5TYUU4R2xTRUFvaGlyUm8wU0s4WnMyYUk1VlN6d0UxcWxTcHd2MzMzMC8vL3YwOXZvdlhORTBXTEZqQXRHblRTRXRMQTlCYTY5bGhZV0hQbGJaYkZNQm1zOFZvclgrdlhyMjZtamR2bnFwWHI1NW5MOHBQN051M2o5NjllK3ZNekV4dEdFYUhoSVNFMWFjN3RtUEhqaEVaR1JtSGdJZ2xTNVpRcDA2ZG9uMExGaXpnaFJkZUFNQm1zekZtekJoYXRtenBjVHliTm0xaTRzU0pPQnhGTmZ6YXdyV3RsM25jbUJEQzUwbVhzUkNpU0ZwYVduNXFhdXJLaGcwYmZnalVNVTNUa3BTVXhMZmZma3V0V3JXNDVKSkxTdDFWcTVUaTBrc3ZwWGZ2M3BpbVNYSnlzdEphVzAzVEhOU3dZY1BjT25YcUpKeXRhN1JGaXhiaDRlSGhQd0Qxbm43NmFkVzJiZHR6ZjVFK3FucjE2cHgzM25scXhZb1ZDcmltZXZYcXM5UFMwa3A4ZjJyWHJuMmpVdXJSbGkxYjhzQURENXl3cjJYTGx0U3VYWnVlUFhzeWJOZ3c2dGF0NjFFY2h3NGQ0czAzMytUbGwxOTJYeFU4cUxVZVhhdFdyY2RYclZxMXJZd3ZUd2poNDZRZ0ZFS2N3dVZ5SFhXNVhOL1dyMS8vQjZYVUZWbFpXUmY5K3V1di9QYmJielJ2M3B3R0RScVV1cTJ3c0RCaVltSzQ3YmJiU0UxTkpTVWxKUnk0dFVxVktuMmpvcUwrZHJsY20wOTNick5telVZQy9XdzJHN0d4c1FFemJ2QjBXclZxaGQxdXgrVnkxWXVJaUVoM3VWeXJTanF1VWFOR2c0RHJ1bmJ0U29jT0hVN1lwNVRpaWl1dW9GbXpaaDY5WDdtNXVYejIyV2VNR1RPR3BLUWtnRHpncmR6YzNMdVRrcEorMjc1OXU5dzBJa1FBQyt6c0tvUW9EOHBtczkybnRYNERhQVRRcFVzWGhnOGZUdjM2OVQxdUxENCtub2tUSjdKdFc5SEZwcCtBVVE2SFkyUHg0NktqbzJ1RWg0ZHZBeTc0OU5OUHVlU1NTODd0VmZpSlRaczJjZi85OXdQc3o4dkxhN1oyN2Rwakp4OWp0Vm9UQU52YmI3OWRwcnVGVDdaeTVVb21UWnBFU2txS2UxT0ovMCtFRUlGTHJoQUtJYzdLNVhLdHUrQ0NDMllvcGZLVlVqRmJ0bXlwTW0vZVBQTHo4NG1PanZab21wb0xMN3lRM3IxN1U3dDJiZGF0VzBkMmRuWUw0UEVHRFJyVWJkYXMyYSs3ZHUzS0t6eHVsRktxUjZkT25ianZ2dnNxNnFYNW5QUFBQNS9ObXplemZmdjI2b1poSEhhNVhDZE05TjIrZmZ1NnBtbE9EZzBOVldQSGp2VjRpcURpdG0vZnpyLy8vVzltenB6SjRjT0hBVFlycFI1eU9Cd3Z1Rnl1L2VmNFVvUVFma1FLUWlGRXFlemR1emMzTlRWMVdZTUdEZVlxcFJybTUrZEgyKzEyRmk1Y3lBVVhYTURGRjE5YzZpNUt3ekM0NG9vcjZObXpKMWxaV1NRbkp4dEtxUmpUTk5OZEx0ZnZMVnEwQ0krSWlKZ0hWSHYxMVZjOUhnZm43NW8yYmNwWFgzMEZZS2xldmZwYnhjY1MxcTlmdnp0d2o5VnFwV2ZQbm1WcS84aVJJMHlmUHAzeDQ4ZTdyd3BtS0tXZXpjN09mamdwS2VuUHM1MHZoQWc4L3JYZWt4REM2NXhPWjRyRDRlaWp0YjVSS1pXNGQrOWV4bzRkUy8vKy9ZdFBNMU1xdFdyVm9uZnYza1cvSzZVV0FkU3NXYk03Y0g1TVRFeVo3cEQxZDVkY2Nna3hNVEVBNTllc1diUGJTYnR2QWR6N1BXS2FKbDkvL1RWMzNYVVhuM3p5Q2ZuNStScVlsWmVYMTlKdXQwOUtUazdPT2VmZ2hSQitTUXBDSVVTWk9KM081UmRmZkhGYllDQ3dQekV4a1gvOTYxKzgrT0tMN21sbXprcHJ6Y1NKRTkyL1RrOUlTRmhmK1BnUmdPN2R1NWQzMkg2alc3ZUNPbEFwOVVpeHpRcm9ESjRYaEhhN25YNzkrdkh5eXkrVG5wNE9zTUl3REp2RDRSaTRkdTNhZmVVVHRSRENYOGxOSlVLSWM5YW1UWnZ6UWtKQ250ZGFEd2VxVkt0V2pZRURCOUszYjE5Q1EwTlBlMTVjWEJ5alI0OEdPRlNsU3BXV3ExZXZQbWl4V0JvcXBYWldxMWJOV0x4NE1WV3JWcTJzbCtGVHNyS3l1UFhXVzhuTXpEU1ZVaGZhN1hhWDFXcHRBV3lPakl6a2wxOSt3VEJLOTUxK3pabzFQUDc0NCs1ZmR3QmpIQTdIbDhnS0kwS0lRbktGVUFoeHpoSVRFOVB0ZHZ0b3d6Q3VBQlptWm1ZeVpjb1U3cjMzWGxhc1dJSFdwOVlkT1RrNXZQbm1tKzVmLzcxNjlXcjM4aHEzQThhTk45NFl0TVVnUU5XcVZibnh4aHNCRE5NMGJ3ZFFTblVHYU5ldVhhbUxRU2k0VWNYTk1JeTdIQTdIRjBneEtJUW9SZ3BDSVVTNVNVaEkyT1J3T0xwcHJic0NtM2JzMk1ISWtTTVpObXdZZi85OTRrcG4vL3ZmLzlpOWV6ZEtxZVRJeU1qL0s3YXJFNVMrU3pRek01UHZ2LysrdkY2Q3gvYnUzY3NkZDl6QnA1OStXdTV0dDIvZkhnQ2xWQ2NBcmZVdHhiZVhWck5temVqVnF4Y0FwbW0rWEs1QkNpRUNRdG5uS3hCQ2lOTndPcDAvMm15Mm43WFdRNEVYVnExYVZldmVlKytsVDU4K0RCdzRrSnljSEdiUG5nMkFVbXBVWEZ4Y1h1R3B5bDM4Mkd5MlVqM1hrMDgreVpvMWE5aXhZd2REaGd3QllPalFvY1hYM2kyVjk5OS8zK08xZmdHV0xWdEdhbXFxeDB2N2xVYXg5K0JtQ29iNHhBQzgrdXFyT0oxT1ltSmlpSW1KS2RWOGtFT0dER0h4NHNVY1BYcjA5clp0MjNaTlNFajRvZHdERmtMNExSbERLSVNvVUJhTDVRS2wxSXZBQU1Db1ZhdVdlODQ3Z084Y0RrY1A5eTgybSsxU3JmWEdxS2lvVWwvMVc3dDJMWTgvL2pqWjJkbjA3OStmd1lNSDA2TkhEM2J0MnVWUm5Jc1hMejdqOURZelpzemc0TUdEcDJ6LzQ0OC8yTDE3TjNmY2NRY1JFUkZuZkk1eDQ4WjVGSlBXbW03ZHVwR2Ftb3BTNmpLZ205WjZGTkN3K0hGTm16WXRLZzdidG0xNzJ1TDBrMDgrY1hmVGI4ck96bTR0ZHhVTElkeWtJQlJDVkFxTHhYS1ZVbW9xY0dPeHpTMGREc2VXWXNmMFZrck42OVNwRXhNbVRDaDEyOHVYTDJmMDZOR1lwc25Ja1NOUFdkOFhDcTYyWFhqaGhYejc3YmNuYkI4NGNDQjJ1LzJzQldHdlhyMktyK1JSSm5hNzNlTnpZbU5qV2Jac0dWcnJ1NTFPNTFlQXNsZ3NseG1HMFZscjNSbm9DQlJWZ0laaGNPV1ZWeElURThQVlYxOTl3c1RodWJtNTlPblR4LzA2bm5RNEhKUFA2UVVKSVFLR2RCa0xJU3FGMCtsTUFtNnkyV3lQYWExbkthWEcyTzMyTGNXUFVVcTFBbWpjdUxGSGJkOXd3dzBNR1RLRWFkT204ZVdYWDlLclY2OEs2Y0tGc2hWMTUxSk11dDhMd3pEY2EvZHBwOU81QWRnQVRJMk9qZzRMRHcrUDBWcDNWa3AxTmsyemZWSlNrcEdVbE1UTW1UT3BWcTBhYmR1MkxicUNPSHIwYUlZUEh3NHczbUt4ekhVNm5iSWlpUkJDQ2tJaFJLWFNkcnY5UGVDOUVuZHFmWWxTaW9zdXVzampoaDk1NUJIQ3dzTG8wYU5IaFJXRDN1QXVDTFhXSlM3bVhOanR1Nkx3NTkrRlV3QjFMQ3dRYjhuTXpMeGsrZkxsTEYrK0hLRDRlTU5hU3FsM2dic3IralVJSVh5ZkZJUkNDSitobEdvSm5sOGhkT3ZYcjErNXhsT1MwdDdzVWw2S0ZjY2xGb1FuUzB4TVRBZStLZnpCWXJFMEFXNHBuTExtNXIxNzk1NWY3UERlVjExMVZhT2twS1RkNVJpeUVNSVBTVUVvaFBBbGRRRHExS25qN1RoT2ErREFnUjZmOC9ubm54ZS9rY1lqeGQ2TDJtVTUzK2wwcGdDekMzK010bTNiWG1XYVptZmdkYVZVb3RZNnQweUJDU0VDaWhTRVFnaWZvWlNxb1FJelhuUUFBQXErU1VSQlZMVXU5WVRVTDc3NElrNm5zK2ozQ3krOGtMZmVlcXVzejEycTR3WU5HdVJ4MnovOTlGT1pDOEppNzBXTk1qVndJak1oSWNFSk9JRTN5cUU5SVVTQWtJSlFDT0V6dE5ZMWdGSVhoSHYzN2ozbk8zL2RTbHNRenBneHcrTzJDOWNPTHBOcTFhcTVINVpIUVNpRUVDV1NnbEFJNFVzOEtnaW5UWnRXOUxqNDJMNFpNMmJ3MDA4L25YSjhhbXBxMFlvZGJyVnJGL1RFaG9TRWxPbzVaODZjV2FyanlrczVYeUVVUW9nU1NVRW9oQWc0Qnc4ZUxQSEtZVjVlM2luYjNhdVRtS1pacXJZcmU5b1pJWVNvREZJUUNpRjh5Vkhndkt5c0xFSkRROHZjeUxoeDQwNVpGZVJNRTFNRDVPZm5sL241S2xKV1ZwYjc0VkZ2eGlHRUNHeFNFQW9oZklaUzZxalcrcnlzckN3aUl5TXI1VG5Ed3NJQXlNN09MdFh4bFQzdFRHWm1wdnVoRklSQ2lBb2pCYUVRd21kb3JZL0NDVmZGS3B4N0V1dlNQbWZ2M3IxTDNKNmRuVTE0ZUhpSit4WXZYc3lSSTBmS0ZKOWNJUlJDVkFZcENJVVF2aVFOSUMwdGphWk5tMWJLRTlhc1dSUDQ1MDVncmZVcGR4em41dVl5WWNJRXNyT3p1Znp5eTA5cFkvcjA2Y1RGeFRGanhvd1M1MURzMDZjUDZlbnAvUDMzM3pScjFzeWorTkxTMHR3UEQzbDBvaEJDZU1Ed2RnQkNDT0dtdGQ0TXNHUEhqdkpvcTFUSFhYREJCUURzMzErd3BPK0NCUXQ0OU5GSCtmUFBQd0Z3dVZ4MDZ0U0pSWXNXRlJXRHQ5OSsrd2tUVkRkcDBvUnQyN1l4YU5DZ0V1Y2J2T2lpaTNqOTlkY1pPSEFndTNkN3Rpakl6cDA3M1EvLzh1aEVJWVR3Z0JTRVFnaWZvWlQ2QzA0b2dzb2tKU1dGb1VPSGx1cllDeSs4RVBpbkNEMTgrREJKU1Vta3BxWUM4TjEzMzVHWm1YbkNsYjk5Ky9aeDRNQ0JvdCs3ZGV2RzRNR0QyYlp0RzhPR0RlUDQ4ZU5Bd1IzSlU2ZE81Y0NCQS9UczJaTzB0RFNHRFJ0R1JrWkdxVitMT3k3M2V5T0VFQlZCQ2tJaGhNL1FXbStDYzd0Q3VHVEpFaDU0NEFIaTQrUFp1blhyV1k5djJiSWxBT3ZYcndmKzZhS3RVNmNPcG1teVlNRUNRa05ENmRxMTZ4bmI2ZCsvUDdmZWVpc1dpNlZvTE9IR2pSdjUrT09QaVkrUDU3Nzc3dVB1dSs4bUpTV0ZwNTkrdXRSM05idmZDOU0wcFNBVVFsUVlHVU1vaFBBWmhtRWthNjNadUhHalIrZTV4Ly90M0xtVFo1NTVoaXBWcXZERUUwK1VhcnhlaXhZdGlJeU1aTTJhTmFTbnB4Y1ZoSFhyMW1YUm9rVzRYQzV1di8xMmF0V3FkY0o1SmMxYitQTExMMk1ZLzN6UGRyK09WcTFhQVJBYkc4dW1UWnRZdlhvMVM1WXNvVXVYTG1lTXJmaDdZUmhHOGxsZmpCQkNsSkZjSVJSQytBeTczYjRKU0hXNVhPelpzNmZVNXkxZXZCZ29LTklhTldyRUJ4OTh3Q09QUEhKQ2NYWTZobUhRdVhObmNuSnlHRGR1SEd2V3JNRXdEQzY0NEFJKytPQURBUHIxNjNmQ09YWHExR0hQbmowNG5jNFR4aXE2bnk4M041ZVZLMWNTRnhkSGpSbzFpZ3JDME5CUVhuLzlkVjU4OGNXekZvTUFlL2JzY1hkZHV3cmZHeUdFcUJCeWhWQUk0VXUwMW5xcFV1cCt1OTFPdzRZTlMzV1NlOHloeldaajBxUkpSWGNPbDlhamp6N0s0c1dMaVkrUEI2QjU4K2FFaFlVeGVmSmtsaTlmem1XWFhYYkM4ZGRmZnozZmZ2c3QvZnYzUDJ2YkR6Lzg4QW5MNHRXdlgvK3MzYzl1eFZaRldRcVU3aTRaSVlRb0F5a0loUkMrWmlsd2YzeDhQTjI3ZHkvVkNVOCsrU1IxNjlhbFQ1OCtwVjRIdWJnR0RSb3dlZkprbm43NmFRNGVQRWlmUG4yQWdodE83ci8vL2xPT2o0Mk41Ynp6enNOdXQ1YzR2NkJoR05TdFc1ZWJicnFKZSsrOTErTjQzRmF2WGcyQTFucHBtUnNSUW9oU1VHYy9SQWdoS28vTlpvdlNXdStxVnEyYXNYang0aklWZUNYWnZuMDdvYUdoTkdyVTZMVEg1T1Rra0phV1JvTUdEY3JsT2M5RlZsWVd0OTU2SzVtWm1hWlM2a0s3M2U3eWRreENpTUFsWXdpRkVEN0ZicmU3dE5hTE1qTXppWXVMSzdkMm16WnRlc1ppRUFxV3NmT0ZZaEJnMmJKbDdtWHJmcFJpVUFoUjBhUWdGRUw0b2crZ1lKTG9ZUFg5OTk4RG9MWCt3TXVoQ0NHQ2dCU0VRZ2lmYytUSWtRWEFnZmo0ZURadjN1enRjQ3JkWDMvOTViN0I1VUJPVGs3d1ZzVkNpRW9qQmFFUXd1ZHMyYklsVzJzOUVXRG16Sm5lRHFmU0ZYdk5FNUtUazNPOEdZc1FJamhJUVNpRThFazVPVG5UZ2YxTGx5NWwwNmJnbVlKdjA2Wk5MRnUyREdCL1hsN2VkRy9ISTRRSURsSVFDaUY4VW5KeThsR2wxT3NBa3laTktuRmxrRUJqbWlZVEowNEVRQ24xK3RxMWE0OTVPU1FoUkpDUWdsQUk0Yk1PSHo0OERkaGd0OXY1OXR0dnZSMU9oZnZtbTI5d09Cd29wWklMWDdzUVFsUUttWWRRQ09IVGJEWmJqTmI2OStyVnE2dDU4K2FwZXZYcWVUdWtDckZ2M3o1NjkrNnRNek16dFdFWUhSSVNFbFo3T3lZaFJQQUlPZnNoUWdqaFBTNlhhM2RVVkZUTjNOemNhNU9Ta3JqampqdE9XQW91RU9UazVEQnMyREIyNzk2dGdFbDJ1LzFEYjhja2hBZ3VnWlZWaFJBQnFVNmRPcitHaElSMDJyOS9mK085ZS9mU3NXTkhsQXFNRGc2dE5mLzk3MzladVhJbFd1dVZPVGs1RCszZnZ6L2YyM0VKSVlLTEZJUkNDSiszZi8vKy9DWk5taXpVV3QvMzExOS9SU3Fsc05sczNnNnJYTXlhTll0UFAvMFVwZFR1ME5EUW01MU9aNGEzWXhKQ0JCOHBDSVVRZm1IMzd0M0hvcUtpZmdYdXQ5dnRZWUZRRk02WU1jTTk1K0JSb0V0Q1FrTHd6Y0l0aFBBSlVoQUtJZnlHeStWeVJVVkZMVk5LOVVsSVNBalB6YzJsYmR1MmZ0ZDliSm9tMDZkUFovYnMyU2lsTXBSU25SME94eHB2eHlXRUNGNVNFQW9oL0lyTDVkclZvRUdESllaaDlIRTZuUkdiTjIvbXV1dXVJeXdzek51aGxjcXhZOGNZTzNZczMzenpEVXFwdzZacDNpTEZvQkRDMjZRZ0ZFTDRuZFRVMUQyTkdqV2FyN1crWmZ2MjdlY3ZXN2FNTm0zYWNQNzU1M3M3dERQYXRHa1RRNGNPSlNrcENXQmpmbjcrelltSmlldThIWmNRUWtoQktJVHdTM3YyN0RuWXVISGpPVnJyeTlQVDB5K2RQMzgrdWJtNXRHblR4dWVtcGNuSnllSGRkOTlsL1BqeHBLZW5BM3dUR2hyYXpXNjM3L0YyYkVJSUFUSXh0UkRDL3hrMm0yMFFNRUZyWGYzLzI3dC9sc2l2S0F6QTc5WENrUVJUcEJBVXpSSlJ4Tm5HUDlVaVV3aEpPaGNMOHhFaXhDcEZ1clNwVXhud0s4UkMxaTRKV0F5U2FzWnFGVkVNaTZKZ2tTS1N4YkZ3Zm1sVzJETHNzbTVXbndkdWMyNXh6KzNlNHNBWkhSM042dXBxRmhZVzB0UHpmcGN4ZGJ2ZGJHOXZaMjF0TFNjbkp5bWx2RXp5ZmJ2ZFhrOXkvM2Z4QVI4TWdSQzRGNmFucHo4cnBhd24rU3BKSmlZbXNyS3lra2FqY2VmQnNOdnRwdGxzWm4xOVBZZUhoN2ZsWDBzcDM3VGI3Wk03YlFiZ1B4QUlnZnVrek16TWZKbmt4eVN6U1RJNE9KaWxwYVVzTGk1bWNIRHduVDUrY1hHUnJhMnRiRzV1NXVMaTRyYmNTdkxEN3U3dWIwbXFkOW9Bd0JzU0NJSDdxTXpPemo2dHF1cTdKSTNiWXIxZVQ2UFJ5UHo4Zk1iSHg5OTYxdkRtNWlaSFIwZloyZGxKczluTTN0N2U2OWZOVXNwUDdYYjdXUVJCNEg5T0lBVHV0Ym01dWNjM056ZmZsbEsrVHZMcGJiMnZyeStUazVPWm1wckt5TWhJaG9lSE16UTBsSUdCZ2RScXRkUnF0U1JKcDlOSnA5UEo1ZVZsenMvUGMzWjJsdFBUMCt6djcrZmc0Q0RYMTlldlAvZFhWVlcvOVBiMi90eHF0WjdmN1U4QjNweEFDRHdJeTh2THZjZkh4MCtxcW5wYVN2a2l5ZU1rYnp0YzJFM3l2S3FxMzBzcHo4Ykd4djdZMk5pd2h4ajQ0QWlFd0lOVXI5Yy83dS92bjZ1cWFxN2I3WDVlU25tVTVGR1NUNUo4OU9va3ljdFg1KzhrTDZxcWV0SFQwL05uS2FWMWRYWFYydHZiKytjOXRBOEFBQUFBQUFBQUFBQUFBQUFBQUFBQUFBQUFBQUFBQUFBQUFBQUFBQUFBQUFBQUFBQUFBQUFBQUFBQUFBQUFBQUFBQUFBQUFBQUFBQUFBQUFBQUFBQUFBQUFBQUFBQUFBQUFBQUFBQU1ERDh5L0xRZ01jckt4UkFRQUFBQUJKUlU1RXJrSmdnZz09IiwKICAgIlR5cGUiIDogImZsb3ciLAogICAiVmVyc2lvbiIgOiAiIgp9Cg=="/>
    </extobj>
    <extobj name="ECB019B1-382A-4266-B25C-5B523AA43C14-2">
      <extobjdata type="ECB019B1-382A-4266-B25C-5B523AA43C14" data="ewogICAiRmlsZUlkIiA6ICIxMDY4NTQ5ODcxMDIiLAogICAiR3JvdXBJZCIgOiAiNjM1ODUzMTkiLAogICAiSW1hZ2UiIDogImlWQk9SdzBLR2dvQUFBQU5TVWhFVWdBQUFvUUFBQUdUQ0FZQUFBQ3hqQVB4QUFBQUNYQklXWE1BQUFzVEFBQUxFd0VBbXB3WUFBQWdBRWxFUVZSNG5PemRlVnhVOWZvSDhNLzNEQXlMaUxzb2lMaWdxQ2d3NTZCa0tLTGx3cElMYXVVS0xtbHFkVFBicmpkL2JlcE56Ykx1ZGNHc0ZEWExjc25FTGZjbFU1a1o5T2FhdUdBS1pKcVFzc21jNys4UG1Ba1VaRmpQTE0vNzllb1ZudldaY1h4NDVwem5mTDhB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UZNS1VESUlRUUpZU0dodGJOemMwTkJpREpzdHlHTWRZYWdBK0ErZ0RxQUhBdDJqUWJ3RDBBZHdCYzVaeGZGZ1RoRWdDdHM3TnowcEVqUi81U0luNUNDS2xPVkJBU1F1eENlSGk0UTJabTV1T0NJQXppbkQ4Sm9ETUFvWXFIbFFIOHdoamJMY3Z5OS9YcTFmdHAvLzc5QlZXUGxoQkNhaGNWaElRUW15WkpVaGRabHFjd3hwNEcwTWk0M05uWkdSMDZkRURIamgzUnNtVkxlSGw1b1huejVxaFhyeDZjblozaDVPUUVBTWpMeTBOdWJpNHlNek9SbHBhRzY5ZXZJelUxRldmUG5zWFpzMmVSbDVkWC9IUzNPT2ZyQlVGWXF0VnEvMWU3cjVRUVFpcVBDa0pDaUMxaW9pZ09CakFkUUUvalFuOS9mL1RxMVFzOWV2U0FyNjh2VkNwVmxVNWlNQmh3OGVKRkhENThHQWNPSE1EcDA2ZUxyejRFNEdPZFRyY1pBSy9TaVFnaHBJWlJRVWdJc1NWTUZNWCtBR1lEa0FEQXc4TURNVEV4ZU9xcHArRGg0VkdqSjgvSXlNQVBQL3lBalJzM0lpTWp3N2hZQytBdG5VNjNFMVFZRWtJc0ZCV0VoQkNib05Gb2ZCaGo4UUQ2QTRDZm54OG1UWnFFc0xBd0NFSlZXd1VyUnBabEhEeDRFUEh4OGJodzRZSng4VTdPK1dTOVhuKzFWb01oaEJBelVFRklDTEYyZ2lSSnp3T1l6em12MDdKbFMweWJOZzE5K3ZTcDlVTHdRYklzWSsvZXZWaThlREZTVTFQQkdMc0g0SFd0VnJzTWhRK2tFRUtJUmFDQ2tCQml0VUpDUXR3TENnb1NPT2VEVkNvVjR1TGlNSEhpUktqVmFxVkRLeUUvUHgrZmZmWVpWcTVjQ1ZtV0FXQ3pvNk5qN0xGang3S1VqbzBRUWdBcUNBa2hWaW80T05oUGx1WE5BRHEwYXRVS2MrZk9oWitmbjlKaFBkTDU4K2N4YytaTVhMbHlCUURPQ1lJd09Da3A2YnpDWVJGQ0NLcjJpQjBoaENnZ0tDaW9LMlBzSUlBVzRlSGgrUFRUVDlHOGVYT2x3eXBYNDhhTkVSMGRqVXVYTHVIcTFhdU5BWXhwMXF6Wjd2VDA5QnRLeDBZSXNXOVVFQkpDcklvb2lvOEpnckNiYys0K2Z2eDR6Snc1MHpSbW9EVlFxOVhvMjdjdkNnb0tvTmZyblFWQmVOYlQwM05mV2xyYWRhVmpJNFRZTHlvSUNTRldReFJGQ2NCZUFIVW5UNTZNS1ZPbWdESHI2M3hoaktGYnQyNWdqQ0VwS2NrSndMUE5temZmbFphV2xxWjBiSVFRKzBRRklTSEVLblR0MnJVWmdIMEFHaytlUEJtVEprMVNPcVFxa3lRSmpERm90Vm8xWXl5cVpjdVdhNjlmdjM1UDZiZ0lJZmFIQ2tKQ2lNWHo5ZlYxVXF2VjJ3RDRSMGRIWThhTUdWWjVaYkEwb2lqaXhvMGJ1SERoZ3J2QllPamVxRkdqTlRkdjNqUW9IUmNoeEw1UVFVZ0lzWGl0V3JYNkFNQXpYYnAwd1lJRkMrRGc0S0IwU05XR01ZYlEwRkFjTzNZTU4yL2ViT25nNE9DU2xwYjJvOUp4RVVMc2kyMTh4U2FFMkN4SmtrSTQ1ei9WcVZPSGZmZmRkNnhwMDZaS2gxUWpmdi85ZHd3ZE9wUm5aMmR6UVJDNkp5VWxIVmM2SmtLSS9WQjJHSDlDQ0hrRVgxOWZKODc1RndDRTZkT24yMnd4Q0FCTm16YkY5T25UR1FDQmMvNkZyNit2OVR3NlRRaXhlbFFRRWtJc1ZyMTY5VjRBMEVtU0pBd2FORWpwY0dyYzRNR0RJWW9pT09mK1JhK2RFRUpxQmQweUpvUllKSDkvZnpjbko2ZExBSnFzVzdjTzdkdTNWenFrV25IKy9IbU1IRGtTQUc0V0ZCUzBQblhxRkQxMVRBaXBjWFNGa0JCaWtkUnE5VFFBVGZyMDZXTTN4U0FBK1BuNW9YZnYzZ0RReE1IQllaclM4UkJDN0FNVmhJUVFpK1ByNit2RUdIc1ZnRTJNTjFoUnhWN3phOVJMU0FpcERWUVFFa0lzVHQyNmRaOEMwRGdrSkFUdDJyVlRPcHhhMTc1OWU0U0VoQUJBNDdwMTYwWXJIUThoeFBaUlFVZ0lzVVRqQU9DcHA1NVNPZzdGUkVjWDFvR01zWEVLaDBJSXNRTlVFQkpDTElwR28vRmtqQTF3ZFhWRmVIaTQwdUVvcG5mdjNuQjFkUVdBQ0VtU21pc2REeUhFdGxGQlNBaXhOQkVBaEY2OWVzSEZ4VVhwV0JUajR1S0NYcjE2QVlBZ3kzS0UwdkVRUW13YkZZU0VFRXZUQjRDeGg2NWMyZG5aMkxwMWE0MEc5Q2daR1JtSWlvckN1blhycXYzWTNicDFBd0F3eHZwVSs4RUpJYVFZMjVrUWxCQmlDNWl4K0pFa3lhd2RYbm5sRlp3NGNRS3BxYW1ZT25VcUFHRGF0R2xJUzB1cjBJbS8rT0lMMUs5ZnY0TGhBdnYyN1VONmVqcnExS2xUNFgzTFUrdzllQUtGNDhieWFqOEpJWVNBQ2tKQ2lBV1JKTW1QYzk2c2VmUG04UFQwTkd1ZnFWT240dm5ubjhmbm4zOE94aGltVEptQzMzNzdEYi85OWx1RnptMHdHQjY1UGo0K0hyZHUzWHBvK2M4Ly93d0FTRXBLd2krLy9QTElZOHljT2JOQ01YbDZlcUpaczJaSVQwOXZKa21TbjFhclBWZWhBeEJDaUptb0lDU0VXQXhabHYwWlkrallzYVBaK3dRRUJPQ0REejdBakJrenNHTEZDcmk1dWVINzc3OS9hRHRKa3RDaVJZdUgxazJhTkFsYXJiYmM4K3pjdVJOWHIxNHRjMzFpWW1LNXg2aG9RV2g4TDlMVDB5SExzajhBS2dnSklUV0NDa0pDaU1WZ2pQa0JRTXVXTFN1MFgxaFlHS1pPbllyLy92ZS8rUGJiYnhFVEUxTWp0M0FCbUZVOFBpZ21KdWFSeGVTakdOOExRUkRzWjdvV1FraXRvNEtRRUdJeE9PZnRHV1B3OXZhdThMN2p4bzJEV3EzR29FR0RhcXdZVklLeElPU2NVMEZJQ0treFZCQVNRaXdHWTZ3ZFVQRXJoRWFqUm8ycTFuaEtZKzdETHRXbFdIRk1CU0VocE1aUVFVZ0lzU1FOQWFCaHc0Wkt4MUdteXN5dC9NMDMzeUF6TTdOUzV5djJYalNvMUFFSUljUU1WQkFTUWlxc1M1Y3VEUmhqanFkT25mcTlPby9MR0hQam5KczlJUFg3Nzc4UHZWNXYrbk9MRmkzdzZhZWZWdmJjWm0wM2VmTGtDaDk3NTg2ZGxTNElpNzBYYnBVNkFDR0VtSUVLUWtKSWhUazZPaDRCMEZHajBYeWxVcW5lUzBwS09sOGR4K1djdXdFd3V5RE15TWlvOU1NYUR6SzNJSXlQajYvd3NlL2N1VlBoZll5S3BxOERxQ0FraE5RZ0tnZ0pJWlhoQ3dDTXNaR3lMSThRUlhHVElBanprcEtTamxmeHVCVXFDUC83My8rYWZpN2UyeGNmSDQrZE8zYyt0SDE2ZWpwaVltSktMR3ZRb1BCT3JFcWxNdXVjeTVjdk4ydTc2bEtSSzRRYWpXWUNnSUQ4L1B4L25UNTkrbTZOQmtZSXNTbFVFQkpDS3VNVkFQOEJBRWRIUjNiLy92MFlXWlpqUkZIY0IyQ2VUcWZiQlFWbjFiaDE2MWFwVnc0TENnb2VXbTZjblVTV1piT09YZHZEenBoTG85RUVNc1pXQUlCYXJSNnQwV2orS3dqQ2Y3UmE3UjgxZW1KQ2lFMmd1WXdKSVJYR0dQc2FRSUVnQ0VoSVNFQmNYSnh4cUpmZUFIWklrcVRUYURUUGhvZUhWL1JMNTEwQXlNbkpxVko4TTJmT2hGYXJMZkVmVU5oaitPQnlCNGZDRU11YnFVUXB4ZDZMUjE3eEV3VGhEZVBQakxHR2pMSC80NXluU3BMMHFVYWo4YW5KR0FraDFvK3VFQkpDS2t5cjFmNGhpdUoyV1phZjBtcTFlUEhGRnpGdTNEaDg5OTEzV0x0MkxXN2Z2aDNFR0Z1WGxaVTFSNUtraFdxMStzdWpSNCtXVytVeHh1NXl6dXZuNU9UQTNkMjlObDRLMUdvMUFDQXZMOCtzN1d0NzJKbnM3R3pqajJVV2hGMjdkbTFqTUJpZVVhbFUrUDc3NzVHZW5vNHZ2L3dTUjQ0Y2NlR2N2OGdZbXlxSzR0ZU1zWGxhcmZaL3RSTTVJY1NhVUVGSUNLa1V6bmtDWSt5cHJWdTNZc1NJRVhCemMwTmNYQnhHamh5SnJWdTNJaUVoQWRldVhXdkRPVitjbDVmM2ppaUtuOXkvZjMvSi8vNzN2ejhmY2N4cXVVSllFY1pCck0wOTU5Q2hRMHRkbnBlWEJ5Y25wMUxYN2RxMUMzLzk5VmVsNGpQbkNxSEJZSmdCUUJnd1lBQ2FOMitPNXMyYlE2UFI0T0xGaTFpMWFoVjI3Tmloa21WNUZPZDhsRWFqMmNZWSswQ24weDJHZ3JmMUNTR1doUXBDUWtpbDFLdFhiMnRXVmxibXVYUG42bDI2ZEFsdDJyUUJVSGpGTFNZbUJvTUhEOGJldlh1eGN1VktuRDE3dGdtQTJZNk9qbTlxTkpwNFdaWS9Qbm55NVBWU0Ruc2JBRzdmdm8xV3JWclZ5dXVvVzdjdWdMK2ZCT2FjUC9URThmMzc5N0Znd1FMazVlV2hVNmRPRHgxajhlTEYyTDkvUCtMajQwc2RRL0daWjU3Qm5UdDNjUG55WmJSdTNicEM4ZDIrZmR2NFk2bUZkRUJBUUZNQTR3RWdOamEyeERwZlgxKzgvLzc3bURKbEN0YXVYWXRObXpZaEx5OHZFa0NrS0lwSFpWbWVsNXljL0FNQTh4b29DU0UyaTNvSUNTR1Zzbi8vL2x3QTZ3RWdNVEh4b2ZXQ0lPREpKNS9FNnRXcnNYVHBVb1NFaEFDQUcyTnNoa3FsdWl5SzR1ZVNKSFVvdmcvbi9GY0FTRTFOclhKOG5KdDM4YXRKa3lZQWdKczNid0lBZnZqaEI0d2ZQeDduenAwREFLU2xwYUZQbno3WXNXT0hxUmlNaUlnb01VQzFqNDhQTGwyNmhNbVRKNWM2M3FDM3R6Zm16WnVIU1pNbTRmcjEwdXJnc2wyN2RzMzQ0NFhTMWpzNE9Md0V3RGtzTEF4dDI3WXQ5UmllbnA1NDdiWFhrSmlZaU9lZWU4NTRPNzY3SUFpYlJWSDhSUlRGT0g5L2YzV0ZBaU9FMkJRcUNBa2hsU1lJd2xjQXNIMzc5aktmMG1XTW9WdTNibGl5WkFuV3JGbUR2bjM3UWhBRVJ3RGpPZWRuUlZHTUw3YnRCYUJFRVZRcFY2OWV4YlJwMDh6YXRrV0xGZ0QrTGtJek16Tng4dVJKcEtlbkF3QzJiTm1DN096c0VsZitmdi85ZC96eHg5OFA3MFpIUjJQS2xDbTRkT2tTWG56eFJlVG01Z0lvZkNMNWswOCt3UjkvL0lFaFE0Ymc5dTNiZVBIRkY1R1ZsV1gyYXpIR1pYeHZpZ3NORGEwTFlCb0F4TVhGbFh1c0JnMGE0UG5ubjBkaVlpSm16SmdCRHc4UEFPZ0k0RXRuWitjVVVSU24rL3Y3MDNpSGhOZ2hLZ2dKSVJYRmdvS0NnaVJKV21nd0dMNEdDZ2VJenNqSUtIZkhqaDA3NG9NUFBzREdqUnNSR0Job1hHeWFnSmh6Zmg2bzJoWENIMy84RVdQR2pNR3hZOGVRa3BKUzd2YnQyclVEQVB6eXl5OEEvcjVGMjdCaFE4aXlqQjkrK0FHT2pvNklqSXg4NUhFbVRweUlmdjM2UWFQUm1Ib0p6NTQ5aTRTRUJCdzdkZ3dqUm96QXNHSERjUFhxVmJ6eHhodG1QOVZzZkM5a1dYNm9JTXpOelowRW9INVFVRkR4OTdOY3JxNnVHRGx5SkxaczJZSjMzMzBYYmRxMEFlZThCWUNQbkp5Y1VqVWF6WHNhamFhSjJRY2toRmc5NmlFa2hKZ2xNRERRUzZWU2pRSXdCa0JuWTYrZGo0OFBCZzRjYUx6YVpCWnZiMjk0ZW5yaTVNbVQ0SngvYmx3dUNNSnB6am5PbmoxYm9kaU0vWC9YcmwzRG0yKytDUWNIQjd6d3dndG05ZXY1K3ZyQzNkMGRKMDZjd0owN2Qwd0ZZYU5HamJCanh3NmtwYVVoSWlJQzllclZLN0ZmYVZkRTU4eVpBMEg0KzN1MjhYWDQrZmtCQUY1OTlWV2NQMzhleDQ4Zng0OC8vb2dCQXdZOE1yYmk3NFVnQ0tlTHJ3c1BEM2ZJeXNwNnhmZ2FTdXQ5TEkrRGd3T2lvNk1SR1JtSnc0Y1BZK1hLbFRoNThtUUR4dGdzQUsrS292aEZRVUhCd2xPblRsMnUwSUVKSVZhSENrSkNTSm44L2YzZDFHcDFER05zRElBbkFEQUFxRmV2SHZyMzc0K29xQ2o0Ky90WHVCQzVjZU9HY1NZUkE0Q1BqTXUxV3UxNVVSVFQwOUxTbXQyNGNRT2VucDVtSFcvWHJsMEFDb3MwTHk4dmZQREJCNlUrL0ZFYVFSRFF0MjlmYk5pd0FUTm56c1NWSzFjZ0NBS2FOR21DTDcvOEVnQXdhdFNvRXZzMGJOZ1FOMjdjZ0Y2dlIxQlFrT24xRzR2QisvZnY0L2p4NDlpL2Z6L2MzTnhNQmFHam95UG16WnNIclZaYmJqRUlGTDVQUmJldTA3UmFiWW5wQVgvNzdUZVZ1N3Q3TGdCODk5MTNTRTVPUm14c0xQcjE2MmNhVzlGY2dpQWdMQ3dNWVdGaFNFNU94c3FWSzNIbzBDRVhBTk1jSEJ5ZTEyZzAzekRHNXVsMHVsTVZPakFoeEdwUVFVZ0lLV0g0OE9HcVM1Y3VQY0U1SHd0Z0NBQlhvTENZNmRXckZ5SWpJL0g0NDQvRDBkR3gwdWRZczJhTjhRcmJPcjFlWDN3S0Q4NDUzOHNZRzZuVmFzMHVDSTA5aDVJa1llSENoYVluaDgwMWZ2eDQ3TnExQzhlT0hRTUF0RzNiRm1xMUdoOS8vREVPSGp5SWpoMDdsdGkrWjgrZStQNzc3ekZ4NHNSeWp4MFhGMWRpV2p3UEQ0OXliejhiRlpzVlpTOGVHQ0xtNHNXTGVhR2hvVUc1dWJtVE9PZXZYTHg0MFhQV3JGbFlzbVFKUm84ZWpjR0RCOFBaMmRtczh4UVhGQlNFUllzV0lTVWxCYXRXcmNMMjdkdFZzaXlQQkRCU0ZNWHRuUE41ZXIzKzRJUHhFRUtzVzhXKzFoTkNiSlpHb3drRU1JWXhOaEpBYytQeW9LQWdSRWRINDhrbm42eHdvVldhUC8vOEUxRlJVY2pMeXdOakxPREJnWkkxR3MwRXh0aUtpSWdJeko0OTI2eGpjczZ4YXRVcVBQUE1NMlhPZ3l4SkVscTBhSUh2di8rKzFQVjZ2UjV2dlBFR2J0MjZoWmt6WjVZNTNpQlFPRmowaWhVcm9OVnFTeDFmVUJBRU5HclVDTDE3OThiVFR6OWQ0alp5UmJ6MTFsdll2bjA3T09jVDlIcjlGMlZ0NSt2cjYxUzNidDFSakxIWEFmZ0JoVmR4UjR3WWdhZWZmdnFoMjkwVmtaYVdoalZyMW1EejVzMm1oMlVBL0Z3MHlQVVcwSkExaE5nRUtnZ0pzV01hamNhVE1XYnNDK3hpWE42eVpVdEVSVVVoSWlJQ1hsNWUxWHJPWmN1VzRiUFBQZ09BUkoxT0YvM2dla21TbW5QT2YzTjFkUlYyN2RwVlpvRlhVVmV1WElHam8rTWpYMDkrZmo1dTM3Nk5aczJhVmNzNXF5SW5Kd2Y5K3ZWRGRuYTJ6Qmhyb2RWcTA4ellUUkJGY1JEbi9FM0dXRGNBY0haMnhwQWhRekI2OU9ncXZhNDdkKzdnbTIrK3dkZGZmMTM4S2VsekFPYm41ZVd0UFgzNmRINmxEMDRJVVJ3VmhJVFltYUsrd0NFb3ZCcjRCSXBHRzNCM2R6ZjFCWGJ1M0xuQ2ZZSG15TTdPUmxSVWxMR2dDTlBwZElkSzIwNmowU1F5eGlKbno1Nk5pSWlJYW8vREdtemJ0ZzJ6WnMwQ3lpaWN5OEdDZzRON3liTDhCb0FCQUtCU3FSQVJFWUd4WThlV09WNmhPWEp5Y3ZEOTk5OGpJU0doK0pQbDF4bGpIenM3T3k4L2N1Ukk1YVprSVlRb2lncENRdXpBOE9IRFZaY3ZYKzRqeTdLeEw3QU9VTmdYR0JZV2hzaklTSVNHaGxhcEw5QWNYMzMxRlJZdVhBZ0FQK2wwdWg0b293OU5vOUVNWTR4OUd4SVNnaVZMbHRSb1RKWnE2dFNwT0hic0dEam53L1I2L1liS0hpY29LQ2hJcFZLOXpqbC9Ca1hGZjFoWUdPTGk0aW8wVk0yRENnb0tzR1BIRGlRa0pCUWYzdWNPZ01VRkJRV2ZuanAxNnZkS0g1d1FVdXVvSUNURWhvbWlHSURDMjhFakFaaWUwQWdNREVSVVZCVDY5dTFybkxXaXlqam51SERoQW5RNkhXSmlZaDZhMS9mKy9mc1lOR2dRTWpJeXdEa2ZwTmZydDVSMUxGOWZYeWQzZC9mZkFEVCsrdXV2VFdNRjJvc0xGeTVneElnUkFQQkhYbDZlVjNYY2p1M2F0V3Vib2ptUHh3TndCZ3I3UStQaTRoQWFHbHJwUGtkWmxuSGt5QkY4K2VXWE9IbnlwSEZ4TG9BdlZDclZ3aE1uVGx5cWF1eUVrSnBIQlNFaE5rYVNwT1lBUm5MT3h3QXdYUUx5OXZaR1ZGUVVJaU1qcTdVdk1DTWpBOXUzYjhlMmJkdE1WNHJhdG0yTDlldlhsOWh1NjlhdGVQdnR0d0hnakU2bjY0SnlIa2JRYURSdk1NWSs2Tk9uRHhZc1dGQnQ4VnFEVjE5OUZmdjI3UU9BTjNRNjNmenFQSFpBUUVCVFIwZkhGem5uTHdDb0R4VCtmWTBkT3hZREJneW84SkExeFowOGVSSXJWNjdFd1lNSGpZdGt4dGczc2l6UDArdjFKeCsxTHlGRVdWUVFFbUlEQWdJQzZqZzRPQXhCNGRYQUoxR3NMN0JmdjM2SWlvcENseTVkcXEwdk1EczdHM3YzN3NYV3JWdVJsSlQwMEx6QmFyVWFSNDRjTVYxMWttVVp6enp6REM1ZHVnVEdXSnhXcTExVjNqbjgvZjNkbkp5Y0xnRm84dFZYWDVuRzhyTjE1OCtmeDhpUkl3SGdaa0ZCUWV0VHAwN2RxNG56aElhRzFzM096bjZPTWZZS0FDOEFhTmFzbVduSW1xbzh6Sk9Ta29LRWhBUnMzNzY5K0l3c093VkIrQ0FwS2VrQWFNZ2FRaXdPRllTRVdLbmh3NGVyTGw2ODJGc1FoREdjODZFbzZndDBjSEJBejU0OUVSMGRYYTE5Z1FhREFjZU9IVU5pWWlMMjdkdUh2THc4NDZyN0FMWUNXSjJWbGJYTjNkMzlGd0MrUzVjdVJiZHUzUUFBQnc0Y3dDdXZ2QUxHMkcrNXVibHR6YjBGS2tuU0RNNzVoNUlrWWRteVpaVytyV2t0WkZuRzVNbVRvZFBwd0JoN1ZhdlZMcXpwYy9yNys2dWRuSnhHQVhnZFFBZWc4SXZFczg4K2kyZWVlUWIxNjlldjlMSFQwOU94WnMwYWJOcTB5VFJrRGVmOE9HUHNBNTFPOXoxb3lCcENMQVlWaElSWUdVbVN1aFRkRGg2RkIvb0NJeU1qMGE5ZnYycnZDOXkyYlJ1MmI5K09XN2R1RlYvOUUrZDh0Yk96OC9xalI0L2VOaTRVUmZGdEFPOUVSMGZqM1hmZkJWQTQ4SE5SZjlsMG5VNjN5Tnp6Ri9VUzZnQjBldXV0dHpCa3lKQnFlVjJXYXVQR2paZ3padzRZWTZjek16T2xpeGN2NXBXL1Y3VVJKRWtheURsL0E4QmpRT0dRTllNSEQ4Ym8wYVBSdkhuemNuWXZXMlptcG1uSW1zek1UT1BpODV6ekJYLzk5ZGVhV242ZGhKQlNVRUZJaUJYbzJyVnJzNEtDZ3BGRlZ3T0RqTXRidEdoaDZndHMwYUpGdFozdjk5OS94L2J0MjVHWW1GajhDVklBU0FHd21qRzJScXZWcHBTMnJ5aUt2Z0IrZFhGeHdZOC8vb2p6NTg5andvUUpBUEJuWGw1ZXk5T25UOSt0U0N5U0pJVnd6bitxVTZjTysrNjc3MWpUcGswcis3SXMydSsvLzQ2aFE0Znk3T3hzTGdoQzk2U2twT01LaGNJMEdrMVBBRzh3eGlLQndvRzJCd3dZZ05qWVdQajYrbGI2d01ZaGExYXZYbTJja2c4QWJqREdQblp3Y0ZoKzdOaXhyRWZ0VHdpcE9WUVFFbUtoaXZvQ0I2T3dMN0F2SHVnTGpJeU1SRUJBUUxYM0JXN2J0ZzNIang4djNoZjRKMlBzRzRQQnNEbzVPZmtvek9qL0VrWHhKd0RkWjgrZWpSMDdkdUR3NGNQZ25MK3YxK3YvcnpLeGlhSzRBTUNyblR0M3htZWZmUWExV2wyWncxaXMvUHg4UFBmY2MvamxsMThBNEVPZFR2ZWEwakVCcHFmVVh3ZndMQUFWQVBUbzBRUGp4bzFEVUZEUUkvZDlsSUtDQXV6YXRRc3JWNjRzL29VakU4QmlSMGZIVDQ4ZE81YnhpTjBKSVRXQUNrSkNMRWhSWDJBNENnZU5IZ3JBRFNqc0MrelJvNGVwTDdDNkNpSlpsa3YwQlJhYm1xeEVYMkJGYitsSmtqU0ZjNzZrYWRPbStQMzMzd0VnaDNQdW85ZnJiMVltVG45L2Y3VmFyZDdMR0F1TmpvN0dPKys4VXlNRFp5dUJjNDYzMzM0YmlZbUo0SndmeWMvUDcyTnBzMzRFQlFXMUVnUmhCb0FKQUZ5QXdoYUYyTmhZOU96WnM5SzluWnh6SERseUJDdFhyb1JlcnpjdXp1T2NmK0hnNFBBaERWbERTTzJ4all4S2lKVUxEZzd1TE11eXNTL1FOQ1pNUUVDQWFiekFxc3hIKzZBTEZ5NGdNVEd4dEw3QW80eXgxU3FWYXYzeDQ4ZHZsYlYvZWJwMTY5YW9vS0FnRFlEeGlaYi82blM2RjZzU2MwaElpRWRCUVlHV2MrNDFlZkprVEpvMHFTcUhzeGpMbHk5SGZIdzhHR1BYSFJ3Y0pFdStPcWJSYUpvQWVJRXg5aUtBQmdEUXBrMGJ4TWJHb24vLy9sVjZnT25reVpOWXRXb1ZEaHc0WUZ3a0EvaFdFSVI1U1VsSitrZnNTZ2lwQmxRUUVxS1FybDI3TmpNWURDTlFlRXRZWTF6dTVlV0Z5TWhJUkVaR29tWExsdFYydnBzM2I1cjZBaTlldkZoODFTVUFxd0dzMGVsMEYwdmZ1K0kwR3MxaHhsZ29BTWl5M0RvNU9mbEtWWThwaXFJRVlEOEFOMXNvQ3VQajQ3RjgrWElBdUFzZ1hLZlRhUlVPeVN4RlF3Sk5aSXpONEp5M0FBQVBEdy9Ua0RXdXJxNlZQdmFsUzVld2F0V3FCNGVzMlFWZ25rNm4yd2Nhc29hUUdrRUZJU0cxU0pJa1YxbVdCekhHeHFLd0wxQUZBSFhyMWpXTkYxamRmWUg3OXUxRFltSWlUcHc0QVZrMmpmSlI0YjdBaWhKRnNUK0FIUUMrMGVsMHoxYmpjUjlqak8zaW5OY2ROMjRjcGs2ZGFuWEQwY2l5akNWTGx1RExMNzhFWXl3TFFEK3RWbnRNNmJncXl0L2ZYKzNzN0R5Q2MvNDZnRTVBWVkvcjAwOC9qV2VmZlJZTkdqU285TEV6TWpKTVE5Yms1T1FZRnlkeHpqL3c5ZlhkL08yMzN4b2V0VDhocEdLb0lDU2s1Z21pS0lhajhFcmdVQUIxZ2IvN0FpTWpJOUd6Wjg5cTdRczhmdnk0cVMrdzJDL1Qrd0FTVWRnWG1GZ2JRMzJJb2hqZzVPVDA2OUdqUjNQSzM5cDhHbzBtV0JDRTNaenpldUhoNFhqdnZmZFFwMDZkNmp4RmpibDM3eDVtelpxRkF3Y09nREdXS2N2eWszcTlQa25wdUtwSTBHZzAwWXl4TndBOERnQk9UazZtSVdzOFBUM0wyYjFzV1ZsWldMOStQZGF0VzRjN2QrNFlGLzhLWUVGV1ZsWkNkWDJPUlZHY3d6bC9VaENFZmxxdE5yUDhQUWl4TFZRUUVsSkRBZ01EL1IwY0hNWUFHR1c4clFZQVhicDBRVlJVRlByMTYxZXRmWUcvL3ZvckVoTVRzV1BIRHR5OFdlTFpqV3JwQzdRMHdjSEJmcklzYndiUW9WV3JWcGc3ZDY3RnoyWnkvdng1L1BPZi84VFZxMWNCNEt6QllCaDg4dVRKQzBySFZaMGtTZXJCT1g4VFFCUlFPR1JOLy83OUVSc2JXNlU1cVhOemMwMUQxcVNscFJrWHB3Rlk1T2pvdUt3cVE5WVVmWmJPQVFCamJLcFdxMTFhNlVBSnNWSlVFQkpTalVKQ1FqenUzNzl2N0FzVWpjdTl2THdRRVJHQnlNaEkrUGo0Vk52NWJ0NjhpUjA3ZGlBeE1SRy8vdnByOFZXWE9PZHJPT2Rya3BPVGZ5MXJmMnNYRWhMaVhsQlFrTUE1SHlRSUF1TGk0dkRjYzg5WjNMQTArZm41V0w1OE9WYXRXbVc4YmIvWjBkRXgxcGJIM1NzYVFQMTFBQ05RMUJvUkdocUt1TGc0YURTYVNyZEZGQlFVNE1jZmY4VEtsU3VMOThKbWNzNlhPamc0ZkhMaXhJbjBSKzFmR28xRzh4bGpiR0xSSDNmcmRMcStsUXFPRUN0R0JTRWhWZFM5ZTNlWDNOeGNZMTlnUHhUckMremJ0eStpb3FJUUdCaFliWDJCT1RrNXByN0E0OGVQRis4THZBUGdHMEVRVmljbEpmMEUrMm0rRnlSSm1neGdBZWU4VHN1V0xURnQyalQwNmROSDhkNUNXWmF4ZCs5ZUxGNjhHS21wcVdDTTNRUHdtbGFyalllZFROdW0wV2g4QUx6Q0dIc09SVVBXZE9uU0JYRnhjUWdMQzZ2U2tEVS8vZlFUVnE1Y0NaMU9aMXljQjJBbENzZHlOT3NCS1VtU21uUE9yd0F3Zm92Z0JvUEIrK1RKazljckZSZ2hWb29LUWp0WDFCVHVMY3R5S3dBK0FGb0JhTWtZY3dmZ2lzTDVjVjFMK2RrWlFDNkE3S0wvN2ozNE0rYzhDMEFxZ0NzQXJncUNjQ1UzTi9lYXBZMnhWa21DSkVtOWlxYVFHNGFpdmtDVlNtWHFDd3dMQzZ2V3ZzQVRKMDRnTVRFUmUvZnVWYlF2MEZKcE5Cb2Z4bGc4Z1A0QTBMNTllMHllUExsS1JVZGx5YktNZ3djUElqNCtIaGN1bU80STcyU01UZEpxdGFtMUdveUZrQ1NwTWVmOEJjNzVpNHl4aGdEUXVuVnJ4TWJHWXNDQUFWVWFzdWJVcVZOWXRXb1Y5dS9mYjF3a0E5aUF3aWVUSC9ua3RpaUs4d0M4L3NRVFR3QUE5dXpaQXdDdjYzUzZCWlVPeUVKUWZpY1ZRUVdobmRCb05FMVVLbFZYem5rdzU3dzk1N3dWWTZ3VkN1ZkNyYzNQQVFkd2czTitoVEYyaFRGMlFaYmxFNElnbk5CcXRYL1VZaHlWb3RGb091WWc0aWtBQUNBQVNVUkJWS0Z3ME9oUkFMeU55LzM5L1JFZEhZMSsvZnFoZnYzNjFYYStpeGN2bXNZTGZLQXY4T2VpdnNCdmJLa3ZzQm93VVJUN0FaZ0RRQUlLaDBNWk1tUUlCZzRjQ0E4UGp4bzllVVpHQnJaczJZSk5telloSThNMG5HQVNnTGQwT3QwdTJNOVYyeklGQkFUVWNYUjBuTWc1bjRHaWYwTWVIaDRZT1hJa1ltSmlxanhrVFVKQ0FyWnQyMVo4eUpyZG5QTVA5SHI5WGp6dy9rdVNWSTl6bmdyQVBTRWhBVGR2M3NTTUdUTUE0SDg2blM2ZzBvSFVNc3J2cERwUVFXaURpcVk4RXhsajNUam4zUmhqWFRubnJVdmJWaEFFTkd2V0RNMmJOMGZ6NXMxTlA3dTV1Y0hGeFFYT3pzNmwvbCt0VmlNL1B4ODVPVG5JemMwdDlmOTM3OTVGV2xvYTB0UFRrWmFXaGhzM2JpQWpJNlA0TGM0U0dHT1hPZWZIR1dNbk9PZkhDd29LZEtkT25icFhvMitXR1FJQ0FwbzZPanFPS0xvYUtCbVhlM3A2bXNZTHJNNit3RC8rK01QVUYxanM2aElZWTVkbFdWNXQ2MzJCMVlSSmtqU0ljejRkUUpoeG9iKy9QOExDd3RDalJ3KzBhOWNPS3BXcVNpY3hHQXo0OWRkZmNmandZUnc4ZUJDblQ1OHV2dm9nWSt4anJWYjdQYWdRZklna1NZNnlMSThRQk9GMXpyay9VTDFEMXF4ZHV4WWJOMjRzZmpWZHl4aWIxNlpObTQzR0lXc2tTWHFUYy83djRPQmd4TWZINC83OSsramZ2ejh5TXpQQk9RL1M2L1VucS94Q3F4bmxkMUpUcUNDMEFVWFRlb1V4eHFJQjlBSGdqNko1YjQzcTFxMkxUcDA2b1ZPblRtalRwbzBwUVRScDBxVEt2eFFyd21BdzRPYk5tMGhMUzBOYVdob3VYYnFFTTJmTzRNeVpNL2pycjc4ZTNGd0djQnJBWHM3NTF2ejgvSU8xZFR1aWUvZnVMbmw1ZVFOUitIRElBQlQxQmJxNXVaWG9DNnl1VzVFNU9Ubll2MzgvRWhNVGNlellzUWY3QXRjenhsWnJ0ZG9qb01LaXdvS0RnenNiRElhcGpMR25BVFF5TG5keWNrS0hEaDNRcVZNbmVIdDd3OHZMQzU2ZW5uQjNkNGV6c3pPY25aMEJGRDdkbXB1Ymk2eXNMTnk0Y1FQWHIxL0h0V3ZYY09iTUdadzdkdzU1ZVNYdTB0L2luSzlYcVZSTGtwS1NmcW5kVjJxMUJGRVVJem5uYnhvSE1sZXIxYVloYTd5OHZNcmJ2MHhsREZsekVjQUN4dGczc2l5Zlo0eDVMRjY4R0k4OTloZ0FZTjY4ZVZpL2ZqMDQ1d3YxZXYyclZYeHRWVWI1bmRRV0tnaXRWTkVVVWhHQ0lEekZPZStQb2g0MkFIQjJka2FIRGgzZzcrOXZTaExlM3Q0V1BmY3I1OXowUy9iTW1UTTRmZm8wenAwN1YzeHVYUURJQXJDVGM3NVZFSVJ0TlhBTFFnZ09EZzRybWtKdUdBQjNvTEF2TURRMEZGRlJVZFhlRjVpVWxHVHFDOHpPemphdXVzOFkyeWJMOHVwNjllb2w3dCsvUC9kUnh5SG1HVDU4dUNvbEplVnh6dmtneGxoZkFKM3h3Qy9XU3BBQi9NSTUvNUV4OW4zYnRtMS9vZ0dUS3k4NE9EaFVsdVUzQUR3RkZGN2g2dGV2SDJKalk5RytmZnRLSHpjM054ZGJ0bXpCNnRXcmNlUEdqUkxyL1B6OHNIYnRXbE4rL09XWFh4QWJHd3NBYVczYnR2Vlc0dStUOG51TjVIZFNEc3Y5QkpHSGlLTFlrVEUyaUhQK0ZJRHVLUHI3RXdRQkFRRUI2Tm16Sng1Ly9IRzBiZHUyVnI4VjFoU0R3WUNVbEJUODlOTlBPSFRvRUU2ZE9sWDh5aGxINGZoNlB3RFlyTlZxejFYMWZLSW9mZ2tnenZobmYzOS8wM2lCVmJsOTlhQ1VsQlJUWCtEdnYvOWVmQlgxQmRZaWYzOS9OeGNYbDJET2ViQXN5MjJLZXE1YUFhaUh3Z1o3NDBqWDk0cit5d1J3aFhOK1JSQ0VTNHl4cEp5Y25LVFRwMC9mVlNCOG14WWNITnlaYy80YTUzd2tBQWNBZVB6eHh4RVhGd2RSRkN0ZC9CZ01CdE9RTmNaaG11Yk9uWXYrL2Z1YnR1R2NJeVlteHZoVWVIK3RWcnVyNnErb2ZKVGZhemEvay9KUlFXamhKRWx5QlRDY2N6NEpSVE1BQUlXM0xrTkRRMDFKb2pvSE9MWlVtWm1acHVSeDVNZ1IzTDFiNHZmd1Q0eXg1UUMrMVdxMTJXVWM0cEZFVWR3RVlMQ0xpd3ZXckZtRFZxMWFWVVBVaFc3ZHVtWHFDengvL3J4cGVWRmY0QnBabHRmWTJnREZoRlNWSkVrdE9lZXZBSGdPaFUrL29uUG56b2lMaTBPdlhyMnFOR1ROMGFOSGtaR1JnY0dEQno5VVlLNVlzUUpMbHk0RkN1ZjNIbE8xVjFFMnl1OS9xK244VHNwSEJhR0ZLaHJVZFJJS2U5anFBWVZQNHZYdDJ4ZGhZV0VJREF5RWc0T0Rza0VxcUtDZ0FDZFBuc1RCZ3dleGE5ZXU0bGZhTWdHc1pvd3QxMnExLzZ2SU1UVWF6VERHMkxkK2ZuNzQ2cXV2cWh4amJtNnVxUy93NTU5L3ByNUFRaXFwVzdkdWpRb0tDbDRBOENLSytrQmJ0V3FGc1dQSElqSXlza3BEMXBUbSt2WHJHRGh3SUFCazUrWGxlVlQzVldESzc0OVdFL21kbEk4S1FndFM5UFRZMHdBbUFYZ01LTHhkMExOblQ4VEV4T0R4eHg5WGZLQmRTMlF3R1BEVFR6OWgwNlpOT0hUb1VQSEM2MmNBeXdzS0N0YWI4elJiZUhpNGMxWldWanFBZXV2WHIwZmJ0bTBySElzc3k5QnF0VWhNVE1TZVBYdUs5d1VXQU5qR09VK2d2a0JDS2ljZ0lLQ09TcVVhenhoN0ZVQkxBR2phdENsR2pScFY1U0ZySGpSaHdnUWtKeWVEY3o1V3I5ZXZydXJ4S0w5WFRuWGxkMUkrS2dndFFORllXQzh6eGw3aG5Mc0RoVU9hREI0OEdBTUhEa1NUSmsyVUR0RnEzTHg1RTF1MmJNSG16WnROemVPTXNTek8rVWVNc1VYbFRWb3ZpbUk4Z0VteHNiRjQ2YVdYekQ1dlNrb0t0bTNiaHUzYnR4Y2ZmdzRBanFId0crMDMxQ1JOU1BXUUpNbVJjLzRNZ0RkUStIQVE2dGF0aStIRGgyUEVpQkZvMkxCaGxjK3hjZU5HekprekI1enpIL1Y2ZmI4cXhFcjV2WnBVTmIrVFI2T0NVRUVoSVNIdStmbjVMd21DOENybnZKNGdDT2pUcHc5aVltTFF0V3RYK3JaWUJiSXM0L2p4NDlpMGFSUDI3dDBMV1piQkdNdmtuQzl3Y1hINTlNaVJJdytOZ1FBQWtpVDE0SndmYXRxMEtSSVRFeC81ZDNENzltM3MyTEVEVzdkdUxkRVhpTUlIRDFaVFh5QWhOWTVKa2hUSk9YOERRRStnY01pYWdRTUhZdXpZc1ZVZXNxWmZ2MzY0Zi8rK3pEbjMxdXYxTjhyZjYyK1UzMnRPWmZNN2VUUXFDQlhnNysvdjV1enMvRUxSeE84TkJFRkFWRlFVSms2Y2lCWXRXaWdkbnMyNWR1MGFWcXhZZ1czYnRobHZOL3pKR0p1Zm01djczMUo2ZzVna1NTbWM4OVpMbGl4QlNFaElpWlhHdnNCdDI3Ymg2TkdqeFc5ZlpBSllEMkMxVHFjN0FqdVpwNVlRU3hFVUZQUzRJQWh2QUJnSUZONk83ZHUzTDJKalkrSG41MWVwWTc3Kyt1dllzMmNQR0dPdmFiWGFEODNaaC9KNzdhcGdmaWVQUUFWaExTcnFJWm5LR0h1RGM5NUlFQVJFUkVSZzRzU0phTm15cGRMaDJielUxRlNzV0xFQzI3ZHZOMzZqdkFYZ0F3Qkxpais1cHRGbzNtT016WXFPanNhNzc3NExXWmFoMCttUW1KaUkzYnQzbDlZWHVMcGV2WHBicVMrUUVPVVZUUy81ZXRIMGtnNEE4TmhqajJIY3VIR1FKS2xDUTlZY09IQUFyN3p5Q2dDYzB1bDBnWS9hbHZLN3Nzek43NlJzVkJEV0RpWkowakFBbjNMT216SEcwTDkvZjB5YU5LbGFwendqNXJsNjlTcVdMMStPblR0M2duTU94bGk2TE1zdjZ2WDZEUUI0VUZCUU8wRVFMZ0RBczg4K2kzMzc5cFhvQ3l5YWZpbUIrZ0lKc1Z4ZHUzYjFOaGdNMDFINEVFY2RBQWdNRE1TU0pVdE1zOUNVcC9oVWRnQUNkVHJkcVZJMm8veHVRY3JMNzBySFo4bW9JS3hoUmVOb0xRWVFEUUI5Ky9iRnBFbVQwS1pORzRVakk1Y3VYY0x5NWN2eDQ0OC9HaGY5b0ZLcHBwMDRjZUthS0lvL0F5aCt2L2dLWTJ3TlkyeE5VbExTK1llUFJnaXhSTjI3ZDIrWW01czdtekUyQlFEMjdObUQrdlhybTcyL2NTbzdBQi9xZExyWGlxK2ovRzY1SHBYZmxZekxrbEZCV0VPR0R4K3V1blRwMGdzQTVuTE9YYjI5dlRGejVreDA2OVpONmRESUE0NGZQNDY1YytmaTJyVnJZSXpkQXpDVE1YWkRsdVgzQVJ3QzlRVVNZdFZFVVp3UDRMWEF3RUI4OGNVWFp1MXo5KzVkN042OUcvUG16VU4rZmo0WVl4ZTBXcTBmUVBuZG1wU1czOXUwYWJPWXBwaDhHQldFTlNBb0tDaElFSVRsQUxxcVZDckV4Y1Zod29RSmNISnlVam8wc3hWZGFsYzZqRnFUbDVlSEZTdFdZTldxVlRBWURBQndnblArbkY2dlA2bDBiSVNReWdzS0Nxb3ZDRUlxZ0xvSkNRbnc5L2N2Yzl1Q2dnSWNQWG9VaVltSk9IRGdBUEx6ODQyclpNNzViTDFlLzdhMTUzZDd5KzBBNVhkejJkZW5vb1oxNzk3ZEpTOHY3eDBBTXdDb0FnSUM4TlpiYjFWcWdPUHF4am5ILy8zZi8wRVVSUXdjT0xETXVURFQwOU94YU5FaXlMS00rZlBuMTNLVXlrdEpTY0hzMmJOeDZ0UXBBREFBV09qazVQVE8wYU5IY3hRT2pSQlNDWklrdmNrNS8zZlhybDJ4Yk5teWg5Wnp6bkgyN0Zra0ppWmk1ODZkK1BQUFA0dXZQc0E1WHkwSXduZHF0VHJmRXZNNzVYYnpVWDUvTkNvSXEwblhybDNieUxLOGdYTWU1T3JxeXYveGozK3dtSmdZaXhscjZzaVJJM2pwcFpmZzcrK1BoSVNFTXJlN2UvY3VoZ3daZ3R1M2IrUFRUejlGYUdob2xjK2RtcHFLbDE5KzJheHRZMk5qTVdqUW9DcWZzeXBrV2NiR2pSdnh5U2VmOE96c2JNWVlTeFlFWWVpSkV5Y3VLUm9ZSWFSQ3dzUERuVE16TTY4d3hqd1dMMTZNeHg1N3pMUXVQVDBkMjdadFEySmlJcTVjdVZKOHQvTUFWc3V5dkRZNU9ma0tZTm41blhKN3hWQitMNXY5VHBaWWpZS0RneU5sV2Y2S2MxNHZKQ1FFNzc3N0xyTzAwZWZYcmwwTEFKZzRjYUpwV1h4OGZLbmJ0bWpSQXJkdjM4YThlZk1RRlJYMTBQcE9uVHFoWjgrZUFJQ1ltSmhIbnJkang0NFlQMzQ4cmw2OWFsYWNhclhhck8xcWtpQUlHRFpzR0hyMTZzWGVmdnR0SER0MkxFaVdaVzF3Y1BDb3BLU2tiVXJIUndneFQxWlcxbGpHbUllZm54OUNRa0p3Nzk0OTdObXpCMXUzYm9WV3F5Mis2UitNc1hVR2cyRjFjbkp5RW9vOWpXcnArWjF5ZThWUWZpOGJYU0dzR2tFVXhmOEQ4RFpRT1BmbDg4OC9ieEhmR290TFNVbkIwMDgvL2RBM1NFbVNLblc4b1VPSFl1Yk1tV1lkdzl3bWJ1T1RmTXVYTDY5MFhEVkJsbVVzWGJyVStCbzRnUGQwT3QxN29BZE1DTEZvdzRjUFY2V2twSndENEJzZEhZMzc5KzlqMzc1OXhmc0M4d0I4ajhLcEpYZHF0ZHI3RHh6QzR2TTc1ZmFxb2Z4ZUVsMGhyS1R1M2JzM3pNdkxXd01nd3RYVmxjK2VQWnYxNnRWTDZiQkt0WExsU2dEQXRHblRIbHBYUEFHWTQ4Ri8wTVp2MmZuNStRZ1BEMGVkT25Xd2MrZk9oNUptZm40K1ltSmlFQmdZaURsejVqeDAzRC8rS0J6T3o1SytlUU9GM3lhblRac0dmMzkvekpvMUM5bloyVzlyTkpxdXpzN09ZNDRlUFhwYjZmZ0lJYVZMU1VrWkJzQVhBTFp1M1ZwOGxha3ZzS3k1YjYwbHYxTnVyeHJLN3lWWnpsY2RLeEljSEt6Sno4L1hBWWp3OWZYRjJyVnJMVEpaQU1DWk0yZXdmZnQyaElTRUlDUWtCRmV1WE1GMzMzMVhmTGFOYXBHY25JeTh2RHowNmRPbjFHL1F0Mi9mUmxwYVd2R3Aza3F3NUtRQkFPSGg0Vmk3ZGkxcjI3WXRHR09SK2ZuNTJ1RGdZSTNTY1JGQ1NzY1lLOTZ3ZGg3QVc3SXN0OWJwZE9GNnZmN3pzb3BCYThudmxOdXJEK1gzUW5TRnNJSkVVUndpeS9JNkFFNFJFUkg0MTcvK0JSY1hGNlhES3ROSEgzMEV4cGlwOFhmWnNtWDQ4Y2NmNGVibUJxQXdxWlRWYjFJUlI0OGVCUUQwNmRPbjFQWEdKL2NhTm14WTZ2by8vdmdEYm01dUZ2MWV0bXpaRXF0V3JjTHMyYk94WThlT1ZwenpvNklvanREcGRKdVVqbzBRVWhMbmZDbGpMTlZnTUd4NHNDK3dMTmFVM3ltM1Z5L0s3MVFRVm9na1NTTTU1d21DSUtobXpKaUJaNTU1eHFMSGM5cTllemYwZWoyaW82UFJyRmt6SkNjblkvZnUzZWpVcVJQNjkrK1BmLzNyWHpoNzlpek9uajFicGZOd3pyRnIxeTU0ZVhtaGE5ZXVwVzV6KzNiaDFmZEhKUTFybVBqZHhjVUZzMmZQUnBjdVhiQnc0VUluV1phLzFXZzBZL1I2L1RxbFl5T0UvRTJuMHgxQzRjRHlackdtL0U2NXZXYlllMzZuZ3RCTUdvMW1QT2Q4aFVxbFluUG56c1dUVHo2cGRFamxNaWFEclZ1M2x1aWhlZm5sbDAySnJxSjlKckd4c2ZEeThpcXhUS2ZUSVQwOUhkT25UeSt6NGRyNExiSlJvMFlQcmN2S3lrSitmcjVGMzFJb2pqR0daNTk5Rm8wYk44Yk1tVE5WQm9OaHJVYWpjZEhyOWVaTmdVQUlzU2pXbHQ4cHQ5Y2NlODd2VkJDYVFSVEZGd0Q4eDhIQmdTOVlzQUJoWVdGS2gyU1cvdjM3UTVabE5HclVDRGR2M3NTYU5XdlF1M2Z2RXMzREZmMEd2R3JWcW9lV0ZjM3ppVE5uem1EdTNMa2wxaGtUMHFOdUt4aDdUSm8yYlZxaFdKVDI1Sk5QUXExVzQ3WFhYa05CUWNIbm9paTY2SFM2eFVySFJRZ3huelhtZDhydE5jOGU4enNWaE9VUVJmRTFBUFBWYWpWZnRHZ1JDd2tKVVRva3M3VnYzeDd0MjdjSEFFeVpNZ1dPam82bWZoTmpBN0FnQ05CcXRVaEtTakw3dUYyNmRNSGpqejhPQVBqdHQ5K3dkKzllQU1ET25Uc2YydGFZTkI1MVc4RWFtbzdMRWhZV2hrOC8vWlM5L1BMTFBEOC8vNytTSkxsb3Rkb1BsWTZMRUZJK2E4M3ZsTnRyaDczbGR5b0l5OGFLeHFCNng4WEZoWC82NmFkTUZFV2xZNnFVL2Z2MzQvang0NGlMaXpQMWNoakg0bEtyMVVoS1NzTHk1Y3ZOUHQ2SUVTTk1TZU96eno0ekphRGlBNzNHeE1TVUdMRFUrQzB5TmphMnpPTis4Y1VYcG5HdEVoTVQwYXhaTTdOalVsSklTQWdXTDE3TVhucnBKWjZUazdOQWtpUlhyVmI3UHN4b1lpZUVLTUltOGp2bDlwcG5UL21kaHAwcGcwYWplUmZBTzI1dWJqdytQdDRxa3dVQVpHZG40OE1QUDRTSGh3Y21USmhnV3A2VFV6aDFvN096czJtWlZxdkZvVU9GUGRpelpzMkNWcXZGakJrelRPc2VHTmtmcDArZlJtSmlvbGx4T0RrNXdjZkhwOXovakxjNWlzZGxEVVJSeExKbHk1aWJteHZubkw5YjlQa2hoRmdnVzhqdmxOdHJqNzNrZDdwQ1dBcFJGT01BektwYnR5NlBqNDluZm41K1NvZFVhWFBuemtWYVdocW1UNStPeTVjdjQ4OC8vOFFmZi94aG1wQzlRWU1HeU13c2RUaXVjaDA4ZUJBTkdqU0FzN016YnR5NDhjaHQvL25QZjVwMXpKQ1FFQlFVRkZqOEVBV2w2ZHk1TTVZdlg4NG1UNTdNLy9ycnIxbWlLRjdTNlhRcmxZNkxFUEkzVzhudmxOdHJsejNrZHlvSUg2RFJhTUlZWTU4SmdzQS8rdWdqcTAwV0FIRDkrblZzMzc0ZEFQRHh4eCtibGpQR3NIRGhRZ0JBNDhhTks1MDB4bzRkQzA5UHoxS2JrU3REbG1VVUZCUkFFQVE0T1RsVnl6RnJtNStmSHhZdVhNaW1USmtDV1pZL0UwVXhwV2o0QzBLSXdtd2x2MU51VjRhdDUzY3FDSXVSSktrdGdFMmNjNGVaTTJmQ0dtOGpGT2ZwNlltaFE0ZWlRWU1HOFBEd1FLTkdqZEM0Y1dNMGF0VEkxQ3pzN2UyTmxKUVVBTUEzMzN5RCsvY0xwL004Y2VJRTh2THlrSnljYkZyM29EcDE2bURRb0VIVmxqUnljM01CV09jdGhlSWtTY0xNbVRQeC92dnZPekRHTmt1UzFFMnIxYVlvSFJjaDlzeVc4anZsZHVYWWNuNm5nckJJVUZCUWZjNzVWZ0FOUjQ4ZWpjR0RCeXNkVXBVeHhzb2NoK3JjdVhOUXFWUm8xYXFWYWRuOCtmTk5QKy9Zc1FNN2R1d29kVjFGbVRPaGVkT21UYkYyN1ZvQXRwRTBCZzhlak11WEwyUE5talVOQWZ3Z1NWTDNzcWJLSW9UVUxGdkw3NVRibFdXcitaMEtRZ0RoNGVFT1dWbFozd0RvMEtOSEQvempILzlRT3FRYWMvZnVYVnk5ZWhVblRweEErL2J0UzF5KzEycTF5TTdPUnMrZVBURnIxaXdNSGp3WVgzMzFGUll1WEdocU9qWW5BVHpJeDhlbjNHMGFOMjZNdTNmdkFnQmNYVjByZkE1TDlJOS8vQU9YTDEvR2tTTkhPbkxPMTRlSGgwZnQzNysvUU9tNENMRW45cExmS2JmWExsdk03MVFRQXNqS3lsb0VvRi9idG0weGQrN2NNa2RrdHpiSnljblE2WFM0ZHUwYVVsTlRrWnFhYWhvekNnQ2lvNk5ySlk2Tkd6ZWF0ZDNwMDZjQkZONnVzQVdDSU9EZi8vNDN4bzBiaDVTVWxINVpXVmtmQTNoUjZiZ0lzU2UybU44cHR5dlBGdk83M1JlRUdvMW1Bb0JwRFJvMHdLSkZpMnpxQTN2OCtISFQ1T1llSGg0SURBeEV4NDRkc1dmUEhwdy9mNzdhcDJlcXpEZk00cTVkdXdZQXBzblpiVUdkT25YdzhjY2ZZK3pZc2JoejU4NExHbzFHYnc5VElCRmlDV3cxdjFOdXR3eTJsdC90dWlEVWFEUStnaUI4d2hqRGdnVUw0T25wcVhSSTFTb2lJZ0orZm43bzNMbXphWjdKQ3hjdVlObXlaZWpTcFFzcStvU2RzU201ckNtUlJvOGViZnA1eTVZdHlNcktLdk5ZWjg2Y2dTekw4UEx5UXQyNmRYSHo1azBrSkNRQUFGcTNibDJodUN5ZGw1Y1hQdnp3UTB5YU5BbXlMSCtpMFdqMjZQWDZxK1h2U1FpcExGdk83NVRiTFljdDVYZDdMZ2daWSt4enpubWRzV1BIUXFQUktCMVB0ZlAyOW9hM3QzZUpaYk5uejRZc3k1ZzZkV3FwKzZoVUtyUnYzeDcxNnRVRFVQZzBtNStmSCtiUG4yOGFqNnEwS1lvQVlQcjA2YWFmRHgwNjlNaWs4ZlBQUDJQeDRvZW5oUlFFd2VvYnZrdWowV2d3ZXZSb0pDUWt1REhHVmdEb0J4c2M2WjRRQzJIVCtaMXl1Mld4bGZ4dXR3V2hScU9aRE9DSlZxMWE0Zm5ubjFjNm5Gb3pkdXhZSEQ1OEdOMjZkU3QxdlpPVEU5YXRXMmY2YzNoNE9MeTl2VEZ1M0RpbzFXcElrb1Nubm5xcXhEN0dLWk9LVzdGaWhlbGJaMm5hdG0yTGhnMGI0djc5K3pBWURCQUVBVDQrUG5qdXVlZlFzV1BIU3I0Nnl6Wmx5aFFjUEhnUVY2NWNlVklVeFVrNm5TNWU2WmdJc1VYMm1OOHB0eXZMRnZKNzZkZUhiVnhRVUZBcmxVcjFDMk9zenBkZmZvbk9uVHNySFZLdGttWFpKaHFycmRILy92Yy9qQjgvSHB6emV3YURvWE55Y3ZJVnBXTWl4SmJZYzM2bjNLNHNhOC92OXZqSkVRUkIrSnh6WG1mTW1ERjJsU3lNS0dFb3AwdVhMaGc5ZWpRNDUzVUVRVmdCTy8xU1JrZ05zZXY4VHJsZFdkYWUzKzN1MHlOSjBtUUFmZXpwVmdLeExGT21UREVPR3Z0RTBhMHRRa2cxb1B4T2xHYk4rZDJxcXRlcUNnZ0lhTzNvNlBnTFk4elYzbTRsRU10UzdOWkM5djM3OXp1Zk9uWHFzdEl4RVdMTktMOFRTMkd0K2QydXJoQTZPRGg4d2psM0hUMTZOQ1VMb3FoaXR4WmNIUndjRmlrZER5SFdqdkk3c1JUV210L3Q1Z3FoS0lwOUFPeHAwcVFKTm0vZWJETnpLaExybFpPVGd5RkRodURtelp0Z2pQWFJhclg3bEk2SkVHdEUrWjFZR212TTczWnhoWEQ0OE9FcXh0aENBSmcyYlJvbEMySVJYRnhjVEdPR2NjNFh3azcrUFJKU25TaS9FMHRramZuZDRnT3NEaWtwS1dNNDUwSHQyN2RIVkZTVTB1RVFZaElkSFkxMjdkb0JnRWFTcERGS3gwT0l0YUg4VGl5VnRlVjNteThJL2YzOTFRRGVBNENYWDM2Wkhzc25Ga1VRQk5Nc0FKeno5NG8rcjRRUU0xQitKNWJNMnZLN3pmL3JVYXZWWXdCNGk2S0lrSkFRcGNNaDVDRWhJU0VRUlJFQVdxclY2dEhsYlU4SUtVVDVuVmc2YThydk5sMFFob2VIT3pERzNnU0FpUk1uS2gwT0lXV2FNR0VDQUlBeDlzL2h3NGVyRkE2SEVJdEgrWjFZQzJ2Sjd6WmRFUDcxMTE5UEEvRDE5L2N2YzM1SFFpeEJTRWdJT25YcUJBQytGeTllZkZycGVBaXhkSlRmaWJXd2x2eHV5d1VoNDV5L0NRRGp4NDhIWTNZendnNnhRb3l4RXQ4aVlVZERRaEZTQ1pUZmlkV3dsdnh1c3dXaFJxTUpBOURGeDhjSFlXRmhTb2REU0xuQ3dzTFFzbVZMQU9paTBXaDZLaDBQSVphSzhqdXhOdGFRMzIyMklHU01UUU9BWWNPRzBaTm54Q29JZ29CaHc0WUIrUHZ6U3doNUdPVjNZbTJzSWI5YjVHWExxdEpvTko2TXNhdE9UazRPTzNic2dMdTd1OUloRVdLV3JLd3M5Ty9mSC9uNStRV01zWlphclRaTjZaZ0lzU1NVMzRtMXN2VDg3cUIwQURXQk1mWWNBSWNCQXdhZ2QrL2VTb2REU0lVTUhEZ1FXN1pzY2VDY1R3THdydEx4RUdKSktMOFRhMmJKK2QwV3I3VXpBSEVBTUhUb1VHVWpJYVFTaXQxV2lJV05Yc1VucEpJb3Z4T3Jac241M2FLQ3FRNUJRVUdQQzRKd3hNZkhCeHMyYktDbno0alY0WndqSmlZR3FhbXA0SncvcnRmcmp5b2RFeUdXZ1BJN3NYYVduTjl0N2dxaElBaWpBR0RBZ0FHVUxJaFZZb3hod0lBQnhwOUhLUndPSVJhRDhqdXhkcGFjMzIycUlKUWt5UkhBMHdEUXYzOS9oYU1ocFBLTUNRUEFNMFdmYTBMc0d1VjNZaXNzTmIvYlZFSElPWDhDUU9OT25UckJ4OGRINlhBSXFUUWZIeDkwN05nUkFCb1hmYTRKc1d1VTM0bXRzTlQ4YmxNRklZQm9BT2pUcDQvU2NSQlNaY1UreDFGS3hrR0loYUQ4VG15R0plWjNXeW9JR1lyZTJCNDllaWdjQ2lGVlovd2NNOGFpWUlNUGdCRlNBWlRmaVUyeHhQeHVNd1doUnFQcENLQ1ZoNGNIZkgxOWxRNkhrQ3ByMTY0ZG1qWnRDczU1YTFFVU95Z2REeUZLb2Z4T2JJMGw1bmViS1FpTHFteUVob2JTMDJmRUpqREdFQm9hYXZ6WlltNHJFRkxiS0w4VFcyT0orZDFtQ2tJQS9RQ1kzbUJDYklIeHRnTG5uQjZySlBhTThqdXhPWmFXMzIyaUlDeDZiTHM3QUlpaXFIQTBoRlNmWXAvbjd1SGg0VFk1MVNRaGowTDVuZGdxUzh2dk5sRVF5ckljQ0tCTzI3WnRhYUp6WWxQYzNkM1J0bTFiQUtpVGxaVVZxSFE4aE5RMnl1L0VWbGxhZnJlSmdwQXgxZ01BTkJxTjBxRVFVdTJDZ29JQS9QMDVKOFNlVUg0bnRzeVM4cnRORklRQWVnQkFZS0RpQlRZaDFhN1k1MXJ4aEVHSUFpaS9FNXRsU2ZuZFZnckM3Z0FsREdLYmpOOGdPZWZkRlE2RkVDVlFmaWMyeTVMeXU5VVhoSklrTlFiZzZlYm1CazlQVDZYRElhVGFlWHA2b2s2ZE9nRGcxYTFidDBaS3gwTkliYUg4VG15ZEplVjNxeThJT2VjQlFPRWdqelErRmJGRmpERzBhOWNPQUdBd0dBSVVEb2VRV2tQNW5kZzZTOHJ2Vmw4UUFnZ0FRS1BYRTV0VzdQTk5CU0d4SjVUZmljMnpsUHh1Q3dWaElBQlRoVTJJTFRKK3Zqbm4xRWhGN0FubGQyTHpMQ1cvMjBKQjJCbWdiNURFdGhYN2hkaFp5VGdJcVdXVTM0bk5zNVQ4YmdzRllXc0E4UGIyVmpvT1FtcE1zYzkzYXlYaklLU1dVWDRuTnM5UzhydFZGNFNob2FGMUFUUnljbkpDZ3dZTmxBNkhrQnJUb0VFRHFOVnFBR2pzNysvdnBuUThoTlEweXUvRVhsaEtmcmZxZ2pBdkw4OEhLSHhzbTU1QUk3YU1NV1lhZHNQQndjRkg0WEFJcVhHVTM0bTlzSlQ4YnRVRm9TekxyUURRK0ZURUxoUkxHSzJVallTUW1rZjVuZGdUUzhqdlZsMFFBbWdGQU0yYk4xYzRERktkTWpJeWNPdldMYVhEc0RqR2hNRTViNlZzSklUVWlsWUE1WGRiUXJtOWJKYVEzNjI2SUdTTWVRQkE0OGFObFE1RkVlKzg4dzYrL3ZwcnBjT29kcEdSa1lpTmpWVTZESXZUcUZIaElQYWNjdytGUXlHa3h0bHpmcWZjYm44c0liODdLSFhpNmlETGNpUEdHT3JWcTZkMEtMWHV4SWtUK09HSEg5Q3NXYk5TMTY5ZXZSclhybDB6NjFodnZ2a21CS0h3dThGYmI3MkY2OWV2SXpzN0c3bTV1Y2pOelVWK2ZqNEtDZ3BnTUJqUXFWTW5yRml4QW5QbnpqVTdWbTl2YjR3Wk04YnM3YzJsMVdvaFNWSzFIOWRTR1QvbmpER2F2bzdZUEh2Tjc1VGI3UyszQTVhUjM2MjZJR1NNTlFRQWQzZDNwVU9wZGN1WEx3Y0FxRlFxZlBQTk42Ymw0ZUhoOFBEd3dMNTkrM0R5NU1seWo2TlNxVEJ6NWt6VG4rL2N1WU5UcDA1QkVBVElzbXhhN3U3dURtOXZiN2k3dStPdnYvN0NoZzBiekk0MUtDaW8ycFBHVjE5OWhZVUxGMkxBZ0FHWU0yZE90UjdiVWhYN3hkaFF5VGdJcVEzMm10OHB0OXRmYmdjc0k3OWJkVUVJb0JFQTFLOWZYK2s0YXRYKy9mdWgwK2tBQU11V0xTdXhybFdyVnZEdzhNQVhYM3hoV2paczJEQmN2WG9WeDQ0ZE0zMWJOQzdQeU1nb3NmOUhIMzBFV1piaDdPd01BSkFrQ1Q0K1B0aTRjU01Bd0dBd1FLVlNRYXZWSWk0dURxbXBxZGk0Y1dPcGZ3ZnIxcTNEaHg5K2lQNzkreiswbGp5RjVRQUFJQUJKUkVGVXJyeHZmMmxwYWFWdXMzcjFhbHk1Y2dVZmYvd3huSnljTUhEZ3dFY2V4NVlZRXdibm5LNFFFbnRnZC9tZGNydDk1bmJBTXZLN1RSU0U5dlFOOHU3ZHU1Zy9mejQ4UFQzeDNYZmZ3Y25KQ2ZuNStYajIyV2R4Nzk0OWRPclVxY1Qyc2l6anhvMGJhTmFzV1ltRUFRRFoyZG1vVzdkdWlXVkxseTdGMGFOSHNXN2R1b2VHZWtoTlRjWEVpUlB4OXR0dkl6UTBGTk9uVDhmRWlSTXhhOVlzZlBMSkp5V09mL2p3WVN4YXRBamR1blhEc0dIREhub2RRNGNPTGZNMWJ0aXdBYTZ1cm9pSWlIaG8zYUZEaDdCaXhRcW8xV3A4L1BISDZOYXRXOWx2bG8weGZzN3Bsakd4RTNhVjN5bTMyMjl1Qnl3anYxdDFRY2dZcTg4NWg1dWIvWXpUTzMvK2ZHUmtaR0Rod29Wd2NuSUNBTVRIeCtQcTFhdFlzR0RCUTBuZ3hJa1R5TXZMUTlldVhVc3M1NXpqenovL2hJOVB5U0dQdkx5ODhPdXZ2Mkxmdm4zbzA2ZFBpWFViTm13b3NVOWdZQ0FtVEppQXp6NzdEUC84NXoveC92dnZRNjFXWStQR2paZzNieDY4dmIzeDczLy8rNkZrQmFERXJZd0hiZGl3QWZYcTFTdXhEZWNjeTVZdHcvTGx5OUdrU1JNc1dMQUFYYnAwTWVNZHN4M0YvbTd0NTVJSnNWdjJsdDhwdDl0dmJnY3NJNzliZFVISU9WY0RNUDNqc1hYcjE2OUhZbUlpUEQwOWNlZk9IV3pldkJrNU9UbFl2WG8xbWpWcmhxeXNMR3pldkJudDJyV0R2NzgvOHZMeXNHalJJamc0T0dEVXFGRzRjZU1HWEYxZDRlN3VqcjE3OXlJL1AvK2h4dVhvNkdoODhza25XTFZxVllta2taV1ZoVTJiTnVHSko1NUFpeFl0VE11ZmYvNTUzTGx6Qjk5Kyt5MHVYNzZNNXMyYjQvRGh3K2pRb1FQKzg1Ly9WTXZ0bnN6TVRMenp6anM0ZVBBZ0FnTURzV0RCQXRNVFdmYWthQ1I3TU1iVUNvZENTSTJ6cC94T3VkMitjenRnR2ZuZHFndENBRTRBNE9qb3FIUWN0YUpaczJidzh2TEM5ZXZYOGY3Nzc1ZFlsNTZlYmxvV0Z4ZUg1czJiNC9YWFg4ZXZ2LzZLdDk1NkMyM2J0c1djT1hOTS9TSkd2WHYzTHZGbloyZG5QUG5ra3podzRBQnUzNzV0V3I1bHl4Yms1T1RnK2VlZmZ5aXU4ZVBIUTZmVElTVWxCU2twS1hCMWRjVkxMNzJFaGcwZjdvMDE5d20yek14TTA3YUhEeDlHUmtZRzFHbzFmSHg4RUI4Zi85RDJyVnUzeG9nUkk4dzZ0clV5Smd6T3VlMy9oaVRFanZJNzVYYjd6dTJBWmVSM3E1NFBTQlRGVEFEdSsvZnZmK2h5dXEyNmQrOGV3c0xDRUJjWGh4ZGZmQkZMbGl6QjU1OS9EcTFXQzZDd29UY2lJZ0pIang2RkxNdDQrKzIzRVI0ZURxRHdILzZYWDM2SnZMdzh1TG01SVNJaUFuRnhjUS8xazJSa1pLQnUzYnB3ZFhVMU5SNnZYNzhlZXIzZWRIdWlvS0FBU1VsSitPR0hIN0I3OTI0VUZCU2dkZXZXYU5DZ2dha3B1bVhMbHVqZHV6YzZkT2lBRGgwNndOdmJHOEhCd1RYeXZuVHIxZzFMbHk2dGtXTmJpcXlzTEdPU3o5VHBkSFRibU5nMGU4dnZsTnRMWncrNUhiQ00vRzd0VndqVndOK1Z0VDJvVTZkT3VkdDRlSGhnMXF4WkNBd014SjQ5ZTdCbXpSb01HalFJQXdjT3hMdnZ2bXRLQXFVcDdlbXZxMWV2L2o5N2R4OWZjL2svY1B4MWZXWTM3aVlVUnJrSnFWWnl6c0hTclpTU1NLZ28zKzdkaE54bEtxcXZ2dC91UXlqcWgzUkgzKzZVU2tvVWk2U3hjODZHa2R4azdzN2N6UXliM1gydTN4L2JXY093TTl2TzNmdjVlT3pSMmVmbU91OXpPbnQ3bjg5MWZhNkxtSmlZb3Q4SER4N00zTGx6T1hMa0NGQXdObVhnd0lGMDdkb1Z3ekQ0L2ZmZm1UdDNMcXRYcithamp6NENvR1hMbG56NjZhZEZ5ZTFNNHVQam1UQmhBbi8vL1RmMTY5ZG53b1FKUkVkSG4vVzhRRmZzY3g0OEgzZ1J6SUlxdjB0dUQyNitrTjhEb2lBTWhpNkZrKzNZc1lPNHVEaFNVbEtBZ3VrS2l1dllzU05hYTJiUG5rMUdSZ2E5ZXZVcVZic1BQL3h3MGVOMTY5Wmh0OXVKakl3ODRmem16WnVUbjU5UDE2NWQ2ZHExS3pFeE1SaUd3ZkRodzltMWF4ZGZmLzAxMTF4ekRYdjM3bVhac21YRXg4ZlRzMmZQc3k1UXYyUEhEcVpQbjg3UFAvOE1GQ1N3MTE1N3JjVHVpV0JVN0hNdVhjWWlHQVJsZnBmY0hweDhJYi83ZTBFWXRKWXVYY3JTcFV1TGZoODlldlFweDZ4ZXZacDkrL1pScjE0OXBreVpVclE5TFMzdGhQRWVGMTk4TVgzNzlnVmcyTEJoUmRzSERSb0VRTzNhdFUvWXJyVm15WklsUmZOWnVlM2F0YXNvaVVIQnQ5bStmZnNXdFgwNnFhbXB6Sm8xaXdVTEZoVE5oVFZ3NEVBZWZmVFJFdTlpRTBLSVFDVzVYWGlMdnhlRU9VQkVibTV1VU55SlZ0ejk5OS9Qd0lFRG1UMTdOblBtekNuNkZ1a2VVd0lVRFRMZXQyL2ZDYlBQbnp3YmZZY09IVTc1dzk2MWExZFJGOER4NDhjWlBudzQvZnIxSXlZbUJxWFVLUW1qTERadDJzU2NPWE5ZdkhneCtmbjVSZHZ6OC9ONTk5MTN6enB1cERSZEZJRWtOemZYL1REYm0zRUlVVW1DTXI5TGJnKyszQTYra2Q4RG9pRE15Y2tKcW9RQkJlTU5hdGFzV1RUdTRPUkIxeTZYaTZWTGw5S2tTUk8rK3Vxcm9rdjZKODlPZnpwejVzeWhaczJhWkdSa2tKZVh4OWF0VzRtTmpXWFdyRmxjZXVtbFo1eU52cVI5cTFldkppUWtoSnljSEpZdVhjclhYMzk5d2gvOTNYZmZYZXBFOU4xMzM1R1JrVkdxWXdOSlRrNU8wVU52eGlGRUpRbksvQzY1UGZoeU8vaEdmZytFZ3JCNFpTMEtmZmpoaDVpbXliMzMzbnZXOFIwbjI3OS9QOTk5OXgwUFBmUVFzMmJOb2thTkdyenh4aHM4OHNnampCbzFpazgrK2FURW1lYVhMMS9Pc1dQSFN0eW5sR0xseXBVODk5eHpSWC93MGRIUjdOeTVrNHlNRE1hT0hWdnErRmFzV0JHVVNTTXZMOC85VUFwQ0VRd2t2NWRBY250ZzhvWDg3dThGWVRZRVY4SndMMHIrNFljZjh1R0hIeFp0UC9tYjI3MzMza3Q0ZURnOWV2VHcrRG1tVFp1R1lSajA3ZHVYV2JObUFkQ2lSUXZHangvUDBxVkxpWXlNNUtXWFhqcmx2RjY5ZW5IczJMRVM5d0ZZclZicTFxM0xUVGZkUk8vZXZZbU9qcVpYcjE1Qm13QTg1ZjRHcVpTU0xtTVJESUlxdjB0dUQyNitrTi85dWlCVVN1Vm9yY25PRHA1L0g0OGVQUXJBelRmZnpQWFhYOC9TcFV0WnZudzVMN3p3QWtEUmZ6Ly8vSE1BSmsrZWZFb2JKdzg4Qm5qNjZhY0pDUWtoTVRHUmhRc1gwcWRQbjFObW9yL2xsbHU0NVpaYnloeDcxYXBWbVRkdlhvbjd6cllndXZnbllXaXQ1UXFoQ0hqQmx0OGx0d2MzWDhqdmZsMFFhcTNUNFo4L3BHQncrUEJob0dDeXp1N2R1N056NTA2V0wxOU85KzdkZ1grU1J2R0J4U2M3ZWVBeFFHeHNMTG01dVl3ZlA1N3p6anVQZ1FNSG52Yjg1NTU3cnNUdEJ3NGNPT1ArcDU1NjZyUUwxWThjT2ZLMHozZXlqejc2aUVPSERwWDYrRURobmhzTVNQZG1IRUpVaG1ETDc1TGJnemUzZzIva2Q3OHVDSUdEUUZCZGx0NnlaUXNBRFJzMlBPTnhwN3RMNjB3RGp6TXpNemwwNkJCang0NmxWcTFhcDIzN3h4OS9QT056bjI3L3NHSERUcHMwSG5qZ2dUTzJXZHo4K2ZPRE1tbTRQK2RhNjROZURrV0l5aEJVK1YxeWUvRG1kdkNOL0I0UUJXRjZldkJjTUVsTVRBVGcwa3N2TGZlMnExV3J4blBQUGNldHQ5NTZ4dU5PbDVCNjllcEZTa3BLVUU0WlVCbmNWeENVVWxJUWltQVFWUGxkY250dzg0WDg3dGNGb2RZNlRTa1ZOTjhnVGROa3laSWx0R2pSb3NRWjNvc05TaTN6YzV3dFlWUVVHV2R5ZHU2RUFhU2Q2VGdoQWtFdzVYZko3Y0lYOHJ0ZkY0U0dZUnpVV2hkL0l3UGFnZ1VMMkx0M0wvMzY5U3ZhTm1qUUlJNGRPOGE3Nzc3TFgzLzlCVUNEQmcyOEZXS1ovZXRmL3lyMXNjRTZWNVg3Y3k1ZHhpSVlCRk4rbDl4ZUlGaHpPL2hHZnZmcmdsQnJ2UmYrR2ZBYTZLS2lvcmpxcXF2bzNidDMwYmFRa0JEc2RqdWJOMjhtTkRTVTY2NjdqcTVkdTNvbHZzakl5RE9PVHptVFVhTkdsZnJZWUoycjZ1REJnanlobE5ycjVWQ0VxSERCbE44bHR4Y0kxdHdPdnBIZi9ib2dCTFpEd2N6dHdhQjkrL2EwYjkvK2xPMmZmZlpacWR0WXZYcTFSOTBPbm93WktUNTNWbWs5Kyt5elpHWm1Wdmc1Z1dEUG5qMEFLS1cyZXpjU0lTckZkZ2lPL0M2NXZlem5CQXBmeU85K1hSQWFockhkTk0yaU4xS2NYVWhJaUxkRE9FRlp4cGNFNjVnVTkrYzhMeTl2dTNjakVhTGlTWDczak9SMi8rWUwrZDN3MWhPWGgvRHc4QlFvZUNPMTF0NE9SNGdLbzdVdW5qQlN2QnlPRUJWTzhyc0lGcjZTMy8yNklGeTVjdVVSNEdCMmRuYlF6bDBrZ3NPaFE0ZmNkeG9lU0U1T0RvNlpla1ZRay93dWdvV3Y1SGUvTGdnTC9RMndjK2RPYjhjaFJJVXA5dm4rMjV0eENGSEpKTCtMZ09jcitUMFFDc0wxOE04czcwSUVvczJiTjdzZnJ2ZG1IRUpVTXNudkl1RDVTbjRQaElJd0NVNTRRNFVJT083UHQxSXF5Y3VoQ0ZHWkpMK0xnT2NyK1QwUUNzSzFJTjhnUldBcjl2bGU2ODA0aEtoa2t0OUZ3UE9WL083M0JhRlNhaTBVVk5oeUo1b0lSRnJyb20rUUlTRWhVaENLb0NINVhRUTZYOHJ2Zmw4UTJ1MzJBOENlbzBlUHlueFZJaUR0MmJPSFk4ZU9BZXhldlhxMUxGc25nb2JrZHhIb2ZDbS8rMzFCV0dnVlFGS1NESzhTZ1NjeE1SRUFwZFFxTDRjaWhEZElmaGNCeTVmeWU2QVVoTCtCSkF3Um1JcDlybi96Wmh4Q2VJbmtkeEd3ZkNtL0IwUkJxTFgrRGNEcGRIbzdGQ0hLbmZzYnBQdHpMa1F3a2Z3dUFwa3Y1ZmVBS0FocjFhcVZDQnpidW5VckdSa1ozZzVIaUhLVGtaSEIxcTFiQVk1RlJrYktKUklSZENTL2kwRGxhL2s5SUFyQ3VMaTRQQXJIbVRnY0RpOUhJMFQ1S2ZaNVhsWDRPUmNpcUVoK0Y0SEsxL0o3UUJTRWhSWURyRnk1MHR0eENGRnVmdnV0b0JkQktmV1RsME1Sd3Bza3Y0dUE0MnY1UFdBS1FxMzFRaWhJR0RKZmxRZ0VXdXVpZndEZG4yOGhncEhrZHhGb2ZERy9CMHhCNkhRNk53TGI5KzdkSzdQYWk0Q3dlZk5tOXUzYmgxTHFiNGZEOGFlMzR4SENXeVMvaTBEamkvazlZQXBDUUFNTDRaL0xzRUw0TS9mbnVQRGJvMXdXRWNGTThyc0lLTDZZM3dPcElBVDRIbURwMHFYZWprT0ljMWJzYyt3VDNRbENlSm5rZHhFd2ZERy9CMVJCcUpUNkJUaXdZY01HVWxKU3ZCMk9FR1dXa3BMQ3hvMGJBUTRVZnE2RkNHcVMzMFdnOE5YOEhsQUZvZDF1endXK0FQanBKNSs0YVVlSU1sbTBhSkg3NGVlRm4yc2hncHJrZHhFb2ZEVy9CMVJCQ0dDYTVpZFE4SWJMM1dqQ0gybXRpeEtHMXZvVEw0Y2poTStRL0M3OG5TL245eXJlRHFDOEpTWW1yckphcmR0VFVsS2FidGl3Z1FjZmZORGJJUW5oa1k4Ly9wZ2RPM2E0N3o3N3c5dnhDT0VySkw4TGYrZkwrVDNFMndGVWhLaW9xUE9BanFacHNtblRKbStISTRSSDh2UHozWi9icVM2WEs4N0w0UWpoVXlTL0MzL215L2xkZVR1QWltQ3hXQm9xcFZMQ3c4T3JMRnEwaU1qSVNHK0hKRVNwWkdSa2NOdHR0NUdUazVPbmxHcHN0OXRkM281SkNGOGkrVjM0SzEvUDd3RTNoaERBNlhUdUFlWm5aMmZ6L2ZmZmV6c2NJVXB0d1lJRjVPVGtBSHp0YThsQ0NGOGcrVjM0SzEvUDd3RlpFQUpvcmFjRHpKczNEOU0wdlIyT0VHZGxtaWJ6NXMwRC92bjhDaUZPSmZsZCtCdC95TzhCV3hBNm5jN2x3THFVbEJTV0wxL3U3WENFT0t2bHk1ZXpZOGNPZ0hWT3AzT0Z0K01Sd2xkSmZoZit4aC95ZThBV2hJQldTcjBHOFA3Nzc4c1VCY0tuYWEyWlBYdTIrL0dyK01oU1JrTDRLTW52d20vNFMzNFA1SUtRbWpWcmZnRnNTVTVPWnZYcTFkNE9SNGpUaW8rUFo4T0dEUUNiVzdSbzhZVzM0eEhDMTBsK0YvN0NYL0o3UUJlRWNYRnhlVnJyMXdEZWUrODliNGNqeEdrVisvYjQycGRmZnBudjVYQ0U4SG1TMzRXLzhKZjhIdEFGSVVCT1RzNGNZSWZENFNBK1B0N2I0UWh4aXZqNGVCd09COENPbkp5Y3VkNk9Sd2gvSWZsZCtEcC95dThCWHhBbUp5Zm5BT01CSmsrZUxIZWtDWjlpbWlhVEowOEdRQ24xNzhMUHF4Q2lGQ1MvQzEvbWIvazk0QXRDQUlmRDhiRlNLbkh6NXMwc1hMalEyK0VJVWVUNzc3OW44K2JOQUU2NzNUN0gyL0VJNFc4a3Z3dGY1Vy81UFNnS1FzRFVXbzhHbUQ1OU9zZVBIL2QyUEVLUWxaWEZPKys4QTRCU2FqUWdsemVFOEp6a2QrRnovREcvQitSYXhpVnh1VngvUjBWRjJUSXpNMXZsNWVWeDlkVlhlenNrRWVUZWVlY2RWcTFhQmZDZHcrRjQxZHZ4Q09HdkpMOExYK09QK1QxWXJoQUNrSmVYTjBJcGxUbDM3bHpXclZ2bjdYQkVFRnUzYmgxejU4NUZLWldabDVjMzB0dnhDT0h2Skw4TFgrR3YrVDFvcmhBQzdOMjdONzFodzRhSHROWjNKQ1ltMHJOblQwSkNndW90RUQ0Z096dWJKNTU0Z3ZUMGRMVFd3NU9Ta243MmRreEMrRHZKNzhJWCtITitEN3EvRnBmTDVZaUtpcm8rUFQyOVdWNWVIakV4TWQ0T1NRU1o2ZE9udTVmYitzWHBkSTd3ZGp4Q0JBcko3OExiL0RtL0IxV1hjU0hUTk0zSGxGTEg1c3laSTEwTG9sSVY2MG80cHJWK0RCOWR3a2dJUHlYNVhYaU52K2Yzb0x0Q0NKQ2FtcHJlb0VHRE5LQ2JkQzJJeWxLOEt3RVk3blE2Zi9GMlRFSUVHc252d2hzQ0liOEg3VjlKYW1xcVBTb3E2cnIwOVBTTEE3MXJZZDI2ZGFTbnAzUCsrZWQ3TzVTZ1Zxd3I0V2VIdytFM0E0MkY4RGZCa3Q4bHQvdU9RTWp2VmJ3ZGdCZHByZlZqaG1Fa3o1a3pwL3IxMTErUHhXTHhka3psN3UrLy8yYkFnQUZVcjE2ZG1UTm4wcng1ODZKOU5wdXRURzNhN1hhUGp0K3hZd2NqUjVidTcrT2hoeDZpUjQ4ZVpRbkxwemtjRHViT25RdHdWR3ZkSHovclNoREN6d1I4ZnBmYzdqc0NKYjhIYzBHSTArbE1zVmdzSTVSUzc4WEd4akpuemh3YU5tem83YkRLVmJObXplalRwdzl6NTg3bDhjY2Y1NzMzM3FOSmt5WUE5TzdkbS96OGZMNzk5bHNhTkdqQU5kZGNjOXAyWEM0WHYvLytPelZyMWp4aGU2OWV2Yzc0L0pkZGRobVBQdm9vS1NrcHBZbzNMQ3lzVk1mNWs5Mjdkek5tekJoTTAwUnJQY0xwZEpidXpSQkNsRm1nNTNmSjdiNGhrUEo3VUJlRUFFNm5jN2JWYXJXa3A2Y1BIVGx5SkI5ODhBSFZxMWYzZGxqbGF1VElrYVNtcHZMenp6OHplUEJnM24vL2ZSbzBhTUM0Y2VNQVNFOVBaK1hLbGZUcjE2OG9vUlNYa1pIQm80OCtDc0F6enp4endyNnpKWVB6emp1UDVzMmJuL1diNSt1dnY4NFhYM3hCdlhyMVBIbHBQdS9Zc1dPTUdqWEtQYTVrbXRQcGZOL2JNUWtSTEFJOXYwdHU5NjVBeSsvQmVKZnhLU0lqSTBjQ2k3ZHUzY3E0Y2VNQ2JvRjBwUlQvK2M5L2FOV3FGZnYyN2VQMzMzOC9ZZit3WWNOUVN2SFVVMCtSbVpsNXdyNTkrL2JSdjM5Ly92NzdieDU0NEFHNmRPbHl3bjY3M1k3ZGJtZlZxbFdFaDRkVHAwNGQxcXhaVTdUOS9mY0wvajV5Y25MbzFxMGJ6ejc3YklreEhqaHdBSUFMTHJpZ3ZGNjIxNW1teWRpeFk5bTZkU3ZBVDVHUmthTzhIWk1Rd1NhUTg3dmtkdThKeFB3dUJTRVFGeGVYWjVwbUgrRFAzMzc3amFsVHAzbzdwSElYRVJIQm0yKyt5V3V2dlhaS1YwRFRwazBaUG53NFc3WnM0WWtubnVESWtTTUEvUEhISC9UcjE0K3RXN2ZTcjE4L1JvdzQvWlJLaVltSlpHZG4wNmxUSnd6ajFJOVZXbG9hTHBmcnRNazRFSlBHMUtsVFdibHlKY0JHcFZTZnVMaTRQRy9ISkVTd0NmVDhMcm5kT3dJeHZ3ZDlsN0ZiWW1KaXVzMW02d2Fzbmp0M2JwMW16WnB4MTExM2VUdXNjdFdnUVFNYU5HaFE0cjc3N3J1UFhidDI4ZGxubjlHdlh6OHV1K3d5ZnY3NVo2cFdyY3J6eno5LzF2ZWljTTFHT25YcVZPTCtRNGNPQVZDblRwMFM5eDg0Y0lBYU5XcFF0V3JWMHI0Y24vYk5OOSs0NTZOS013eWoyNW8xYXc1N095WWhnbFdnNTNmSjdaVXJVUE83WENFc3htNjNiOVZhMzZXVXludmxsVmUwcDNkYytidDc3NzJYUm8wYXNYdjNibjcrdVdDMW5jR0RCOU85ZS9jem5xZTFadkhpeFRScTFJaDI3ZHFWZUV4YVdocHc1cVFSS0dOTTdIWTdyN3p5Q2txcFBLMzFYV3ZXck5ubTdaaUVDSGJCbk44bHQ1ZWZRTTd2Y29Yd0pBNkhZNFhWYWgyUW41Ly93ZWpSby9XTUdUTlVxMWF0dkIxV21iejY2cXVzV2JQbWhHMWZmLzMxQ2IvdjNMbVRWYXRXc1dUSkVweE9KMXByTHIvOGNxcFZxMFpDUWdKdnZ2a21zMmZQcGtPSER0aHNOaTYvL0hLYU5XdEdlSGg0VVJzT2g0UFUxRlJHalJwVllwY0MvUE10c203ZHVxZnN5OGpJSUNjbkp5QzZGRFp0MnNUbzBhTjFmbjYrVWtyMWR6Z2NLN3dka3hDaVFLRGtkOG50M2hIbytWMEt3aEk0SEk0UExSYkx4VWVPSEhsKzRNQ0JldnIwNmVxS0s2N3dkbGdlUzAxTkxmRk9zZjM3OS9QcXE2K3ljZU5HOXUzYkIwQzFhdFc0NDQ0NzZObXpKMjNhdEFGZzI3WnRMRnEwaUtWTGw3Sm8wU0lXTFZwVTFFYm56cDE1N2JYWEFQamlpeThBMkxCaEE2Kzg4c29KeitXKzIrMU0zUXJ1TVNiKy9pMXkvZnIxREIwNlZCODllbFJwclY5ME9Cd2ZlVHNtSWNTSkFpRy9TMjZ2Zk1HUTM2VWdQQTJuMHpuZVpyUGxIVDE2OUQrUFAvNjRmdXV0dDVUVmF2VjJXQjRwUG5pNlY2OWVSUW5rZ2dzdW9HSERodXpZc1lONzdybUg2NjY3anZidDJ4Zk5FK1UrMW02M00yVElFSVlNR2NLQkF3ZHdPQno4K2VlZmJObXloY2NlZXd5QVhidDJzWFRwVWdCKyt1bW5VMkp3SjQwemRTc0V3cUJqdTkzT2lCRWpkRlpXbGxKSy9kdmhjTHhVMG5FZE9uU29tcE9UYzczV3VqTVFDN2lVVWphNzNlNnEzSWlGQ0Y3K250OGx0MWV1MHVaM2Y2ZThIWUN2czFxdFk0QTN3c0xDOUpRcFU1Uy9Mb0ZVUEJHVTU3SGp4NC9uKysrL0IwNmM1ZjdrTmw1NDRRVVdMRmhRNm5nWExseDQya0hTdnVhUFAvNWcxS2hST2ljblJ5bWx4dGp0OW9uRmRodFdxOVdpbE9wY1dBUmVDNFFYUHo4ME5MUkJmSHo4M2tvTldnZ1JFUGxkY252Rk9rdCtEeWh5aGZBc0hBN0hCS3ZWbXBtVGt6TnQrUERoZXNLRUNlcUdHMjd3ZGxqbDV1UnVBUGpuRzE5Sit3RHExNi9QWTQ4OVJuSnlNZ3NYTGl6Vjg0U0hoNWM0TWVySmR1ellnZGFhaUlpSVVyWHJiYi8rK2l0UFBmV1V6c3ZMVTBxcG9YYTcvWjAyYmRvME5ReWpNOUJaYTMwelVFZnJmMVl5YXRXcUZaczJiUUpBYS8ydUZJTkNlRWNnNTNmSjdlZXVwUHp1N1pncWtoU0VwZUJ3T0taYkxKYXN2THk4OTJKalkzbmxsVmU0NVpaYnZCMVd1ZmpxcTY4ODNuZkpKWmZ3MkdPUHNYejVjbXJYcmsxRVJBUjc5dXc1NC9PTUhUdTJWUEhFeE1TUWw1Zm5GMU1VTEZteWhHZWZmWmI4L0h5QTZjQ1ZWcXQxQzFDMHFLaFNpdnIxNjNQMTFWY1RFeE5EKy9idHNkdnRQUDMwMHdEN3RkYmp2Qk85RU1Hblk4ZU9WUTRmUHR4ZktmVWs4S1hENFhnMlVQTzc1UFp6YzFKK2Y5UnV0My9nN1pncW1oU0VwZVIwT3QrM1dDeForZm41YzhhT0hSdHk0TUFCK3ZUcGcxTCszZXRlVXRkQmFic1ZIbnp3UVJvMmJNaEhINVhQMkZyVE5Nbkx5OE13akJQdWRQTTFPVGs1VEowNmxjOC8veHpUTkhYaFoyQ28reXBnOWVyVmFkZXVIVEV4TWNURXhOQzRjZU9pejBsMmRqWlRwa3h4Ti9Wc1ltSml1amRlZ3hEQnhtYXozWlNSa1RGVktYVmw0YVp4TnB2dE03dmR2aTRRODd2azlyTFJXdlA1NTU4emFkSWtUTlBNMTFvLzRIUTZQL1YyWEpWQkNrSVBPSjNPVDYxVzYzSFRORCtkTUdGQytQcjE2M24yMldmOTVodFBlYXRldlRvOWV2UW90NlJ4L1BoeEFKL3VVcGc2ZFNwejU4NHRtcFZmS2FWQ1FrSm8zYnAxVVFFWUhSMU5TRWhJaWVmUG1UTUhsOHNGa05TOGVmUDNIUTVINVFVdlJCQnEzYnAxc3lwVnFrelVXdmNDaUlxS0lqczdtN1MwTkxUV1U0QmJBQzM1L1IvQm1Oc0Jzckt5ZU9tbGw5eDNYV2NEOXptZHp2bGVEcXZTU0VIb0lZZkRNYjl0MjdZZHROWmYvL2pqajAzLyt1c3ZKazZjU09QR2piMGRtcyt5Mld4blBhWmV2WHA4OHNrbmdPOG1qUjA3ZHZDLy8vMFAwelF4RElNK2Zmb1FFeE9EeldhaldyVnFaejEvNzk2OVJldC9hcTFIZlBubGwva1ZIYk1Rd1NvNk9ycEdlSGo0V0dBMEVCNFJFY0Vqanp6Q0F3ODh3UEhqeDducnJydkl5TWpvWkxQWmV0anQ5bTlBOHJ1bkFpVzNRMEYrajQyTlpldldyU2lsdHVmbjUvZE1URXhNOUhaY2xVa0t3akpJU0Vod2R1alF3WmFkblQxMzY5YXR0L2ZyMTArLytPS0xxbVBIanQ0T3JkUzAxclJ0Mi9hTXg1enBqNzFldlhyOCtPT1BwWHF1MGd3NFB2Lzg4emw2OUNoQXFZcXJ5aFlYRjhmenp6K3Y4L0x5RkVCc2JDeDkrdlR4cUkyMzNucUw3T3hzZ0MrZFR1ZXZGUkNtRUFJTWk4WHlMNlhVYTBBVVFOZXVYUmsyYkZqUmZIamg0ZUU4L3ZqanZQSEdHMml0SjNYczJIRlJYRnpjY2ZELy9DNjUzWFB1L0o2Wm1hbTAxai9rNXViK2E5MjZkWWU4SFZkbGs0S3dqRmF0V3BVR2RMTmFyYzluWm1hT0h6MTZOSTgrK2lpREJ3OCs3WXp1dmlBcks0dUpFeWZTczJkUGV2ZnVYZUl4aXhjdjVzaVJJNmZkRDFDelpzMVNQK2ZKTStpZlRuSnlNbERRWGVFclROUGtuWGZlNFlNUENzWVRhNjIvVTByZEdSOGY3MUZCbUppWVdEVDVhK0UvVkVLSWNtYTFXcS9XV2s5VlNyVUhpSTZPSmpZMmx0YXRXNTl5N04xMzM4MVhYMzNGMXExYkx6NXk1TWhJb09qdjBoL3p1K1IyejUyYzM0RVhuRTduaTREcHhiQzhSZ3JDYzJNNkhJNy90RzNiZG8zVytuL3Z2LzkrcmVUa1pQN3puLy80M0VTY21abVpBUFR0MjVkZHUzYlJxVk9ub29sRlQ1YVFrTUNSSTBkT3UvOTBTdE45Y0NZN2QrNEVvRWFOR3VmVVRublp2MzgvNDhlUEp6NCtIcVZVdW1tYTl4dUdrYXkxdm5QTm1qWGs1ZVZScFlybmYwS21hUzZ4V3EzL2pveU1uQkVYRjVkWEFhRUxFVlN1dXVxcVJpRWhJYThDRHlpbHFGdTNMc09IRDZkcjE2Nm5MZUJDUWtJWVBYbzBRNFlNUVd2OXJNMW0rK2lrQ2VMOUlyOUxiaStia3ZLNzAra3MzYVhSQU9XYlgzWDhURUpDd2crR1lWaVZVb254OGZIMDZ0Vkx6NXMzcitqR0EyOXpPcDNzMzc4ZmdQVDBkTWFPSFV1SERoM0svWG4rOWE5L0ZmMUVSa2FlOGRnTkd6YXdmdjE2RGgwNlJGNWVIaTZYaTQ4Ly9oaUFaczJhbFh0c25qQk5reSsvL0pLZVBYdnErUGg0QUdkdWJxN1Y2WFQrYUxmYmR3Q2JNek16aTc3MWxrYWJObTM0N0xQUGFOdTJMVXFwT3NDMEkwZU9KRm9zbHBzcjZHVUlFZkE2ZHV3WVliVmF4NFdFaEd3Q0hnZ05EZVdSUng3aG0yKytvVnUzYm1lOW1oY1RFOE9OTjk0SVVFTnJYZUxrZkw2YzN5VzNlKzVNK2QzYnNYbWJYQ0VzSjJ2V3JObldvVU9IYTNKeWNzWm5abWJHdnZycXF5RUxGeTdrdWVlZW8zbno1bWR2b0FKbFpHUUFCY252aFJkZXFMQjFKVWVOR2xYMGVNV0tGVVhQVzVJLy92aUQ2ZE9ubjdMZE1BenV1dXV1Q29tdk5MWnMyY0pMTDczRXVuWHJBRXlsMU1Td3NMRC9PQnlPckdLSExRRmF4c2ZIYzlWVlY1VzY3Wll0Vy9KLy8vZC94TVhGTVhueVpIYnYzaDJ0bFByWmFyVitvNVNLdGR2dFc4djU1UWdScUpURll1bVZrWkV4RVdnS2NOTk5OekZxMUNnYU5XcmtVVU9qUm8zaTExOS9CWGk0VFpzMjd5UW1KcTQ1K1JoZnplK1MyejFUeXZ3ZXRLUWdMRWVyVnEzS0FwNnhXQ3lmS3FWbXJWMjd0dDE5OTkzSFF3ODlSUC8rL2IwMi85S05OOTdJTysrOFEvdjI3U3RrWHEwTEw3endsRzN2dmZjZXVibTVwejJuZWZQbTFLbFRoOXpjWFBMejh6RU1neVpObWpCZ3dBQXV1K3l5Y28veGJMS3pzNWsxYXhZZmYvd3grZm41YUsxWEF3TWREa2ZTeWNjcXBaWm9yWWY4OGNjZkRCdzQwS1BuVVVweDAwMDNjZTIxMS9MSko1OHdlL1pzc3JLeTd0SmFkN1haYkpNaklpSmVYcmx5NVpIeWVsM1pCVVdRQUFBZ0FFbEVRVlJDQkJxTHhYSVZNRVVwMVJFS2NzbVlNV05vMTY2ZHgyM3QzcjJidDk1NnErajNrSkNRRHNBcEJTSDRabjZYM0Y0Nm51VDNZT2EvczI3NnVIdnV1U2RrMjdadFE0Rlh0ZGJWTHJyb0lzYU5HMGY3OXUyOUhabzR5ZXJWcTNuNTVaZlp0V3NYU3FsanBtbU9iZEdpeFR1bm14YW1UWnMyNXhtR2NkQXdEQ011THU2Y0JrcnYzNytmYWRPbUZhMFpDcVFDWXgwT3g4Y0U2Y0JtSVVwaXNWZ3VVRXE5Q0F3QWpGcTFhakZreUJCNjl1eDUybmsvVHljek01TVBQdmlBdVhQbmtwT1RBNUNwdFg3Vk1Jelg3WGI3NmF1ZFFwTGYvWWVuK1QyWVNVRll3V3cyVzJPdDlYU2dHOEF0dDl6Q29FR0R1UGppaTcwY21kaTJiUnN6WnN6ZzU1OS9kbTlhRUJJU01uVE5talU3ejNhdTFXcGRCVnc5ZWZKa3ltUHQwK1RrWk41NDR3M1dyMS92M3BTZ3RSN3VkRHBYblhQalF2Z3htODBXcXJVZUNyd0ExRElNZzN2dnZaZEJnd2FkZFR6YnlVelQ1SWNmZnVEdHQ5L213SUVEN3MxejgvUHpuMGxLU3RwZGh0Z2t2L3VvYzhudndVb0t3c3FoTEJaTGI4TXczdFphTjFCS2NkdHR0ekZnd0FDYU5tM3E3ZGlDenZidDI1azFheFkvL2ZRVFdtdVVVcW1tYVQ3aGREcS9CblJwMnJCWUxQOVZTajNmdDI5Znhvd1pVeTV4bWFiSm9rV0xlT3V0dDRvR2lnT2Y1T1hsUGJOMjdkcGQ1ZklrUXZnUnE5WGFCWmdNWEFwdzlkVlhNM3IwNkRJVlhPdlhyK2VOTjk0b2ZqUFlHcTMxaUhMNDBpWDUzWWVVUjM0UFZsSVFWcUxXclZ0WER3ME5IUXc4bzdXdWF4Z0dYYnAwWWNDQUFUSVRmaVZJU1VuaHZmZmVZOUdpUlppbWlWTHFBQVZ6ajcxcnQ5c3pQV25MWXJIY29KVDZ0Vm16WnN5Yk4rK0VmZm41K2J6MzNudlVyVnUzek4xWkgzMzBFUjkvL0hGUmQ1WlM2cld3c0xDSmhlT1loQWhvYmR1MmJaV2ZuLyttVXFvcndFVVhYY1RvMGFPNTdycnJQQjRydDMvL2Z0NSsrMjBXTGx6bzNwU3FsSHJHYnJmUG9SeUhaVWgrOTY3eXpPL0JTZ3BDTDRpT2pxNFJGaFkyVkNuMU5GRGJNQXk2ZHUzS2dBRURTaHpFSzg3TnpwMDdlZSs5OS9qaGh4L2NVMFVjMGxxL25wT1RNejA1T2Zsb1dkcU1qbzRPQ3c4UFR3T3EvL0RERDlTdlg3OW8zeGRmZk1IcnI3OE9GQXl3am8yTkxkUFlJdmVBOTJKZEhpbEtxVEYydTMwZThrMVhCS0EyYmRxY0Z4SVM4cnpXZWpoUXBWcTFhZ3djT0pDK2Zmc1NHaHJxVVZzNU9Ubk1uVHVYOTk5L242eXNMSUFjcmZXYjFhcFZlNlVpYjl5Uy9GNjVLaUsvQnlzcENMMG9KaVltTWpjM2Q1aFNhb3pXdXBaaEdOeDAwMDMwNnRXTDl1M2IrK3lNK1A3QU5FM2k0K09aUDM4K3k1WXRjMzlqVE5kYVQ2aGF0ZXJiNWZFUGd0VnEvUjY0NDRVWFhxQjc5KzRBSEQ1ODJMMUc2Z25IZHV6WWtWR2pScFhwSHdTNzNjNkVDUlBZdkhtemU5TnkwelJIQk5zNm15SnczWFBQUFNGYnQyNTlESGdKdUVBcFJZOGVQUmc2ZENoMTZ0VHhxQzJ0TlV1WExtWEtsQ25zMmJQSHZYbCtTRWhJN0pvMWE3YVZjK2luSmZtOTRsUkdmZzlHVWhENkFKdk5WZ3NZb2JWK0VxZ0YwTEJoUTNyMDZNR2RkOTVaWVhOTEJhSjkrL2J4M1hmZjhjMDMzK0J5RlMwNmNGZ3A5U1l3MVc2M0h5NnY1N0phclNPQnliZmZmanN2dmZRU0FHKzg4UWFmZi80NXdOTEl5TWc3amh3NU1rcHIvU3hRUFRRMGxINzkrdkhZWTQ5NXZLYW5hWnA4ODgwM1RKOCtuZlQwZENpNFFqaExhLzJjMCtuY2Y1YlRoZkJaRm92bFJxWFVWT0FxS0pqRWZjeVlNVng2NmFVZXQ3VjU4MlltVEppQTNXNTNiMXF2dFI3cGREcC9LYitJUFNQNXZmeFVabjRQUmxJUStwRFdyVnRYcjFLbHlqM0FRS0FERkV6bWVkMTExOUdyVnkrdXVlWWFqOGVqQllQOC9IeFdybHpKL1BueitlMjMzNHF2SUxBS21LbVUrcUlpeHBCY2RkVlYwU0VoSWV2cjFLbkQ0c1dMMmJadEczMzc5c1UwVFZNcDFjWnV0NjhEc0Znc0RRM0RlRlZyL1NCQTNicDFHVFpzR0hmY2NZZkhWd21PSERuQ3JGbXorT3l6ejhqUHp3YzREUHduT3p0N2VuSnljazU1djBZaEtvckZZbW1pbEpvQTNBTlF2MzU5Um80Y1NlZk9uVDBlSjVpZW5zNjc3NzdMMTE5L2pXbWFhSzNURE1ONHZtYk5tak45WlhsSXllOWw0NjM4SG95a0lQUlJOcHZ0U21CQVlSRlJDNkJldlhyY2V1dXQzSERERFZ4MTFWVmxXa2MzVU9UbDVaR1VsTVR5NWN0WnZIZ3grL2J0Yys5S1Ywck5BV2E1QzdJS3BLeFc2MjRnNnJQUFBtUHk1TW5FeDhlanRYN1g2WFFPT2ZsZ204MFdvN1dlQ3NRQVhINzU1WXdaTTRiV3JWdDcvTVRidDIvbnpUZmZaT1hLbFFXQktQV1hVbXBVUWtMQ0QrZjJrb1NvV0sxYnQ2NGVFaEx5dEZKcURCQVJIaDdPd3c4L3pJTVBQa2hFUklSSGJlWGw1ZkhsbDE4eVk4WU1qaHc1QXBDdmxIb25MQ3pzaFZXclZxVlZSUHpsUWZMN21mbElmZzg2VWhENk9Kdk5WczAwemJ1QmdVcXBhOTNiYTlTb3dUWFhYTVAxMTEvUHRkZGVTNjFhdGJ3WVplVklUMC9uOTk5L1o4V0tGZnorKys4Y1BmclBlR0d0OVVwZ3BtRVk4eXJ6MjZMVmF2MFllTUJtczdtN3FkS1ZVaTN0ZHZ1QjA1eGlXQ3lXZmtxcDE0Q0dBTGZmZmp2RGhnMDc0Y2FVMGxxNWNpV1RKazBpSlNYRnZlbEhwZFNUZHJ2OVQ4OWZqUkFWU2xtdDF2dUIxNEZHQUYyNmRHSDQ4T0ZsK3V5dldyV0tpUk1uc24zN2RnQzAxa3RNMHh5VmxKUlUra1hHdlV6eSt6OThNYjhIR3lrSS9Zak5acnZVTk0wZVFIZWxWQWZBZ0lKdWh5dXZ2SkliYnJpQkRoMDYwS0pGaTREb2VzalB6MmZMbGkyc1dyV0s1Y3VYczI3ZHV1TGRCYWJXZWhXd3dEQ01iNzFWQUZrc2xnZVVVaCs3ZjFkS2piVGI3VlBQZGw1MGRIU044UER3WjRCWUlEd2lJb0pISG5tRUJ4NTR3T01sc0hKemMvbmlpeStZT1hPbU80bm1BVyticHZuZnhNVEVkTTlla1JEbHIwMmJOdTBNdzVoS1lWZnBaWmRkUm14c0xHM2F0UEc0clpTVUZDWlBuc3lLRlN2Y203WUFUem9janUveDQ3dnZKYi83WG40UE5sSVEraW1ielhhK2FacTNLNlc2QTdjQlJWUDJSMFJFMEtwVks2S2pvNG1PanVheXl5N2pvb3N1OHVtNzJrelRaT2ZPbld6WXNJRU5HemFRbkp6TXBrMmJPSDc4ZVBIRE1vQkZXdXZ2RGNQNDhReFg0U3FOeldhTDBscTdiMlhjcHBTNnREUkxYN20xYnQyNldaVXFWU1lBdlFHaW9xSVlPWElrTjk5OHM4ZmpxTkxTMG5qMzNYZVpQMzgrV211QUE4Q3p6WnMzbnkzTE5BbHZLUHo3ZUFWNEdLQk9uVG9NR3phTWJ0MjZlWnlQamg0OVdqUitOaTh2RCtBSThHSkdSc1piVzdac3lTN3YyTDFKOHJ0djVQZGdJd1ZoQUlpT2pnNExDd3U3WGluVkRiZ1ppS2J3MjZWYmpSbzF1UHp5eTduODhzdTUrT0tMaVlxS0lpb3FpbnIxNmxYcXQ4MzgvSHoyN2R1SHkrWEM1WEt4YmR1Mm9pUlJ2SXVna0Ftc0I1WnFyYi9QeWNsWjRZczNUbGl0VmhOUVd1c2VUcWZ6dTdLMFliUFpidEphVHdGYUY3WkpiR3dzclZxMThyaXRUWnMyTVduU3BPSjNXaVlaaGpFeUlTRWhyaXl4Q2VHcGpoMDdSaHc1Y21SazRSMzJOYXBVcVZKMGg3Mm5hMyticHNsMzMzM0h0R25UT0hUb0VCUmNCZndnSkNUazJUVnIxcVJXUVBnK1JmSzdxQ3hTRUFhZ3dobnpMYVpwdGxkS3RRZmFBU1d1OVdRWUJ2WHIxeTlLSU82ZkdqVnFVTFZxVlNJaUlvcCszTDlYclZxVjhQQndzck96eWNySzR2ang0MFgvZGY5a1pXVng5T2pSb3NUZ2NybllzMmNQKy9idEs5NHRjTEp0d0dxdDlSckRNRmJuNXVZNjE2NWRlNnlDM3FaeWM5VlZWMTBTRWhKeW9jUGhXSG91N1JUT3hkWWZlQm1vcTVTaVo4K2VEQmt5aE5xMWEzdlVsdGFhWDM3NWhTbFRwaFJOejZDVW1wZWZuejhtTVRGeCs3bkVLY1FaS0p2TjFrTnJQWW5DbkhQampUY3ljdVRJTXEzVzRYUTZtVEJoQXBzMmJRSUt4cElwcFVZNEhBNzdXVTROV0pMZlJVV1JnakJJRkhaQnRETU1vNTNXdWlYUVZDblZWR3ZkaU1yOUhHaWwxRzZ0OVhaZ3UxSnFzOVo2dFZJcVFib0lDbHg1NVpXMVEwTkQvdzA4QVZTcFVhTUdBd1lNb0UrZlBoNnYxcENkbmMyY09YUDQ0SU1QM04wejJVcXBDYm01dWE5Sk1oYmxxVzNidGxlWXBqbUZncXRZWEh6eHhjVEd4aElURStOeFc2bXBxVXlkT3BYRml4Y0RvSlRhWlpybUdLZlQrVGwrUEU2d29raCtGK1ZCQ3NJZ0Z4MGRIVmF0V3JVTDgvUHptd0pOdE5aTmdTWktxWnBBTmFCNjRYOVBmaHdCSEFjeUMzK09uZnhZYTMyRWd1WFd0Z01wSVNFaDJ6TXpNM2RKdDBEcFdLM1d5NERKRkl3aG9rbVRKb3dlUFpwcnI3MzJ6Q2VXWU8vZXZVeWJObzBmZmlpYWxXWTM4TFRENGZnZjhnK3NPQWZ0Mjdldm01ZVg5MS9nY2NDSWpJems4Y2NmNSs2NzcvYTR1eklySzR1UFB2cUlqejc2eUwyTzkzSGdkYVhVRzNKM3FlY2t2d3RQU0VFb2hHOVROcHV0cTlaNk10QVM0TnBycitYSko1K2thZE9tSGplMmR1MWFKazZjU0hKeTBjd2NmeGlHTVNJaElXRjF1VVVzZ29MTlpnczFUZk54cGRSL0tGeXo5NTU3N21IUW9FRWVUNU9pdGVhbm4zN2lyYmZlWXUvZXZlN05ueXVsbnJMYjdUdktPM1loeEtta0lCVENEeFFPTEg5Q0tUVWVpQXdKQ2FGdjM3NE1HRENBbWpWcmV0U1dhWnI4OE1NUHZQWFdXeHc4ZUJBQXJmVkhobUdNdGR2dHJyT2NIakN1dmZiYW1zZVBIMjhMMkV6VHZGZ3AxUXhvQXB6SFAxZEw0SitySXVsQWl0YjZiOE13dGdIMmlJaUloR0JjTjdWdDI3YWRDN3VITHdkbzM3NDlzYkd4TkcvZTNPTzJObTdjeUlRSkUwaEtTbkp2Y2dJakhBN0hpak9jSm9Rb1oxSVFDdUZIV3JkdVhhOUtsU292QWYwQmRkNTU1ekZreUJCNjl1enA4YlFUbVptWnZQLysrOHlkTzVmYzNGeUFvMHFwbDJ2V3JEa2xMaTd1K05uTzl6Y2RPM2FzY3ZqdzRXc013K2lodGI0RnVJS1Q3dFlzQXhOWXI1VDYyVFROYjJ2VnF2VzdyeXlWVmhIYXRHblQwakNNU1VCM2dFYU5HdkhrazA5eTQ0MDNlanhOMHNHREI1azJiUm9MRml4d1Q1TzBUMnM5cmtXTEZoL0tORWxDVkQ0cENJWHdRMjNidHJXWXBqa1Z1Qjdna2tzdUlUWTJGcHZONW5GYnUzZnZadkxreVN4YnRzeTlhWnRTYXJUZGJ2K1dBQmhmYUxQWnJqUk5jN0JTNmw2Z3JudDdSRVFFbDE1NktaZGRkaG1OR3plbVVhTkdSRVZGVWF0V0xTSWlJb29tQ00vT3p1YjQ4ZU1jUG53WWw4dkY3dDI3MmJGakJ4czNibVRqeG8xa1o1OHdCZDVCcmZVWGhtRzhHMGhMYThYRXhFVG01dVkrQjR3RVFxdFZxOFpqanozRy9mZmZUMWhZbUVkdDVlVGs4T21ubi9MZWUrK1JtWmtKa0F0TVZVcTlaTGZiRDVkLzlFS0kwcENDVUFqL3BheFc2ejNBQktBeHdDMjMzTUtJRVNObzJMQ2h4NDJ0WHIyYWlSTW5zblhyVnZlbXBZVXJyL2hqWWFPc1Z1dGR3Q2dLaTJhQTZPaG9icnp4UnE2NzdycHlXZkhCdmRyQ2I3Lzl4cSsvL2xwOGJDYkFDbUN5dytINEJqOHRyTys1NTU2UUxWdTJQS3lVZWdXb0IzRG5uWGN5ZE9oUXpqLy9mSS9hMGxxemZQbHkzbnp6VFhidDJ1WGUvSDErZnY3b3BLU2t2OG8zY2lHRXA2UWdGTUxQMld5MmFrQ3Mxdm9ab0dwWVdCZ1BQdmdnRHovOE1GV3JWdldvcmZ6OGZPYlBuOC8wNmRQSnlNaUFnaTdSLzZ0U3BjcS9WNjllZmJEOG95OTN5bXExM2dhOEJOZ0E2dGV2VDY5ZXZlamV2WHVaMXN6MXhONjllMW13WUFGZmYvMTE4WnNqN01CekRvZmpKL3lvTUxUWmJOZHByYWNDVm9EV3JWc1RHeHRMZEhTMHgyMXQzYnFWU1pNbUVSOGY3OTYwRVJoVitKNElJWHlBRklSQ0JJaDI3ZHBkbEplWDk1cFM2bjZBZXZYcU1YejRjTHAwNmVMeCtLNk1qQXhtekpqQkYxOTg0WjVvOXBEV2VyeGhHUC9ueWRKOGxjbGlzVFJSU3MyZ2NKcWVWcTFhTVhEZ1FHNjQ0WVpLWDliTE5FMldMMS9PakJreitPdXZvb3RmUDJtdEJ6bWR6cFJLRGNaRE5wdXRzZGI2ZGFBdkZIeU9Sb3dZd1cyMzNWWWVuNlAwd2h1ajN2WFZ6NUVRd1VvS1FpRUNUTnUyYmE4dEhGOW9BN2p5eWlzWk0yWk1tYTdzYk51MmpVbVRKdkhISDMrNE4yMG9YQVp2U2ZsRmZNNE1tODMyT1BDRzFycDY0OGFOR1RwMEtKMDZkZkw2K3E2bWFiSjA2VkttVDUvT2poMDdVRW9kQTU2eTIrMy9SOEhWMTNObXRWcHRRSE9Idy9FbDUzQUYwbWF6VmROYVB3VThSZUdWNW9jZWVvaUhIbnFvVEZlYXYvcnFLOTU5OTkyaUs4MWE2eG1HWWZ4YkppZ1d3amRKUVNoRVlES3NWdXREV3V0WGxWTDFBYnAxNjhhd1ljUEtOUGJydDk5K1k5S2tTZXpjdWRPOStUdGd0TVBoMkZLK1lYc21KaVltTWk4djcyT3RkWStRa0JBZWZ2aGgrdmZ2Ny9HTkRoVXRKeWVIV2JObThlR0hIN3F2bEgwVEdocjZVSHg4Zk1hNXRtMjFXbzhENGNBRERvZGpiaG1hVUJhTHBZOVM2ZzNnSW9ET25Uc3pZc1FJb3FLaVBHNnNoTEdveTRDUkRvZGpiUmxpRTBKVUVpa0loUWhnaFFYVE9LMzFLQ0RzWE84Ty9menp6NWs1YzJieHUwT25oSWFHdmxRZWhZMm4yclp0MjhvMHpXK0FTNXMyYmNvcnI3eENxMWF0S2pzTWoyemF0SWx4NDhheGZmdDJnRDhOdzdncklTRmhVMW5iSyt6ZVRZR0M1ZDFxMXF6WjBwTXBnNnhXcTAxclBWVXBkUzBVZExQSHhzWml0Vm85am1YWHJsMU1uanladUxnNDk2YnRGSHhwbUk4ZmpaMFVJbGhKUVNoRUVMQmFyUzJVVWhPMTFqM2czT2FQUzB0TFkvcjA2WHo3N2JmRjU0OGI2M1E2UDZTY3VrSFBwazJiTnUxQ1FrS1dhSzFyZGV6WWtmLys5NzlVcjE2OU1wNzZuQjA3ZG96bm4zK2VYMy85RmFYVVlkTTBiM0U2blFsbGFjdGlzVHlxbEpwZGJOT3pEb2ZqbGJPZDE2NWR1d2I1K2ZrdkE0OEFxbmJ0Mmp6eHhCUGNlZWVkWlpyUGN2YnMyWHp5eVNmdStTeVBGYzVuT1RrUTU3TVVJbEJKUVNoRUVEbDVoWWwyN2RvUkd4dExpeFl0UEc3cnp6Ly9aTUtFQ1NRbUpybzMyUXVYd1Z0WmZoR2Z5bXExWHEyVVdxeTFydm5vbzQ4eWVQQmdyNDhWOUpScG1yenp6anQ4OE1FSEtLVXlnRnZ0ZG52OFdVODhpZFZxL1JUbzI3RmpSL2VWdVdQNStmbXRrcEtTZHBkMGZJc1dMY0lqSXlPSEE4OEROVU5DUXJqdnZ2c1lNR0FBTldyVThQZzFMRnk0a0xmZmZydG94UnVsMU1lbWFZNTFPcDE3UEgwdFFnanZPcmRKdUlRUWZtWFBuajNiV3JWcU5UTTdPM3MvMEdIUG5qMVZ2Lzc2YTlMUzByanl5aXVKaUlnb2RWdm5uMzgrZDk1NUo4MmFOV1A5K3ZVY08zYXNvZGI2MFlZTkc3YTY4TUlMVisvWnM2ZmN1NUVMYjZCWUN0UWNOR2dRZ3djUDl2Z0tweTlRU3RHK2ZYdVVVaVFrSklRRGZhT2lvaGE3WEM1UGxnNDBvcUtpM2dXcVRabzBpZjM3OTdOOSsvWXd3ekF1Y0xsYzgwOStTcXZWMmowOFBQeGJvQThRZnQxMTF6RjU4bVM2ZE9uaThmQ0J0V3ZYTW1iTUdMNzg4a3V5c3JJQTRwVlNkOXZ0OW1tcHFhbEJ0NVNmRUlIQS96S3BFS0pjdEcvZnZtNWVYdDRMd0dBZ0pESXlra0dEQm5IMzNYZFRwVW9WajlvNmZ2dzRIMy84TVI5KytLRjc1WTRzNEhXbDFBUzczWjVaSHZHMmE5ZXVnV21hQ1ZyclJvTUdEV0xnd0lIbDBhelh6Wnc1a3hrelpxQ1UybDJsU2hWYmZIejgzck9mQlczYXRHbGpHSWF6WHIxNi9QREREK3paczRmZXZYdVRtNXVMVXVwcTl4VkhpOFZ5dVZKcU1uQXJRTk9tVFJrOWVqVFhYSE9OeDdIdTNidVh0OTkrbXg5Ly9ORzl5YVcxZnRycGRINUNKUTBYRUVKVURMbENLRVNRMnIxN2Q1Ykw1ZnF4VWFOR1gydXRXMlZuWjEvOCsrKy9zM1RwVXBvMGFjS0ZGMTVZNnJhcVZLbUN6V2FqVzdkdUhEeDRrQzFidG9RQ0hZRUhvNktpOXJoY3JnM25FbXVMRmkzQ3c4TENmZ0NpdTNYcnh1alJvLzN5eW1CSnJGWXJlL2JzNGErLy9vck16OC92VUxkdTNibjc5KzgvNjFxK0RSczJmQURvM0tsVEoyNjY2U1lpSXlQSnlzcHlkK0ZmZWRGRkY4MXYwS0RCNjhEN1FNdWFOV3N5ZlBod3hvOGZUNU1tVFR5S01UczdtdzgvL0pDeFk4Znk1NTkvQW1RRHIyZG5aL2RadTNadEFuTFRpQkIrTHpBeXFoRGlYS2syYmRyY2FSakdtOERGQURmY2NBT2pSbzJpY2VQR0hqZVdtSmpJaEFrVDNNVUR3RzlLcVJGMnU5MVJsdUNzVnVzRUlQYktLNjlrNXN5WlBqZXR6TG5LeWNsaHdJQUJyRisvSG1DaXcrRVljN1p6TEJiTFlxVlU1NWRmZnBrdVhib0FCVGQ0M0hYWFhVVmorZ0FNdzZCWHIxNE1IanlZODg0N3o2TzR0TmI4OHNzdlRKa3loV0s5MlYvbDVlV05XYnQyN2Q4ZU5TYUU4R2xTRUFvaGlyUm8wU0s4WnMyYUk1VlN6d0UxcWxTcHd2MzMzMC8vL3YwOXZvdlhORTBXTEZqQXRHblRTRXRMQTlCYTY5bGhZV0hQbGJaYkZNQm1zOFZvclgrdlhyMjZtamR2bnFwWHI1NW5MOHBQN051M2o5NjllK3ZNekV4dEdFYUhoSVNFMWFjN3RtUEhqaEVaR1JtSGdJZ2xTNVpRcDA2ZG9uMExGaXpnaFJkZUFNQm1zekZtekJoYXRtenBjVHliTm0xaTRzU0pPQnhGTmZ6YXdyV3RsM25jbUJEQzUwbVhzUkNpU0ZwYVduNXFhdXJLaGcwYmZnalVNVTNUa3BTVXhMZmZma3V0V3JXNDVKSkxTdDFWcTVUaTBrc3ZwWGZ2M3BpbVNYSnlzdEphVzAzVEhOU3dZY1BjT25YcUpKeXRhN1JGaXhiaDRlSGhQd0Qxbm43NmFkVzJiZHR6ZjVFK3FucjE2cHgzM25scXhZb1ZDcmltZXZYcXM5UFMwa3A4ZjJyWHJuMmpVdXJSbGkxYjhzQURENXl3cjJYTGx0U3VYWnVlUFhzeWJOZ3c2dGF0NjFFY2h3NGQ0czAzMytUbGwxOTJYeFU4cUxVZVhhdFdyY2RYclZxMXJZd3ZUd2poNDZRZ0ZFS2N3dVZ5SFhXNVhOL1dyMS8vQjZYVUZWbFpXUmY5K3V1di9QYmJielJ2M3B3R0RScVV1cTJ3c0RCaVltSzQ3YmJiU0UxTkpTVWxKUnk0dFVxVktuMmpvcUwrZHJsY20wOTNick5telVZQy9XdzJHN0d4c1FFemJ2QjBXclZxaGQxdXgrVnkxWXVJaUVoM3VWeXJTanF1VWFOR2c0RHJ1bmJ0U29jT0hVN1lwNVRpaWl1dW9GbXpaaDY5WDdtNXVYejIyV2VNR1RPR3BLUWtnRHpncmR6YzNMdVRrcEorMjc1OXU5dzBJa1FBQyt6c0tvUW9EOHBtczkybnRYNERhQVRRcFVzWGhnOGZUdjM2OVQxdUxENCtub2tUSjdKdFc5SEZwcCtBVVE2SFkyUHg0NktqbzJ1RWg0ZHZBeTc0OU5OUHVlU1NTODd0VmZpSlRaczJjZi85OXdQc3o4dkxhN1oyN2Rwakp4OWp0Vm9UQU52YmI3OWRwcnVGVDdaeTVVb21UWnBFU2txS2UxT0ovMCtFRUlGTHJoQUtJYzdLNVhLdHUrQ0NDMllvcGZLVlVqRmJ0bXlwTW0vZVBQTHo4NG1PanZab21wb0xMN3lRM3IxN1U3dDJiZGF0VzBkMmRuWUw0UEVHRFJyVWJkYXMyYSs3ZHUzS0t6eHVsRktxUjZkT25ianZ2dnNxNnFYNW5QUFBQNS9ObXplemZmdjI2b1poSEhhNVhDZE05TjIrZmZ1NnBtbE9EZzBOVldQSGp2VjRpcURpdG0vZnpyLy8vVzltenB6SjRjT0hBVFlycFI1eU9Cd3Z1Rnl1L2VmNFVvUVFma1FLUWlGRXFlemR1emMzTlRWMVdZTUdEZVlxcFJybTUrZEgyKzEyRmk1Y3lBVVhYTURGRjE5YzZpNUt3ekM0NG9vcjZObXpKMWxaV1NRbkp4dEtxUmpUTk5OZEx0ZnZMVnEwQ0krSWlKZ0hWSHYxMVZjOUhnZm43NW8yYmNwWFgzMEZZS2xldmZwYnhjY1MxcTlmdnp0d2o5VnFwV2ZQbm1WcS84aVJJMHlmUHAzeDQ4ZTdyd3BtS0tXZXpjN09mamdwS2VuUHM1MHZoQWc4L3JYZWt4REM2NXhPWjRyRDRlaWp0YjVSS1pXNGQrOWV4bzRkUy8vKy9ZdFBNMU1xdFdyVm9uZnYza1cvSzZVV0FkU3NXYk03Y0g1TVRFeVo3cEQxZDVkY2Nna3hNVEVBNTllc1diUGJTYnR2QWR6N1BXS2FKbDkvL1RWMzNYVVhuM3p5Q2ZuNStScVlsWmVYMTlKdXQwOUtUazdPT2VmZ2hSQitTUXBDSVVTWk9KM081UmRmZkhGYllDQ3dQekV4a1gvOTYxKzgrT0tMN21sbXprcHJ6Y1NKRTkyL1RrOUlTRmhmK1BnUmdPN2R1NWQzMkg2alc3ZUNPbEFwOVVpeHpRcm9ESjRYaEhhN25YNzkrdkh5eXkrVG5wNE9zTUl3REp2RDRSaTRkdTNhZmVVVHRSRENYOGxOSlVLSWM5YW1UWnZ6UWtKQ250ZGFEd2VxVkt0V2pZRURCOUszYjE5Q1EwTlBlMTVjWEJ5alI0OEdPRlNsU3BXV3ExZXZQbWl4V0JvcXBYWldxMWJOV0x4NE1WV3JWcTJzbCtGVHNyS3l1UFhXVzhuTXpEU1ZVaGZhN1hhWDFXcHRBV3lPakl6a2wxOSt3VEJLOTUxK3pabzFQUDc0NCs1ZmR3QmpIQTdIbDhnS0kwS0lRbktGVUFoeHpoSVRFOVB0ZHZ0b3d6Q3VBQlptWm1ZeVpjb1U3cjMzWGxhc1dJSFdwOVlkT1RrNXZQbm1tKzVmLzcxNjlXcjM4aHEzQThhTk45NFl0TVVnUU5XcVZibnh4aHNCRE5NMGJ3ZFFTblVHYU5ldVhhbUxRU2k0VWNYTk1JeTdIQTdIRjBneEtJUW9SZ3BDSVVTNVNVaEkyT1J3T0xwcHJic0NtM2JzMk1ISWtTTVpObXdZZi85OTRrcG4vL3ZmLzlpOWV6ZEtxZVRJeU1qL0s3YXJFNVMrU3pRek01UHZ2LysrdkY2Q3gvYnUzY3NkZDl6QnA1OStXdTV0dDIvZkhnQ2xWQ2NBcmZVdHhiZVhWck5temVqVnF4Y0FwbW0rWEs1QkNpRUNRdG5uS3hCQ2lOTndPcDAvMm15Mm43WFdRNEVYVnExYVZldmVlKytsVDU4K0RCdzRrSnljSEdiUG5nMkFVbXBVWEZ4Y1h1R3B5bDM4Mkd5MlVqM1hrMDgreVpvMWE5aXhZd2REaGd3QllPalFvY1hYM2kyVjk5OS8zK08xZmdHV0xWdEdhbXFxeDB2N2xVYXg5K0JtQ29iNHhBQzgrdXFyT0oxT1ltSmlpSW1KS2RWOGtFT0dER0h4NHNVY1BYcjA5clp0MjNaTlNFajRvZHdERmtMNExSbERLSVNvVUJhTDVRS2wxSXZBQU1Db1ZhdVdlODQ3Z084Y0RrY1A5eTgybSsxU3JmWEdxS2lvVWwvMVc3dDJMWTgvL2pqWjJkbjA3OStmd1lNSDA2TkhEM2J0MnVWUm5Jc1hMejdqOURZelpzemc0TUdEcDJ6LzQ0OC8yTDE3TjNmY2NRY1JFUkZuZkk1eDQ4WjVGSlBXbW03ZHVwR2Ftb3BTNmpLZ205WjZGTkN3K0hGTm16WXRLZzdidG0xNzJ1TDBrMDgrY1hmVGI4ck96bTR0ZHhVTElkeWtJQlJDVkFxTHhYS1ZVbW9xY0dPeHpTMGREc2VXWXNmMFZrck42OVNwRXhNbVRDaDEyOHVYTDJmMDZOR1lwc25Ja1NOUFdkOFhDcTYyWFhqaGhYejc3YmNuYkI4NGNDQjJ1LzJzQldHdlhyMktyK1JSSm5hNzNlTnpZbU5qV2Jac0dWcnJ1NTFPNTFlQXNsZ3NseG1HMFZscjNSbm9DQlJWZ0laaGNPV1ZWeElURThQVlYxOTl3c1RodWJtNTlPblR4LzA2bm5RNEhKUFA2UVVKSVFLR2RCa0xJU3FGMCtsTUFtNnkyV3lQYWExbkthWEcyTzMyTGNXUFVVcTFBbWpjdUxGSGJkOXd3dzBNR1RLRWFkT204ZVdYWDlLclY2OEs2Y0tGc2hWMTUxSk11dDhMd3pEY2EvZHBwOU81QWRnQVRJMk9qZzRMRHcrUDBWcDNWa3AxTmsyemZWSlNrcEdVbE1UTW1UT3BWcTBhYmR1MkxicUNPSHIwYUlZUEh3NHczbUt4ekhVNm5iSWlpUkJDQ2tJaFJLWFNkcnY5UGVDOUVuZHFmWWxTaW9zdXVzampoaDk1NUJIQ3dzTG8wYU5IaFJXRDN1QXVDTFhXSlM3bVhOanR1Nkx3NTkrRlV3QjFMQ3dRYjhuTXpMeGsrZkxsTEYrK0hLRDRlTU5hU3FsM2dic3IralVJSVh5ZkZJUkNDSitobEdvSm5sOGhkT3ZYcjErNXhsT1MwdDdzVWw2S0ZjY2xGb1FuUzB4TVRBZStLZnpCWXJFMEFXNHBuTExtNXIxNzk1NWY3UERlVjExMVZhT2twS1RkNVJpeUVNSVBTVUVvaFBBbGRRRHExS25qN1RoT2ErREFnUjZmOC9ubm54ZS9rY1lqeGQ2TDJtVTUzK2wwcGdDekMzK010bTNiWG1XYVptZmdkYVZVb3RZNnQweUJDU0VDaWhTRVFnaWZvWlNxb1FJelhuUUFBQXErU1VSQlZMVXU5WVRVTDc3NElrNm5zK2ozQ3krOGtMZmVlcXVzejEycTR3WU5HdVJ4MnovOTlGT1pDOEppNzBXTk1qVndJak1oSWNFSk9JRTN5cUU5SVVTQWtJSlFDT0V6dE5ZMWdGSVhoSHYzN2ozbk8zL2RTbHNRenBneHcrTzJDOWNPTHBOcTFhcTVINVpIUVNpRUVDV1NnbEFJNFVzOEtnaW5UWnRXOUxqNDJMNFpNMmJ3MDA4L25YSjhhbXBxMFlvZGJyVnJGL1RFaG9TRWxPbzVaODZjV2FyanlrczVYeUVVUW9nU1NVRW9oQWc0Qnc4ZUxQSEtZVjVlM2luYjNhdVRtS1pacXJZcmU5b1pJWVNvREZJUUNpRjh5Vkhndkt5c0xFSkRROHZjeUxoeDQwNVpGZVJNRTFNRDVPZm5sL241S2xKV1ZwYjc0VkZ2eGlHRUNHeFNFQW9oZklaUzZxalcrcnlzckN3aUl5TXI1VG5Ed3NJQXlNN09MdFh4bFQzdFRHWm1wdnVoRklSQ2lBb2pCYUVRd21kb3JZL0NDVmZGS3B4N0V1dlNQbWZ2M3IxTDNKNmRuVTE0ZUhpSit4WXZYc3lSSTBmS0ZKOWNJUlJDVkFZcENJVVF2aVFOSUMwdGphWk5tMWJLRTlhc1dSUDQ1MDVncmZVcGR4em41dVl5WWNJRXNyT3p1Znp5eTA5cFkvcjA2Y1RGeFRGanhvd1M1MURzMDZjUDZlbnAvUDMzM3pScjFzeWorTkxTMHR3UEQzbDBvaEJDZU1Ed2RnQkNDT0dtdGQ0TXNHUEhqdkpvcTFUSFhYREJCUURzMzErd3BPK0NCUXQ0OU5GSCtmUFBQd0Z3dVZ4MDZ0U0pSWXNXRlJXRHQ5OSsrd2tUVkRkcDBvUnQyN1l4YU5DZ0V1Y2J2T2lpaTNqOTlkY1pPSEFndTNkN3Rpakl6cDA3M1EvLzh1aEVJWVR3Z0JTRVFnaWZvWlQ2QzA0b2dzb2tKU1dGb1VPSGx1cllDeSs4RVBpbkNEMTgrREJKU1Vta3BxWUM4TjEzMzVHWm1YbkNsYjk5Ky9aeDRNQ0JvdCs3ZGV2RzRNR0QyYlp0RzhPR0RlUDQ4ZU5Bd1IzSlU2ZE81Y0NCQS9UczJaTzB0RFNHRFJ0R1JrWkdxVitMT3k3M2V5T0VFQlZCQ2tJaGhNL1FXbStDYzd0Q3VHVEpFaDU0NEFIaTQrUFp1blhyV1k5djJiSWxBT3ZYcndmKzZhS3RVNmNPcG1teVlNRUNRa05ENmRxMTZ4bmI2ZCsvUDdmZWVpc1dpNlZvTE9IR2pSdjUrT09QaVkrUDU3Nzc3dVB1dSs4bUpTV0ZwNTkrdXRSM05idmZDOU0wcFNBVVFsUVlHVU1vaFBBWmhtRWthNjNadUhHalIrZTV4Ly90M0xtVFo1NTVoaXBWcXZERUUwK1VhcnhlaXhZdGlJeU1aTTJhTmFTbnB4Y1ZoSFhyMW1YUm9rVzRYQzV1di8xMmF0V3FkY0o1SmMxYitQTExMMk1ZLzN6UGRyK09WcTFhQVJBYkc4dW1UWnRZdlhvMVM1WXNvVXVYTG1lTXJmaDdZUmhHOGxsZmpCQkNsSkZjSVJSQytBeTczYjRKU0hXNVhPelpzNmZVNXkxZXZCZ29LTklhTldyRUJ4OTh3Q09QUEhKQ2NYWTZobUhRdVhObmNuSnlHRGR1SEd2V3JNRXdEQzY0NEFJKytPQURBUHIxNjNmQ09YWHExR0hQbmowNG5jNFR4aXE2bnk4M041ZVZLMWNTRnhkSGpSbzFpZ3JDME5CUVhuLzlkVjU4OGNXekZvTUFlL2JzY1hkZHV3cmZHeUdFcUJCeWhWQUk0VXUwMW5xcFV1cCt1OTFPdzRZTlMzV1NlOHloeldaajBxUkpSWGNPbDlhamp6N0s0c1dMaVkrUEI2QjU4K2FFaFlVeGVmSmtsaTlmem1XWFhYYkM4ZGRmZnozZmZ2c3QvZnYzUDJ2YkR6Lzg4QW5MNHRXdlgvK3MzYzl1eFZaRldRcVU3aTRaSVlRb0F5a0loUkMrWmlsd2YzeDhQTjI3ZHkvVkNVOCsrU1IxNjlhbFQ1OCtwVjRIdWJnR0RSb3dlZkprbm43NmFRNGVQRWlmUG4yQWdodE83ci8vL2xPT2o0Mk41Ynp6enNOdXQ1YzR2NkJoR05TdFc1ZWJicnFKZSsrOTErTjQzRmF2WGcyQTFucHBtUnNSUW9oU1VHYy9SQWdoS28vTlpvdlNXdStxVnEyYXNYang0aklWZUNYWnZuMDdvYUdoTkdyVTZMVEg1T1Rra0phV1JvTUdEY3JsT2M5RlZsWVd0OTU2SzVtWm1hWlM2a0s3M2U3eWRreENpTUFsWXdpRkVEN0ZicmU3dE5hTE1qTXppWXVMSzdkMm16WnRlc1ppRUFxV3NmT0ZZaEJnMmJKbDdtWHJmcFJpVUFoUjBhUWdGRUw0b2crZ1lKTG9ZUFg5OTk4RG9MWCt3TXVoQ0NHQ2dCU0VRZ2lmYytUSWtRWEFnZmo0ZURadjN1enRjQ3JkWDMvOTViN0I1VUJPVGs3d1ZzVkNpRW9qQmFFUXd1ZHMyYklsVzJzOUVXRG16Sm5lRHFmU0ZYdk5FNUtUazNPOEdZc1FJamhJUVNpRThFazVPVG5UZ2YxTGx5NWwwNmJnbVlKdjA2Wk5MRnUyREdCL1hsN2VkRy9ISTRRSURsSVFDaUY4VW5KeThsR2wxT3NBa3laTktuRmxrRUJqbWlZVEowNEVRQ24xK3RxMWE0OTVPU1FoUkpDUWdsQUk0Yk1PSHo0OERkaGd0OXY1OXR0dnZSMU9oZnZtbTI5d09Cd29wWklMWDdzUVFsUUttWWRRQ09IVGJEWmJqTmI2OStyVnE2dDU4K2FwZXZYcWVUdWtDckZ2M3o1NjkrNnRNek16dFdFWUhSSVNFbFo3T3lZaFJQQUlPZnNoUWdqaFBTNlhhM2RVVkZUTjNOemNhNU9Ta3JqampqdE9XQW91RU9UazVEQnMyREIyNzk2dGdFbDJ1LzFEYjhja2hBZ3VnWlZWaFJBQnFVNmRPcitHaElSMDJyOS9mK085ZS9mU3NXTkhsQXFNRGc2dE5mLzk3MzladVhJbFd1dVZPVGs1RCszZnZ6L2YyM0VKSVlLTEZJUkNDSiszZi8vKy9DWk5taXpVV3QvMzExOS9SU3Fsc05sczNnNnJYTXlhTll0UFAvMFVwZFR1ME5EUW01MU9aNGEzWXhKQ0JCOHBDSVVRZm1IMzd0M0hvcUtpZmdYdXQ5dnRZWUZRRk02WU1jTTk1K0JSb0V0Q1FrTHd6Y0l0aFBBSlVoQUtJZnlHeStWeVJVVkZMVk5LOVVsSVNBalB6YzJsYmR1MmZ0ZDliSm9tMDZkUFovYnMyU2lsTXBSU25SME94eHB2eHlXRUNGNVNFQW9oL0lyTDVkclZvRUdESllaaDlIRTZuUkdiTjIvbXV1dXVJeXdzek51aGxjcXhZOGNZTzNZczMzenpEVXFwdzZacDNpTEZvQkRDMjZRZ0ZFTDRuZFRVMUQyTkdqV2FyN1crWmZ2MjdlY3ZXN2FNTm0zYWNQNzU1M3M3dERQYXRHa1RRNGNPSlNrcENXQmpmbjcrelltSmlldThIWmNRUWtoQktJVHdTM3YyN0RuWXVISGpPVnJyeTlQVDB5K2RQMzgrdWJtNXRHblR4dWVtcGNuSnllSGRkOTlsL1BqeHBLZW5BM3dUR2hyYXpXNjM3L0YyYkVJSUFUSXh0UkRDL3hrMm0yMFFNRUZyWGYzLzI3dC9sc2l2S0F6QTc5WENrUVJUcEJBVXpSSlJ4Tm5HUDlVaVV3aEpPaGNMOHhFaXhDcEZ1clNwVXhud0s4UkMxaTRKV0F5U2FzWnFGVkVNaTZKZ2tTS1N4YkZ3Zm1sVzJETHNzbTVXbndkdWMyNXh6KzNlNHNBWkhSM042dXBxRmhZVzB0UHpmcGN4ZGJ2ZGJHOXZaMjF0TFNjbkp5bWx2RXp5ZmJ2ZFhrOXkvM2Z4QVI4TWdSQzRGNmFucHo4cnBhd24rU3BKSmlZbXNyS3lra2FqY2VmQnNOdnRwdGxzWm4xOVBZZUhoN2ZsWDBzcDM3VGI3Wk03YlFiZ1B4QUlnZnVrek16TWZKbmt4eVN6U1RJNE9KaWxwYVVzTGk1bWNIRHduVDUrY1hHUnJhMnRiRzV1NXVMaTRyYmNTdkxEN3U3dWIwbXFkOW9Bd0JzU0NJSDdxTXpPemo2dHF1cTdKSTNiWXIxZVQ2UFJ5UHo4Zk1iSHg5OTYxdkRtNWlaSFIwZloyZGxKczluTTN0N2U2OWZOVXNwUDdYYjdXUVJCNEg5T0lBVHV0Ym01dWNjM056ZmZsbEsrVHZMcGJiMnZyeStUazVPWm1wckt5TWhJaG9lSE16UTBsSUdCZ2RScXRkUnF0U1JKcDlOSnA5UEo1ZVZsenMvUGMzWjJsdFBUMCt6djcrZmc0Q0RYMTlldlAvZFhWVlcvOVBiMi90eHF0WjdmN1U4QjNweEFDRHdJeTh2THZjZkh4MCtxcW5wYVN2a2l5ZU1rYnp0YzJFM3l2S3FxMzBzcHo4Ykd4djdZMk5pd2h4ajQ0QWlFd0lOVXI5Yy83dS92bjZ1cWFxN2I3WDVlU25tVTVGR1NUNUo4OU9va3ljdFg1KzhrTDZxcWV0SFQwL05uS2FWMWRYWFYydHZiKytjOXRBOEFBQUFBQUFBQUFBQUFBQUFBQUFBQUFBQUFBQUFBQUFBQUFBQUFBQUFBQUFBQUFBQUFBQUFBQUFBQUFBQUFBQUFBQUFBQUFBQUFBQUFBQUFBQUFBQUFBQUFBQUFBQUFBQUFBQUFBQU1ERDh5L0xRZ01jckt4UkFRQUFBQUJKUlU1RXJrSmdnZz09IiwKICAgIlR5cGUiIDogImZsb3ciLAogICAiVmVyc2lvbiIgOiAiMTciCn0K"/>
    </extobj>
  </extobjs>
</s:custom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874CFE-CEB5-443E-B19F-D98623A1C8DF}"/>
</file>

<file path=customXml/itemProps2.xml><?xml version="1.0" encoding="utf-8"?>
<ds:datastoreItem xmlns:ds="http://schemas.openxmlformats.org/officeDocument/2006/customXml" ds:itemID="{A057DA53-F668-4CE7-B675-A5AB918AEF7F}"/>
</file>

<file path=customXml/itemProps23.xml><?xml version="1.0" encoding="utf-8"?>
<ds:datastoreItem xmlns:ds="http://schemas.openxmlformats.org/officeDocument/2006/customXml" ds:itemID="s:customData">
  <ds:schemaRefs>
    <ds:schemaRef ds:uri="http://www.wps.cn/officeDocument/2013/wpsCustomData"/>
  </ds:schemaRefs>
</ds:datastoreItem>
</file>

<file path=customXml/itemProps3.xml><?xml version="1.0" encoding="utf-8"?>
<ds:datastoreItem xmlns:ds="http://schemas.openxmlformats.org/officeDocument/2006/customXml" ds:itemID="{08367C08-5089-496E-878F-1DC073B50AB9}"/>
</file>

<file path=customXml/itemProps4.xml><?xml version="1.0" encoding="utf-8"?>
<ds:datastoreItem xmlns:ds="http://schemas.openxmlformats.org/officeDocument/2006/customXml" ds:itemID="{7E141A17-60D6-4BC4-9384-6A40235D1FEF}"/>
</file>

<file path=docProps/app.xml><?xml version="1.0" encoding="utf-8"?>
<Properties xmlns="http://schemas.openxmlformats.org/officeDocument/2006/extended-properties" xmlns:vt="http://schemas.openxmlformats.org/officeDocument/2006/docPropsVTypes">
  <Template>Gallery</Template>
  <TotalTime>0</TotalTime>
  <Words>8868</Words>
  <Application>WPS 演示</Application>
  <PresentationFormat>全屏显示(16:9)</PresentationFormat>
  <Paragraphs>348</Paragraphs>
  <Slides>24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微软雅黑</vt:lpstr>
      <vt:lpstr>Calibri</vt:lpstr>
      <vt:lpstr>迷你简谁的字</vt:lpstr>
      <vt:lpstr>Calibri Light</vt:lpstr>
      <vt:lpstr>微软雅黑 Light</vt:lpstr>
      <vt:lpstr>Century Gothic</vt:lpstr>
      <vt:lpstr>汉仪大宋简</vt:lpstr>
      <vt:lpstr>Arial Unicode MS</vt:lpstr>
      <vt:lpstr>等线</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哒哒 熊猫</dc:creator>
  <cp:lastModifiedBy>WPS_1617937696</cp:lastModifiedBy>
  <cp:revision>1391</cp:revision>
  <dcterms:created xsi:type="dcterms:W3CDTF">2019-06-21T02:16:00Z</dcterms:created>
  <dcterms:modified xsi:type="dcterms:W3CDTF">2021-04-09T15:55:47Z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KSOTemplateUUID">
    <vt:lpwstr>v1.0_mb_eVPBkiPkVs2OsU0HS2V4qA==</vt:lpwstr>
  </property>
  <property fmtid="{D5CDD505-2E9C-101B-9397-08002B2CF9AE}" pid="4" name="ICV">
    <vt:lpwstr>712B9A6582C44DA78A52AAE883D2C8F5</vt:lpwstr>
  </property>
  <property fmtid="{D5CDD505-2E9C-101B-9397-08002B2CF9AE}" pid="5" name="ContentTypeId">
    <vt:lpwstr>0x0101004216CB7EAD73364A8C08FF5BEECD6A59</vt:lpwstr>
  </property>
</Properties>
</file>