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tags/tag1.xml" ContentType="application/vnd.openxmlformats-officedocument.presentationml.tags+xml"/>
  <Override PartName="/ppt/slides/slide7.xml" ContentType="application/vnd.openxmlformats-officedocument.presentationml.slide+xml"/>
  <Override PartName="/ppt/notesSlides/notesSlide4.xml" ContentType="application/vnd.openxmlformats-officedocument.presentationml.notesSlide+xml"/>
  <Override PartName="/ppt/slides/slide8.xml" ContentType="application/vnd.openxmlformats-officedocument.presentationml.slide+xml"/>
  <Override PartName="/ppt/tags/tag2.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570" r:id="rId3"/>
    <p:sldId id="527" r:id="rId4"/>
    <p:sldId id="537" r:id="rId6"/>
    <p:sldId id="564" r:id="rId7"/>
    <p:sldId id="540" r:id="rId8"/>
    <p:sldId id="571" r:id="rId9"/>
    <p:sldId id="558" r:id="rId10"/>
    <p:sldId id="563" r:id="rId11"/>
    <p:sldId id="572" r:id="rId12"/>
    <p:sldId id="573" r:id="rId13"/>
  </p:sldIdLst>
  <p:sldSz cx="9144000" cy="5143500" type="screen16x9"/>
  <p:notesSz cx="6858000" cy="9144000"/>
  <p:custDataLst>
    <p:tags r:id="rId1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fbbe97a-9408-4ecd-9e7d-5279ae64cee2}">
          <p14:sldIdLst>
            <p14:sldId id="570"/>
            <p14:sldId id="527"/>
            <p14:sldId id="537"/>
            <p14:sldId id="564"/>
            <p14:sldId id="540"/>
            <p14:sldId id="571"/>
            <p14:sldId id="558"/>
            <p14:sldId id="563"/>
            <p14:sldId id="572"/>
            <p14:sldId id="573"/>
          </p14:sldIdLst>
        </p14:section>
        <p14:section name="无标题节" id="{272f885e-b7f8-47c4-bd53-609bb5bf60e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43B20"/>
    <a:srgbClr val="613705"/>
    <a:srgbClr val="208AA4"/>
    <a:srgbClr val="FDFEFF"/>
    <a:srgbClr val="0180E3"/>
    <a:srgbClr val="476F4D"/>
    <a:srgbClr val="F6F6F6"/>
    <a:srgbClr val="F9F9F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3" autoAdjust="0"/>
    <p:restoredTop sz="94424" autoAdjust="0"/>
  </p:normalViewPr>
  <p:slideViewPr>
    <p:cSldViewPr snapToGrid="0" showGuides="1">
      <p:cViewPr varScale="1">
        <p:scale>
          <a:sx n="142" d="100"/>
          <a:sy n="142" d="100"/>
        </p:scale>
        <p:origin x="714" y="108"/>
      </p:cViewPr>
      <p:guideLst>
        <p:guide orient="horz" pos="2772"/>
        <p:guide pos="585"/>
        <p:guide orient="horz" pos="3657"/>
        <p:guide orient="horz" pos="1495"/>
        <p:guide orient="horz" pos="245"/>
        <p:guide orient="horz" pos="4110"/>
        <p:guide pos="3925"/>
        <p:guide orient="horz" pos="2954"/>
        <p:guide orient="horz" pos="2183"/>
        <p:guide orient="horz" pos="863"/>
        <p:guide orient="horz" pos="3014"/>
        <p:guide orient="horz" pos="30"/>
        <p:guide pos="355"/>
        <p:guide pos="4087"/>
        <p:guide pos="2884"/>
      </p:guideLst>
    </p:cSldViewPr>
  </p:slideViewPr>
  <p:notesTextViewPr>
    <p:cViewPr>
      <p:scale>
        <a:sx n="3" d="2"/>
        <a:sy n="3" d="2"/>
      </p:scale>
      <p:origin x="0" y="0"/>
    </p:cViewPr>
  </p:notesTextViewPr>
  <p:sorterViewPr>
    <p:cViewPr>
      <p:scale>
        <a:sx n="150" d="100"/>
        <a:sy n="150" d="100"/>
      </p:scale>
      <p:origin x="0" y="-40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4.xml"/><Relationship Id="rId17" Type="http://schemas.openxmlformats.org/officeDocument/2006/relationships/tags" Target="tags/tag3.xml"/><Relationship Id="rId12" Type="http://schemas.openxmlformats.org/officeDocument/2006/relationships/slide" Target="slides/slide9.xml"/><Relationship Id="rId2" Type="http://schemas.openxmlformats.org/officeDocument/2006/relationships/theme" Target="theme/theme1.xml"/><Relationship Id="rId16" Type="http://schemas.openxmlformats.org/officeDocument/2006/relationships/tableStyles" Target="tableStyles.xml"/><Relationship Id="rId20"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微软雅黑" panose="020B0503020204020204" pitchFamily="34" charset="-122"/>
        <a:cs typeface="+mn-cs"/>
      </a:defRPr>
    </a:lvl1pPr>
    <a:lvl2pPr marL="342900" algn="l" defTabSz="685800" rtl="0" eaLnBrk="1" latinLnBrk="0" hangingPunct="1">
      <a:defRPr sz="900" kern="1200">
        <a:solidFill>
          <a:schemeClr val="tx1"/>
        </a:solidFill>
        <a:latin typeface="+mn-lt"/>
        <a:ea typeface="微软雅黑" panose="020B0503020204020204" pitchFamily="34" charset="-122"/>
        <a:cs typeface="+mn-cs"/>
      </a:defRPr>
    </a:lvl2pPr>
    <a:lvl3pPr marL="685800" algn="l" defTabSz="685800" rtl="0" eaLnBrk="1" latinLnBrk="0" hangingPunct="1">
      <a:defRPr sz="900" kern="1200">
        <a:solidFill>
          <a:schemeClr val="tx1"/>
        </a:solidFill>
        <a:latin typeface="+mn-lt"/>
        <a:ea typeface="微软雅黑" panose="020B0503020204020204" pitchFamily="34" charset="-122"/>
        <a:cs typeface="+mn-cs"/>
      </a:defRPr>
    </a:lvl3pPr>
    <a:lvl4pPr marL="1028700" algn="l" defTabSz="685800" rtl="0" eaLnBrk="1" latinLnBrk="0" hangingPunct="1">
      <a:defRPr sz="900" kern="1200">
        <a:solidFill>
          <a:schemeClr val="tx1"/>
        </a:solidFill>
        <a:latin typeface="+mn-lt"/>
        <a:ea typeface="微软雅黑" panose="020B0503020204020204" pitchFamily="34" charset="-122"/>
        <a:cs typeface="+mn-cs"/>
      </a:defRPr>
    </a:lvl4pPr>
    <a:lvl5pPr marL="1371600" algn="l" defTabSz="685800" rtl="0" eaLnBrk="1" latinLnBrk="0" hangingPunct="1">
      <a:defRPr sz="900" kern="1200">
        <a:solidFill>
          <a:schemeClr val="tx1"/>
        </a:solidFill>
        <a:latin typeface="+mn-lt"/>
        <a:ea typeface="微软雅黑" panose="020B0503020204020204"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C676CA-DACA-4216-AE75-62203F837763}" type="slidenum">
              <a:rPr lang="zh-CN" altLang="en-US" smtClean="0"/>
            </a:fld>
            <a:endParaRPr lang="zh-CN" altLang="en-US"/>
          </a:p>
        </p:txBody>
      </p:sp>
      <p:sp>
        <p:nvSpPr>
          <p:cNvPr id="7" name="矩形 6"/>
          <p:cNvSpPr/>
          <p:nvPr userDrawn="1"/>
        </p:nvSpPr>
        <p:spPr>
          <a:xfrm>
            <a:off x="0" y="0"/>
            <a:ext cx="9144000" cy="5143500"/>
          </a:xfrm>
          <a:prstGeom prst="rect">
            <a:avLst/>
          </a:prstGeom>
          <a:gradFill flip="none" rotWithShape="1">
            <a:gsLst>
              <a:gs pos="30000">
                <a:srgbClr val="FBFBFB"/>
              </a:gs>
              <a:gs pos="74000">
                <a:srgbClr val="EBF1EF"/>
              </a:gs>
              <a:gs pos="100000">
                <a:srgbClr val="E6EE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a:endParaRPr lang="zh-CN" altLang="en-US" sz="105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7525" y="1007745"/>
            <a:ext cx="8225155" cy="2183765"/>
          </a:xfrm>
          <a:prstGeom prst="rect">
            <a:avLst/>
          </a:prstGeom>
          <a:noFill/>
        </p:spPr>
        <p:txBody>
          <a:bodyPr wrap="square" rtlCol="0" anchor="t">
            <a:spAutoFit/>
          </a:bodyPr>
          <a:p>
            <a:r>
              <a:rPr lang="zh-CN" altLang="en-US" sz="4000">
                <a:cs typeface="+mn-lt"/>
              </a:rPr>
              <a:t>What is social communication and information communication</a:t>
            </a:r>
            <a:endParaRPr lang="zh-CN" altLang="en-US" sz="4000">
              <a:cs typeface="+mn-lt"/>
            </a:endParaRPr>
          </a:p>
          <a:p>
            <a:r>
              <a:rPr lang="zh-CN" altLang="en-US" sz="2800">
                <a:cs typeface="+mn-lt"/>
              </a:rPr>
              <a:t>什么是社会交际与信息沟通</a:t>
            </a:r>
            <a:endParaRPr lang="zh-CN" altLang="en-US" sz="2800">
              <a:cs typeface="+mn-lt"/>
            </a:endParaRPr>
          </a:p>
          <a:p>
            <a:endParaRPr lang="zh-CN" altLang="en-US" sz="2800">
              <a:cs typeface="+mn-lt"/>
            </a:endParaRPr>
          </a:p>
        </p:txBody>
      </p:sp>
      <p:sp>
        <p:nvSpPr>
          <p:cNvPr id="7" name="文本框 6"/>
          <p:cNvSpPr txBox="1"/>
          <p:nvPr/>
        </p:nvSpPr>
        <p:spPr>
          <a:xfrm>
            <a:off x="4605655" y="3191510"/>
            <a:ext cx="3432810" cy="1938020"/>
          </a:xfrm>
          <a:prstGeom prst="rect">
            <a:avLst/>
          </a:prstGeom>
          <a:noFill/>
        </p:spPr>
        <p:txBody>
          <a:bodyPr wrap="square" rtlCol="0" anchor="t">
            <a:spAutoFit/>
          </a:bodyPr>
          <a:p>
            <a:pPr algn="r"/>
            <a:r>
              <a:rPr lang="zh-CN" altLang="en-US" sz="4000" b="1">
                <a:latin typeface="Calibri" panose="020F0502020204030204" pitchFamily="34" charset="0"/>
                <a:cs typeface="Calibri" panose="020F0502020204030204" pitchFamily="34" charset="0"/>
              </a:rPr>
              <a:t>Completed by：    Xu Lulu</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rPr>
              <a:t>   Wei Feng</a:t>
            </a:r>
            <a:endParaRPr lang="en-US" altLang="zh-CN" sz="4000" b="1">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52905" y="998855"/>
            <a:ext cx="4714875" cy="1938020"/>
          </a:xfrm>
          <a:prstGeom prst="rect">
            <a:avLst/>
          </a:prstGeom>
          <a:noFill/>
        </p:spPr>
        <p:txBody>
          <a:bodyPr wrap="square" rtlCol="0" anchor="t">
            <a:spAutoFit/>
          </a:bodyPr>
          <a:p>
            <a:r>
              <a:rPr lang="zh-CN" altLang="en-US" sz="6000"/>
              <a:t>Thank you for listening</a:t>
            </a:r>
            <a:endParaRPr lang="zh-CN" altLang="en-US"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933450" y="4296410"/>
            <a:ext cx="1667510" cy="706755"/>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
          <p:cNvSpPr/>
          <p:nvPr/>
        </p:nvSpPr>
        <p:spPr>
          <a:xfrm>
            <a:off x="3319145" y="4296410"/>
            <a:ext cx="1537970" cy="706755"/>
          </a:xfrm>
          <a:prstGeom prst="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Connector 6"/>
          <p:cNvCxnSpPr/>
          <p:nvPr/>
        </p:nvCxnSpPr>
        <p:spPr>
          <a:xfrm>
            <a:off x="267054" y="3442180"/>
            <a:ext cx="7285282" cy="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267335" y="1390650"/>
            <a:ext cx="8008620" cy="19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The structure of interpersonal relationship refers to the elements of interpersonal relationship and their mutual relationship. In reality, the elements that constitute or influence interpersonal relationship can be divided into dominant elements and recessive elements. Dominant elements refer to the external elements of interpersonal relationship, including communication subject, communication object, communication means, communication environment, communication purpose, communication process, communication content, etc. Hidden elements refer to the internal factors that affect interpersonal relationships, including interests, emotions, dignity and so on.</a:t>
            </a:r>
            <a:endParaRPr lang="zh-CN" altLang="en-US" sz="1050" dirty="0">
              <a:solidFill>
                <a:schemeClr val="tx1">
                  <a:lumMod val="75000"/>
                  <a:lumOff val="25000"/>
                </a:schemeClr>
              </a:solidFill>
              <a:sym typeface="微软雅黑" panose="020B0503020204020204" pitchFamily="34" charset="-122"/>
            </a:endParaRPr>
          </a:p>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人际关系的结构是指构成人际关系的要素及其相互关系。在现实中，构成或影响人际关系的要素又可以区分为显性要素和隐性要素。显性要素是指构成人际关系的外在要素，包括交往主体、交往对象、交往手段、交往环境、交往目的、交往过程、交往内容等。隐性要素是指影响人际关系的内在因素，包括利益、情感、尊严等。</a:t>
            </a:r>
            <a:endParaRPr lang="zh-CN" altLang="en-US" sz="1050" dirty="0">
              <a:solidFill>
                <a:schemeClr val="tx1">
                  <a:lumMod val="75000"/>
                  <a:lumOff val="25000"/>
                </a:schemeClr>
              </a:solidFill>
              <a:sym typeface="微软雅黑" panose="020B0503020204020204" pitchFamily="34" charset="-122"/>
            </a:endParaRPr>
          </a:p>
        </p:txBody>
      </p:sp>
      <p:sp>
        <p:nvSpPr>
          <p:cNvPr id="19" name="矩形 47"/>
          <p:cNvSpPr>
            <a:spLocks noChangeArrowheads="1"/>
          </p:cNvSpPr>
          <p:nvPr/>
        </p:nvSpPr>
        <p:spPr bwMode="auto">
          <a:xfrm>
            <a:off x="855029" y="4406221"/>
            <a:ext cx="1823997" cy="48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1．Communication subject交往主体 </a:t>
            </a:r>
            <a:endParaRPr lang="zh-CN" altLang="en-US" sz="1050" dirty="0">
              <a:solidFill>
                <a:schemeClr val="bg1"/>
              </a:solidFill>
              <a:sym typeface="微软雅黑" panose="020B0503020204020204" pitchFamily="34" charset="-122"/>
            </a:endParaRPr>
          </a:p>
        </p:txBody>
      </p:sp>
      <p:sp>
        <p:nvSpPr>
          <p:cNvPr id="21" name="矩形 47"/>
          <p:cNvSpPr>
            <a:spLocks noChangeArrowheads="1"/>
          </p:cNvSpPr>
          <p:nvPr/>
        </p:nvSpPr>
        <p:spPr bwMode="auto">
          <a:xfrm>
            <a:off x="3319780" y="4406265"/>
            <a:ext cx="153733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2．Contacts交往对象 </a:t>
            </a:r>
            <a:endParaRPr lang="zh-CN" altLang="en-US" sz="1050" dirty="0">
              <a:solidFill>
                <a:schemeClr val="bg1"/>
              </a:solidFill>
              <a:sym typeface="微软雅黑" panose="020B0503020204020204" pitchFamily="34" charset="-122"/>
            </a:endParaRPr>
          </a:p>
        </p:txBody>
      </p:sp>
      <p:sp>
        <p:nvSpPr>
          <p:cNvPr id="2" name="文本框 1"/>
          <p:cNvSpPr txBox="1"/>
          <p:nvPr/>
        </p:nvSpPr>
        <p:spPr>
          <a:xfrm>
            <a:off x="267335" y="3453130"/>
            <a:ext cx="6694805" cy="953135"/>
          </a:xfrm>
          <a:prstGeom prst="rect">
            <a:avLst/>
          </a:prstGeom>
          <a:noFill/>
        </p:spPr>
        <p:txBody>
          <a:bodyPr wrap="square" rtlCol="0">
            <a:spAutoFit/>
          </a:bodyPr>
          <a:p>
            <a:r>
              <a:rPr lang="zh-CN" altLang="en-US" b="1">
                <a:solidFill>
                  <a:schemeClr val="tx1"/>
                </a:solidFill>
                <a:effectLst>
                  <a:outerShdw blurRad="38100" dist="19050" dir="2700000" algn="tl" rotWithShape="0">
                    <a:schemeClr val="dk1">
                      <a:alpha val="40000"/>
                    </a:schemeClr>
                  </a:outerShdw>
                </a:effectLst>
              </a:rPr>
              <a:t>一、The dominant elements of interpersonal relationship in social communication</a:t>
            </a:r>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 </a:t>
            </a:r>
            <a:r>
              <a:rPr lang="en-US" altLang="zh-CN" b="1">
                <a:solidFill>
                  <a:schemeClr val="tx1"/>
                </a:solidFill>
                <a:effectLst>
                  <a:outerShdw blurRad="38100" dist="19050" dir="2700000" algn="tl" rotWithShape="0">
                    <a:schemeClr val="dk1">
                      <a:alpha val="40000"/>
                    </a:schemeClr>
                  </a:outerShdw>
                </a:effectLst>
              </a:rPr>
              <a:t>       </a:t>
            </a:r>
            <a:r>
              <a:rPr lang="zh-CN" altLang="en-US" b="1">
                <a:solidFill>
                  <a:schemeClr val="tx1"/>
                </a:solidFill>
                <a:effectLst>
                  <a:outerShdw blurRad="38100" dist="19050" dir="2700000" algn="tl" rotWithShape="0">
                    <a:schemeClr val="dk1">
                      <a:alpha val="40000"/>
                    </a:schemeClr>
                  </a:outerShdw>
                </a:effectLst>
              </a:rPr>
              <a:t>构成</a:t>
            </a:r>
            <a:r>
              <a:rPr lang="zh-CN" altLang="en-US" b="1">
                <a:effectLst>
                  <a:outerShdw blurRad="38100" dist="19050" dir="2700000" algn="tl" rotWithShape="0">
                    <a:schemeClr val="dk1">
                      <a:alpha val="40000"/>
                    </a:schemeClr>
                  </a:outerShdw>
                </a:effectLst>
                <a:sym typeface="Impact" panose="020B0806030902050204" pitchFamily="34" charset="0"/>
              </a:rPr>
              <a:t>社会交际中</a:t>
            </a:r>
            <a:r>
              <a:rPr lang="zh-CN" altLang="en-US" b="1">
                <a:solidFill>
                  <a:schemeClr val="tx1"/>
                </a:solidFill>
                <a:effectLst>
                  <a:outerShdw blurRad="38100" dist="19050" dir="2700000" algn="tl" rotWithShape="0">
                    <a:schemeClr val="dk1">
                      <a:alpha val="40000"/>
                    </a:schemeClr>
                  </a:outerShdw>
                </a:effectLst>
              </a:rPr>
              <a:t>人际关系的显性要素</a:t>
            </a:r>
            <a:endParaRPr lang="zh-CN" altLang="en-US" b="1">
              <a:solidFill>
                <a:schemeClr val="tx1"/>
              </a:solidFill>
              <a:effectLst>
                <a:outerShdw blurRad="38100" dist="19050" dir="2700000" algn="tl" rotWithShape="0">
                  <a:schemeClr val="dk1">
                    <a:alpha val="40000"/>
                  </a:schemeClr>
                </a:outerShdw>
              </a:effectLst>
            </a:endParaRPr>
          </a:p>
          <a:p>
            <a:r>
              <a:rPr lang="zh-CN" altLang="en-US"/>
              <a:t> (一)</a:t>
            </a:r>
            <a:r>
              <a:rPr lang="zh-CN" altLang="en-US">
                <a:sym typeface="+mn-ea"/>
              </a:rPr>
              <a:t>Subject and object of communication交往主体和交往对象</a:t>
            </a:r>
            <a:endParaRPr lang="zh-CN" altLang="en-US"/>
          </a:p>
          <a:p>
            <a:endParaRPr lang="zh-CN" altLang="en-US"/>
          </a:p>
        </p:txBody>
      </p:sp>
      <p:sp>
        <p:nvSpPr>
          <p:cNvPr id="3" name="文本框 2"/>
          <p:cNvSpPr txBox="1"/>
          <p:nvPr/>
        </p:nvSpPr>
        <p:spPr>
          <a:xfrm>
            <a:off x="563880" y="515620"/>
            <a:ext cx="5702935" cy="706755"/>
          </a:xfrm>
          <a:prstGeom prst="rect">
            <a:avLst/>
          </a:prstGeom>
          <a:noFill/>
        </p:spPr>
        <p:txBody>
          <a:bodyPr wrap="square" rtlCol="0" anchor="t">
            <a:spAutoFit/>
          </a:bodyPr>
          <a:p>
            <a:r>
              <a:rPr lang="zh-CN" altLang="en-US" sz="4000">
                <a:latin typeface="+mj-lt"/>
                <a:cs typeface="+mj-lt"/>
                <a:sym typeface="+mn-ea"/>
              </a:rPr>
              <a:t>social communication</a:t>
            </a:r>
            <a:endParaRPr lang="zh-CN" altLang="en-US" sz="4000">
              <a:latin typeface="+mj-lt"/>
              <a:cs typeface="+mj-lt"/>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400"/>
                                        <p:tgtEl>
                                          <p:spTgt spid="19"/>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43170" y="786765"/>
            <a:ext cx="4100830" cy="4025900"/>
          </a:xfrm>
          <a:prstGeom prst="rect">
            <a:avLst/>
          </a:prstGeom>
        </p:spPr>
      </p:pic>
      <p:sp>
        <p:nvSpPr>
          <p:cNvPr id="90" name="矩形 89"/>
          <p:cNvSpPr>
            <a:spLocks noChangeAspect="1"/>
          </p:cNvSpPr>
          <p:nvPr/>
        </p:nvSpPr>
        <p:spPr>
          <a:xfrm>
            <a:off x="784225" y="2272030"/>
            <a:ext cx="4056380" cy="247777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grpSp>
        <p:nvGrpSpPr>
          <p:cNvPr id="107" name="组合 106"/>
          <p:cNvGrpSpPr/>
          <p:nvPr/>
        </p:nvGrpSpPr>
        <p:grpSpPr>
          <a:xfrm rot="19800000">
            <a:off x="505211" y="1892021"/>
            <a:ext cx="788831" cy="475060"/>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sz="1050" dirty="0">
                <a:ea typeface="微软雅黑" panose="020B0503020204020204" pitchFamily="34" charset="-122"/>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44" name="矩形 43"/>
          <p:cNvSpPr/>
          <p:nvPr/>
        </p:nvSpPr>
        <p:spPr>
          <a:xfrm>
            <a:off x="942340" y="2334895"/>
            <a:ext cx="2914650" cy="574675"/>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1．Language means</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语言手段</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1433830" y="2909570"/>
            <a:ext cx="2548255" cy="17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b="1" dirty="0">
                <a:solidFill>
                  <a:schemeClr val="tx1">
                    <a:lumMod val="75000"/>
                    <a:lumOff val="25000"/>
                  </a:schemeClr>
                </a:solidFill>
                <a:sym typeface="微软雅黑" panose="020B0503020204020204" pitchFamily="34" charset="-122"/>
              </a:rPr>
              <a:t>(1)</a:t>
            </a:r>
            <a:r>
              <a:rPr lang="zh-CN" altLang="en-US" sz="1400" b="1" dirty="0">
                <a:solidFill>
                  <a:schemeClr val="tx1">
                    <a:lumMod val="75000"/>
                    <a:lumOff val="25000"/>
                  </a:schemeClr>
                </a:solidFill>
                <a:sym typeface="微软雅黑" panose="020B0503020204020204" pitchFamily="34" charset="-122"/>
              </a:rPr>
              <a:t>Voice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有声语言。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(2)written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书面语言。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(3)Body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体态语言</a:t>
            </a:r>
            <a:r>
              <a:rPr lang="zh-CN" altLang="en-US" sz="1050" dirty="0">
                <a:solidFill>
                  <a:schemeClr val="tx1">
                    <a:lumMod val="75000"/>
                    <a:lumOff val="25000"/>
                  </a:schemeClr>
                </a:solidFill>
                <a:sym typeface="微软雅黑" panose="020B0503020204020204" pitchFamily="34" charset="-122"/>
              </a:rPr>
              <a:t>。</a:t>
            </a:r>
            <a:endParaRPr lang="zh-CN" altLang="en-US" sz="1050" dirty="0">
              <a:solidFill>
                <a:schemeClr val="tx1">
                  <a:lumMod val="75000"/>
                  <a:lumOff val="25000"/>
                </a:schemeClr>
              </a:solidFill>
              <a:sym typeface="微软雅黑" panose="020B0503020204020204" pitchFamily="34" charset="-122"/>
            </a:endParaRPr>
          </a:p>
        </p:txBody>
      </p:sp>
      <p:sp>
        <p:nvSpPr>
          <p:cNvPr id="31" name="矩形 3"/>
          <p:cNvSpPr>
            <a:spLocks noChangeArrowheads="1"/>
          </p:cNvSpPr>
          <p:nvPr/>
        </p:nvSpPr>
        <p:spPr bwMode="auto">
          <a:xfrm>
            <a:off x="484505" y="279400"/>
            <a:ext cx="409575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650" b="1" dirty="0">
                <a:solidFill>
                  <a:schemeClr val="tx1">
                    <a:lumMod val="75000"/>
                    <a:lumOff val="25000"/>
                  </a:schemeClr>
                </a:solidFill>
              </a:rPr>
              <a:t>(二</a:t>
            </a:r>
            <a:r>
              <a:rPr lang="zh-CN" altLang="en-US" sz="1650" b="1" dirty="0">
                <a:solidFill>
                  <a:schemeClr val="tx1">
                    <a:lumMod val="75000"/>
                    <a:lumOff val="25000"/>
                  </a:schemeClr>
                </a:solidFill>
                <a:sym typeface="+mn-ea"/>
              </a:rPr>
              <a:t>)Means of comm</a:t>
            </a:r>
            <a:r>
              <a:rPr lang="zh-CN" altLang="en-US" sz="1800" b="1" dirty="0">
                <a:solidFill>
                  <a:schemeClr val="tx1">
                    <a:lumMod val="75000"/>
                    <a:lumOff val="25000"/>
                  </a:schemeClr>
                </a:solidFill>
                <a:sym typeface="+mn-ea"/>
              </a:rPr>
              <a:t>unic</a:t>
            </a:r>
            <a:r>
              <a:rPr lang="zh-CN" altLang="en-US" sz="1650" b="1" dirty="0">
                <a:solidFill>
                  <a:schemeClr val="tx1">
                    <a:lumMod val="75000"/>
                    <a:lumOff val="25000"/>
                  </a:schemeClr>
                </a:solidFill>
                <a:sym typeface="+mn-ea"/>
              </a:rPr>
              <a:t>ation交往手段</a:t>
            </a:r>
            <a:endParaRPr lang="zh-CN" altLang="en-US" sz="1650" b="1" dirty="0">
              <a:solidFill>
                <a:schemeClr val="tx1">
                  <a:lumMod val="75000"/>
                  <a:lumOff val="25000"/>
                </a:schemeClr>
              </a:solidFill>
            </a:endParaRPr>
          </a:p>
        </p:txBody>
      </p:sp>
      <p:sp>
        <p:nvSpPr>
          <p:cNvPr id="2" name="文本框 1"/>
          <p:cNvSpPr txBox="1"/>
          <p:nvPr/>
        </p:nvSpPr>
        <p:spPr>
          <a:xfrm>
            <a:off x="218440" y="786765"/>
            <a:ext cx="7318375" cy="1045210"/>
          </a:xfrm>
          <a:prstGeom prst="rect">
            <a:avLst/>
          </a:prstGeom>
          <a:noFill/>
        </p:spPr>
        <p:txBody>
          <a:bodyPr wrap="square" rtlCol="0" anchor="t">
            <a:spAutoFit/>
          </a:bodyPr>
          <a:p>
            <a:r>
              <a:rPr lang="zh-CN" altLang="en-US" sz="2400">
                <a:effectLst>
                  <a:outerShdw blurRad="38100" dist="19050" dir="2700000" algn="tl" rotWithShape="0">
                    <a:schemeClr val="dk1">
                      <a:alpha val="40000"/>
                    </a:schemeClr>
                  </a:outerShdw>
                </a:effectLst>
                <a:sym typeface="+mn-ea"/>
              </a:rPr>
              <a:t>Generally speaking, the means of communication can be divided into language means and material means</a:t>
            </a:r>
            <a:endParaRPr lang="zh-CN" altLang="en-US" sz="2400">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一般说来，交往的手段可分为语言手段和物质手段两类。</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107"/>
                                        </p:tgtEl>
                                        <p:attrNameLst>
                                          <p:attrName>style.visibility</p:attrName>
                                        </p:attrNameLst>
                                      </p:cBhvr>
                                      <p:to>
                                        <p:strVal val="visible"/>
                                      </p:to>
                                    </p:set>
                                    <p:animEffect transition="in" filter="wipe(down)">
                                      <p:cBhvr>
                                        <p:cTn id="11" dur="250"/>
                                        <p:tgtEl>
                                          <p:spTgt spid="107"/>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strips(downRight)">
                                      <p:cBhvr>
                                        <p:cTn id="15" dur="400"/>
                                        <p:tgtEl>
                                          <p:spTgt spid="90"/>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400"/>
                                        <p:tgtEl>
                                          <p:spTgt spid="4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P spid="44" grpId="0"/>
      <p:bldP spid="4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 name="组合 107"/>
          <p:cNvGrpSpPr/>
          <p:nvPr/>
        </p:nvGrpSpPr>
        <p:grpSpPr>
          <a:xfrm rot="19800000">
            <a:off x="160840" y="165455"/>
            <a:ext cx="788831" cy="475060"/>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68580" tIns="34290" rIns="68580" bIns="34290" numCol="1" anchor="t" anchorCtr="0" compatLnSpc="1">
              <a:noAutofit/>
            </a:bodyPr>
            <a:p>
              <a:endParaRPr lang="zh-CN" altLang="en-US" sz="1050" dirty="0">
                <a:ea typeface="微软雅黑" panose="020B0503020204020204" pitchFamily="34" charset="-122"/>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80" tIns="34290" rIns="68580" bIns="34290" numCol="1" anchor="t" anchorCtr="0" compatLnSpc="1"/>
            <a:p>
              <a:endParaRPr lang="zh-CN" altLang="en-US" sz="1050" dirty="0">
                <a:ea typeface="微软雅黑" panose="020B0503020204020204" pitchFamily="34" charset="-122"/>
              </a:endParaRPr>
            </a:p>
          </p:txBody>
        </p:sp>
      </p:grpSp>
      <p:sp>
        <p:nvSpPr>
          <p:cNvPr id="93" name="矩形 92"/>
          <p:cNvSpPr>
            <a:spLocks noChangeAspect="1"/>
          </p:cNvSpPr>
          <p:nvPr/>
        </p:nvSpPr>
        <p:spPr>
          <a:xfrm>
            <a:off x="412115" y="469265"/>
            <a:ext cx="5168265" cy="395605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dirty="0">
              <a:ea typeface="微软雅黑" panose="020B0503020204020204" pitchFamily="34" charset="-122"/>
            </a:endParaRPr>
          </a:p>
        </p:txBody>
      </p:sp>
      <p:sp>
        <p:nvSpPr>
          <p:cNvPr id="46" name="矩形 45"/>
          <p:cNvSpPr/>
          <p:nvPr/>
        </p:nvSpPr>
        <p:spPr>
          <a:xfrm>
            <a:off x="591820" y="535305"/>
            <a:ext cx="3787140" cy="559435"/>
          </a:xfrm>
          <a:prstGeom prst="rect">
            <a:avLst/>
          </a:prstGeom>
        </p:spPr>
        <p:txBody>
          <a:bodyPr wrap="square" lIns="68573" tIns="34287" rIns="68573" bIns="34287">
            <a:spAutoFit/>
          </a:bodyPr>
          <a:p>
            <a:pPr algn="ctr"/>
            <a:r>
              <a:rPr lang="en-US" altLang="zh-CN" sz="3200" b="1" dirty="0">
                <a:solidFill>
                  <a:schemeClr val="tx1">
                    <a:lumMod val="75000"/>
                    <a:lumOff val="25000"/>
                  </a:schemeClr>
                </a:solidFill>
                <a:latin typeface="方正姚体" panose="02010601030101010101" charset="-122"/>
                <a:ea typeface="方正姚体" panose="02010601030101010101" charset="-122"/>
              </a:rPr>
              <a:t>2.Material means</a:t>
            </a:r>
            <a:r>
              <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rPr>
              <a:t>物质手段 </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664845" y="1169670"/>
            <a:ext cx="4712970" cy="293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en-US" altLang="zh-CN"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    </a:t>
            </a:r>
            <a:r>
              <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Material means are all kinds of valuable materials used for interpersonal communication. Such as money, tobacco and alcohol, specialty, utensils, cultural relics, etc. In order to achieve the purpose of communication, we must use certain means of communication. However, the following two points need to be made clear in the use of communication means:</a:t>
            </a:r>
            <a:endPar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endParaRPr>
          </a:p>
          <a:p>
            <a:pP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物质手段是指用以进行人际交往的各种具有价值的物质。如金钱、烟酒、特产、器具、文物等。 为了实现交往目的，必须运用一定的交往手段。但在运用交往手段的问题上需要明确以下两点： </a:t>
            </a:r>
            <a:endParaRPr lang="zh-CN" altLang="en-US" sz="1050" dirty="0">
              <a:solidFill>
                <a:schemeClr val="tx1">
                  <a:lumMod val="75000"/>
                  <a:lumOff val="25000"/>
                </a:schemeClr>
              </a:solidFill>
              <a:sym typeface="微软雅黑" panose="020B0503020204020204" pitchFamily="34" charset="-122"/>
            </a:endParaRPr>
          </a:p>
        </p:txBody>
      </p:sp>
      <p:sp>
        <p:nvSpPr>
          <p:cNvPr id="12" name="文本框 11"/>
          <p:cNvSpPr txBox="1"/>
          <p:nvPr/>
        </p:nvSpPr>
        <p:spPr>
          <a:xfrm>
            <a:off x="5663565" y="1018540"/>
            <a:ext cx="3480435" cy="1137285"/>
          </a:xfrm>
          <a:prstGeom prst="rect">
            <a:avLst/>
          </a:prstGeom>
          <a:noFill/>
        </p:spPr>
        <p:txBody>
          <a:bodyPr wrap="square" rtlCol="0">
            <a:spAutoFit/>
          </a:bodyPr>
          <a:p>
            <a:r>
              <a:rPr lang="zh-CN" altLang="en-US" sz="1800">
                <a:solidFill>
                  <a:srgbClr val="FF0000"/>
                </a:solidFill>
              </a:rPr>
              <a:t>First</a:t>
            </a:r>
            <a:r>
              <a:rPr lang="zh-CN" altLang="en-US" sz="1800"/>
              <a:t>, the means of communication determine the results of communication</a:t>
            </a:r>
            <a:endParaRPr lang="zh-CN" altLang="en-US" sz="1800"/>
          </a:p>
          <a:p>
            <a:r>
              <a:rPr lang="zh-CN" altLang="en-US"/>
              <a:t>第一，交往手段决定着交往结果</a:t>
            </a:r>
            <a:endParaRPr lang="zh-CN" altLang="en-US"/>
          </a:p>
        </p:txBody>
      </p:sp>
      <p:sp>
        <p:nvSpPr>
          <p:cNvPr id="13" name="文本框 12"/>
          <p:cNvSpPr txBox="1"/>
          <p:nvPr/>
        </p:nvSpPr>
        <p:spPr>
          <a:xfrm>
            <a:off x="5663565" y="2728595"/>
            <a:ext cx="3218180" cy="1137285"/>
          </a:xfrm>
          <a:prstGeom prst="rect">
            <a:avLst/>
          </a:prstGeom>
          <a:noFill/>
        </p:spPr>
        <p:txBody>
          <a:bodyPr wrap="square" rtlCol="0">
            <a:spAutoFit/>
          </a:bodyPr>
          <a:p>
            <a:r>
              <a:rPr lang="zh-CN" altLang="en-US" sz="1800">
                <a:solidFill>
                  <a:srgbClr val="FF0000"/>
                </a:solidFill>
              </a:rPr>
              <a:t>Second</a:t>
            </a:r>
            <a:r>
              <a:rPr lang="zh-CN" altLang="en-US" sz="1800"/>
              <a:t>, the means of communication determine the nature of communication.</a:t>
            </a:r>
            <a:endParaRPr lang="zh-CN" altLang="en-US" sz="1800"/>
          </a:p>
          <a:p>
            <a:r>
              <a:rPr lang="zh-CN" altLang="en-US"/>
              <a:t>第二，交往手段决定着交往性质。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250"/>
                                        <p:tgtEl>
                                          <p:spTgt spid="108"/>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strips(downRight)">
                                      <p:cBhvr>
                                        <p:cTn id="11" dur="400"/>
                                        <p:tgtEl>
                                          <p:spTgt spid="93"/>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400"/>
                                        <p:tgtEl>
                                          <p:spTgt spid="4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011978" y="2055287"/>
            <a:ext cx="2118464" cy="2118464"/>
          </a:xfrm>
          <a:prstGeom prst="ellipse">
            <a:avLst/>
          </a:prstGeom>
          <a:blipFill>
            <a:blip r:embed="rId1"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0" name="Rectangle 70"/>
          <p:cNvSpPr/>
          <p:nvPr/>
        </p:nvSpPr>
        <p:spPr>
          <a:xfrm>
            <a:off x="6707820" y="2241384"/>
            <a:ext cx="2436180" cy="82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6" name="Rectangle 71"/>
          <p:cNvSpPr/>
          <p:nvPr/>
        </p:nvSpPr>
        <p:spPr>
          <a:xfrm>
            <a:off x="7698348" y="3057686"/>
            <a:ext cx="1445653" cy="82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7" name="椭圆 26"/>
          <p:cNvSpPr/>
          <p:nvPr/>
        </p:nvSpPr>
        <p:spPr>
          <a:xfrm>
            <a:off x="5854306" y="170757"/>
            <a:ext cx="2118464" cy="2118464"/>
          </a:xfrm>
          <a:prstGeom prst="ellipse">
            <a:avLst/>
          </a:prstGeom>
          <a:blipFill>
            <a:blip r:embed="rId2" cstate="print"/>
            <a:srcRect/>
            <a:stretch>
              <a:fillRect/>
            </a:stretch>
          </a:blip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8" name="椭圆 27"/>
          <p:cNvSpPr/>
          <p:nvPr/>
        </p:nvSpPr>
        <p:spPr>
          <a:xfrm>
            <a:off x="4891977" y="1051193"/>
            <a:ext cx="1238221" cy="1238221"/>
          </a:xfrm>
          <a:prstGeom prst="ellipse">
            <a:avLst/>
          </a:prstGeom>
          <a:blipFill>
            <a:blip r:embed="rId3"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0" name="椭圆 29"/>
          <p:cNvSpPr/>
          <p:nvPr/>
        </p:nvSpPr>
        <p:spPr>
          <a:xfrm>
            <a:off x="5853972" y="1818112"/>
            <a:ext cx="1239300" cy="1239300"/>
          </a:xfrm>
          <a:prstGeom prst="ellipse">
            <a:avLst/>
          </a:prstGeom>
          <a:blipFill>
            <a:blip r:embed="rId4"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1" name="椭圆 30"/>
          <p:cNvSpPr/>
          <p:nvPr/>
        </p:nvSpPr>
        <p:spPr>
          <a:xfrm>
            <a:off x="6373345" y="2540408"/>
            <a:ext cx="2118464" cy="2118464"/>
          </a:xfrm>
          <a:prstGeom prst="ellipse">
            <a:avLst/>
          </a:prstGeom>
          <a:blipFill>
            <a:blip r:embed="rId5"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2" name="椭圆 31"/>
          <p:cNvSpPr/>
          <p:nvPr/>
        </p:nvSpPr>
        <p:spPr>
          <a:xfrm>
            <a:off x="5469556" y="2848986"/>
            <a:ext cx="1238221" cy="1238221"/>
          </a:xfrm>
          <a:prstGeom prst="ellipse">
            <a:avLst/>
          </a:prstGeom>
          <a:blipFill>
            <a:blip r:embed="rId6" cstate="print"/>
            <a:srcRect/>
            <a:stretch>
              <a:fillRect/>
            </a:stretch>
          </a:blip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3" name="椭圆 32"/>
          <p:cNvSpPr/>
          <p:nvPr/>
        </p:nvSpPr>
        <p:spPr>
          <a:xfrm>
            <a:off x="7253686" y="1477514"/>
            <a:ext cx="1238221" cy="1238221"/>
          </a:xfrm>
          <a:prstGeom prst="ellipse">
            <a:avLst/>
          </a:prstGeom>
          <a:blipFill>
            <a:blip r:embed="rId7"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4" name="文本框 11"/>
          <p:cNvSpPr txBox="1"/>
          <p:nvPr/>
        </p:nvSpPr>
        <p:spPr>
          <a:xfrm>
            <a:off x="1029504" y="1690474"/>
            <a:ext cx="336994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1．Communication conditions</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交往条件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1"/>
          <p:cNvSpPr txBox="1"/>
          <p:nvPr/>
        </p:nvSpPr>
        <p:spPr>
          <a:xfrm>
            <a:off x="1071414" y="2476650"/>
            <a:ext cx="319341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2．Communication situation</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交往情境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89290" y="2421729"/>
            <a:ext cx="531410" cy="531410"/>
            <a:chOff x="641132" y="3404521"/>
            <a:chExt cx="708547" cy="708547"/>
          </a:xfrm>
        </p:grpSpPr>
        <p:sp>
          <p:nvSpPr>
            <p:cNvPr id="44" name="椭圆 43"/>
            <p:cNvSpPr/>
            <p:nvPr/>
          </p:nvSpPr>
          <p:spPr>
            <a:xfrm>
              <a:off x="641132" y="3404521"/>
              <a:ext cx="708547" cy="70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a:defRPr/>
              </a:pPr>
              <a:endParaRPr lang="en-US" sz="105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4525" y="1710121"/>
            <a:ext cx="531410" cy="531410"/>
            <a:chOff x="641132" y="1897168"/>
            <a:chExt cx="708547" cy="708547"/>
          </a:xfrm>
        </p:grpSpPr>
        <p:sp>
          <p:nvSpPr>
            <p:cNvPr id="47" name="椭圆 46"/>
            <p:cNvSpPr/>
            <p:nvPr/>
          </p:nvSpPr>
          <p:spPr>
            <a:xfrm>
              <a:off x="641132" y="1897168"/>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68580" tIns="34290" rIns="68580" bIns="34290" numCol="1" anchor="t" anchorCtr="0" compatLnSpc="1"/>
            <a:lstStyle/>
            <a:p>
              <a:endParaRPr lang="id-ID" sz="1050"/>
            </a:p>
          </p:txBody>
        </p:sp>
      </p:grpSp>
      <p:sp>
        <p:nvSpPr>
          <p:cNvPr id="49" name="矩形 3"/>
          <p:cNvSpPr>
            <a:spLocks noChangeArrowheads="1"/>
          </p:cNvSpPr>
          <p:nvPr/>
        </p:nvSpPr>
        <p:spPr bwMode="auto">
          <a:xfrm>
            <a:off x="159104" y="94864"/>
            <a:ext cx="591375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（三） </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Communication environmen</a:t>
            </a: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交往环境</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2" name="文本框 1"/>
          <p:cNvSpPr txBox="1"/>
          <p:nvPr/>
        </p:nvSpPr>
        <p:spPr>
          <a:xfrm>
            <a:off x="538480" y="740410"/>
            <a:ext cx="4380865" cy="737235"/>
          </a:xfrm>
          <a:prstGeom prst="rect">
            <a:avLst/>
          </a:prstGeom>
          <a:noFill/>
        </p:spPr>
        <p:txBody>
          <a:bodyPr wrap="square" rtlCol="0">
            <a:spAutoFit/>
          </a:bodyPr>
          <a:p>
            <a:r>
              <a:rPr lang="zh-CN" altLang="en-US"/>
              <a:t>Communication environment includes communication condition and communication situation</a:t>
            </a:r>
            <a:endParaRPr lang="zh-CN" altLang="en-US"/>
          </a:p>
          <a:p>
            <a:r>
              <a:rPr lang="zh-CN" altLang="en-US"/>
              <a:t>交往环境包括交往条件和交往情境两个方面。</a:t>
            </a:r>
            <a:endParaRPr lang="zh-CN" altLang="en-US"/>
          </a:p>
        </p:txBody>
      </p:sp>
      <p:sp>
        <p:nvSpPr>
          <p:cNvPr id="6" name="文本框 5"/>
          <p:cNvSpPr txBox="1"/>
          <p:nvPr/>
        </p:nvSpPr>
        <p:spPr>
          <a:xfrm>
            <a:off x="94615" y="4190365"/>
            <a:ext cx="6150610" cy="953135"/>
          </a:xfrm>
          <a:prstGeom prst="rect">
            <a:avLst/>
          </a:prstGeom>
          <a:noFill/>
        </p:spPr>
        <p:txBody>
          <a:bodyPr wrap="square" rtlCol="0">
            <a:spAutoFit/>
          </a:bodyPr>
          <a:p>
            <a:pPr algn="l"/>
            <a:r>
              <a:rPr lang="zh-CN" altLang="en-US"/>
              <a:t>The purpose of communication refers to the goal that the participants achieve through communication.交往目的是指通过交往使参与者达到的目标。</a:t>
            </a:r>
            <a:endParaRPr lang="zh-CN" altLang="en-US"/>
          </a:p>
          <a:p>
            <a:pPr algn="l"/>
            <a:r>
              <a:rPr lang="zh-CN" altLang="en-US"/>
              <a:t>The purpose of communication determines the development direction of the whole communication process.交往目的决定着整个交往过程的发展方向。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8" presetClass="emph" presetSubtype="0" fill="hold" grpId="1" nodeType="withEffect">
                                  <p:stCondLst>
                                    <p:cond delay="250"/>
                                  </p:stCondLst>
                                  <p:childTnLst>
                                    <p:animRot by="21600000">
                                      <p:cBhvr>
                                        <p:cTn id="20" dur="1500" fill="hold"/>
                                        <p:tgtEl>
                                          <p:spTgt spid="30"/>
                                        </p:tgtEl>
                                        <p:attrNameLst>
                                          <p:attrName>r</p:attrName>
                                        </p:attrNameLst>
                                      </p:cBhvr>
                                    </p:animRot>
                                  </p:childTnLst>
                                </p:cTn>
                              </p:par>
                              <p:par>
                                <p:cTn id="21" presetID="2" presetClass="entr" presetSubtype="2" fill="hold" grpId="0" nodeType="withEffect">
                                  <p:stCondLst>
                                    <p:cond delay="7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8" presetClass="emph" presetSubtype="0" fill="hold" grpId="1" nodeType="withEffect">
                                  <p:stCondLst>
                                    <p:cond delay="500"/>
                                  </p:stCondLst>
                                  <p:childTnLst>
                                    <p:animRot by="21600000">
                                      <p:cBhvr>
                                        <p:cTn id="26" dur="1500" fill="hold"/>
                                        <p:tgtEl>
                                          <p:spTgt spid="31"/>
                                        </p:tgtEl>
                                        <p:attrNameLst>
                                          <p:attrName>r</p:attrName>
                                        </p:attrNameLst>
                                      </p:cBhvr>
                                    </p:animRot>
                                  </p:childTnLst>
                                </p:cTn>
                              </p:par>
                              <p:par>
                                <p:cTn id="27" presetID="2" presetClass="entr" presetSubtype="3" fill="hold" grpId="0" nodeType="withEffect">
                                  <p:stCondLst>
                                    <p:cond delay="10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8" presetClass="emph" presetSubtype="0" fill="hold" grpId="1" nodeType="withEffect">
                                  <p:stCondLst>
                                    <p:cond delay="750"/>
                                  </p:stCondLst>
                                  <p:childTnLst>
                                    <p:animRot by="21600000">
                                      <p:cBhvr>
                                        <p:cTn id="32" dur="1500" fill="hold"/>
                                        <p:tgtEl>
                                          <p:spTgt spid="27"/>
                                        </p:tgtEl>
                                        <p:attrNameLst>
                                          <p:attrName>r</p:attrName>
                                        </p:attrNameLst>
                                      </p:cBhvr>
                                    </p:animRot>
                                  </p:childTnLst>
                                </p:cTn>
                              </p:par>
                              <p:par>
                                <p:cTn id="33" presetID="2" presetClass="entr" presetSubtype="4" fill="hold" grpId="0" nodeType="withEffect">
                                  <p:stCondLst>
                                    <p:cond delay="10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8" presetClass="emph" presetSubtype="0" fill="hold" grpId="1" nodeType="withEffect">
                                  <p:stCondLst>
                                    <p:cond delay="750"/>
                                  </p:stCondLst>
                                  <p:childTnLst>
                                    <p:animRot by="21600000">
                                      <p:cBhvr>
                                        <p:cTn id="38" dur="1500" fill="hold"/>
                                        <p:tgtEl>
                                          <p:spTgt spid="29"/>
                                        </p:tgtEl>
                                        <p:attrNameLst>
                                          <p:attrName>r</p:attrName>
                                        </p:attrNameLst>
                                      </p:cBhvr>
                                    </p:animRot>
                                  </p:childTnLst>
                                </p:cTn>
                              </p:par>
                              <p:par>
                                <p:cTn id="39" presetID="10" presetClass="entr" presetSubtype="0" fill="hold" grpId="0" nodeType="withEffect">
                                  <p:stCondLst>
                                    <p:cond delay="1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1750"/>
                            </p:stCondLst>
                            <p:childTnLst>
                              <p:par>
                                <p:cTn id="49" presetID="47"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250"/>
                            </p:stCondLst>
                            <p:childTnLst>
                              <p:par>
                                <p:cTn id="58" presetID="47" presetClass="entr" presetSubtype="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bldLvl="0" animBg="1"/>
      <p:bldP spid="27" grpId="1" bldLvl="0" animBg="1"/>
      <p:bldP spid="28" grpId="0" bldLvl="0" animBg="1"/>
      <p:bldP spid="29" grpId="0" bldLvl="0" animBg="1"/>
      <p:bldP spid="29" grpId="1" bldLvl="0" animBg="1"/>
      <p:bldP spid="30" grpId="0" bldLvl="0" animBg="1"/>
      <p:bldP spid="30" grpId="1" bldLvl="0" animBg="1"/>
      <p:bldP spid="31" grpId="0" animBg="1"/>
      <p:bldP spid="31" grpId="1" animBg="1"/>
      <p:bldP spid="32" grpId="0" bldLvl="0" animBg="1"/>
      <p:bldP spid="33" grpId="0" bldLvl="0" animBg="1"/>
      <p:bldP spid="34" grpId="0"/>
      <p:bldP spid="36"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28895" y="998855"/>
            <a:ext cx="4015105" cy="3587750"/>
          </a:xfrm>
          <a:prstGeom prst="rect">
            <a:avLst/>
          </a:prstGeom>
        </p:spPr>
      </p:pic>
      <p:sp>
        <p:nvSpPr>
          <p:cNvPr id="3" name="矩形 3"/>
          <p:cNvSpPr>
            <a:spLocks noChangeArrowheads="1"/>
          </p:cNvSpPr>
          <p:nvPr/>
        </p:nvSpPr>
        <p:spPr bwMode="auto">
          <a:xfrm>
            <a:off x="283210" y="523240"/>
            <a:ext cx="496252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(四)</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Purpose of communication</a:t>
            </a:r>
            <a:endParaRPr lang="zh-CN" altLang="en-US" sz="2400" b="1" dirty="0">
              <a:solidFill>
                <a:schemeClr val="tx1">
                  <a:lumMod val="75000"/>
                  <a:lumOff val="25000"/>
                </a:schemeClr>
              </a:solidFill>
              <a:latin typeface="+mj-ea"/>
              <a:ea typeface="+mj-ea"/>
              <a:cs typeface="Arial" panose="020B0604020202020204" pitchFamily="34" charset="0"/>
              <a:sym typeface="Impact" panose="020B0806030902050204" pitchFamily="34" charset="0"/>
            </a:endParaRPr>
          </a:p>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交往目的</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6" name="文本框 5"/>
          <p:cNvSpPr txBox="1"/>
          <p:nvPr/>
        </p:nvSpPr>
        <p:spPr>
          <a:xfrm>
            <a:off x="146685" y="1762125"/>
            <a:ext cx="6150610" cy="2061210"/>
          </a:xfrm>
          <a:prstGeom prst="rect">
            <a:avLst/>
          </a:prstGeom>
          <a:noFill/>
        </p:spPr>
        <p:txBody>
          <a:bodyPr wrap="square" rtlCol="0">
            <a:spAutoFit/>
          </a:bodyPr>
          <a:p>
            <a:pPr marL="285750" indent="-285750" algn="l">
              <a:buFont typeface="Wingdings" panose="05000000000000000000" charset="0"/>
              <a:buChar char="l"/>
            </a:pPr>
            <a:r>
              <a:rPr lang="zh-CN" altLang="en-US" sz="2000"/>
              <a:t>The purpose of communication refers to the goal that the participants achieve through communication.</a:t>
            </a:r>
            <a:r>
              <a:rPr lang="zh-CN" altLang="en-US"/>
              <a:t>交往目的是指通过交往使参与者达到的目标。</a:t>
            </a:r>
            <a:endParaRPr lang="zh-CN" altLang="en-US"/>
          </a:p>
          <a:p>
            <a:pPr marL="285750" indent="-285750" algn="l">
              <a:buFont typeface="Wingdings" panose="05000000000000000000" charset="0"/>
              <a:buChar char="l"/>
            </a:pPr>
            <a:endParaRPr lang="zh-CN" altLang="en-US"/>
          </a:p>
          <a:p>
            <a:pPr marL="285750" indent="-285750" algn="l">
              <a:buFont typeface="Wingdings" panose="05000000000000000000" charset="0"/>
              <a:buChar char="l"/>
            </a:pPr>
            <a:r>
              <a:rPr lang="zh-CN" altLang="en-US" sz="2000"/>
              <a:t>The purpose of communication determines the development direction of the whole communication process.</a:t>
            </a:r>
            <a:r>
              <a:rPr lang="zh-CN" altLang="en-US"/>
              <a:t>交往目的决定着整个交往过程的发展方向。</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53670" y="12382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dirty="0">
              <a:ea typeface="微软雅黑" panose="020B0503020204020204" pitchFamily="34" charset="-122"/>
            </a:endParaRPr>
          </a:p>
        </p:txBody>
      </p:sp>
      <p:sp>
        <p:nvSpPr>
          <p:cNvPr id="15" name="TextBox 38"/>
          <p:cNvSpPr txBox="1"/>
          <p:nvPr/>
        </p:nvSpPr>
        <p:spPr>
          <a:xfrm>
            <a:off x="164465" y="691515"/>
            <a:ext cx="2242185" cy="92202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（五)Communication</a:t>
            </a:r>
            <a:endParaRPr lang="zh-CN" altLang="en-US" sz="1800">
              <a:sym typeface="+mn-ea"/>
            </a:endParaRPr>
          </a:p>
          <a:p>
            <a:pPr algn="ctr"/>
            <a:r>
              <a:rPr lang="zh-CN" altLang="en-US" sz="1800">
                <a:sym typeface="+mn-ea"/>
              </a:rPr>
              <a:t> process</a:t>
            </a:r>
            <a:endParaRPr lang="zh-CN" altLang="en-US" sz="1800">
              <a:sym typeface="+mn-ea"/>
            </a:endParaRPr>
          </a:p>
          <a:p>
            <a:pPr algn="ctr"/>
            <a:r>
              <a:rPr lang="zh-CN" altLang="en-US" sz="1800">
                <a:sym typeface="+mn-ea"/>
              </a:rPr>
              <a:t>交往过程</a:t>
            </a:r>
            <a:endParaRPr lang="en-US" altLang="zh-CN" sz="1800" dirty="0">
              <a:solidFill>
                <a:schemeClr val="bg1"/>
              </a:solidFill>
              <a:latin typeface="+mn-lt"/>
              <a:ea typeface="微软雅黑" panose="020B0503020204020204" pitchFamily="34" charset="-122"/>
            </a:endParaRPr>
          </a:p>
        </p:txBody>
      </p:sp>
      <p:grpSp>
        <p:nvGrpSpPr>
          <p:cNvPr id="16" name="组合 15"/>
          <p:cNvGrpSpPr/>
          <p:nvPr/>
        </p:nvGrpSpPr>
        <p:grpSpPr>
          <a:xfrm>
            <a:off x="3551873" y="314369"/>
            <a:ext cx="388482" cy="388482"/>
            <a:chOff x="598385" y="1247400"/>
            <a:chExt cx="517976" cy="517976"/>
          </a:xfrm>
        </p:grpSpPr>
        <p:sp>
          <p:nvSpPr>
            <p:cNvPr id="17" name="椭圆 16"/>
            <p:cNvSpPr/>
            <p:nvPr/>
          </p:nvSpPr>
          <p:spPr>
            <a:xfrm>
              <a:off x="598385" y="1247400"/>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grpSp>
      <p:grpSp>
        <p:nvGrpSpPr>
          <p:cNvPr id="30" name="组合 29"/>
          <p:cNvGrpSpPr/>
          <p:nvPr/>
        </p:nvGrpSpPr>
        <p:grpSpPr>
          <a:xfrm>
            <a:off x="3569672" y="1297349"/>
            <a:ext cx="388482" cy="388482"/>
            <a:chOff x="5218110" y="2699335"/>
            <a:chExt cx="517976" cy="517976"/>
          </a:xfrm>
        </p:grpSpPr>
        <p:sp>
          <p:nvSpPr>
            <p:cNvPr id="31" name="椭圆 30"/>
            <p:cNvSpPr/>
            <p:nvPr/>
          </p:nvSpPr>
          <p:spPr>
            <a:xfrm>
              <a:off x="5218110" y="269933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grpSp>
        <p:nvGrpSpPr>
          <p:cNvPr id="36" name="组合 35"/>
          <p:cNvGrpSpPr/>
          <p:nvPr/>
        </p:nvGrpSpPr>
        <p:grpSpPr>
          <a:xfrm>
            <a:off x="3364585" y="3350304"/>
            <a:ext cx="388482" cy="388482"/>
            <a:chOff x="5227635" y="3563865"/>
            <a:chExt cx="517976" cy="517976"/>
          </a:xfrm>
        </p:grpSpPr>
        <p:sp>
          <p:nvSpPr>
            <p:cNvPr id="37" name="椭圆 36"/>
            <p:cNvSpPr/>
            <p:nvPr/>
          </p:nvSpPr>
          <p:spPr>
            <a:xfrm>
              <a:off x="5227635" y="356386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5" name="文本框 4"/>
          <p:cNvSpPr txBox="1"/>
          <p:nvPr/>
        </p:nvSpPr>
        <p:spPr>
          <a:xfrm>
            <a:off x="4164330" y="1125855"/>
            <a:ext cx="3403600" cy="798830"/>
          </a:xfrm>
          <a:prstGeom prst="rect">
            <a:avLst/>
          </a:prstGeom>
          <a:noFill/>
        </p:spPr>
        <p:txBody>
          <a:bodyPr wrap="square" rtlCol="0">
            <a:spAutoFit/>
          </a:bodyPr>
          <a:p>
            <a:pPr algn="l"/>
            <a:r>
              <a:rPr lang="zh-CN" altLang="en-US"/>
              <a:t> </a:t>
            </a:r>
            <a:endParaRPr lang="zh-CN" altLang="en-US"/>
          </a:p>
          <a:p>
            <a:pPr algn="l"/>
            <a:r>
              <a:rPr lang="zh-CN" altLang="en-US"/>
              <a:t>2．</a:t>
            </a:r>
            <a:r>
              <a:rPr lang="zh-CN" altLang="en-US" sz="1800"/>
              <a:t>Multi line communication</a:t>
            </a:r>
            <a:r>
              <a:rPr lang="zh-CN" altLang="en-US"/>
              <a:t>多线式交往 </a:t>
            </a:r>
            <a:endParaRPr lang="zh-CN" altLang="en-US"/>
          </a:p>
        </p:txBody>
      </p:sp>
      <p:sp>
        <p:nvSpPr>
          <p:cNvPr id="6" name="文本框 5"/>
          <p:cNvSpPr txBox="1"/>
          <p:nvPr/>
        </p:nvSpPr>
        <p:spPr>
          <a:xfrm>
            <a:off x="4135120" y="338455"/>
            <a:ext cx="4094480" cy="583565"/>
          </a:xfrm>
          <a:prstGeom prst="rect">
            <a:avLst/>
          </a:prstGeom>
          <a:noFill/>
        </p:spPr>
        <p:txBody>
          <a:bodyPr wrap="square" rtlCol="0">
            <a:spAutoFit/>
          </a:bodyPr>
          <a:p>
            <a:pPr algn="l"/>
            <a:r>
              <a:rPr lang="zh-CN" altLang="en-US"/>
              <a:t>1．</a:t>
            </a:r>
            <a:r>
              <a:rPr lang="zh-CN" altLang="en-US" sz="1800"/>
              <a:t>Single line communication</a:t>
            </a:r>
            <a:r>
              <a:rPr lang="zh-CN" altLang="en-US"/>
              <a:t>单线式交往 </a:t>
            </a:r>
            <a:endParaRPr lang="zh-CN" altLang="en-US"/>
          </a:p>
          <a:p>
            <a:pPr algn="l"/>
            <a:r>
              <a:rPr lang="zh-CN" altLang="en-US"/>
              <a:t> </a:t>
            </a:r>
            <a:endParaRPr lang="zh-CN" altLang="en-US"/>
          </a:p>
        </p:txBody>
      </p:sp>
      <p:sp>
        <p:nvSpPr>
          <p:cNvPr id="7" name="椭圆 6"/>
          <p:cNvSpPr/>
          <p:nvPr/>
        </p:nvSpPr>
        <p:spPr>
          <a:xfrm>
            <a:off x="153035" y="245681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865" dirty="0">
                <a:ea typeface="微软雅黑" panose="020B0503020204020204" pitchFamily="34" charset="-122"/>
              </a:rPr>
              <a:t> </a:t>
            </a:r>
            <a:endParaRPr lang="zh-CN" altLang="en-US" sz="1865" dirty="0">
              <a:ea typeface="微软雅黑" panose="020B0503020204020204" pitchFamily="34" charset="-122"/>
            </a:endParaRPr>
          </a:p>
        </p:txBody>
      </p:sp>
      <p:sp>
        <p:nvSpPr>
          <p:cNvPr id="9" name="TextBox 38"/>
          <p:cNvSpPr txBox="1"/>
          <p:nvPr/>
        </p:nvSpPr>
        <p:spPr>
          <a:xfrm>
            <a:off x="159385" y="3088640"/>
            <a:ext cx="2131695" cy="101473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(六)Communication </a:t>
            </a:r>
            <a:endParaRPr lang="zh-CN" altLang="en-US" sz="1800">
              <a:sym typeface="+mn-ea"/>
            </a:endParaRPr>
          </a:p>
          <a:p>
            <a:pPr algn="ctr"/>
            <a:r>
              <a:rPr lang="zh-CN" altLang="en-US" sz="1800">
                <a:sym typeface="+mn-ea"/>
              </a:rPr>
              <a:t>content</a:t>
            </a:r>
            <a:endParaRPr lang="zh-CN" altLang="en-US" sz="1800">
              <a:sym typeface="+mn-ea"/>
            </a:endParaRPr>
          </a:p>
          <a:p>
            <a:pPr algn="ctr"/>
            <a:r>
              <a:rPr lang="zh-CN" altLang="en-US" sz="1800">
                <a:sym typeface="+mn-ea"/>
              </a:rPr>
              <a:t>交往内容</a:t>
            </a:r>
            <a:r>
              <a:rPr lang="zh-CN" altLang="en-US" sz="2400">
                <a:sym typeface="+mn-ea"/>
              </a:rPr>
              <a:t> </a:t>
            </a:r>
            <a:endParaRPr lang="zh-CN" altLang="en-US" sz="2400">
              <a:sym typeface="+mn-ea"/>
            </a:endParaRPr>
          </a:p>
        </p:txBody>
      </p:sp>
      <p:sp>
        <p:nvSpPr>
          <p:cNvPr id="10" name="文本框 9"/>
          <p:cNvSpPr txBox="1"/>
          <p:nvPr/>
        </p:nvSpPr>
        <p:spPr>
          <a:xfrm>
            <a:off x="3833495" y="2365375"/>
            <a:ext cx="4983480" cy="1906905"/>
          </a:xfrm>
          <a:prstGeom prst="rect">
            <a:avLst/>
          </a:prstGeom>
          <a:noFill/>
        </p:spPr>
        <p:txBody>
          <a:bodyPr wrap="square" rtlCol="0">
            <a:spAutoFit/>
          </a:bodyPr>
          <a:p>
            <a:pPr algn="l"/>
            <a:r>
              <a:rPr lang="zh-CN" altLang="en-US" sz="1800"/>
              <a:t>The so-called information exchange means that people pass   information to</a:t>
            </a:r>
            <a:r>
              <a:rPr lang="en-US" altLang="zh-CN" sz="1800"/>
              <a:t> </a:t>
            </a:r>
            <a:r>
              <a:rPr lang="zh-CN" altLang="en-US" sz="1800"/>
              <a:t>each other in the process of interpersonal communication,And accept the other party's information feedback behavior.</a:t>
            </a:r>
            <a:endParaRPr lang="zh-CN" altLang="en-US" sz="1800"/>
          </a:p>
          <a:p>
            <a:pPr algn="l"/>
            <a:r>
              <a:rPr lang="zh-CN" altLang="en-US"/>
              <a:t>所谓信息交流是指人们在人际交往过程中向对方传递信息，</a:t>
            </a:r>
            <a:endParaRPr lang="zh-CN" altLang="en-US"/>
          </a:p>
          <a:p>
            <a:pPr algn="l"/>
            <a:r>
              <a:rPr lang="zh-CN" altLang="en-US"/>
              <a:t>并接受对方的信息反馈的行为。</a:t>
            </a:r>
            <a:endParaRPr lang="zh-CN" altLang="en-US"/>
          </a:p>
        </p:txBody>
      </p:sp>
      <p:cxnSp>
        <p:nvCxnSpPr>
          <p:cNvPr id="12" name="Straight Connector 6"/>
          <p:cNvCxnSpPr/>
          <p:nvPr/>
        </p:nvCxnSpPr>
        <p:spPr>
          <a:xfrm>
            <a:off x="0" y="2334895"/>
            <a:ext cx="8839835" cy="3048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4"/>
          <p:cNvSpPr txBox="1"/>
          <p:nvPr/>
        </p:nvSpPr>
        <p:spPr>
          <a:xfrm>
            <a:off x="3210637" y="3514809"/>
            <a:ext cx="2722727" cy="398780"/>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endParaRPr lang="zh-CN" altLang="en-US" sz="2000" dirty="0">
              <a:solidFill>
                <a:schemeClr val="tx1">
                  <a:lumMod val="85000"/>
                  <a:lumOff val="15000"/>
                </a:schemeClr>
              </a:solidFill>
            </a:endParaRPr>
          </a:p>
        </p:txBody>
      </p:sp>
      <p:sp>
        <p:nvSpPr>
          <p:cNvPr id="4" name="文本框 3"/>
          <p:cNvSpPr txBox="1"/>
          <p:nvPr/>
        </p:nvSpPr>
        <p:spPr>
          <a:xfrm>
            <a:off x="306705" y="389255"/>
            <a:ext cx="5924550" cy="460375"/>
          </a:xfrm>
          <a:prstGeom prst="rect">
            <a:avLst/>
          </a:prstGeom>
          <a:noFill/>
        </p:spPr>
        <p:txBody>
          <a:bodyPr wrap="square" rtlCol="0" anchor="t">
            <a:spAutoFit/>
          </a:bodyPr>
          <a:p>
            <a:r>
              <a:rPr lang="zh-CN" altLang="en-US" sz="2400" b="1">
                <a:latin typeface="方正姚体" panose="02010601030101010101" charset="-122"/>
                <a:ea typeface="方正姚体" panose="02010601030101010101" charset="-122"/>
                <a:cs typeface="方正姚体" panose="02010601030101010101" charset="-122"/>
              </a:rPr>
              <a:t>（七）Communicative function 交际作用</a:t>
            </a:r>
            <a:endParaRPr lang="zh-CN" altLang="en-US" sz="2400" b="1">
              <a:latin typeface="方正姚体" panose="02010601030101010101" charset="-122"/>
              <a:ea typeface="方正姚体" panose="02010601030101010101" charset="-122"/>
              <a:cs typeface="方正姚体" panose="02010601030101010101" charset="-122"/>
            </a:endParaRPr>
          </a:p>
        </p:txBody>
      </p:sp>
      <p:graphicFrame>
        <p:nvGraphicFramePr>
          <p:cNvPr id="5" name="表格 4"/>
          <p:cNvGraphicFramePr/>
          <p:nvPr>
            <p:custDataLst>
              <p:tags r:id="rId1"/>
            </p:custDataLst>
          </p:nvPr>
        </p:nvGraphicFramePr>
        <p:xfrm>
          <a:off x="404495" y="944245"/>
          <a:ext cx="8359140" cy="3465195"/>
        </p:xfrm>
        <a:graphic>
          <a:graphicData uri="http://schemas.openxmlformats.org/drawingml/2006/table">
            <a:tbl>
              <a:tblPr firstRow="1" bandRow="1">
                <a:tableStyleId>{5C22544A-7EE6-4342-B048-85BDC9FD1C3A}</a:tableStyleId>
              </a:tblPr>
              <a:tblGrid>
                <a:gridCol w="8359140"/>
              </a:tblGrid>
              <a:tr h="1461770">
                <a:tc>
                  <a:txBody>
                    <a:bodyPr/>
                    <a:p>
                      <a:pPr>
                        <a:buNone/>
                      </a:pPr>
                      <a:r>
                        <a:rPr lang="zh-CN" altLang="en-US" sz="2400"/>
                        <a:t>One is to improve individual productivity and promote the creation, maintenance, dissemination and development of social productivity;</a:t>
                      </a:r>
                      <a:endParaRPr lang="zh-CN" altLang="en-US" sz="2400"/>
                    </a:p>
                    <a:p>
                      <a:pPr>
                        <a:buNone/>
                      </a:pPr>
                      <a:r>
                        <a:rPr lang="zh-CN" altLang="en-US"/>
                        <a:t>一是提高个体生产力，促进社会生产力的创造、保持、传播和发展；</a:t>
                      </a:r>
                      <a:endParaRPr lang="zh-CN" altLang="en-US"/>
                    </a:p>
                  </a:txBody>
                  <a:tcPr/>
                </a:tc>
              </a:tr>
              <a:tr h="1028700">
                <a:tc>
                  <a:txBody>
                    <a:bodyPr/>
                    <a:p>
                      <a:pPr>
                        <a:buNone/>
                      </a:pPr>
                      <a:r>
                        <a:rPr lang="zh-CN" altLang="en-US" sz="2400"/>
                        <a:t>Second, the necessary conditions for the emergence, deepening and development of cognition;</a:t>
                      </a:r>
                      <a:endParaRPr lang="zh-CN" altLang="en-US" sz="2400"/>
                    </a:p>
                    <a:p>
                      <a:pPr>
                        <a:buNone/>
                      </a:pPr>
                      <a:r>
                        <a:rPr lang="zh-CN" altLang="en-US"/>
                        <a:t>二是认识产生、深化和发展的必要条件；</a:t>
                      </a:r>
                      <a:endParaRPr lang="zh-CN" altLang="en-US"/>
                    </a:p>
                  </a:txBody>
                  <a:tcPr/>
                </a:tc>
              </a:tr>
              <a:tr h="974725">
                <a:tc>
                  <a:txBody>
                    <a:bodyPr/>
                    <a:p>
                      <a:pPr>
                        <a:buNone/>
                      </a:pPr>
                      <a:r>
                        <a:rPr lang="zh-CN" altLang="en-US" sz="2400"/>
                        <a:t>Third, it can promote the all-round development of animals</a:t>
                      </a:r>
                      <a:endParaRPr lang="zh-CN" altLang="en-US" sz="2400"/>
                    </a:p>
                    <a:p>
                      <a:pPr>
                        <a:buNone/>
                      </a:pPr>
                      <a:r>
                        <a:rPr lang="zh-CN" altLang="en-US"/>
                        <a:t>三是能够促进动物的全面发展。</a:t>
                      </a: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410" y="263525"/>
            <a:ext cx="5871210" cy="521970"/>
          </a:xfrm>
          <a:prstGeom prst="rect">
            <a:avLst/>
          </a:prstGeom>
          <a:noFill/>
        </p:spPr>
        <p:txBody>
          <a:bodyPr wrap="square" rtlCol="0" anchor="t">
            <a:spAutoFit/>
          </a:bodyPr>
          <a:p>
            <a:r>
              <a:rPr lang="zh-CN" altLang="en-US" sz="2800" b="1"/>
              <a:t>二、Information communication</a:t>
            </a:r>
            <a:endParaRPr lang="zh-CN" altLang="en-US" sz="2800" b="1"/>
          </a:p>
        </p:txBody>
      </p:sp>
      <p:sp>
        <p:nvSpPr>
          <p:cNvPr id="3" name="文本框 2"/>
          <p:cNvSpPr txBox="1"/>
          <p:nvPr/>
        </p:nvSpPr>
        <p:spPr>
          <a:xfrm>
            <a:off x="359410" y="785495"/>
            <a:ext cx="7709535" cy="922020"/>
          </a:xfrm>
          <a:prstGeom prst="rect">
            <a:avLst/>
          </a:prstGeom>
          <a:noFill/>
        </p:spPr>
        <p:txBody>
          <a:bodyPr wrap="square" rtlCol="0" anchor="t">
            <a:spAutoFit/>
          </a:bodyPr>
          <a:p>
            <a:r>
              <a:rPr lang="zh-CN" altLang="en-US" sz="2000"/>
              <a:t>（一）The functions of communication for school management include: information transmission, emotional communication and control.</a:t>
            </a:r>
            <a:endParaRPr lang="zh-CN" altLang="en-US" sz="2000"/>
          </a:p>
          <a:p>
            <a:r>
              <a:rPr lang="zh-CN" altLang="en-US"/>
              <a:t>沟通对于学校管理所具有的功能包括:信息传递、情感交流、控制功能。</a:t>
            </a:r>
            <a:endParaRPr lang="zh-CN" altLang="en-US"/>
          </a:p>
        </p:txBody>
      </p:sp>
      <p:sp>
        <p:nvSpPr>
          <p:cNvPr id="4" name="文本框 3"/>
          <p:cNvSpPr txBox="1"/>
          <p:nvPr/>
        </p:nvSpPr>
        <p:spPr>
          <a:xfrm>
            <a:off x="359410" y="1707515"/>
            <a:ext cx="3685540" cy="460375"/>
          </a:xfrm>
          <a:prstGeom prst="rect">
            <a:avLst/>
          </a:prstGeom>
          <a:noFill/>
        </p:spPr>
        <p:txBody>
          <a:bodyPr wrap="square" rtlCol="0" anchor="t">
            <a:spAutoFit/>
          </a:bodyPr>
          <a:p>
            <a:r>
              <a:rPr lang="zh-CN" altLang="en-US" sz="2400"/>
              <a:t>（二）Basic model</a:t>
            </a:r>
            <a:endParaRPr lang="zh-CN" altLang="en-US" sz="2400"/>
          </a:p>
        </p:txBody>
      </p:sp>
      <p:sp>
        <p:nvSpPr>
          <p:cNvPr id="6" name="圆角矩形 5"/>
          <p:cNvSpPr/>
          <p:nvPr/>
        </p:nvSpPr>
        <p:spPr>
          <a:xfrm>
            <a:off x="156845" y="2242820"/>
            <a:ext cx="4369435" cy="254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The basic structure of communication includes three aspects: information, feedback and channel. According to the specific structure, communication can be divided into informal communication network and formal communication network.</a:t>
            </a:r>
            <a:endParaRPr lang="zh-CN" altLang="en-US" sz="1800"/>
          </a:p>
          <a:p>
            <a:pPr algn="l"/>
            <a:r>
              <a:rPr lang="zh-CN" altLang="en-US"/>
              <a:t>沟通的基本结构包括信息、反馈、通道三个方面，缺少任何一方都完不成沟通。沟通按具体结构划分可分为非正式沟通网络与正式沟通网络两种。</a:t>
            </a:r>
            <a:endParaRPr lang="zh-CN" altLang="en-US"/>
          </a:p>
        </p:txBody>
      </p:sp>
      <p:sp>
        <p:nvSpPr>
          <p:cNvPr id="7" name="圆角矩形 6"/>
          <p:cNvSpPr/>
          <p:nvPr/>
        </p:nvSpPr>
        <p:spPr>
          <a:xfrm>
            <a:off x="4526280" y="2337435"/>
            <a:ext cx="4079240" cy="244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Communication is classified according to the direction of information flow：</a:t>
            </a:r>
            <a:endParaRPr lang="zh-CN" altLang="en-US" sz="1800"/>
          </a:p>
          <a:p>
            <a:pPr algn="l"/>
            <a:r>
              <a:rPr lang="zh-CN" altLang="en-US" sz="1800"/>
              <a:t>According to the direction of information flow, communication can be divided into upward communication, parallel communication and downward communication</a:t>
            </a:r>
            <a:endParaRPr lang="zh-CN" altLang="en-US" sz="1800"/>
          </a:p>
          <a:p>
            <a:pPr algn="ctr"/>
            <a:r>
              <a:rPr lang="zh-CN" altLang="en-US"/>
              <a:t>沟通按信息流动方向分类</a:t>
            </a:r>
            <a:endParaRPr lang="zh-CN" altLang="en-US"/>
          </a:p>
          <a:p>
            <a:pPr algn="ctr"/>
            <a:r>
              <a:rPr lang="zh-CN" altLang="en-US"/>
              <a:t>沟通按信息流动方向分类可分为上行沟通、平行沟通和下行沟通</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035,&quot;width&quot;:11400}"/>
</p:tagLst>
</file>

<file path=ppt/tags/tag2.xml><?xml version="1.0" encoding="utf-8"?>
<p:tagLst xmlns:p="http://schemas.openxmlformats.org/presentationml/2006/main">
  <p:tag name="KSO_WM_UNIT_TABLE_BEAUTIFY" val="smartTable{7a4ae17d-3d16-466e-8833-fd27e81a6afc}"/>
  <p:tag name="TABLE_ENDDRAG_ORIGIN_RECT" val="503*229"/>
  <p:tag name="TABLE_ENDDRAG_RECT" val="31*81*503*229"/>
</p:tagLst>
</file>

<file path=ppt/tags/tag3.xml><?xml version="1.0" encoding="utf-8"?>
<p:tagLst xmlns:p="http://schemas.openxmlformats.org/presentationml/2006/main">
  <p:tag name="ISPRING_RESOURCE_PATHS_HASH_PRESENTER" val="1cfe325ac88af4cb1e315171a86c19382325f4f"/>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CB2476-5EFC-4409-8A2E-410A61A500B2}"/>
</file>

<file path=customXml/itemProps2.xml><?xml version="1.0" encoding="utf-8"?>
<ds:datastoreItem xmlns:ds="http://schemas.openxmlformats.org/officeDocument/2006/customXml" ds:itemID="{91E97B3A-FF47-44A7-857C-62BE9E87C5FA}"/>
</file>

<file path=customXml/itemProps3.xml><?xml version="1.0" encoding="utf-8"?>
<ds:datastoreItem xmlns:ds="http://schemas.openxmlformats.org/officeDocument/2006/customXml" ds:itemID="{CC5AB655-F50E-45E0-BE90-C04D0CAC0F31}"/>
</file>

<file path=docProps/app.xml><?xml version="1.0" encoding="utf-8"?>
<Properties xmlns="http://schemas.openxmlformats.org/officeDocument/2006/extended-properties" xmlns:vt="http://schemas.openxmlformats.org/officeDocument/2006/docPropsVTypes">
  <Template>Office Theme</Template>
  <TotalTime>0</TotalTime>
  <Words>4229</Words>
  <Application>WPS 演示</Application>
  <PresentationFormat>全屏显示(16:9)</PresentationFormat>
  <Paragraphs>116</Paragraphs>
  <Slides>10</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Calibri</vt:lpstr>
      <vt:lpstr>Impact</vt:lpstr>
      <vt:lpstr>方正姚体</vt:lpstr>
      <vt:lpstr>Wingdings</vt:lpstr>
      <vt:lpstr>方正大黑简体</vt:lpstr>
      <vt:lpstr>黑体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10</cp:revision>
  <dcterms:created xsi:type="dcterms:W3CDTF">2021-04-07T14:34:00Z</dcterms:created>
  <dcterms:modified xsi:type="dcterms:W3CDTF">2021-04-13T23:34:13Z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5E473CC9267042EA83FE52A311AE85C9</vt:lpwstr>
  </property>
  <property fmtid="{D5CDD505-2E9C-101B-9397-08002B2CF9AE}" pid="3" name="KSOProductBuildVer">
    <vt:lpwstr>2052-11.1.0.10314</vt:lpwstr>
  </property>
  <property fmtid="{D5CDD505-2E9C-101B-9397-08002B2CF9AE}" pid="4" name="ContentTypeId">
    <vt:lpwstr>0x0101004216CB7EAD73364A8C08FF5BEECD6A59</vt:lpwstr>
  </property>
</Properties>
</file>