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entation.xml" ContentType="application/vnd.openxmlformats-officedocument.presentationml.presentation.main+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5890"/>
  </p:normalViewPr>
  <p:slideViewPr>
    <p:cSldViewPr snapToGrid="0" snapToObjects="1">
      <p:cViewPr varScale="1">
        <p:scale>
          <a:sx n="114" d="100"/>
          <a:sy n="114" d="100"/>
        </p:scale>
        <p:origin x="472"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zh-CN" altLang="en-US"/>
              <a:t>单击此处编辑母版标题样式</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3/3/21</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3/3/21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3/3/21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3/3/21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zh-CN" altLang="en-US"/>
              <a:t>单击此处编辑母版标题样式</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3/3/21</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zh-CN" altLang="en-US"/>
              <a:t>单击此处编辑母版标题样式</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3/3/21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zh-CN" altLang="en-US"/>
              <a:t>单击此处编辑母版标题样式</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3/3/21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3/3/21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3/3/21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zh-CN" altLang="en-US"/>
              <a:t>单击此处编辑母版标题样式</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3/3/21</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3/3/21</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3/3/21</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378DF32-60CF-3A4B-9D8B-2017E84C16DF}"/>
              </a:ext>
            </a:extLst>
          </p:cNvPr>
          <p:cNvSpPr>
            <a:spLocks noGrp="1"/>
          </p:cNvSpPr>
          <p:nvPr>
            <p:ph type="ctrTitle"/>
          </p:nvPr>
        </p:nvSpPr>
        <p:spPr>
          <a:xfrm>
            <a:off x="1915385" y="2635947"/>
            <a:ext cx="8361229" cy="2098226"/>
          </a:xfrm>
        </p:spPr>
        <p:txBody>
          <a:bodyPr/>
          <a:lstStyle/>
          <a:p>
            <a:r>
              <a:rPr kumimoji="1" lang="en-US" altLang="zh-CN" dirty="0"/>
              <a:t>The history of communication theories</a:t>
            </a:r>
            <a:endParaRPr kumimoji="1" lang="zh-CN" altLang="en-US" dirty="0"/>
          </a:p>
        </p:txBody>
      </p:sp>
    </p:spTree>
    <p:extLst>
      <p:ext uri="{BB962C8B-B14F-4D97-AF65-F5344CB8AC3E}">
        <p14:creationId xmlns:p14="http://schemas.microsoft.com/office/powerpoint/2010/main" val="2775585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2481A03B-C66A-EF41-87AB-EF40338E49C7}"/>
              </a:ext>
            </a:extLst>
          </p:cNvPr>
          <p:cNvSpPr>
            <a:spLocks noGrp="1"/>
          </p:cNvSpPr>
          <p:nvPr>
            <p:ph idx="1"/>
          </p:nvPr>
        </p:nvSpPr>
        <p:spPr>
          <a:xfrm>
            <a:off x="5553307" y="456116"/>
            <a:ext cx="6638693" cy="5218771"/>
          </a:xfrm>
        </p:spPr>
        <p:txBody>
          <a:bodyPr>
            <a:noAutofit/>
          </a:bodyPr>
          <a:lstStyle/>
          <a:p>
            <a:r>
              <a:rPr kumimoji="1" lang="en" altLang="zh-CN" sz="2400" dirty="0"/>
              <a:t>The invention of electronic media changed communication more than any other technological event since the development of writing</a:t>
            </a:r>
            <a:r>
              <a:rPr kumimoji="1" lang="zh-CN" altLang="en" sz="2400" dirty="0"/>
              <a:t>．</a:t>
            </a:r>
            <a:r>
              <a:rPr kumimoji="1" lang="en" altLang="zh-CN" sz="2400" dirty="0"/>
              <a:t>The spread of electronic media occurred with a speed never seen before</a:t>
            </a:r>
            <a:r>
              <a:rPr kumimoji="1" lang="zh-CN" altLang="en" sz="2400" dirty="0"/>
              <a:t>，</a:t>
            </a:r>
            <a:r>
              <a:rPr kumimoji="1" lang="en" altLang="zh-CN" sz="2400" dirty="0"/>
              <a:t>thus intensifying commercial and social</a:t>
            </a:r>
            <a:r>
              <a:rPr kumimoji="1" lang="zh-CN" altLang="en-US" sz="2400" dirty="0"/>
              <a:t> </a:t>
            </a:r>
            <a:r>
              <a:rPr kumimoji="1" lang="en" altLang="zh-CN" sz="2400" dirty="0"/>
              <a:t>interaction</a:t>
            </a:r>
            <a:r>
              <a:rPr kumimoji="1" lang="zh-CN" altLang="en" sz="2400" dirty="0"/>
              <a:t>．</a:t>
            </a:r>
            <a:r>
              <a:rPr kumimoji="1" lang="en" altLang="zh-CN" sz="2400" dirty="0"/>
              <a:t>There was a tremendous shift in how people received the information that contributed to their understanding of the world</a:t>
            </a:r>
            <a:r>
              <a:rPr kumimoji="1" lang="zh-CN" altLang="en" sz="2400" dirty="0"/>
              <a:t>．</a:t>
            </a:r>
            <a:r>
              <a:rPr kumimoji="1" lang="en" altLang="zh-CN" sz="2400" dirty="0"/>
              <a:t>Voices or pictures could create ideas that appeared authentic―more so than ideas conveyed by the printed word</a:t>
            </a:r>
            <a:r>
              <a:rPr kumimoji="1" lang="zh-CN" altLang="en" sz="2400" dirty="0"/>
              <a:t>．</a:t>
            </a:r>
            <a:r>
              <a:rPr kumimoji="1" lang="en" altLang="zh-CN" sz="2400" dirty="0"/>
              <a:t>The graphic, intensely human nature of electronic media enhanced the belief that if it was on the air, it had to be true</a:t>
            </a:r>
            <a:endParaRPr kumimoji="1" lang="zh-CN" altLang="en-US" sz="2400" dirty="0"/>
          </a:p>
        </p:txBody>
      </p:sp>
      <p:pic>
        <p:nvPicPr>
          <p:cNvPr id="5" name="图片 4">
            <a:extLst>
              <a:ext uri="{FF2B5EF4-FFF2-40B4-BE49-F238E27FC236}">
                <a16:creationId xmlns:a16="http://schemas.microsoft.com/office/drawing/2014/main" id="{437F9FBB-038E-7240-8B02-D1C60E5D1627}"/>
              </a:ext>
            </a:extLst>
          </p:cNvPr>
          <p:cNvPicPr>
            <a:picLocks noChangeAspect="1"/>
          </p:cNvPicPr>
          <p:nvPr/>
        </p:nvPicPr>
        <p:blipFill>
          <a:blip r:embed="rId2"/>
          <a:stretch>
            <a:fillRect/>
          </a:stretch>
        </p:blipFill>
        <p:spPr>
          <a:xfrm>
            <a:off x="704386" y="199638"/>
            <a:ext cx="4848921" cy="5321300"/>
          </a:xfrm>
          <a:prstGeom prst="rect">
            <a:avLst/>
          </a:prstGeom>
        </p:spPr>
      </p:pic>
    </p:spTree>
    <p:extLst>
      <p:ext uri="{BB962C8B-B14F-4D97-AF65-F5344CB8AC3E}">
        <p14:creationId xmlns:p14="http://schemas.microsoft.com/office/powerpoint/2010/main" val="18155451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D148A61-E821-4446-B746-1D9A74DE4924}"/>
              </a:ext>
            </a:extLst>
          </p:cNvPr>
          <p:cNvSpPr>
            <a:spLocks noGrp="1"/>
          </p:cNvSpPr>
          <p:nvPr>
            <p:ph type="title"/>
          </p:nvPr>
        </p:nvSpPr>
        <p:spPr>
          <a:xfrm>
            <a:off x="3401122" y="2804532"/>
            <a:ext cx="9601200" cy="1485900"/>
          </a:xfrm>
        </p:spPr>
        <p:txBody>
          <a:bodyPr/>
          <a:lstStyle/>
          <a:p>
            <a:r>
              <a:rPr kumimoji="1" lang="en" altLang="zh-CN" b="1" dirty="0"/>
              <a:t>Thanks for watching</a:t>
            </a:r>
            <a:endParaRPr kumimoji="1" lang="zh-CN" altLang="en-US" b="1" dirty="0"/>
          </a:p>
        </p:txBody>
      </p:sp>
    </p:spTree>
    <p:extLst>
      <p:ext uri="{BB962C8B-B14F-4D97-AF65-F5344CB8AC3E}">
        <p14:creationId xmlns:p14="http://schemas.microsoft.com/office/powerpoint/2010/main" val="34685936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5891E1E4-05FC-304A-BF29-BF1CA0D868E6}"/>
              </a:ext>
            </a:extLst>
          </p:cNvPr>
          <p:cNvSpPr>
            <a:spLocks noGrp="1"/>
          </p:cNvSpPr>
          <p:nvPr>
            <p:ph idx="1"/>
          </p:nvPr>
        </p:nvSpPr>
        <p:spPr>
          <a:xfrm>
            <a:off x="7296036" y="2872833"/>
            <a:ext cx="4628104" cy="5073805"/>
          </a:xfrm>
        </p:spPr>
        <p:txBody>
          <a:bodyPr>
            <a:normAutofit/>
          </a:bodyPr>
          <a:lstStyle/>
          <a:p>
            <a:r>
              <a:rPr kumimoji="1" lang="en" altLang="zh-CN" sz="2400" dirty="0"/>
              <a:t>Communication theory is a field of information theory and mathematics that studies the technical process of information and the process of human communication</a:t>
            </a:r>
            <a:endParaRPr kumimoji="1" lang="zh-CN" altLang="en-US" sz="2400" dirty="0"/>
          </a:p>
        </p:txBody>
      </p:sp>
      <p:pic>
        <p:nvPicPr>
          <p:cNvPr id="4" name="图片 3" descr="图片包含 文本&#10;&#10;描述已自动生成">
            <a:extLst>
              <a:ext uri="{FF2B5EF4-FFF2-40B4-BE49-F238E27FC236}">
                <a16:creationId xmlns:a16="http://schemas.microsoft.com/office/drawing/2014/main" id="{B57D4A09-E9A0-3148-94A0-38C855EF6CA8}"/>
              </a:ext>
            </a:extLst>
          </p:cNvPr>
          <p:cNvPicPr>
            <a:picLocks noChangeAspect="1"/>
          </p:cNvPicPr>
          <p:nvPr/>
        </p:nvPicPr>
        <p:blipFill>
          <a:blip r:embed="rId2"/>
          <a:stretch>
            <a:fillRect/>
          </a:stretch>
        </p:blipFill>
        <p:spPr>
          <a:xfrm>
            <a:off x="828675" y="1"/>
            <a:ext cx="6371188" cy="5114924"/>
          </a:xfrm>
          <a:prstGeom prst="rect">
            <a:avLst/>
          </a:prstGeom>
        </p:spPr>
      </p:pic>
    </p:spTree>
    <p:extLst>
      <p:ext uri="{BB962C8B-B14F-4D97-AF65-F5344CB8AC3E}">
        <p14:creationId xmlns:p14="http://schemas.microsoft.com/office/powerpoint/2010/main" val="13363846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912272F-0FDF-E94D-9164-77AA4B344CE6}"/>
              </a:ext>
            </a:extLst>
          </p:cNvPr>
          <p:cNvSpPr>
            <a:spLocks noGrp="1"/>
          </p:cNvSpPr>
          <p:nvPr>
            <p:ph type="title"/>
          </p:nvPr>
        </p:nvSpPr>
        <p:spPr>
          <a:xfrm>
            <a:off x="1219201" y="2286000"/>
            <a:ext cx="4839629" cy="2904893"/>
          </a:xfrm>
        </p:spPr>
        <p:txBody>
          <a:bodyPr>
            <a:noAutofit/>
          </a:bodyPr>
          <a:lstStyle/>
          <a:p>
            <a:r>
              <a:rPr kumimoji="1" lang="en" altLang="zh-CN" sz="2400" dirty="0"/>
              <a:t>Communication technology influences the ways in which we think about the world</a:t>
            </a:r>
            <a:r>
              <a:rPr kumimoji="1" lang="zh-CN" altLang="en" sz="2400" dirty="0"/>
              <a:t>．</a:t>
            </a:r>
            <a:r>
              <a:rPr kumimoji="1" lang="en" altLang="zh-CN" sz="2400" dirty="0"/>
              <a:t>It changes the things we think about</a:t>
            </a:r>
            <a:r>
              <a:rPr kumimoji="1" lang="zh-CN" altLang="en" sz="2400" dirty="0"/>
              <a:t>，</a:t>
            </a:r>
            <a:r>
              <a:rPr kumimoji="1" lang="en" altLang="zh-CN" sz="2400" dirty="0"/>
              <a:t>the symbols we use to form and communicate ideas, and the arenas in which our thoughts develop</a:t>
            </a:r>
            <a:r>
              <a:rPr kumimoji="1" lang="zh-CN" altLang="en" sz="2400" dirty="0"/>
              <a:t>．</a:t>
            </a:r>
            <a:endParaRPr kumimoji="1" lang="zh-CN" altLang="en-US" sz="2400" dirty="0"/>
          </a:p>
        </p:txBody>
      </p:sp>
      <p:sp>
        <p:nvSpPr>
          <p:cNvPr id="3" name="内容占位符 2">
            <a:extLst>
              <a:ext uri="{FF2B5EF4-FFF2-40B4-BE49-F238E27FC236}">
                <a16:creationId xmlns:a16="http://schemas.microsoft.com/office/drawing/2014/main" id="{A2547338-AF0E-F04D-A087-94D984DAAB43}"/>
              </a:ext>
            </a:extLst>
          </p:cNvPr>
          <p:cNvSpPr>
            <a:spLocks noGrp="1"/>
          </p:cNvSpPr>
          <p:nvPr>
            <p:ph idx="1"/>
          </p:nvPr>
        </p:nvSpPr>
        <p:spPr>
          <a:xfrm>
            <a:off x="6211229" y="2286000"/>
            <a:ext cx="4761570" cy="3581400"/>
          </a:xfrm>
        </p:spPr>
        <p:txBody>
          <a:bodyPr>
            <a:normAutofit/>
          </a:bodyPr>
          <a:lstStyle/>
          <a:p>
            <a:r>
              <a:rPr kumimoji="1" lang="en" altLang="zh-CN" sz="2400" dirty="0"/>
              <a:t>In the history of communication, there have been many revolutionary technologies, among them the printing press in the fifteenth century and electronic media in the nineteenth century</a:t>
            </a:r>
            <a:endParaRPr kumimoji="1" lang="zh-CN" altLang="en-US" sz="2400" dirty="0"/>
          </a:p>
        </p:txBody>
      </p:sp>
      <p:sp>
        <p:nvSpPr>
          <p:cNvPr id="7" name="文本框 6">
            <a:extLst>
              <a:ext uri="{FF2B5EF4-FFF2-40B4-BE49-F238E27FC236}">
                <a16:creationId xmlns:a16="http://schemas.microsoft.com/office/drawing/2014/main" id="{D6295834-BFA3-3340-9B57-BA2A38D2E91A}"/>
              </a:ext>
            </a:extLst>
          </p:cNvPr>
          <p:cNvSpPr txBox="1"/>
          <p:nvPr/>
        </p:nvSpPr>
        <p:spPr>
          <a:xfrm>
            <a:off x="4739268" y="805934"/>
            <a:ext cx="4070195" cy="584775"/>
          </a:xfrm>
          <a:prstGeom prst="rect">
            <a:avLst/>
          </a:prstGeom>
          <a:noFill/>
        </p:spPr>
        <p:txBody>
          <a:bodyPr wrap="square" rtlCol="0">
            <a:spAutoFit/>
          </a:bodyPr>
          <a:lstStyle/>
          <a:p>
            <a:r>
              <a:rPr kumimoji="1" lang="en-US" altLang="zh-CN" sz="3200" dirty="0"/>
              <a:t>The beginning</a:t>
            </a:r>
            <a:endParaRPr kumimoji="1" lang="zh-CN" altLang="en-US" sz="3200" dirty="0"/>
          </a:p>
        </p:txBody>
      </p:sp>
    </p:spTree>
    <p:extLst>
      <p:ext uri="{BB962C8B-B14F-4D97-AF65-F5344CB8AC3E}">
        <p14:creationId xmlns:p14="http://schemas.microsoft.com/office/powerpoint/2010/main" val="5720802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8EAB180B-32ED-7B44-B8DF-CB0BB7DA3F4A}"/>
              </a:ext>
            </a:extLst>
          </p:cNvPr>
          <p:cNvSpPr>
            <a:spLocks noGrp="1"/>
          </p:cNvSpPr>
          <p:nvPr>
            <p:ph idx="1"/>
          </p:nvPr>
        </p:nvSpPr>
        <p:spPr>
          <a:xfrm>
            <a:off x="1485900" y="4381500"/>
            <a:ext cx="9601200" cy="3581400"/>
          </a:xfrm>
        </p:spPr>
        <p:txBody>
          <a:bodyPr/>
          <a:lstStyle/>
          <a:p>
            <a:r>
              <a:rPr kumimoji="1" lang="en" altLang="zh-CN" dirty="0"/>
              <a:t>The development of writing was a major advancement in the ability to communicate over distances and to preserve information accurately</a:t>
            </a:r>
            <a:r>
              <a:rPr kumimoji="1" lang="zh-CN" altLang="en" dirty="0"/>
              <a:t>．</a:t>
            </a:r>
            <a:r>
              <a:rPr kumimoji="1" lang="en" altLang="zh-CN" dirty="0"/>
              <a:t>Writing conveyed knowledge of the arts and sciences, which provided foundations for other areas of investigation</a:t>
            </a:r>
            <a:r>
              <a:rPr kumimoji="1" lang="zh-CN" altLang="en" dirty="0"/>
              <a:t>．</a:t>
            </a:r>
            <a:r>
              <a:rPr kumimoji="1" lang="en" altLang="zh-CN" dirty="0"/>
              <a:t>However, before books and the printing press, written language was limited to a few clay tablets and parchment scrolls</a:t>
            </a:r>
            <a:r>
              <a:rPr kumimoji="1" lang="zh-CN" altLang="en" dirty="0"/>
              <a:t>．</a:t>
            </a:r>
            <a:r>
              <a:rPr kumimoji="1" lang="en" altLang="zh-CN" dirty="0"/>
              <a:t>It was not until books became available that writing made a major impact</a:t>
            </a:r>
            <a:r>
              <a:rPr kumimoji="1" lang="zh-CN" altLang="en" dirty="0"/>
              <a:t>．</a:t>
            </a:r>
            <a:endParaRPr kumimoji="1" lang="zh-CN" altLang="en-US" dirty="0"/>
          </a:p>
        </p:txBody>
      </p:sp>
      <p:pic>
        <p:nvPicPr>
          <p:cNvPr id="10" name="图片 9" descr="桌子上有许多书&#10;&#10;中度可信度描述已自动生成">
            <a:extLst>
              <a:ext uri="{FF2B5EF4-FFF2-40B4-BE49-F238E27FC236}">
                <a16:creationId xmlns:a16="http://schemas.microsoft.com/office/drawing/2014/main" id="{FC1CDAAF-5E13-9B44-9B5C-D6A787640712}"/>
              </a:ext>
            </a:extLst>
          </p:cNvPr>
          <p:cNvPicPr>
            <a:picLocks noChangeAspect="1"/>
          </p:cNvPicPr>
          <p:nvPr/>
        </p:nvPicPr>
        <p:blipFill>
          <a:blip r:embed="rId2"/>
          <a:stretch>
            <a:fillRect/>
          </a:stretch>
        </p:blipFill>
        <p:spPr>
          <a:xfrm>
            <a:off x="1952624" y="157163"/>
            <a:ext cx="8220075" cy="3700462"/>
          </a:xfrm>
          <a:prstGeom prst="rect">
            <a:avLst/>
          </a:prstGeom>
        </p:spPr>
      </p:pic>
    </p:spTree>
    <p:extLst>
      <p:ext uri="{BB962C8B-B14F-4D97-AF65-F5344CB8AC3E}">
        <p14:creationId xmlns:p14="http://schemas.microsoft.com/office/powerpoint/2010/main" val="11529314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内容占位符 3" descr="白色的游戏机&#10;&#10;低可信度描述已自动生成">
            <a:extLst>
              <a:ext uri="{FF2B5EF4-FFF2-40B4-BE49-F238E27FC236}">
                <a16:creationId xmlns:a16="http://schemas.microsoft.com/office/drawing/2014/main" id="{342040D3-F621-A247-A007-D54BECEF4944}"/>
              </a:ext>
            </a:extLst>
          </p:cNvPr>
          <p:cNvPicPr>
            <a:picLocks noGrp="1" noChangeAspect="1"/>
          </p:cNvPicPr>
          <p:nvPr>
            <p:ph idx="1"/>
          </p:nvPr>
        </p:nvPicPr>
        <p:blipFill>
          <a:blip r:embed="rId2"/>
          <a:stretch>
            <a:fillRect/>
          </a:stretch>
        </p:blipFill>
        <p:spPr>
          <a:xfrm>
            <a:off x="1042988" y="181601"/>
            <a:ext cx="4543425" cy="4481513"/>
          </a:xfrm>
          <a:prstGeom prst="rect">
            <a:avLst/>
          </a:prstGeom>
        </p:spPr>
      </p:pic>
      <p:sp>
        <p:nvSpPr>
          <p:cNvPr id="5" name="矩形 4">
            <a:extLst>
              <a:ext uri="{FF2B5EF4-FFF2-40B4-BE49-F238E27FC236}">
                <a16:creationId xmlns:a16="http://schemas.microsoft.com/office/drawing/2014/main" id="{EBE8C5F6-9724-9F4F-99E5-7620C4262DBA}"/>
              </a:ext>
            </a:extLst>
          </p:cNvPr>
          <p:cNvSpPr/>
          <p:nvPr/>
        </p:nvSpPr>
        <p:spPr>
          <a:xfrm>
            <a:off x="6096000" y="2422358"/>
            <a:ext cx="5348288" cy="2677656"/>
          </a:xfrm>
          <a:prstGeom prst="rect">
            <a:avLst/>
          </a:prstGeom>
        </p:spPr>
        <p:txBody>
          <a:bodyPr wrap="square">
            <a:spAutoFit/>
          </a:bodyPr>
          <a:lstStyle/>
          <a:p>
            <a:r>
              <a:rPr lang="zh-CN" altLang="en-US" sz="2400" dirty="0"/>
              <a:t>For centuries，books were rare and expensive because each one was handwritten， a process that took several months．The printing press with movable type made it possible to produce hundreds of copies of a book in a single day． </a:t>
            </a:r>
          </a:p>
        </p:txBody>
      </p:sp>
    </p:spTree>
    <p:extLst>
      <p:ext uri="{BB962C8B-B14F-4D97-AF65-F5344CB8AC3E}">
        <p14:creationId xmlns:p14="http://schemas.microsoft.com/office/powerpoint/2010/main" val="15015601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B40ED43E-7ACC-B941-8E70-1DE538911526}"/>
              </a:ext>
            </a:extLst>
          </p:cNvPr>
          <p:cNvSpPr>
            <a:spLocks noGrp="1"/>
          </p:cNvSpPr>
          <p:nvPr>
            <p:ph idx="1"/>
          </p:nvPr>
        </p:nvSpPr>
        <p:spPr>
          <a:xfrm>
            <a:off x="5817220" y="1148575"/>
            <a:ext cx="4876800" cy="3581400"/>
          </a:xfrm>
        </p:spPr>
        <p:txBody>
          <a:bodyPr>
            <a:noAutofit/>
          </a:bodyPr>
          <a:lstStyle/>
          <a:p>
            <a:r>
              <a:rPr kumimoji="1" lang="en" altLang="zh-CN" sz="2400" dirty="0"/>
              <a:t>The invention of the printing press in 1450 launched a new era in the technology of communication</a:t>
            </a:r>
            <a:r>
              <a:rPr kumimoji="1" lang="zh-CN" altLang="en" sz="2400" dirty="0"/>
              <a:t>．</a:t>
            </a:r>
            <a:r>
              <a:rPr kumimoji="1" lang="en" altLang="zh-CN" sz="2400" dirty="0"/>
              <a:t>The printing press opened to large groups of people a body of information that had previously been confined to the educated few. The printing press brought books to the common people, increasing the ranks of the literate</a:t>
            </a:r>
            <a:r>
              <a:rPr kumimoji="1" lang="zh-CN" altLang="en" sz="2400" dirty="0"/>
              <a:t>．</a:t>
            </a:r>
            <a:r>
              <a:rPr kumimoji="1" lang="en" altLang="zh-CN" sz="2400" dirty="0"/>
              <a:t>Rapid expansion of the arts and sciences and the use of printed materials required a higher level of education</a:t>
            </a:r>
            <a:r>
              <a:rPr kumimoji="1" lang="zh-CN" altLang="en" sz="2400" dirty="0"/>
              <a:t>．</a:t>
            </a:r>
            <a:endParaRPr kumimoji="1" lang="zh-CN" altLang="en-US" sz="2400" dirty="0"/>
          </a:p>
        </p:txBody>
      </p:sp>
      <p:pic>
        <p:nvPicPr>
          <p:cNvPr id="4" name="内容占位符 4" descr="图片包含 建筑, 室内, 人, 女人&#10;&#10;描述已自动生成">
            <a:extLst>
              <a:ext uri="{FF2B5EF4-FFF2-40B4-BE49-F238E27FC236}">
                <a16:creationId xmlns:a16="http://schemas.microsoft.com/office/drawing/2014/main" id="{51AF9FC2-57CF-DB4C-8457-DA44C5F2859B}"/>
              </a:ext>
            </a:extLst>
          </p:cNvPr>
          <p:cNvPicPr>
            <a:picLocks noGrp="1" noChangeAspect="1"/>
          </p:cNvPicPr>
          <p:nvPr>
            <p:ph idx="1"/>
          </p:nvPr>
        </p:nvPicPr>
        <p:blipFill>
          <a:blip r:embed="rId2"/>
          <a:stretch>
            <a:fillRect/>
          </a:stretch>
        </p:blipFill>
        <p:spPr>
          <a:xfrm>
            <a:off x="1071563" y="300038"/>
            <a:ext cx="3971925" cy="5300662"/>
          </a:xfrm>
        </p:spPr>
      </p:pic>
    </p:spTree>
    <p:extLst>
      <p:ext uri="{BB962C8B-B14F-4D97-AF65-F5344CB8AC3E}">
        <p14:creationId xmlns:p14="http://schemas.microsoft.com/office/powerpoint/2010/main" val="22649035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F0F707C-992B-A144-93BE-6E7E8AC565AF}"/>
              </a:ext>
            </a:extLst>
          </p:cNvPr>
          <p:cNvSpPr>
            <a:spLocks noGrp="1"/>
          </p:cNvSpPr>
          <p:nvPr>
            <p:ph type="title"/>
          </p:nvPr>
        </p:nvSpPr>
        <p:spPr/>
        <p:txBody>
          <a:bodyPr/>
          <a:lstStyle/>
          <a:p>
            <a:r>
              <a:rPr kumimoji="1" lang="en-US" altLang="zh-CN" dirty="0"/>
              <a:t>  Reading</a:t>
            </a:r>
            <a:r>
              <a:rPr kumimoji="1" lang="zh-CN" altLang="en-US" dirty="0"/>
              <a:t> </a:t>
            </a:r>
            <a:r>
              <a:rPr kumimoji="1" lang="en-US" altLang="zh-CN" dirty="0"/>
              <a:t>stimulates its development</a:t>
            </a:r>
            <a:endParaRPr kumimoji="1" lang="zh-CN" altLang="en-US" dirty="0"/>
          </a:p>
        </p:txBody>
      </p:sp>
      <p:sp>
        <p:nvSpPr>
          <p:cNvPr id="7" name="内容占位符 6">
            <a:extLst>
              <a:ext uri="{FF2B5EF4-FFF2-40B4-BE49-F238E27FC236}">
                <a16:creationId xmlns:a16="http://schemas.microsoft.com/office/drawing/2014/main" id="{32428378-BE7E-E541-9CE9-163B8CC994C3}"/>
              </a:ext>
            </a:extLst>
          </p:cNvPr>
          <p:cNvSpPr>
            <a:spLocks noGrp="1"/>
          </p:cNvSpPr>
          <p:nvPr>
            <p:ph idx="1"/>
          </p:nvPr>
        </p:nvSpPr>
        <p:spPr/>
        <p:txBody>
          <a:bodyPr/>
          <a:lstStyle/>
          <a:p>
            <a:r>
              <a:rPr lang="en" altLang="zh-CN" sz="2400" dirty="0"/>
              <a:t>Education became a formalized institution, and children earned adulthood by achieving literacy</a:t>
            </a:r>
            <a:r>
              <a:rPr lang="zh-CN" altLang="en" sz="2400" dirty="0"/>
              <a:t>．</a:t>
            </a:r>
            <a:r>
              <a:rPr lang="en" altLang="zh-CN" sz="2400" dirty="0"/>
              <a:t>The proliferation of books and reading changed how people thought and what they thought about</a:t>
            </a:r>
            <a:r>
              <a:rPr lang="zh-CN" altLang="en" sz="2400" dirty="0"/>
              <a:t>．</a:t>
            </a:r>
            <a:r>
              <a:rPr lang="en" altLang="zh-CN" sz="2400" dirty="0"/>
              <a:t>Reading entailed the linear organization of ideas, stimulating abstract thought and reasoning</a:t>
            </a:r>
            <a:r>
              <a:rPr lang="zh-CN" altLang="en" sz="2400" dirty="0"/>
              <a:t>．</a:t>
            </a:r>
            <a:r>
              <a:rPr lang="en" altLang="zh-CN" sz="2400" dirty="0"/>
              <a:t>The ability to read required a significant increase in a person’s attention span, resulting in a higher degree of intellectual discipline</a:t>
            </a:r>
            <a:r>
              <a:rPr lang="zh-CN" altLang="en" sz="2400" dirty="0"/>
              <a:t>．</a:t>
            </a:r>
            <a:r>
              <a:rPr lang="en" altLang="zh-CN" sz="2400" dirty="0"/>
              <a:t>Higher rates of literacy led society to a broader</a:t>
            </a:r>
            <a:r>
              <a:rPr lang="zh-CN" altLang="en" sz="2400" dirty="0"/>
              <a:t>，</a:t>
            </a:r>
            <a:r>
              <a:rPr lang="en" altLang="zh-CN" sz="2400" dirty="0"/>
              <a:t>more global perspective</a:t>
            </a:r>
            <a:r>
              <a:rPr lang="zh-CN" altLang="en" dirty="0"/>
              <a:t>．</a:t>
            </a:r>
            <a:endParaRPr lang="zh-CN" altLang="en-US" dirty="0"/>
          </a:p>
        </p:txBody>
      </p:sp>
    </p:spTree>
    <p:extLst>
      <p:ext uri="{BB962C8B-B14F-4D97-AF65-F5344CB8AC3E}">
        <p14:creationId xmlns:p14="http://schemas.microsoft.com/office/powerpoint/2010/main" val="20510668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84D018A-0CEF-154A-B165-47250A5343B1}"/>
              </a:ext>
            </a:extLst>
          </p:cNvPr>
          <p:cNvSpPr>
            <a:spLocks noGrp="1"/>
          </p:cNvSpPr>
          <p:nvPr>
            <p:ph type="title"/>
          </p:nvPr>
        </p:nvSpPr>
        <p:spPr/>
        <p:txBody>
          <a:bodyPr/>
          <a:lstStyle/>
          <a:p>
            <a:r>
              <a:rPr kumimoji="1" lang="zh-CN" altLang="en-US" dirty="0"/>
              <a:t>        </a:t>
            </a:r>
            <a:r>
              <a:rPr kumimoji="1" lang="en" altLang="zh-CN" dirty="0"/>
              <a:t>Communication technology</a:t>
            </a:r>
            <a:endParaRPr kumimoji="1" lang="zh-CN" altLang="en-US" dirty="0"/>
          </a:p>
        </p:txBody>
      </p:sp>
      <p:sp>
        <p:nvSpPr>
          <p:cNvPr id="3" name="内容占位符 2">
            <a:extLst>
              <a:ext uri="{FF2B5EF4-FFF2-40B4-BE49-F238E27FC236}">
                <a16:creationId xmlns:a16="http://schemas.microsoft.com/office/drawing/2014/main" id="{04CFE154-40B0-9241-8DA7-7243FF4BC1EE}"/>
              </a:ext>
            </a:extLst>
          </p:cNvPr>
          <p:cNvSpPr>
            <a:spLocks noGrp="1"/>
          </p:cNvSpPr>
          <p:nvPr>
            <p:ph idx="1"/>
          </p:nvPr>
        </p:nvSpPr>
        <p:spPr/>
        <p:txBody>
          <a:bodyPr>
            <a:normAutofit/>
          </a:bodyPr>
          <a:lstStyle/>
          <a:p>
            <a:r>
              <a:rPr kumimoji="1" lang="en" altLang="zh-CN" sz="2400" dirty="0"/>
              <a:t>Another significant revolution in communication technology began in the nineteenth century with the advent of electronic media</a:t>
            </a:r>
            <a:r>
              <a:rPr kumimoji="1" lang="zh-CN" altLang="en" sz="2400" dirty="0"/>
              <a:t>．</a:t>
            </a:r>
            <a:r>
              <a:rPr kumimoji="1" lang="en" altLang="zh-CN" sz="2400" dirty="0"/>
              <a:t>The invention of the telegraph in 1843 signaled a new era in communication technology, the electronic era―so called because the telegraph used electrical signals to carry information along an electrical wire</a:t>
            </a:r>
            <a:r>
              <a:rPr kumimoji="1" lang="zh-CN" altLang="en" sz="2400" dirty="0"/>
              <a:t>．</a:t>
            </a:r>
            <a:r>
              <a:rPr kumimoji="1" lang="en" altLang="zh-CN" sz="2400" dirty="0"/>
              <a:t>The telegraph fed society’s growing appetite for immediate access to information</a:t>
            </a:r>
            <a:r>
              <a:rPr kumimoji="1" lang="zh-CN" altLang="en" sz="2400" dirty="0"/>
              <a:t>，</a:t>
            </a:r>
            <a:r>
              <a:rPr kumimoji="1" lang="en" altLang="zh-CN" sz="2400" dirty="0"/>
              <a:t>and it provided a foundation for Successive technologies</a:t>
            </a:r>
            <a:r>
              <a:rPr kumimoji="1" lang="zh-CN" altLang="en" sz="2400" dirty="0"/>
              <a:t>：</a:t>
            </a:r>
            <a:r>
              <a:rPr kumimoji="1" lang="en" altLang="zh-CN" sz="2400" dirty="0"/>
              <a:t>the telephone in 1876</a:t>
            </a:r>
            <a:r>
              <a:rPr kumimoji="1" lang="zh-CN" altLang="en" sz="2400" dirty="0"/>
              <a:t>．</a:t>
            </a:r>
            <a:r>
              <a:rPr kumimoji="1" lang="en" altLang="zh-CN" sz="2400" dirty="0"/>
              <a:t>the phonograph in 1878, film and movies in the 1890s, radio in 1919, and television in 1925</a:t>
            </a:r>
            <a:r>
              <a:rPr kumimoji="1" lang="zh-CN" altLang="en" sz="2400" dirty="0"/>
              <a:t>．</a:t>
            </a:r>
            <a:endParaRPr kumimoji="1" lang="zh-CN" altLang="en-US" sz="2400" dirty="0"/>
          </a:p>
        </p:txBody>
      </p:sp>
    </p:spTree>
    <p:extLst>
      <p:ext uri="{BB962C8B-B14F-4D97-AF65-F5344CB8AC3E}">
        <p14:creationId xmlns:p14="http://schemas.microsoft.com/office/powerpoint/2010/main" val="19272669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A608A92-3ED1-ED49-9D0A-3AF493BCE4D1}"/>
              </a:ext>
            </a:extLst>
          </p:cNvPr>
          <p:cNvSpPr>
            <a:spLocks noGrp="1"/>
          </p:cNvSpPr>
          <p:nvPr>
            <p:ph type="title"/>
          </p:nvPr>
        </p:nvSpPr>
        <p:spPr/>
        <p:txBody>
          <a:bodyPr/>
          <a:lstStyle/>
          <a:p>
            <a:r>
              <a:rPr kumimoji="1" lang="zh-CN" altLang="en-US" dirty="0"/>
              <a:t>              </a:t>
            </a:r>
            <a:r>
              <a:rPr kumimoji="1" lang="en" altLang="zh-CN" dirty="0"/>
              <a:t>Radio technology</a:t>
            </a:r>
            <a:endParaRPr kumimoji="1" lang="zh-CN" altLang="en-US" dirty="0"/>
          </a:p>
        </p:txBody>
      </p:sp>
      <p:sp>
        <p:nvSpPr>
          <p:cNvPr id="3" name="内容占位符 2">
            <a:extLst>
              <a:ext uri="{FF2B5EF4-FFF2-40B4-BE49-F238E27FC236}">
                <a16:creationId xmlns:a16="http://schemas.microsoft.com/office/drawing/2014/main" id="{23DF6E9E-BD7E-1B4E-9C10-9CA90DF74744}"/>
              </a:ext>
            </a:extLst>
          </p:cNvPr>
          <p:cNvSpPr>
            <a:spLocks noGrp="1"/>
          </p:cNvSpPr>
          <p:nvPr>
            <p:ph idx="1"/>
          </p:nvPr>
        </p:nvSpPr>
        <p:spPr/>
        <p:txBody>
          <a:bodyPr>
            <a:normAutofit/>
          </a:bodyPr>
          <a:lstStyle/>
          <a:p>
            <a:r>
              <a:rPr kumimoji="1" lang="en" altLang="zh-CN" sz="2400" dirty="0"/>
              <a:t>As with the earliest handwritten books, radio technology was at first restricted to the educated few, scientists and researchers, but later spread to the greater society</a:t>
            </a:r>
            <a:r>
              <a:rPr kumimoji="1" lang="zh-CN" altLang="en" sz="2400" dirty="0"/>
              <a:t>．</a:t>
            </a:r>
            <a:r>
              <a:rPr kumimoji="1" lang="en" altLang="zh-CN" sz="2400" dirty="0"/>
              <a:t>By the 1930s, the middle classes were listening to news, drama, comedy, and musical performances from thousands of miles away</a:t>
            </a:r>
            <a:r>
              <a:rPr kumimoji="1" lang="zh-CN" altLang="en" sz="2400" dirty="0"/>
              <a:t>．</a:t>
            </a:r>
            <a:r>
              <a:rPr kumimoji="1" lang="en" altLang="zh-CN" sz="2400" dirty="0"/>
              <a:t>Radio was the first mass broadcast medium and, together with television a few decades later, it was responsible for altering both the pattern and volume of information that flowed into people’s homes</a:t>
            </a:r>
            <a:r>
              <a:rPr kumimoji="1" lang="zh-CN" altLang="en" sz="2400" dirty="0"/>
              <a:t>．</a:t>
            </a:r>
            <a:endParaRPr kumimoji="1" lang="zh-CN" altLang="en-US" sz="2400" dirty="0"/>
          </a:p>
        </p:txBody>
      </p:sp>
    </p:spTree>
    <p:extLst>
      <p:ext uri="{BB962C8B-B14F-4D97-AF65-F5344CB8AC3E}">
        <p14:creationId xmlns:p14="http://schemas.microsoft.com/office/powerpoint/2010/main" val="3156570817"/>
      </p:ext>
    </p:extLst>
  </p:cSld>
  <p:clrMapOvr>
    <a:masterClrMapping/>
  </p:clrMapOvr>
</p:sld>
</file>

<file path=ppt/theme/theme1.xml><?xml version="1.0" encoding="utf-8"?>
<a:theme xmlns:a="http://schemas.openxmlformats.org/drawingml/2006/main" name="剪切">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Документ" ma:contentTypeID="0x0101004216CB7EAD73364A8C08FF5BEECD6A59" ma:contentTypeVersion="0" ma:contentTypeDescription="Создание документа." ma:contentTypeScope="" ma:versionID="b693fa730db6f2d4e0692dd5da85b6a9">
  <xsd:schema xmlns:xsd="http://www.w3.org/2001/XMLSchema" xmlns:xs="http://www.w3.org/2001/XMLSchema" xmlns:p="http://schemas.microsoft.com/office/2006/metadata/properties" targetNamespace="http://schemas.microsoft.com/office/2006/metadata/properties" ma:root="true" ma:fieldsID="89d58f4857a619b7c345529988bca39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Тип контента"/>
        <xsd:element ref="dc:title" minOccurs="0" maxOccurs="1" ma:index="4" ma:displayName="Название"/>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44883E6-42EE-4162-865F-1994D68FF7E5}"/>
</file>

<file path=customXml/itemProps2.xml><?xml version="1.0" encoding="utf-8"?>
<ds:datastoreItem xmlns:ds="http://schemas.openxmlformats.org/officeDocument/2006/customXml" ds:itemID="{097D1DF3-041A-454D-A48C-12C2867DD9BF}"/>
</file>

<file path=customXml/itemProps3.xml><?xml version="1.0" encoding="utf-8"?>
<ds:datastoreItem xmlns:ds="http://schemas.openxmlformats.org/officeDocument/2006/customXml" ds:itemID="{7ED06FCD-22D4-4A03-B160-DA5541A7EBD4}"/>
</file>

<file path=docProps/app.xml><?xml version="1.0" encoding="utf-8"?>
<Properties xmlns="http://schemas.openxmlformats.org/officeDocument/2006/extended-properties" xmlns:vt="http://schemas.openxmlformats.org/officeDocument/2006/docPropsVTypes">
  <Template>剪切</Template>
  <TotalTime>41</TotalTime>
  <Words>675</Words>
  <Application>Microsoft Macintosh PowerPoint</Application>
  <PresentationFormat>宽屏</PresentationFormat>
  <Paragraphs>16</Paragraphs>
  <Slides>11</Slides>
  <Notes>0</Notes>
  <HiddenSlides>0</HiddenSlides>
  <MMClips>0</MMClips>
  <ScaleCrop>false</ScaleCrop>
  <HeadingPairs>
    <vt:vector size="6" baseType="variant">
      <vt:variant>
        <vt:lpstr>已用的字体</vt:lpstr>
      </vt:variant>
      <vt:variant>
        <vt:i4>1</vt:i4>
      </vt:variant>
      <vt:variant>
        <vt:lpstr>主题</vt:lpstr>
      </vt:variant>
      <vt:variant>
        <vt:i4>1</vt:i4>
      </vt:variant>
      <vt:variant>
        <vt:lpstr>幻灯片标题</vt:lpstr>
      </vt:variant>
      <vt:variant>
        <vt:i4>11</vt:i4>
      </vt:variant>
    </vt:vector>
  </HeadingPairs>
  <TitlesOfParts>
    <vt:vector size="13" baseType="lpstr">
      <vt:lpstr>Franklin Gothic Book</vt:lpstr>
      <vt:lpstr>剪切</vt:lpstr>
      <vt:lpstr>The history of communication theories</vt:lpstr>
      <vt:lpstr>PowerPoint 演示文稿</vt:lpstr>
      <vt:lpstr>Communication technology influences the ways in which we think about the world．It changes the things we think about，the symbols we use to form and communicate ideas, and the arenas in which our thoughts develop．</vt:lpstr>
      <vt:lpstr>PowerPoint 演示文稿</vt:lpstr>
      <vt:lpstr>PowerPoint 演示文稿</vt:lpstr>
      <vt:lpstr>PowerPoint 演示文稿</vt:lpstr>
      <vt:lpstr>  Reading stimulates its development</vt:lpstr>
      <vt:lpstr>        Communication technology</vt:lpstr>
      <vt:lpstr>              Radio technology</vt:lpstr>
      <vt:lpstr>PowerPoint 演示文稿</vt:lpstr>
      <vt:lpstr>Thanks for watching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history of communication theories</dc:title>
  <dc:creator>rucj</dc:creator>
  <cp:lastModifiedBy>rucj</cp:lastModifiedBy>
  <cp:revision>4</cp:revision>
  <dcterms:created xsi:type="dcterms:W3CDTF">2021-03-03T10:13:32Z</dcterms:created>
  <dcterms:modified xsi:type="dcterms:W3CDTF">2021-03-03T10:56:17Z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0x0101004216CB7EAD73364A8C08FF5BEECD6A59</vt:lpwstr>
  </property>
</Properties>
</file>