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Lst>
  <p:sldIdLst>
    <p:sldId id="258" r:id="rId4"/>
    <p:sldId id="272" r:id="rId5"/>
    <p:sldId id="260" r:id="rId6"/>
    <p:sldId id="262" r:id="rId7"/>
    <p:sldId id="261" r:id="rId8"/>
    <p:sldId id="268" r:id="rId9"/>
    <p:sldId id="273" r:id="rId10"/>
    <p:sldId id="269" r:id="rId11"/>
    <p:sldId id="270" r:id="rId12"/>
    <p:sldId id="267"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ustomXml" Target="../customXml/item2.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ustomXml" Target="../customXml/item1.xml"/><Relationship Id="rId2" Type="http://schemas.openxmlformats.org/officeDocument/2006/relationships/theme" Target="theme/theme1.xml"/><Relationship Id="rId16" Type="http://schemas.openxmlformats.org/officeDocument/2006/relationships/tableStyles" Target="tableStyles.xml"/><Relationship Id="rId6" Type="http://schemas.openxmlformats.org/officeDocument/2006/relationships/slide" Target="slides/slide3.xml"/><Relationship Id="rId11" Type="http://schemas.openxmlformats.org/officeDocument/2006/relationships/slide" Target="slides/slide8.xml"/><Relationship Id="rId1" Type="http://schemas.openxmlformats.org/officeDocument/2006/relationships/slideMaster" Target="slideMasters/slideMaster1.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customXml" Target="../customXml/item3.xml"/><Relationship Id="rId9" Type="http://schemas.openxmlformats.org/officeDocument/2006/relationships/slide" Target="slides/slide6.xml"/><Relationship Id="rId4" Type="http://schemas.openxmlformats.org/officeDocument/2006/relationships/slide" Target="slides/slide1.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8BE2FF19-9D0A-674D-9D47-6BFADE4156DE}" type="datetimeFigureOut">
              <a:rPr/>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8BE2FF19-9D0A-674D-9D47-6BFADE4156DE}" type="datetimeFigureOut">
              <a:rPr/>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8BE2FF19-9D0A-674D-9D47-6BFADE4156DE}" type="datetimeFigureOut">
              <a:rPr/>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8BE2FF19-9D0A-674D-9D47-6BFADE4156DE}" type="datetimeFigureOut">
              <a:rPr/>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8BE2FF19-9D0A-674D-9D47-6BFADE4156DE}" type="datetimeFigureOut">
              <a:rPr/>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8BE2FF19-9D0A-674D-9D47-6BFADE4156DE}" type="datetimeFigureOut">
              <a:rPr/>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8BE2FF19-9D0A-674D-9D47-6BFADE4156DE}" type="datetimeFigureOut">
              <a:rPr/>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8BE2FF19-9D0A-674D-9D47-6BFADE4156DE}" type="datetimeFigureOut">
              <a:rPr/>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8BE2FF19-9D0A-674D-9D47-6BFADE4156DE}" type="datetimeFigureOut">
              <a:rPr/>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BE2FF19-9D0A-674D-9D47-6BFADE4156DE}" type="datetimeFigureOut">
              <a:rPr/>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8BE2FF19-9D0A-674D-9D47-6BFADE4156DE}" type="datetimeFigureOut">
              <a:rPr/>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8BE2FF19-9D0A-674D-9D47-6BFADE4156DE}" type="datetimeFigureOut">
              <a:rPr/>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8BE2FF19-9D0A-674D-9D47-6BFADE4156DE}" type="datetimeFigureOut">
              <a:rPr/>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8BE2FF19-9D0A-674D-9D47-6BFADE4156DE}" type="datetimeFigureOut">
              <a:rPr/>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8BE2FF19-9D0A-674D-9D47-6BFADE4156DE}" type="datetimeFigureOut">
              <a:rPr/>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8BE2FF19-9D0A-674D-9D47-6BFADE4156DE}" type="datetimeFigureOut">
              <a:rPr/>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8BE2FF19-9D0A-674D-9D47-6BFADE4156DE}" type="datetimeFigureOut">
              <a:rPr/>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8BE2FF19-9D0A-674D-9D47-6BFADE4156DE}" type="datetimeFigureOut">
              <a:rPr/>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8BE2FF19-9D0A-674D-9D47-6BFADE4156DE}" type="datetimeFigureOut">
              <a:rPr/>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BE2FF19-9D0A-674D-9D47-6BFADE4156DE}" type="datetimeFigureOut">
              <a:rPr/>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8BE2FF19-9D0A-674D-9D47-6BFADE4156DE}" type="datetimeFigureOut">
              <a:rPr/>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8BE2FF19-9D0A-674D-9D47-6BFADE4156DE}" type="datetimeFigureOut">
              <a:rPr/>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52F851F-98DE-E84B-B6F1-112EE897FC2E}" type="slidenum">
              <a:rPr/>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2FF19-9D0A-674D-9D47-6BFADE4156DE}" type="datetimeFigureOut">
              <a:rPr/>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F851F-98DE-E84B-B6F1-112EE897FC2E}" type="slidenum">
              <a:rPr/>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2FF19-9D0A-674D-9D47-6BFADE4156DE}" type="datetimeFigureOut">
              <a:rPr/>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F851F-98DE-E84B-B6F1-112EE897FC2E}" type="slidenum">
              <a:rPr/>
            </a:fld>
            <a:endParaRPr kumimoji="1"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5.xml"/><Relationship Id="rId7" Type="http://schemas.openxmlformats.org/officeDocument/2006/relationships/image" Target="../media/image8.png"/><Relationship Id="rId6" Type="http://schemas.openxmlformats.org/officeDocument/2006/relationships/tags" Target="../tags/tag4.xml"/><Relationship Id="rId5" Type="http://schemas.openxmlformats.org/officeDocument/2006/relationships/image" Target="../media/image7.png"/><Relationship Id="rId4" Type="http://schemas.openxmlformats.org/officeDocument/2006/relationships/tags" Target="../tags/tag3.xml"/><Relationship Id="rId3" Type="http://schemas.openxmlformats.org/officeDocument/2006/relationships/image" Target="../media/image6.png"/><Relationship Id="rId2" Type="http://schemas.openxmlformats.org/officeDocument/2006/relationships/tags" Target="../tags/tag2.xml"/><Relationship Id="rId15" Type="http://schemas.openxmlformats.org/officeDocument/2006/relationships/slideLayout" Target="../slideLayouts/slideLayout12.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image" Target="../media/image10.png"/><Relationship Id="rId10" Type="http://schemas.openxmlformats.org/officeDocument/2006/relationships/tags" Target="../tags/tag6.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6331" y="1979720"/>
            <a:ext cx="3319826" cy="2898560"/>
          </a:xfrm>
          <a:prstGeom prst="rect">
            <a:avLst/>
          </a:prstGeom>
          <a:blipFill>
            <a:blip r:embed="rId1"/>
            <a:srcRect/>
            <a:stretch>
              <a:fillRect l="-11409" r="-114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20741" y="1485900"/>
            <a:ext cx="4451005" cy="3886200"/>
          </a:xfrm>
          <a:prstGeom prst="rect">
            <a:avLst/>
          </a:prstGeom>
          <a:solidFill>
            <a:srgbClr val="4963A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427785" y="2558661"/>
            <a:ext cx="5969006" cy="829945"/>
          </a:xfrm>
          <a:prstGeom prst="rect">
            <a:avLst/>
          </a:prstGeom>
          <a:no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r>
              <a:rPr lang="en-US" altLang="zh-CN" sz="2400" spc="600" dirty="0">
                <a:solidFill>
                  <a:schemeClr val="tx1">
                    <a:lumMod val="75000"/>
                    <a:lumOff val="25000"/>
                  </a:schemeClr>
                </a:solidFill>
                <a:latin typeface="微软雅黑" panose="020B0503020204020204" pitchFamily="34" charset="-122"/>
                <a:ea typeface="微软雅黑" panose="020B0503020204020204" pitchFamily="34" charset="-122"/>
              </a:rPr>
              <a:t>Rituals in communication</a:t>
            </a:r>
            <a:endParaRPr lang="en-US" altLang="zh-CN" sz="2400" spc="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400" spc="600" dirty="0">
                <a:solidFill>
                  <a:schemeClr val="tx1">
                    <a:lumMod val="75000"/>
                    <a:lumOff val="25000"/>
                  </a:schemeClr>
                </a:solidFill>
                <a:latin typeface="微软雅黑" panose="020B0503020204020204" pitchFamily="34" charset="-122"/>
                <a:ea typeface="微软雅黑" panose="020B0503020204020204" pitchFamily="34" charset="-122"/>
              </a:rPr>
              <a:t>沟通仪式</a:t>
            </a:r>
            <a:endParaRPr lang="zh-CN" altLang="en-US" sz="2400" spc="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8932350" y="4878824"/>
            <a:ext cx="1926639" cy="306705"/>
          </a:xfrm>
          <a:prstGeom prst="rect">
            <a:avLst/>
          </a:prstGeom>
          <a:noFill/>
        </p:spPr>
        <p:txBody>
          <a:bodyPr wrap="square" rtlCol="0">
            <a:spAutoFit/>
          </a:bodyPr>
          <a:lstStyle/>
          <a:p>
            <a:pPr algn="ct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Shang MingJunKe</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232515" y="497150"/>
            <a:ext cx="627628" cy="5850384"/>
          </a:xfrm>
          <a:prstGeom prst="rect">
            <a:avLst/>
          </a:prstGeom>
          <a:solidFill>
            <a:srgbClr val="496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6331" y="1979720"/>
            <a:ext cx="3319826" cy="2898560"/>
          </a:xfrm>
          <a:prstGeom prst="rect">
            <a:avLst/>
          </a:prstGeom>
          <a:blipFill>
            <a:blip r:embed="rId1"/>
            <a:srcRect/>
            <a:stretch>
              <a:fillRect l="-11409" r="-114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20741" y="1485900"/>
            <a:ext cx="4451005" cy="3886200"/>
          </a:xfrm>
          <a:prstGeom prst="rect">
            <a:avLst/>
          </a:prstGeom>
          <a:solidFill>
            <a:srgbClr val="4963A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553401" y="3068068"/>
            <a:ext cx="4100347" cy="707886"/>
          </a:xfrm>
          <a:prstGeom prst="rect">
            <a:avLst/>
          </a:prstGeom>
          <a:no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r>
              <a:rPr lang="en-US" altLang="zh-CN" sz="4000" spc="600">
                <a:solidFill>
                  <a:schemeClr val="bg1">
                    <a:lumMod val="75000"/>
                  </a:schemeClr>
                </a:solidFill>
                <a:latin typeface="微软雅黑" panose="020B0503020204020204" pitchFamily="34" charset="-122"/>
                <a:ea typeface="微软雅黑" panose="020B0503020204020204" pitchFamily="34" charset="-122"/>
              </a:rPr>
              <a:t>THANK YOU</a:t>
            </a:r>
            <a:endParaRPr lang="en-US" altLang="zh-CN" sz="4000" spc="60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232515" y="497150"/>
            <a:ext cx="627628" cy="5850384"/>
          </a:xfrm>
          <a:prstGeom prst="rect">
            <a:avLst/>
          </a:prstGeom>
          <a:solidFill>
            <a:srgbClr val="496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9"/>
          <p:cNvSpPr txBox="1"/>
          <p:nvPr/>
        </p:nvSpPr>
        <p:spPr>
          <a:xfrm>
            <a:off x="459105" y="127000"/>
            <a:ext cx="9984105" cy="6805930"/>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just"/>
            <a:r>
              <a:rPr lang="zh-CN" altLang="en-US" sz="2400" b="1">
                <a:latin typeface="Times New Roman" panose="02020603050405020304" charset="0"/>
                <a:ea typeface="微软雅黑" panose="020B0503020204020204" pitchFamily="34" charset="-122"/>
                <a:cs typeface="Times New Roman" panose="02020603050405020304" charset="0"/>
              </a:rPr>
              <a:t>Dialogue</a:t>
            </a:r>
            <a:r>
              <a:rPr lang="zh-CN" altLang="en-US" sz="2400">
                <a:latin typeface="Times New Roman" panose="02020603050405020304" charset="0"/>
                <a:ea typeface="微软雅黑" panose="020B0503020204020204" pitchFamily="34" charset="-122"/>
                <a:cs typeface="Times New Roman" panose="02020603050405020304" charset="0"/>
              </a:rPr>
              <a:t> is a noun meaning "conversation", a transitive verb meaning "to express in conversation", and an intransitive verb meaning "to converse".</a:t>
            </a:r>
            <a:endParaRPr lang="zh-CN" altLang="en-US" sz="2400">
              <a:latin typeface="Times New Roman" panose="02020603050405020304" charset="0"/>
              <a:ea typeface="微软雅黑" panose="020B0503020204020204" pitchFamily="34" charset="-122"/>
              <a:cs typeface="Times New Roman" panose="02020603050405020304" charset="0"/>
            </a:endParaRPr>
          </a:p>
          <a:p>
            <a:pPr algn="just"/>
            <a:r>
              <a:rPr lang="zh-CN" altLang="en-US" sz="2400">
                <a:latin typeface="Times New Roman" panose="02020603050405020304" charset="0"/>
                <a:ea typeface="微软雅黑" panose="020B0503020204020204" pitchFamily="34" charset="-122"/>
                <a:cs typeface="Times New Roman" panose="02020603050405020304" charset="0"/>
              </a:rPr>
              <a:t>对话是名词，意思是“对话”;及物动词，意思是“在对话中表达”;不及物动词，意思是“交谈”。</a:t>
            </a:r>
            <a:endParaRPr lang="zh-CN" altLang="en-US" sz="2400">
              <a:latin typeface="Times New Roman" panose="02020603050405020304" charset="0"/>
              <a:ea typeface="微软雅黑" panose="020B0503020204020204" pitchFamily="34" charset="-122"/>
              <a:cs typeface="Times New Roman" panose="02020603050405020304" charset="0"/>
            </a:endParaRPr>
          </a:p>
          <a:p>
            <a:pPr algn="just"/>
            <a:endParaRPr lang="zh-CN" altLang="en-US" sz="2400">
              <a:latin typeface="Times New Roman" panose="02020603050405020304" charset="0"/>
              <a:ea typeface="微软雅黑" panose="020B0503020204020204" pitchFamily="34" charset="-122"/>
              <a:cs typeface="Times New Roman" panose="02020603050405020304" charset="0"/>
            </a:endParaRPr>
          </a:p>
          <a:p>
            <a:pPr algn="just"/>
            <a:endParaRPr lang="zh-CN" altLang="en-US" sz="2400">
              <a:latin typeface="Times New Roman" panose="02020603050405020304" charset="0"/>
              <a:ea typeface="微软雅黑" panose="020B0503020204020204" pitchFamily="34" charset="-122"/>
              <a:cs typeface="Times New Roman" panose="02020603050405020304" charset="0"/>
            </a:endParaRPr>
          </a:p>
          <a:p>
            <a:pPr algn="just"/>
            <a:endParaRPr lang="zh-CN" altLang="en-US" sz="2400">
              <a:latin typeface="Times New Roman" panose="02020603050405020304" charset="0"/>
              <a:ea typeface="微软雅黑" panose="020B0503020204020204" pitchFamily="34" charset="-122"/>
              <a:cs typeface="Times New Roman" panose="02020603050405020304" charset="0"/>
            </a:endParaRPr>
          </a:p>
          <a:p>
            <a:pPr algn="just"/>
            <a:endParaRPr lang="zh-CN" altLang="en-US" sz="2400">
              <a:latin typeface="Times New Roman" panose="02020603050405020304" charset="0"/>
              <a:ea typeface="微软雅黑" panose="020B0503020204020204" pitchFamily="34" charset="-122"/>
              <a:cs typeface="Times New Roman" panose="02020603050405020304" charset="0"/>
            </a:endParaRPr>
          </a:p>
          <a:p>
            <a:pPr algn="just"/>
            <a:r>
              <a:rPr lang="en-US" altLang="zh-CN" sz="2400" b="1">
                <a:latin typeface="Times New Roman" panose="02020603050405020304" charset="0"/>
                <a:ea typeface="微软雅黑" panose="020B0503020204020204" pitchFamily="34" charset="-122"/>
                <a:cs typeface="Times New Roman" panose="02020603050405020304" charset="0"/>
              </a:rPr>
              <a:t>D</a:t>
            </a:r>
            <a:r>
              <a:rPr lang="zh-CN" altLang="en-US" sz="2400" b="1">
                <a:latin typeface="Times New Roman" panose="02020603050405020304" charset="0"/>
                <a:ea typeface="微软雅黑" panose="020B0503020204020204" pitchFamily="34" charset="-122"/>
                <a:cs typeface="Times New Roman" panose="02020603050405020304" charset="0"/>
              </a:rPr>
              <a:t>iscussion</a:t>
            </a:r>
            <a:r>
              <a:rPr lang="zh-CN" altLang="en-US" sz="2400">
                <a:latin typeface="Times New Roman" panose="02020603050405020304" charset="0"/>
                <a:ea typeface="微软雅黑" panose="020B0503020204020204" pitchFamily="34" charset="-122"/>
                <a:cs typeface="Times New Roman" panose="02020603050405020304" charset="0"/>
              </a:rPr>
              <a:t> means 'discussion'. A conversation between two or more people</a:t>
            </a:r>
            <a:r>
              <a:rPr lang="en-US" altLang="zh-CN" sz="2400">
                <a:latin typeface="Times New Roman" panose="02020603050405020304" charset="0"/>
                <a:ea typeface="微软雅黑" panose="020B0503020204020204" pitchFamily="34" charset="-122"/>
                <a:cs typeface="Times New Roman" panose="02020603050405020304" charset="0"/>
              </a:rPr>
              <a:t>.</a:t>
            </a:r>
            <a:endParaRPr lang="en-US" altLang="zh-CN" sz="2400">
              <a:latin typeface="Times New Roman" panose="02020603050405020304" charset="0"/>
              <a:ea typeface="微软雅黑" panose="020B0503020204020204" pitchFamily="34" charset="-122"/>
              <a:cs typeface="Times New Roman" panose="02020603050405020304" charset="0"/>
            </a:endParaRPr>
          </a:p>
          <a:p>
            <a:pPr algn="just"/>
            <a:r>
              <a:rPr lang="en-US" altLang="zh-CN" sz="2400">
                <a:latin typeface="Times New Roman" panose="02020603050405020304" charset="0"/>
                <a:ea typeface="微软雅黑" panose="020B0503020204020204" pitchFamily="34" charset="-122"/>
                <a:cs typeface="Times New Roman" panose="02020603050405020304" charset="0"/>
              </a:rPr>
              <a:t>讨论意味着“讨论”。两个或更多的人之间的对话。</a:t>
            </a:r>
            <a:endParaRPr lang="en-US" altLang="zh-CN" sz="2400">
              <a:latin typeface="Times New Roman" panose="02020603050405020304" charset="0"/>
              <a:ea typeface="微软雅黑" panose="020B0503020204020204" pitchFamily="34" charset="-122"/>
              <a:cs typeface="Times New Roman" panose="02020603050405020304" charset="0"/>
            </a:endParaRPr>
          </a:p>
          <a:p>
            <a:pPr algn="just"/>
            <a:r>
              <a:rPr lang="en-US" altLang="zh-CN" sz="2400" b="1">
                <a:latin typeface="Times New Roman" panose="02020603050405020304" charset="0"/>
                <a:ea typeface="微软雅黑" panose="020B0503020204020204" pitchFamily="34" charset="-122"/>
                <a:cs typeface="Times New Roman" panose="02020603050405020304" charset="0"/>
              </a:rPr>
              <a:t>Conversation</a:t>
            </a:r>
            <a:r>
              <a:rPr lang="en-US" altLang="zh-CN" sz="2400">
                <a:latin typeface="Times New Roman" panose="02020603050405020304" charset="0"/>
                <a:ea typeface="微软雅黑" panose="020B0503020204020204" pitchFamily="34" charset="-122"/>
                <a:cs typeface="Times New Roman" panose="02020603050405020304" charset="0"/>
              </a:rPr>
              <a:t> means "to talk, to converse; to socialise; to interact; to meet; to have a human-computer conversation".</a:t>
            </a:r>
            <a:endParaRPr lang="en-US" altLang="zh-CN" sz="2400">
              <a:latin typeface="Times New Roman" panose="02020603050405020304" charset="0"/>
              <a:ea typeface="微软雅黑" panose="020B0503020204020204" pitchFamily="34" charset="-122"/>
              <a:cs typeface="Times New Roman" panose="02020603050405020304" charset="0"/>
            </a:endParaRPr>
          </a:p>
          <a:p>
            <a:pPr algn="just"/>
            <a:r>
              <a:rPr lang="zh-CN" altLang="en-US" sz="2400">
                <a:latin typeface="Times New Roman" panose="02020603050405020304" charset="0"/>
                <a:ea typeface="微软雅黑" panose="020B0503020204020204" pitchFamily="34" charset="-122"/>
                <a:cs typeface="Times New Roman" panose="02020603050405020304" charset="0"/>
              </a:rPr>
              <a:t>交谈</a:t>
            </a:r>
            <a:r>
              <a:rPr lang="en-US" altLang="zh-CN" sz="2400">
                <a:latin typeface="Times New Roman" panose="02020603050405020304" charset="0"/>
                <a:ea typeface="微软雅黑" panose="020B0503020204020204" pitchFamily="34" charset="-122"/>
                <a:cs typeface="Times New Roman" panose="02020603050405020304" charset="0"/>
              </a:rPr>
              <a:t>意思是“交谈，交谈;社交;互动;为了满足;进行人机对话”。</a:t>
            </a:r>
            <a:endParaRPr lang="en-US" altLang="zh-CN" sz="2400">
              <a:latin typeface="Times New Roman" panose="02020603050405020304" charset="0"/>
              <a:ea typeface="微软雅黑" panose="020B0503020204020204" pitchFamily="34" charset="-122"/>
              <a:cs typeface="Times New Roman" panose="02020603050405020304" charset="0"/>
            </a:endParaRPr>
          </a:p>
          <a:p>
            <a:pPr algn="just"/>
            <a:endParaRPr lang="en-US" altLang="zh-CN" sz="2400">
              <a:latin typeface="Times New Roman" panose="02020603050405020304" charset="0"/>
              <a:ea typeface="微软雅黑" panose="020B0503020204020204" pitchFamily="34" charset="-122"/>
              <a:cs typeface="Times New Roman" panose="02020603050405020304" charset="0"/>
            </a:endParaRPr>
          </a:p>
        </p:txBody>
      </p:sp>
      <p:pic>
        <p:nvPicPr>
          <p:cNvPr id="2" name="图片 1"/>
          <p:cNvPicPr>
            <a:picLocks noChangeAspect="1"/>
          </p:cNvPicPr>
          <p:nvPr/>
        </p:nvPicPr>
        <p:blipFill>
          <a:blip r:embed="rId1"/>
          <a:stretch>
            <a:fillRect/>
          </a:stretch>
        </p:blipFill>
        <p:spPr>
          <a:xfrm>
            <a:off x="3914775" y="1587500"/>
            <a:ext cx="3312795" cy="2484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5983"/>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p:tgtEl>
                                          <p:spTgt spid="12"/>
                                        </p:tgtEl>
                                        <p:attrNameLst>
                                          <p:attrName>ppt_y</p:attrName>
                                        </p:attrNameLst>
                                      </p:cBhvr>
                                      <p:tavLst>
                                        <p:tav tm="0">
                                          <p:val>
                                            <p:strVal val="#ppt_y+#ppt_h*1.125000"/>
                                          </p:val>
                                        </p:tav>
                                        <p:tav tm="100000">
                                          <p:val>
                                            <p:strVal val="#ppt_y"/>
                                          </p:val>
                                        </p:tav>
                                      </p:tavLst>
                                    </p:anim>
                                    <p:animEffect transition="in" filter="wipe(up)">
                                      <p:cBhvr>
                                        <p:cTn id="8"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9"/>
          <p:cNvSpPr txBox="1"/>
          <p:nvPr/>
        </p:nvSpPr>
        <p:spPr>
          <a:xfrm>
            <a:off x="459105" y="127000"/>
            <a:ext cx="9984105" cy="488759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just"/>
            <a:r>
              <a:rPr lang="en-US" altLang="zh-CN" sz="2400" b="1">
                <a:latin typeface="Times New Roman" panose="02020603050405020304" charset="0"/>
                <a:ea typeface="微软雅黑" panose="020B0503020204020204" pitchFamily="34" charset="-122"/>
                <a:cs typeface="Times New Roman" panose="02020603050405020304" charset="0"/>
                <a:sym typeface="+mn-ea"/>
              </a:rPr>
              <a:t>Meetings :</a:t>
            </a:r>
            <a:r>
              <a:rPr lang="en-US" altLang="zh-CN" sz="2400">
                <a:latin typeface="Times New Roman" panose="02020603050405020304" charset="0"/>
                <a:ea typeface="微软雅黑" panose="020B0503020204020204" pitchFamily="34" charset="-122"/>
                <a:cs typeface="Times New Roman" panose="02020603050405020304" charset="0"/>
                <a:sym typeface="+mn-ea"/>
              </a:rPr>
              <a:t>assemblies; (collectively) participants; meetings; </a:t>
            </a:r>
            <a:endParaRPr lang="en-US" altLang="zh-CN" sz="2400">
              <a:latin typeface="Times New Roman" panose="02020603050405020304" charset="0"/>
              <a:ea typeface="微软雅黑" panose="020B0503020204020204" pitchFamily="34" charset="-122"/>
              <a:cs typeface="Times New Roman" panose="02020603050405020304" charset="0"/>
            </a:endParaRPr>
          </a:p>
          <a:p>
            <a:pPr algn="just"/>
            <a:r>
              <a:rPr lang="en-US" altLang="zh-CN" sz="2400">
                <a:latin typeface="Times New Roman" panose="02020603050405020304" charset="0"/>
                <a:ea typeface="微软雅黑" panose="020B0503020204020204" pitchFamily="34" charset="-122"/>
                <a:cs typeface="Times New Roman" panose="02020603050405020304" charset="0"/>
                <a:sym typeface="+mn-ea"/>
              </a:rPr>
              <a:t>会议:程序集;(集体)参与者;会议;</a:t>
            </a:r>
            <a:endParaRPr lang="en-US" altLang="zh-CN" sz="2400">
              <a:latin typeface="Times New Roman" panose="02020603050405020304" charset="0"/>
              <a:ea typeface="微软雅黑" panose="020B0503020204020204" pitchFamily="34" charset="-122"/>
              <a:cs typeface="Times New Roman" panose="02020603050405020304" charset="0"/>
            </a:endParaRPr>
          </a:p>
          <a:p>
            <a:pPr algn="just"/>
            <a:r>
              <a:rPr lang="en-US" altLang="zh-CN" sz="2400" b="1">
                <a:latin typeface="Times New Roman" panose="02020603050405020304" charset="0"/>
                <a:ea typeface="微软雅黑" panose="020B0503020204020204" pitchFamily="34" charset="-122"/>
                <a:cs typeface="Times New Roman" panose="02020603050405020304" charset="0"/>
                <a:sym typeface="+mn-ea"/>
              </a:rPr>
              <a:t>Negotiation</a:t>
            </a:r>
            <a:r>
              <a:rPr lang="en-US" altLang="zh-CN" sz="2400">
                <a:latin typeface="Times New Roman" panose="02020603050405020304" charset="0"/>
                <a:ea typeface="微软雅黑" panose="020B0503020204020204" pitchFamily="34" charset="-122"/>
                <a:cs typeface="Times New Roman" panose="02020603050405020304" charset="0"/>
                <a:sym typeface="+mn-ea"/>
              </a:rPr>
              <a:t> is a noun meaning "negotiation; transfer; smooth passage".</a:t>
            </a:r>
            <a:endParaRPr lang="en-US" altLang="zh-CN" sz="2400">
              <a:latin typeface="Times New Roman" panose="02020603050405020304" charset="0"/>
              <a:ea typeface="微软雅黑" panose="020B0503020204020204" pitchFamily="34" charset="-122"/>
              <a:cs typeface="Times New Roman" panose="02020603050405020304" charset="0"/>
            </a:endParaRPr>
          </a:p>
          <a:p>
            <a:pPr algn="just"/>
            <a:r>
              <a:rPr lang="zh-CN" altLang="en-US" sz="2400">
                <a:latin typeface="Times New Roman" panose="02020603050405020304" charset="0"/>
                <a:ea typeface="微软雅黑" panose="020B0503020204020204" pitchFamily="34" charset="-122"/>
                <a:cs typeface="Times New Roman" panose="02020603050405020304" charset="0"/>
                <a:sym typeface="+mn-ea"/>
              </a:rPr>
              <a:t>谈判</a:t>
            </a:r>
            <a:r>
              <a:rPr lang="en-US" altLang="zh-CN" sz="2400">
                <a:latin typeface="Times New Roman" panose="02020603050405020304" charset="0"/>
                <a:ea typeface="微软雅黑" panose="020B0503020204020204" pitchFamily="34" charset="-122"/>
                <a:cs typeface="Times New Roman" panose="02020603050405020304" charset="0"/>
                <a:sym typeface="+mn-ea"/>
              </a:rPr>
              <a:t>是一个名词，意思是“谈判;转移;光滑的通道”。</a:t>
            </a:r>
            <a:endParaRPr lang="en-US" altLang="zh-CN" sz="2400" b="1">
              <a:latin typeface="Times New Roman" panose="02020603050405020304" charset="0"/>
              <a:ea typeface="微软雅黑" panose="020B0503020204020204" pitchFamily="34" charset="-122"/>
              <a:cs typeface="Times New Roman" panose="02020603050405020304" charset="0"/>
            </a:endParaRPr>
          </a:p>
          <a:p>
            <a:pPr algn="just"/>
            <a:r>
              <a:rPr lang="en-US" altLang="zh-CN" sz="2400" b="1">
                <a:latin typeface="Times New Roman" panose="02020603050405020304" charset="0"/>
                <a:ea typeface="微软雅黑" panose="020B0503020204020204" pitchFamily="34" charset="-122"/>
                <a:cs typeface="Times New Roman" panose="02020603050405020304" charset="0"/>
              </a:rPr>
              <a:t>Presentation</a:t>
            </a:r>
            <a:r>
              <a:rPr lang="en-US" altLang="zh-CN" sz="2400">
                <a:latin typeface="Times New Roman" panose="02020603050405020304" charset="0"/>
                <a:ea typeface="微软雅黑" panose="020B0503020204020204" pitchFamily="34" charset="-122"/>
                <a:cs typeface="Times New Roman" panose="02020603050405020304" charset="0"/>
              </a:rPr>
              <a:t> means "to show; to describe, state; to present; to give away"</a:t>
            </a:r>
            <a:endParaRPr lang="en-US" altLang="zh-CN" sz="2400">
              <a:latin typeface="Times New Roman" panose="02020603050405020304" charset="0"/>
              <a:ea typeface="微软雅黑" panose="020B0503020204020204" pitchFamily="34" charset="-122"/>
              <a:cs typeface="Times New Roman" panose="02020603050405020304" charset="0"/>
            </a:endParaRPr>
          </a:p>
          <a:p>
            <a:pPr algn="just"/>
            <a:r>
              <a:rPr lang="en-US" altLang="zh-CN" sz="2400">
                <a:latin typeface="Times New Roman" panose="02020603050405020304" charset="0"/>
                <a:ea typeface="微软雅黑" panose="020B0503020204020204" pitchFamily="34" charset="-122"/>
                <a:cs typeface="Times New Roman" panose="02020603050405020304" charset="0"/>
                <a:sym typeface="+mn-ea"/>
              </a:rPr>
              <a:t>Presentation的意思是“展示;来描述,状态;现在的;放弃”</a:t>
            </a:r>
            <a:endParaRPr lang="en-US" altLang="zh-CN" sz="2400">
              <a:latin typeface="Times New Roman" panose="02020603050405020304" charset="0"/>
              <a:ea typeface="微软雅黑" panose="020B0503020204020204" pitchFamily="34" charset="-122"/>
              <a:cs typeface="Times New Roman" panose="02020603050405020304" charset="0"/>
              <a:sym typeface="+mn-ea"/>
            </a:endParaRPr>
          </a:p>
          <a:p>
            <a:pPr algn="just"/>
            <a:r>
              <a:rPr lang="en-US" altLang="zh-CN" sz="2400" b="1">
                <a:latin typeface="Times New Roman" panose="02020603050405020304" charset="0"/>
                <a:ea typeface="微软雅黑" panose="020B0503020204020204" pitchFamily="34" charset="-122"/>
                <a:cs typeface="Times New Roman" panose="02020603050405020304" charset="0"/>
              </a:rPr>
              <a:t>Admission on personal matteers </a:t>
            </a:r>
            <a:r>
              <a:rPr lang="en-US" altLang="zh-CN" sz="2400">
                <a:latin typeface="Times New Roman" panose="02020603050405020304" charset="0"/>
                <a:ea typeface="微软雅黑" panose="020B0503020204020204" pitchFamily="34" charset="-122"/>
                <a:cs typeface="Times New Roman" panose="02020603050405020304" charset="0"/>
              </a:rPr>
              <a:t>is generally defined as the admission of new students to individual schools and training institutions.</a:t>
            </a:r>
            <a:endParaRPr lang="en-US" altLang="zh-CN" sz="2400">
              <a:latin typeface="Times New Roman" panose="02020603050405020304" charset="0"/>
              <a:ea typeface="微软雅黑" panose="020B0503020204020204" pitchFamily="34" charset="-122"/>
              <a:cs typeface="Times New Roman" panose="02020603050405020304" charset="0"/>
            </a:endParaRPr>
          </a:p>
          <a:p>
            <a:pPr algn="just"/>
            <a:r>
              <a:rPr lang="en-US" altLang="zh-CN" sz="2400">
                <a:latin typeface="Times New Roman" panose="02020603050405020304" charset="0"/>
                <a:ea typeface="微软雅黑" panose="020B0503020204020204" pitchFamily="34" charset="-122"/>
                <a:cs typeface="Times New Roman" panose="02020603050405020304" charset="0"/>
                <a:sym typeface="+mn-ea"/>
              </a:rPr>
              <a:t>个人事务录取一般被定义为招收新生到个别学校和培训机构。</a:t>
            </a:r>
            <a:endParaRPr lang="en-US" altLang="zh-CN" sz="2400">
              <a:latin typeface="Times New Roman" panose="02020603050405020304" charset="0"/>
              <a:ea typeface="微软雅黑" panose="020B0503020204020204" pitchFamily="34" charset="-122"/>
              <a:cs typeface="Times New Roman" panose="02020603050405020304" charset="0"/>
            </a:endParaRPr>
          </a:p>
          <a:p>
            <a:pPr algn="just"/>
            <a:endParaRPr lang="en-US" altLang="zh-CN" sz="2400">
              <a:latin typeface="Times New Roman" panose="02020603050405020304" charset="0"/>
              <a:ea typeface="微软雅黑" panose="020B0503020204020204" pitchFamily="34" charset="-122"/>
              <a:cs typeface="Times New Roman" panose="02020603050405020304" charset="0"/>
            </a:endParaRPr>
          </a:p>
        </p:txBody>
      </p:sp>
      <p:pic>
        <p:nvPicPr>
          <p:cNvPr id="2" name="图片 1"/>
          <p:cNvPicPr>
            <a:picLocks noChangeAspect="1"/>
          </p:cNvPicPr>
          <p:nvPr/>
        </p:nvPicPr>
        <p:blipFill>
          <a:blip r:embed="rId1"/>
          <a:stretch>
            <a:fillRect/>
          </a:stretch>
        </p:blipFill>
        <p:spPr>
          <a:xfrm>
            <a:off x="1046480" y="4497070"/>
            <a:ext cx="4114800" cy="2255520"/>
          </a:xfrm>
          <a:prstGeom prst="rect">
            <a:avLst/>
          </a:prstGeom>
        </p:spPr>
      </p:pic>
      <p:pic>
        <p:nvPicPr>
          <p:cNvPr id="3" name="图片 2"/>
          <p:cNvPicPr>
            <a:picLocks noChangeAspect="1"/>
          </p:cNvPicPr>
          <p:nvPr/>
        </p:nvPicPr>
        <p:blipFill>
          <a:blip r:embed="rId2"/>
          <a:stretch>
            <a:fillRect/>
          </a:stretch>
        </p:blipFill>
        <p:spPr>
          <a:xfrm>
            <a:off x="7212330" y="4466590"/>
            <a:ext cx="339725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5983"/>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p:tgtEl>
                                          <p:spTgt spid="12"/>
                                        </p:tgtEl>
                                        <p:attrNameLst>
                                          <p:attrName>ppt_y</p:attrName>
                                        </p:attrNameLst>
                                      </p:cBhvr>
                                      <p:tavLst>
                                        <p:tav tm="0">
                                          <p:val>
                                            <p:strVal val="#ppt_y+#ppt_h*1.125000"/>
                                          </p:val>
                                        </p:tav>
                                        <p:tav tm="100000">
                                          <p:val>
                                            <p:strVal val="#ppt_y"/>
                                          </p:val>
                                        </p:tav>
                                      </p:tavLst>
                                    </p:anim>
                                    <p:animEffect transition="in" filter="wipe(up)">
                                      <p:cBhvr>
                                        <p:cTn id="8"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639019"/>
            <a:ext cx="4235570" cy="1337094"/>
          </a:xfrm>
          <a:prstGeom prst="rect">
            <a:avLst/>
          </a:prstGeom>
          <a:solidFill>
            <a:srgbClr val="496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9"/>
          <p:cNvSpPr txBox="1"/>
          <p:nvPr/>
        </p:nvSpPr>
        <p:spPr>
          <a:xfrm>
            <a:off x="4478655" y="174625"/>
            <a:ext cx="7402830" cy="5367020"/>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微软雅黑" panose="020B0503020204020204" pitchFamily="34" charset="-122"/>
                <a:ea typeface="微软雅黑" panose="020B0503020204020204" pitchFamily="34" charset="-122"/>
              </a:defRPr>
            </a:lvl1pPr>
          </a:lstStyle>
          <a:p>
            <a:pPr algn="just"/>
            <a:r>
              <a:rPr lang="en-US" altLang="zh-CN" sz="2400" b="1"/>
              <a:t>Press conference</a:t>
            </a:r>
            <a:r>
              <a:rPr lang="zh-CN" altLang="en-US" sz="2400"/>
              <a:t> is an information and press event held by a government or a social organisation on a regular, occasional or ad hoc basis to release government policies or organisational information directly to the press and to explain major government or organisational policies and events. </a:t>
            </a:r>
            <a:endParaRPr lang="zh-CN" altLang="en-US" sz="2400"/>
          </a:p>
          <a:p>
            <a:pPr algn="just"/>
            <a:r>
              <a:rPr lang="zh-CN" altLang="en-US" sz="2400"/>
              <a:t>记者招待会是指政府或社会团体定期、不定期或临时举行的资讯及新闻活动，目的是直接向新闻界公布政府的政策或机构资料，以及解释政府或机构的主要政策和活动。</a:t>
            </a:r>
            <a:endParaRPr lang="zh-CN" altLang="en-US" sz="2400"/>
          </a:p>
        </p:txBody>
      </p:sp>
      <p:pic>
        <p:nvPicPr>
          <p:cNvPr id="3" name="图片 2"/>
          <p:cNvPicPr>
            <a:picLocks noChangeAspect="1"/>
          </p:cNvPicPr>
          <p:nvPr/>
        </p:nvPicPr>
        <p:blipFill>
          <a:blip r:embed="rId1"/>
          <a:stretch>
            <a:fillRect/>
          </a:stretch>
        </p:blipFill>
        <p:spPr>
          <a:xfrm>
            <a:off x="0" y="3592195"/>
            <a:ext cx="4277360" cy="2363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5983"/>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p:tgtEl>
                                          <p:spTgt spid="9"/>
                                        </p:tgtEl>
                                        <p:attrNameLst>
                                          <p:attrName>ppt_y</p:attrName>
                                        </p:attrNameLst>
                                      </p:cBhvr>
                                      <p:tavLst>
                                        <p:tav tm="0">
                                          <p:val>
                                            <p:strVal val="#ppt_y+#ppt_h*1.125000"/>
                                          </p:val>
                                        </p:tav>
                                        <p:tav tm="100000">
                                          <p:val>
                                            <p:strVal val="#ppt_y"/>
                                          </p:val>
                                        </p:tav>
                                      </p:tavLst>
                                    </p:anim>
                                    <p:animEffect transition="in" filter="wipe(up)">
                                      <p:cBhvr>
                                        <p:cTn id="8"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3284" y="2015399"/>
            <a:ext cx="2419863" cy="2039016"/>
          </a:xfrm>
          <a:prstGeom prst="rect">
            <a:avLst/>
          </a:prstGeom>
          <a:solidFill>
            <a:srgbClr val="4963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6"/>
          <p:cNvSpPr txBox="1"/>
          <p:nvPr/>
        </p:nvSpPr>
        <p:spPr>
          <a:xfrm>
            <a:off x="550545" y="2343150"/>
            <a:ext cx="2845435" cy="1383665"/>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sym typeface="+mn-ea"/>
              </a:rPr>
              <a:t>Rituals</a:t>
            </a:r>
            <a:endParaRPr lang="en-US" altLang="zh-CN" sz="2800">
              <a:latin typeface="微软雅黑" panose="020B0503020204020204" pitchFamily="34" charset="-122"/>
              <a:ea typeface="微软雅黑" panose="020B0503020204020204" pitchFamily="34" charset="-122"/>
              <a:sym typeface="+mn-ea"/>
            </a:endParaRPr>
          </a:p>
          <a:p>
            <a:pPr algn="ctr"/>
            <a:r>
              <a:rPr lang="en-US" altLang="zh-CN" sz="2800">
                <a:latin typeface="微软雅黑" panose="020B0503020204020204" pitchFamily="34" charset="-122"/>
                <a:ea typeface="微软雅黑" panose="020B0503020204020204" pitchFamily="34" charset="-122"/>
                <a:sym typeface="+mn-ea"/>
              </a:rPr>
              <a:t> in communication</a:t>
            </a:r>
            <a:endParaRPr lang="en-US" altLang="zh-CN" sz="2800" b="1" dirty="0">
              <a:solidFill>
                <a:schemeClr val="bg1">
                  <a:lumMod val="85000"/>
                </a:schemeClr>
              </a:solidFill>
              <a:latin typeface="微软雅黑" panose="020B0503020204020204" pitchFamily="34" charset="-122"/>
              <a:ea typeface="微软雅黑" panose="020B0503020204020204" pitchFamily="34" charset="-122"/>
              <a:sym typeface="+mn-ea"/>
            </a:endParaRPr>
          </a:p>
        </p:txBody>
      </p:sp>
      <p:sp>
        <p:nvSpPr>
          <p:cNvPr id="7" name="矩形 6"/>
          <p:cNvSpPr/>
          <p:nvPr/>
        </p:nvSpPr>
        <p:spPr>
          <a:xfrm>
            <a:off x="5279367" y="0"/>
            <a:ext cx="691263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9"/>
          <p:cNvSpPr txBox="1"/>
          <p:nvPr/>
        </p:nvSpPr>
        <p:spPr>
          <a:xfrm>
            <a:off x="3395980" y="1388745"/>
            <a:ext cx="8624570" cy="489267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just"/>
            <a:r>
              <a:rPr lang="zh-CN" altLang="en-US" sz="2000" b="1">
                <a:latin typeface="微软雅黑" panose="020B0503020204020204" pitchFamily="34" charset="-122"/>
                <a:ea typeface="微软雅黑" panose="020B0503020204020204" pitchFamily="34" charset="-122"/>
              </a:rPr>
              <a:t>Social etiquette</a:t>
            </a:r>
            <a:r>
              <a:rPr lang="zh-CN" altLang="en-US" sz="2000">
                <a:latin typeface="微软雅黑" panose="020B0503020204020204" pitchFamily="34" charset="-122"/>
                <a:ea typeface="微软雅黑" panose="020B0503020204020204" pitchFamily="34" charset="-122"/>
              </a:rPr>
              <a:t> </a:t>
            </a:r>
            <a:r>
              <a:rPr lang="en-US" altLang="zh-CN" sz="2000">
                <a:latin typeface="微软雅黑" panose="020B0503020204020204" pitchFamily="34" charset="-122"/>
                <a:ea typeface="微软雅黑" panose="020B0503020204020204" pitchFamily="34" charset="-122"/>
              </a:rPr>
              <a:t>(rituals in communication) </a:t>
            </a:r>
            <a:r>
              <a:rPr lang="zh-CN" altLang="en-US" sz="2000">
                <a:latin typeface="微软雅黑" panose="020B0503020204020204" pitchFamily="34" charset="-122"/>
                <a:ea typeface="微软雅黑" panose="020B0503020204020204" pitchFamily="34" charset="-122"/>
              </a:rPr>
              <a:t>as a culture is a symbol that people use to express friendship and goodwill towards others as they deal with interpersonal relationships in their social life. Speaking of manners can make a person moral, speaking of manners can create an ideal personal image, speaking of manners can make your career successful and speaking of manners can make society more stable. Etiquette is an important component of the quality of an individual and even a nation</a:t>
            </a:r>
            <a:r>
              <a:rPr lang="en-US" altLang="zh-CN" sz="2000">
                <a:latin typeface="微软雅黑" panose="020B0503020204020204" pitchFamily="34" charset="-122"/>
                <a:ea typeface="微软雅黑" panose="020B0503020204020204" pitchFamily="34" charset="-122"/>
              </a:rPr>
              <a:t>.</a:t>
            </a:r>
            <a:endParaRPr lang="en-US" altLang="zh-CN" sz="2000">
              <a:latin typeface="微软雅黑" panose="020B0503020204020204" pitchFamily="34" charset="-122"/>
              <a:ea typeface="微软雅黑" panose="020B0503020204020204" pitchFamily="34" charset="-122"/>
            </a:endParaRPr>
          </a:p>
          <a:p>
            <a:pPr algn="just"/>
            <a:r>
              <a:rPr lang="en-US" altLang="zh-CN" sz="2000">
                <a:latin typeface="微软雅黑" panose="020B0503020204020204" pitchFamily="34" charset="-122"/>
                <a:ea typeface="微软雅黑" panose="020B0503020204020204" pitchFamily="34" charset="-122"/>
              </a:rPr>
              <a:t>社交礼仪(交际礼仪)作为一种文化，是人们在社会生活中处理人际关系时，用来表达对他人友谊和善意的一种符号。讲究礼仪可以使人有道德，讲究礼仪可以塑造理想的个人形象，讲究礼仪可以使你的事业成功，讲究礼仪可以使社会更加稳定。礼仪是一个人乃至一个民族素质的重要组成部分。</a:t>
            </a:r>
            <a:endParaRPr lang="en-US" altLang="zh-CN" sz="20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5983"/>
                                  </p:iterate>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50"/>
                                        <p:tgtEl>
                                          <p:spTgt spid="8"/>
                                        </p:tgtEl>
                                        <p:attrNameLst>
                                          <p:attrName>ppt_y</p:attrName>
                                        </p:attrNameLst>
                                      </p:cBhvr>
                                      <p:tavLst>
                                        <p:tav tm="0">
                                          <p:val>
                                            <p:strVal val="#ppt_y+#ppt_h*1.125000"/>
                                          </p:val>
                                        </p:tav>
                                        <p:tav tm="100000">
                                          <p:val>
                                            <p:strVal val="#ppt_y"/>
                                          </p:val>
                                        </p:tav>
                                      </p:tavLst>
                                    </p:anim>
                                    <p:animEffect transition="in" filter="wipe(up)">
                                      <p:cBhvr>
                                        <p:cTn id="12"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27660" y="149225"/>
            <a:ext cx="10515600" cy="6315075"/>
          </a:xfrm>
        </p:spPr>
        <p:txBody>
          <a:bodyPr>
            <a:normAutofit/>
          </a:bodyPr>
          <a:p>
            <a:r>
              <a:rPr lang="zh-CN" altLang="en-US" sz="2220" b="1">
                <a:latin typeface="微软雅黑" panose="020B0503020204020204" pitchFamily="34" charset="-122"/>
                <a:ea typeface="微软雅黑" panose="020B0503020204020204" pitchFamily="34" charset="-122"/>
                <a:sym typeface="+mn-ea"/>
              </a:rPr>
              <a:t>Social etiquette</a:t>
            </a:r>
            <a:r>
              <a:rPr lang="en-US" altLang="zh-CN" sz="2220" b="1">
                <a:latin typeface="微软雅黑" panose="020B0503020204020204" pitchFamily="34" charset="-122"/>
                <a:ea typeface="微软雅黑" panose="020B0503020204020204" pitchFamily="34" charset="-122"/>
                <a:sym typeface="+mn-ea"/>
              </a:rPr>
              <a:t>:</a:t>
            </a:r>
            <a:br>
              <a:rPr lang="zh-CN" altLang="en-US" sz="2220">
                <a:latin typeface="Times New Roman" panose="02020603050405020304" charset="0"/>
                <a:cs typeface="Times New Roman" panose="02020603050405020304" charset="0"/>
              </a:rPr>
            </a:br>
            <a:r>
              <a:rPr lang="zh-CN" altLang="en-US" sz="2220">
                <a:latin typeface="Times New Roman" panose="02020603050405020304" charset="0"/>
                <a:cs typeface="Times New Roman" panose="02020603050405020304" charset="0"/>
              </a:rPr>
              <a:t>1</a:t>
            </a:r>
            <a:r>
              <a:rPr lang="en-US" altLang="zh-CN" sz="2220">
                <a:latin typeface="Times New Roman" panose="02020603050405020304" charset="0"/>
                <a:cs typeface="Times New Roman" panose="02020603050405020304" charset="0"/>
              </a:rPr>
              <a:t>.</a:t>
            </a:r>
            <a:r>
              <a:rPr lang="zh-CN" altLang="en-US" sz="2220">
                <a:latin typeface="Times New Roman" panose="02020603050405020304" charset="0"/>
                <a:cs typeface="Times New Roman" panose="02020603050405020304" charset="0"/>
              </a:rPr>
              <a:t>When talking to someone, your eyes should look squarely at each other. You can use hand gestures to help talk, but do not point your finger at each other, not to mention pointing your finger directly at each other, so as not to make people feel that you are rude and impetuous.</a:t>
            </a:r>
            <a:br>
              <a:rPr lang="zh-CN" altLang="en-US" sz="2220">
                <a:latin typeface="Times New Roman" panose="02020603050405020304" charset="0"/>
                <a:cs typeface="Times New Roman" panose="02020603050405020304" charset="0"/>
              </a:rPr>
            </a:br>
            <a:r>
              <a:rPr lang="zh-CN" altLang="en-US" sz="2220">
                <a:latin typeface="Times New Roman" panose="02020603050405020304" charset="0"/>
                <a:cs typeface="Times New Roman" panose="02020603050405020304" charset="0"/>
              </a:rPr>
              <a:t>1.与人交谈时，眼睛要正视对方。可以用手势帮助说话，但不要用手指指着对方，更不要用手指直接指着对方，以免让人觉得你很粗鲁、很冲动。</a:t>
            </a:r>
            <a:br>
              <a:rPr lang="zh-CN" altLang="en-US" sz="2220">
                <a:latin typeface="Times New Roman" panose="02020603050405020304" charset="0"/>
                <a:cs typeface="Times New Roman" panose="02020603050405020304" charset="0"/>
              </a:rPr>
            </a:br>
            <a:br>
              <a:rPr lang="zh-CN" altLang="en-US" sz="2220">
                <a:latin typeface="Times New Roman" panose="02020603050405020304" charset="0"/>
                <a:cs typeface="Times New Roman" panose="02020603050405020304" charset="0"/>
              </a:rPr>
            </a:br>
            <a:r>
              <a:rPr lang="zh-CN" altLang="en-US" sz="2220">
                <a:latin typeface="Times New Roman" panose="02020603050405020304" charset="0"/>
                <a:cs typeface="Times New Roman" panose="02020603050405020304" charset="0"/>
              </a:rPr>
              <a:t>2. When there are more than two people in a conversation, don't just talk to one of them and leave the others out. You should listen intently when others are talking, not look to the right or left, or frequently raise your wrist to look at your watch, and not to make careless and rude movements such as stretching or yawning.</a:t>
            </a:r>
            <a:br>
              <a:rPr lang="zh-CN" altLang="en-US" sz="2220">
                <a:latin typeface="Times New Roman" panose="02020603050405020304" charset="0"/>
                <a:cs typeface="Times New Roman" panose="02020603050405020304" charset="0"/>
              </a:rPr>
            </a:br>
            <a:r>
              <a:rPr lang="zh-CN" altLang="en-US" sz="2220">
                <a:latin typeface="Times New Roman" panose="02020603050405020304" charset="0"/>
                <a:cs typeface="Times New Roman" panose="02020603050405020304" charset="0"/>
              </a:rPr>
              <a:t>2. 当谈话中有两个以上的人时，不要只和其中一个人说话，而把其他人排除在外。在别人说话时要专心听讲，不要左顾右盼，也不要经常抬起手腕看表，更不要做伸懒腰、打哈欠等粗心、不礼貌的动作。</a:t>
            </a:r>
            <a:endParaRPr lang="zh-CN" altLang="en-US" sz="2220">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27660" y="149225"/>
            <a:ext cx="10515600" cy="6315075"/>
          </a:xfrm>
        </p:spPr>
        <p:txBody>
          <a:bodyPr>
            <a:normAutofit/>
          </a:bodyPr>
          <a:p>
            <a:br>
              <a:rPr lang="zh-CN" altLang="en-US" sz="2220">
                <a:latin typeface="Times New Roman" panose="02020603050405020304" charset="0"/>
                <a:cs typeface="Times New Roman" panose="02020603050405020304" charset="0"/>
              </a:rPr>
            </a:br>
            <a:r>
              <a:rPr lang="zh-CN" altLang="en-US" sz="2220">
                <a:latin typeface="Times New Roman" panose="02020603050405020304" charset="0"/>
                <a:cs typeface="Times New Roman" panose="02020603050405020304" charset="0"/>
              </a:rPr>
              <a:t>3. If you are talking to someone of the opposite sex, you should pay more attention to being discreet and generous. If it is the first time, male guests generally do not touch on women's age, marriage, education and other "sensitive topics"; especially avoid talking about women's fat, thin, tall and short, otherwise it will be seen as low aspirations and lack of education</a:t>
            </a:r>
            <a:r>
              <a:rPr lang="en-US" altLang="zh-CN" sz="2220">
                <a:latin typeface="Times New Roman" panose="02020603050405020304" charset="0"/>
                <a:cs typeface="Times New Roman" panose="02020603050405020304" charset="0"/>
              </a:rPr>
              <a:t>.</a:t>
            </a:r>
            <a:br>
              <a:rPr lang="en-US" altLang="zh-CN" sz="2220">
                <a:latin typeface="Times New Roman" panose="02020603050405020304" charset="0"/>
                <a:cs typeface="Times New Roman" panose="02020603050405020304" charset="0"/>
              </a:rPr>
            </a:br>
            <a:r>
              <a:rPr lang="en-US" altLang="zh-CN" sz="2220">
                <a:latin typeface="Times New Roman" panose="02020603050405020304" charset="0"/>
                <a:cs typeface="Times New Roman" panose="02020603050405020304" charset="0"/>
              </a:rPr>
              <a:t>3. 如果是与异性交谈，更要注意谨慎、大方。如果是第一次，男客人一般不要触及女性的年龄、婚姻、学历等 "敏感话题";尤其要避免谈论女性的胖瘦、高矮，否则会被视为志向低下、缺乏教养。</a:t>
            </a:r>
            <a:endParaRPr lang="en-US" altLang="zh-CN" sz="2220">
              <a:latin typeface="Times New Roman" panose="02020603050405020304" charset="0"/>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27660" y="149225"/>
            <a:ext cx="10515600" cy="6315075"/>
          </a:xfrm>
        </p:spPr>
        <p:txBody>
          <a:bodyPr>
            <a:normAutofit/>
          </a:bodyPr>
          <a:p>
            <a:br>
              <a:rPr lang="en-US" altLang="zh-CN" sz="2220">
                <a:latin typeface="Times New Roman" panose="02020603050405020304" charset="0"/>
                <a:cs typeface="Times New Roman" panose="02020603050405020304" charset="0"/>
              </a:rPr>
            </a:br>
            <a:r>
              <a:rPr lang="en-US" altLang="zh-CN" sz="2220">
                <a:latin typeface="Times New Roman" panose="02020603050405020304" charset="0"/>
                <a:cs typeface="Times New Roman" panose="02020603050405020304" charset="0"/>
              </a:rPr>
              <a:t>4. If you need to leave during a conversation, you should apologise to the other person before leaving. If you see someone leaving the group for an individual conversation, it is generally not advisable to listen in. If there is an urgent need to interrupt the other party, you should first say "sorry for the interruption" and leave as soon as possible after you have finished interrupting.</a:t>
            </a:r>
            <a:br>
              <a:rPr lang="en-US" altLang="zh-CN" sz="2220">
                <a:latin typeface="Times New Roman" panose="02020603050405020304" charset="0"/>
                <a:cs typeface="Times New Roman" panose="02020603050405020304" charset="0"/>
              </a:rPr>
            </a:br>
            <a:r>
              <a:rPr lang="en-US" altLang="zh-CN" sz="2220">
                <a:latin typeface="Times New Roman" panose="02020603050405020304" charset="0"/>
                <a:cs typeface="Times New Roman" panose="02020603050405020304" charset="0"/>
              </a:rPr>
              <a:t>4. 如果在谈话过程中需要离开，应在离开前向对方道歉。5.如果看到有人因个别谈话而离开群体，一般不宜旁听。如果急需打断对方的谈话，应先说 "对不起，打扰了"，打断完后尽快离开。</a:t>
            </a:r>
            <a:br>
              <a:rPr lang="en-US" altLang="zh-CN" sz="2220">
                <a:latin typeface="Times New Roman" panose="02020603050405020304" charset="0"/>
                <a:cs typeface="Times New Roman" panose="02020603050405020304" charset="0"/>
              </a:rPr>
            </a:br>
            <a:r>
              <a:rPr lang="en-US" altLang="zh-CN" sz="2220">
                <a:latin typeface="Times New Roman" panose="02020603050405020304" charset="0"/>
                <a:cs typeface="Times New Roman" panose="02020603050405020304" charset="0"/>
              </a:rPr>
              <a:t>5. If you are not a close friend or relative, it is not advisable to ask about the other person's personal affairs, and do not pursue the other person if you find that he or she has a subject that he or she does not want to mention. As this is a conversation, it is important not to be in a position where one person is talking incessantly. If there is a difference of opinion, as long as it is not a major right or wrong, you should not argue with the other person to the point of being red-handed, so as not to upset the table.</a:t>
            </a:r>
            <a:br>
              <a:rPr lang="en-US" altLang="zh-CN" sz="2220">
                <a:latin typeface="Times New Roman" panose="02020603050405020304" charset="0"/>
                <a:cs typeface="Times New Roman" panose="02020603050405020304" charset="0"/>
              </a:rPr>
            </a:br>
            <a:r>
              <a:rPr lang="en-US" altLang="zh-CN" sz="2220">
                <a:latin typeface="Times New Roman" panose="02020603050405020304" charset="0"/>
                <a:cs typeface="Times New Roman" panose="02020603050405020304" charset="0"/>
              </a:rPr>
              <a:t>5. 如果不是亲朋好友，就不宜过问对方的私事，如果发现对方有不愿提及的话题，也不要追问。既然是谈话，就不要处于一个人滔滔不绝的状态。如果有不同的意见，只要不是大是大非，就不要和对方争论到面红耳赤的地步，以免扰乱桌面。</a:t>
            </a:r>
            <a:endParaRPr lang="en-US" altLang="zh-CN" sz="2220">
              <a:latin typeface="Times New Roman" panose="02020603050405020304" charset="0"/>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06680" y="1638935"/>
            <a:ext cx="5844540" cy="3452495"/>
          </a:xfrm>
        </p:spPr>
        <p:txBody>
          <a:bodyPr>
            <a:noAutofit/>
          </a:bodyPr>
          <a:p>
            <a:pPr algn="just"/>
            <a:r>
              <a:rPr lang="zh-CN" altLang="en-US" sz="2800">
                <a:latin typeface="Times New Roman" panose="02020603050405020304" charset="0"/>
                <a:cs typeface="Times New Roman" panose="02020603050405020304" charset="0"/>
              </a:rPr>
              <a:t>握手礼仪也是交际礼仪的一种，不同的人握手的礼仪不同，从下面的图片可以看出。</a:t>
            </a:r>
            <a:br>
              <a:rPr lang="zh-CN" altLang="en-US" sz="2800">
                <a:latin typeface="Times New Roman" panose="02020603050405020304" charset="0"/>
                <a:cs typeface="Times New Roman" panose="02020603050405020304" charset="0"/>
              </a:rPr>
            </a:br>
            <a:r>
              <a:rPr lang="zh-CN" altLang="en-US" sz="2800">
                <a:latin typeface="Times New Roman" panose="02020603050405020304" charset="0"/>
                <a:cs typeface="Times New Roman" panose="02020603050405020304" charset="0"/>
              </a:rPr>
              <a:t>Handshake etiquette is also a form of communicative etiquette in which different people shake hands with different etiquette, as can be seen in the following pictures.</a:t>
            </a:r>
            <a:endParaRPr lang="zh-CN" altLang="en-US" sz="2800">
              <a:latin typeface="Times New Roman" panose="02020603050405020304" charset="0"/>
              <a:cs typeface="Times New Roman" panose="02020603050405020304" charset="0"/>
            </a:endParaRPr>
          </a:p>
        </p:txBody>
      </p:sp>
      <p:sp>
        <p:nvSpPr>
          <p:cNvPr id="13" name="PA-矩形 6"/>
          <p:cNvSpPr/>
          <p:nvPr>
            <p:custDataLst>
              <p:tags r:id="rId1"/>
            </p:custDataLst>
          </p:nvPr>
        </p:nvSpPr>
        <p:spPr>
          <a:xfrm>
            <a:off x="10662512" y="371702"/>
            <a:ext cx="1146192" cy="10258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PA-图片 2" descr="C:\Users\2GGTFQ2\Desktop\tuwen(1)\图片\43\scooter-10-a.jpgscooter-10-a"/>
          <p:cNvPicPr>
            <a:picLocks noChangeAspect="1" noChangeArrowheads="1"/>
          </p:cNvPicPr>
          <p:nvPr>
            <p:custDataLst>
              <p:tags r:id="rId2"/>
            </p:custDataLst>
          </p:nvPr>
        </p:nvPicPr>
        <p:blipFill rotWithShape="1">
          <a:blip r:embed="rId3"/>
          <a:srcRect l="22197" r="22197"/>
          <a:stretch>
            <a:fillRect/>
          </a:stretch>
        </p:blipFill>
        <p:spPr bwMode="auto">
          <a:xfrm>
            <a:off x="7050499" y="767676"/>
            <a:ext cx="4053196" cy="5404496"/>
          </a:xfrm>
          <a:prstGeom prst="rect">
            <a:avLst/>
          </a:prstGeom>
          <a:noFill/>
          <a:effectLst>
            <a:outerShdw blurRad="304800" dist="101600" sx="104000" sy="104000" algn="ctr" rotWithShape="0">
              <a:srgbClr val="000000">
                <a:alpha val="16000"/>
              </a:srgbClr>
            </a:outerShdw>
          </a:effectLst>
          <a:extLst>
            <a:ext uri="{909E8E84-426E-40DD-AFC4-6F175D3DCCD1}">
              <a14:hiddenFill xmlns:a14="http://schemas.microsoft.com/office/drawing/2010/main">
                <a:solidFill>
                  <a:srgbClr val="FFFFFF"/>
                </a:solidFill>
              </a14:hiddenFill>
            </a:ext>
          </a:extLst>
        </p:spPr>
      </p:pic>
      <p:pic>
        <p:nvPicPr>
          <p:cNvPr id="15" name="PA-图片 2" descr="C:\Users\2GGTFQ2\Desktop\tuwen(1)\图片\43\组 1111.png组 1111"/>
          <p:cNvPicPr>
            <a:picLocks noChangeAspect="1" noChangeArrowheads="1"/>
          </p:cNvPicPr>
          <p:nvPr>
            <p:custDataLst>
              <p:tags r:id="rId4"/>
            </p:custDataLst>
          </p:nvPr>
        </p:nvPicPr>
        <p:blipFill rotWithShape="1">
          <a:blip r:embed="rId5"/>
          <a:srcRect l="18953" r="18953"/>
          <a:stretch>
            <a:fillRect/>
          </a:stretch>
        </p:blipFill>
        <p:spPr bwMode="auto">
          <a:xfrm>
            <a:off x="6867001" y="767676"/>
            <a:ext cx="4053694" cy="5404496"/>
          </a:xfrm>
          <a:prstGeom prst="rect">
            <a:avLst/>
          </a:prstGeom>
          <a:noFill/>
          <a:effectLst>
            <a:outerShdw blurRad="304800" dist="101600" sx="104000" sy="104000" algn="ctr" rotWithShape="0">
              <a:srgbClr val="000000">
                <a:alpha val="16000"/>
              </a:srgbClr>
            </a:outerShdw>
          </a:effectLst>
          <a:extLst>
            <a:ext uri="{909E8E84-426E-40DD-AFC4-6F175D3DCCD1}">
              <a14:hiddenFill xmlns:a14="http://schemas.microsoft.com/office/drawing/2010/main">
                <a:solidFill>
                  <a:srgbClr val="FFFFFF"/>
                </a:solidFill>
              </a14:hiddenFill>
            </a:ext>
          </a:extLst>
        </p:spPr>
      </p:pic>
      <p:pic>
        <p:nvPicPr>
          <p:cNvPr id="16" name="PA-图片 2" descr="C:\Users\2GGTFQ2\Desktop\tuwen(1)\图片\43\TB24.eWAAOWBuNjSsppXXXPgpXa-1714128138.jpgTB24.eWAAOWBuNjSsppXXXPgpXa-1714128138"/>
          <p:cNvPicPr>
            <a:picLocks noChangeAspect="1" noChangeArrowheads="1"/>
          </p:cNvPicPr>
          <p:nvPr>
            <p:custDataLst>
              <p:tags r:id="rId6"/>
            </p:custDataLst>
          </p:nvPr>
        </p:nvPicPr>
        <p:blipFill rotWithShape="1">
          <a:blip r:embed="rId7"/>
          <a:srcRect l="2494" r="2494"/>
          <a:stretch>
            <a:fillRect/>
          </a:stretch>
        </p:blipFill>
        <p:spPr bwMode="auto">
          <a:xfrm>
            <a:off x="6683503" y="767693"/>
            <a:ext cx="4053692" cy="5405727"/>
          </a:xfrm>
          <a:prstGeom prst="rect">
            <a:avLst/>
          </a:prstGeom>
          <a:noFill/>
          <a:effectLst>
            <a:outerShdw blurRad="304800" dist="101600" sx="104000" sy="104000" algn="ctr" rotWithShape="0">
              <a:srgbClr val="000000">
                <a:alpha val="16000"/>
              </a:srgbClr>
            </a:outerShdw>
          </a:effectLst>
          <a:extLst>
            <a:ext uri="{909E8E84-426E-40DD-AFC4-6F175D3DCCD1}">
              <a14:hiddenFill xmlns:a14="http://schemas.microsoft.com/office/drawing/2010/main">
                <a:solidFill>
                  <a:srgbClr val="FFFFFF"/>
                </a:solidFill>
              </a14:hiddenFill>
            </a:ext>
          </a:extLst>
        </p:spPr>
      </p:pic>
      <p:pic>
        <p:nvPicPr>
          <p:cNvPr id="17" name="PA-图片 2" descr="C:\Users\2GGTFQ2\Desktop\tuwen(1)\图片\43\scooter-10-a.jpgscooter-10-a"/>
          <p:cNvPicPr>
            <a:picLocks noChangeAspect="1" noChangeArrowheads="1"/>
          </p:cNvPicPr>
          <p:nvPr>
            <p:custDataLst>
              <p:tags r:id="rId8"/>
            </p:custDataLst>
          </p:nvPr>
        </p:nvPicPr>
        <p:blipFill rotWithShape="1">
          <a:blip r:embed="rId9"/>
          <a:srcRect l="30155" r="30155"/>
          <a:stretch>
            <a:fillRect/>
          </a:stretch>
        </p:blipFill>
        <p:spPr bwMode="auto">
          <a:xfrm>
            <a:off x="6500007" y="767663"/>
            <a:ext cx="4053236" cy="5404550"/>
          </a:xfrm>
          <a:prstGeom prst="rect">
            <a:avLst/>
          </a:prstGeom>
          <a:noFill/>
          <a:effectLst>
            <a:outerShdw blurRad="304800" dist="101600" sx="104000" sy="104000" algn="ctr" rotWithShape="0">
              <a:srgbClr val="000000">
                <a:alpha val="16000"/>
              </a:srgbClr>
            </a:outerShdw>
          </a:effectLst>
          <a:extLst>
            <a:ext uri="{909E8E84-426E-40DD-AFC4-6F175D3DCCD1}">
              <a14:hiddenFill xmlns:a14="http://schemas.microsoft.com/office/drawing/2010/main">
                <a:solidFill>
                  <a:srgbClr val="FFFFFF"/>
                </a:solidFill>
              </a14:hiddenFill>
            </a:ext>
          </a:extLst>
        </p:spPr>
      </p:pic>
      <p:pic>
        <p:nvPicPr>
          <p:cNvPr id="18" name="PA-图片 2" descr="C:\Users\2GGTFQ2\Desktop\tuwen(1)\图片\43\scooter-10-a.jpgscooter-10-a"/>
          <p:cNvPicPr>
            <a:picLocks noChangeAspect="1" noChangeArrowheads="1"/>
          </p:cNvPicPr>
          <p:nvPr>
            <p:custDataLst>
              <p:tags r:id="rId10"/>
            </p:custDataLst>
          </p:nvPr>
        </p:nvPicPr>
        <p:blipFill rotWithShape="1">
          <a:blip r:embed="rId11"/>
          <a:srcRect l="23479" r="23479"/>
          <a:stretch>
            <a:fillRect/>
          </a:stretch>
        </p:blipFill>
        <p:spPr bwMode="auto">
          <a:xfrm>
            <a:off x="6314704" y="767676"/>
            <a:ext cx="4053196" cy="5404496"/>
          </a:xfrm>
          <a:prstGeom prst="rect">
            <a:avLst/>
          </a:prstGeom>
          <a:noFill/>
          <a:effectLst>
            <a:outerShdw blurRad="304800" dist="101600" sx="104000" sy="104000" algn="ctr" rotWithShape="0">
              <a:srgbClr val="000000">
                <a:alpha val="16000"/>
              </a:srgbClr>
            </a:outerShdw>
          </a:effectLst>
          <a:extLst>
            <a:ext uri="{909E8E84-426E-40DD-AFC4-6F175D3DCCD1}">
              <a14:hiddenFill xmlns:a14="http://schemas.microsoft.com/office/drawing/2010/main">
                <a:solidFill>
                  <a:srgbClr val="FFFFFF"/>
                </a:solidFill>
              </a14:hiddenFill>
            </a:ext>
          </a:extLst>
        </p:spPr>
      </p:pic>
      <p:sp>
        <p:nvSpPr>
          <p:cNvPr id="29" name="椭圆 28"/>
          <p:cNvSpPr/>
          <p:nvPr>
            <p:custDataLst>
              <p:tags r:id="rId12"/>
            </p:custDataLst>
          </p:nvPr>
        </p:nvSpPr>
        <p:spPr>
          <a:xfrm rot="16200000">
            <a:off x="8188910" y="6393531"/>
            <a:ext cx="131853" cy="131853"/>
          </a:xfrm>
          <a:prstGeom prst="ellipse">
            <a:avLst/>
          </a:prstGeom>
          <a:no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0" name="椭圆 29"/>
          <p:cNvSpPr/>
          <p:nvPr>
            <p:custDataLst>
              <p:tags r:id="rId13"/>
            </p:custDataLst>
          </p:nvPr>
        </p:nvSpPr>
        <p:spPr>
          <a:xfrm rot="16200000">
            <a:off x="8315910" y="6520531"/>
            <a:ext cx="131853" cy="131853"/>
          </a:xfrm>
          <a:prstGeom prst="ellipse">
            <a:avLst/>
          </a:prstGeom>
          <a:no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99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Motion origin="layout" path="M 0.03562508 0 L 0 0 E" pathEditMode="relative">
                                      <p:cBhvr>
                                        <p:cTn id="8" dur="500" fill="hold">
                                          <p:stCondLst>
                                            <p:cond delay="0"/>
                                          </p:stCondLst>
                                        </p:cTn>
                                        <p:tgtEl>
                                          <p:spTgt spid="14"/>
                                        </p:tgtEl>
                                        <p:attrNameLst>
                                          <p:attrName>ppt_x</p:attrName>
                                          <p:attrName>ppt_y</p:attrName>
                                        </p:attrNameLst>
                                      </p:cBhvr>
                                    </p:animMotion>
                                    <p:animScale>
                                      <p:cBhvr>
                                        <p:cTn id="9" dur="500" fill="hold">
                                          <p:stCondLst>
                                            <p:cond delay="0"/>
                                          </p:stCondLst>
                                        </p:cTn>
                                        <p:tgtEl>
                                          <p:spTgt spid="14"/>
                                        </p:tgtEl>
                                      </p:cBhvr>
                                      <p:from x="93303" y="93281"/>
                                      <p:to x="100000" y="100000"/>
                                    </p:animScale>
                                  </p:childTnLst>
                                </p:cTn>
                              </p:par>
                            </p:childTnLst>
                          </p:cTn>
                        </p:par>
                      </p:childTnLst>
                    </p:cTn>
                  </p:par>
                  <p:par>
                    <p:cTn id="10" fill="hold">
                      <p:stCondLst>
                        <p:cond delay="indefinite"/>
                      </p:stCondLst>
                      <p:childTnLst>
                        <p:par>
                          <p:cTn id="11" fill="hold">
                            <p:stCondLst>
                              <p:cond delay="0"/>
                            </p:stCondLst>
                            <p:childTnLst>
                              <p:par>
                                <p:cTn id="12" presetID="9999"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animMotion origin="layout" path="M 0.03317706 4.628499E-05 L 0 0 E" pathEditMode="relative">
                                      <p:cBhvr>
                                        <p:cTn id="15" dur="500" fill="hold">
                                          <p:stCondLst>
                                            <p:cond delay="0"/>
                                          </p:stCondLst>
                                        </p:cTn>
                                        <p:tgtEl>
                                          <p:spTgt spid="15"/>
                                        </p:tgtEl>
                                        <p:attrNameLst>
                                          <p:attrName>ppt_x</p:attrName>
                                          <p:attrName>ppt_y</p:attrName>
                                        </p:attrNameLst>
                                      </p:cBhvr>
                                    </p:animMotion>
                                    <p:animScale>
                                      <p:cBhvr>
                                        <p:cTn id="16" dur="500" fill="hold">
                                          <p:stCondLst>
                                            <p:cond delay="0"/>
                                          </p:stCondLst>
                                        </p:cTn>
                                        <p:tgtEl>
                                          <p:spTgt spid="15"/>
                                        </p:tgtEl>
                                      </p:cBhvr>
                                      <p:from x="92774" y="92785"/>
                                      <p:to x="100000" y="100000"/>
                                    </p:animScale>
                                  </p:childTnLst>
                                </p:cTn>
                              </p:par>
                            </p:childTnLst>
                          </p:cTn>
                        </p:par>
                      </p:childTnLst>
                    </p:cTn>
                  </p:par>
                  <p:par>
                    <p:cTn id="17" fill="hold">
                      <p:stCondLst>
                        <p:cond delay="indefinite"/>
                      </p:stCondLst>
                      <p:childTnLst>
                        <p:par>
                          <p:cTn id="18" fill="hold">
                            <p:stCondLst>
                              <p:cond delay="0"/>
                            </p:stCondLst>
                            <p:childTnLst>
                              <p:par>
                                <p:cTn id="19" presetID="9999"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animMotion origin="layout" path="M 0.03562508 0 L 0 0 E" pathEditMode="relative">
                                      <p:cBhvr>
                                        <p:cTn id="22" dur="500" fill="hold">
                                          <p:stCondLst>
                                            <p:cond delay="0"/>
                                          </p:stCondLst>
                                        </p:cTn>
                                        <p:tgtEl>
                                          <p:spTgt spid="16"/>
                                        </p:tgtEl>
                                        <p:attrNameLst>
                                          <p:attrName>ppt_x</p:attrName>
                                          <p:attrName>ppt_y</p:attrName>
                                        </p:attrNameLst>
                                      </p:cBhvr>
                                    </p:animMotion>
                                    <p:animScale>
                                      <p:cBhvr>
                                        <p:cTn id="23" dur="500" fill="hold">
                                          <p:stCondLst>
                                            <p:cond delay="0"/>
                                          </p:stCondLst>
                                        </p:cTn>
                                        <p:tgtEl>
                                          <p:spTgt spid="16"/>
                                        </p:tgtEl>
                                      </p:cBhvr>
                                      <p:from x="93303" y="93281"/>
                                      <p:to x="100000" y="100000"/>
                                    </p:animScale>
                                  </p:childTnLst>
                                </p:cTn>
                              </p:par>
                            </p:childTnLst>
                          </p:cTn>
                        </p:par>
                      </p:childTnLst>
                    </p:cTn>
                  </p:par>
                  <p:par>
                    <p:cTn id="24" fill="hold">
                      <p:stCondLst>
                        <p:cond delay="indefinite"/>
                      </p:stCondLst>
                      <p:childTnLst>
                        <p:par>
                          <p:cTn id="25" fill="hold">
                            <p:stCondLst>
                              <p:cond delay="0"/>
                            </p:stCondLst>
                            <p:childTnLst>
                              <p:par>
                                <p:cTn id="26" presetID="9999"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animMotion origin="layout" path="M 0.03562508 0 L 0 0 E" pathEditMode="relative">
                                      <p:cBhvr>
                                        <p:cTn id="29" dur="500" fill="hold">
                                          <p:stCondLst>
                                            <p:cond delay="0"/>
                                          </p:stCondLst>
                                        </p:cTn>
                                        <p:tgtEl>
                                          <p:spTgt spid="17"/>
                                        </p:tgtEl>
                                        <p:attrNameLst>
                                          <p:attrName>ppt_x</p:attrName>
                                          <p:attrName>ppt_y</p:attrName>
                                        </p:attrNameLst>
                                      </p:cBhvr>
                                    </p:animMotion>
                                    <p:animScale>
                                      <p:cBhvr>
                                        <p:cTn id="30" dur="500" fill="hold">
                                          <p:stCondLst>
                                            <p:cond delay="0"/>
                                          </p:stCondLst>
                                        </p:cTn>
                                        <p:tgtEl>
                                          <p:spTgt spid="17"/>
                                        </p:tgtEl>
                                      </p:cBhvr>
                                      <p:from x="93303" y="93281"/>
                                      <p:to x="100000" y="100000"/>
                                    </p:animScale>
                                  </p:childTnLst>
                                </p:cTn>
                              </p:par>
                            </p:childTnLst>
                          </p:cTn>
                        </p:par>
                      </p:childTnLst>
                    </p:cTn>
                  </p:par>
                  <p:par>
                    <p:cTn id="31" fill="hold">
                      <p:stCondLst>
                        <p:cond delay="indefinite"/>
                      </p:stCondLst>
                      <p:childTnLst>
                        <p:par>
                          <p:cTn id="32" fill="hold">
                            <p:stCondLst>
                              <p:cond delay="0"/>
                            </p:stCondLst>
                            <p:childTnLst>
                              <p:par>
                                <p:cTn id="33" presetID="9999"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animMotion origin="layout" path="M 0.03562508 0 L 0 0 E" pathEditMode="relative">
                                      <p:cBhvr>
                                        <p:cTn id="36" dur="500" fill="hold">
                                          <p:stCondLst>
                                            <p:cond delay="0"/>
                                          </p:stCondLst>
                                        </p:cTn>
                                        <p:tgtEl>
                                          <p:spTgt spid="18"/>
                                        </p:tgtEl>
                                        <p:attrNameLst>
                                          <p:attrName>ppt_x</p:attrName>
                                          <p:attrName>ppt_y</p:attrName>
                                        </p:attrNameLst>
                                      </p:cBhvr>
                                    </p:animMotion>
                                    <p:animScale>
                                      <p:cBhvr>
                                        <p:cTn id="37" dur="500" fill="hold">
                                          <p:stCondLst>
                                            <p:cond delay="0"/>
                                          </p:stCondLst>
                                        </p:cTn>
                                        <p:tgtEl>
                                          <p:spTgt spid="18"/>
                                        </p:tgtEl>
                                      </p:cBhvr>
                                      <p:from x="93303" y="93281"/>
                                      <p:to x="100000" y="100000"/>
                                    </p:animScale>
                                  </p:childTnLst>
                                </p:cTn>
                              </p:par>
                              <p:par>
                                <p:cTn id="38" presetID="9999" presetClass="emph" presetSubtype="1" nodeType="withEffect">
                                  <p:stCondLst>
                                    <p:cond delay="0"/>
                                  </p:stCondLst>
                                  <p:childTnLst>
                                    <p:set>
                                      <p:cBhvr>
                                        <p:cTn id="39" dur="indefinite"/>
                                        <p:tgtEl>
                                          <p:spTgt spid="29"/>
                                        </p:tgtEl>
                                        <p:attrNameLst>
                                          <p:attrName>fillcolor</p:attrName>
                                        </p:attrNameLst>
                                      </p:cBhvr>
                                      <p:to>
                                        <p:clrVal>
                                          <a:srgbClr val="AFABAB"/>
                                        </p:clrVal>
                                      </p:to>
                                    </p:set>
                                    <p:set>
                                      <p:cBhvr>
                                        <p:cTn id="40" dur="indefinite"/>
                                        <p:tgtEl>
                                          <p:spTgt spid="29"/>
                                        </p:tgtEl>
                                        <p:attrNameLst>
                                          <p:attrName>fill.type</p:attrName>
                                        </p:attrNameLst>
                                      </p:cBhvr>
                                      <p:to>
                                        <p:strVal val="solid"/>
                                      </p:to>
                                    </p:set>
                                    <p:set>
                                      <p:cBhvr>
                                        <p:cTn id="41" dur="indefinite"/>
                                        <p:tgtEl>
                                          <p:spTgt spid="29"/>
                                        </p:tgtEl>
                                        <p:attrNameLst>
                                          <p:attrName>fill.on</p:attrName>
                                        </p:attrNameLst>
                                      </p:cBhvr>
                                      <p:to>
                                        <p:strVal val="true"/>
                                      </p:to>
                                    </p:set>
                                  </p:childTnLst>
                                </p:cTn>
                              </p:par>
                              <p:par>
                                <p:cTn id="42" presetID="9999" presetClass="emph" presetSubtype="1" nodeType="withEffect">
                                  <p:stCondLst>
                                    <p:cond delay="0"/>
                                  </p:stCondLst>
                                  <p:childTnLst>
                                    <p:set>
                                      <p:cBhvr>
                                        <p:cTn id="43" dur="indefinite"/>
                                        <p:tgtEl>
                                          <p:spTgt spid="29"/>
                                        </p:tgtEl>
                                        <p:attrNameLst>
                                          <p:attrName>fillcolor</p:attrName>
                                        </p:attrNameLst>
                                      </p:cBhvr>
                                      <p:to>
                                        <p:clrVal>
                                          <a:schemeClr val="bg1"/>
                                        </p:clrVal>
                                      </p:to>
                                    </p:set>
                                    <p:set>
                                      <p:cBhvr>
                                        <p:cTn id="44" dur="indefinite"/>
                                        <p:tgtEl>
                                          <p:spTgt spid="29"/>
                                        </p:tgtEl>
                                        <p:attrNameLst>
                                          <p:attrName>fill.type</p:attrName>
                                        </p:attrNameLst>
                                      </p:cBhvr>
                                      <p:to>
                                        <p:strVal val="solid"/>
                                      </p:to>
                                    </p:set>
                                    <p:set>
                                      <p:cBhvr>
                                        <p:cTn id="45" dur="indefinite"/>
                                        <p:tgtEl>
                                          <p:spTgt spid="29"/>
                                        </p:tgtEl>
                                        <p:attrNameLst>
                                          <p:attrName>fill.on</p:attrName>
                                        </p:attrNameLst>
                                      </p:cBhvr>
                                      <p:to>
                                        <p:strVal val="true"/>
                                      </p:to>
                                    </p:set>
                                  </p:childTnLst>
                                </p:cTn>
                              </p:par>
                              <p:par>
                                <p:cTn id="46" presetID="9999" presetClass="emph" presetSubtype="1" nodeType="withEffect">
                                  <p:stCondLst>
                                    <p:cond delay="0"/>
                                  </p:stCondLst>
                                  <p:childTnLst>
                                    <p:set>
                                      <p:cBhvr>
                                        <p:cTn id="47" dur="indefinite"/>
                                        <p:tgtEl>
                                          <p:spTgt spid="30"/>
                                        </p:tgtEl>
                                        <p:attrNameLst>
                                          <p:attrName>fillcolor</p:attrName>
                                        </p:attrNameLst>
                                      </p:cBhvr>
                                      <p:to>
                                        <p:clrVal>
                                          <a:srgbClr val="AFABAB"/>
                                        </p:clrVal>
                                      </p:to>
                                    </p:set>
                                    <p:set>
                                      <p:cBhvr>
                                        <p:cTn id="48" dur="indefinite"/>
                                        <p:tgtEl>
                                          <p:spTgt spid="30"/>
                                        </p:tgtEl>
                                        <p:attrNameLst>
                                          <p:attrName>fill.type</p:attrName>
                                        </p:attrNameLst>
                                      </p:cBhvr>
                                      <p:to>
                                        <p:strVal val="solid"/>
                                      </p:to>
                                    </p:set>
                                    <p:set>
                                      <p:cBhvr>
                                        <p:cTn id="49" dur="indefinite"/>
                                        <p:tgtEl>
                                          <p:spTgt spid="30"/>
                                        </p:tgtEl>
                                        <p:attrNameLst>
                                          <p:attrName>fill.on</p:attrName>
                                        </p:attrNameLst>
                                      </p:cBhvr>
                                      <p:to>
                                        <p:strVal val="true"/>
                                      </p:to>
                                    </p:set>
                                  </p:childTnLst>
                                </p:cTn>
                              </p:par>
                              <p:par>
                                <p:cTn id="50" presetID="9999" presetClass="emph" presetSubtype="1" nodeType="withEffect">
                                  <p:stCondLst>
                                    <p:cond delay="0"/>
                                  </p:stCondLst>
                                  <p:childTnLst>
                                    <p:set>
                                      <p:cBhvr>
                                        <p:cTn id="51" dur="indefinite"/>
                                        <p:tgtEl>
                                          <p:spTgt spid="30"/>
                                        </p:tgtEl>
                                        <p:attrNameLst>
                                          <p:attrName>fillcolor</p:attrName>
                                        </p:attrNameLst>
                                      </p:cBhvr>
                                      <p:to>
                                        <p:clrVal>
                                          <a:schemeClr val="bg1"/>
                                        </p:clrVal>
                                      </p:to>
                                    </p:set>
                                    <p:set>
                                      <p:cBhvr>
                                        <p:cTn id="52" dur="indefinite"/>
                                        <p:tgtEl>
                                          <p:spTgt spid="30"/>
                                        </p:tgtEl>
                                        <p:attrNameLst>
                                          <p:attrName>fill.type</p:attrName>
                                        </p:attrNameLst>
                                      </p:cBhvr>
                                      <p:to>
                                        <p:strVal val="solid"/>
                                      </p:to>
                                    </p:set>
                                    <p:set>
                                      <p:cBhvr>
                                        <p:cTn id="53" dur="indefinite"/>
                                        <p:tgtEl>
                                          <p:spTgt spid="3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SUBTYPE" val="f"/>
  <p:tag name="KSO_WM_UNIT_TYPE" val="ζ_i"/>
  <p:tag name="KSO_WM_UNIT_INDEX" val="1_1"/>
  <p:tag name="KSO_WM_UNIT_ID" val="mixed20199727_1*ζ_i*1_1"/>
  <p:tag name="KSO_WM_TEMPLATE_CATEGORY" val="mixed"/>
  <p:tag name="KSO_WM_TEMPLATE_INDEX" val="20199727"/>
  <p:tag name="KSO_WM_UNIT_LAYERLEVEL" val="1_1"/>
  <p:tag name="KSO_WM_TAG_VERSION" val="1.0"/>
  <p:tag name="KSO_WM_BEAUTIFY_FLAG" val="#wm#"/>
  <p:tag name="PA" val="v5.2.9"/>
</p:tagLst>
</file>

<file path=ppt/tags/tag2.xml><?xml version="1.0" encoding="utf-8"?>
<p:tagLst xmlns:p="http://schemas.openxmlformats.org/presentationml/2006/main">
  <p:tag name="RESOURCELIBID_ANIM" val="305"/>
  <p:tag name="KSO_WM_UNIT_DIAGRAM_MODELTYPE" val="flashPicture"/>
  <p:tag name="KSO_WM_UNIT_VALUE" val="1368*1026"/>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mixed20199727_1*ζ_h_d*1_1_1"/>
  <p:tag name="KSO_WM_TEMPLATE_CATEGORY" val="mixed"/>
  <p:tag name="KSO_WM_TEMPLATE_INDEX" val="20199727"/>
  <p:tag name="KSO_WM_UNIT_LAYERLEVEL" val="1_1_1"/>
  <p:tag name="KSO_WM_TAG_VERSION" val="1.0"/>
  <p:tag name="KSO_WM_BEAUTIFY_FLAG" val="#wm#"/>
  <p:tag name="PA" val="v5.2.9"/>
  <p:tag name="KSO_WM_UNIT_SUPPORT_UNIT_TYPE" val="[&quot;all&quot;]"/>
  <p:tag name="KSO_WM_UNIT_FLASH_PICTURE_RATE" val="2"/>
</p:tagLst>
</file>

<file path=ppt/tags/tag3.xml><?xml version="1.0" encoding="utf-8"?>
<p:tagLst xmlns:p="http://schemas.openxmlformats.org/presentationml/2006/main">
  <p:tag name="RESOURCELIBID_ANIM" val="305"/>
  <p:tag name="KSO_WM_UNIT_DIAGRAM_MODELTYPE" val="flashPicture"/>
  <p:tag name="KSO_WM_UNIT_VALUE" val="1368*1026"/>
  <p:tag name="KSO_WM_UNIT_HIGHLIGHT" val="0"/>
  <p:tag name="KSO_WM_UNIT_COMPATIBLE" val="0"/>
  <p:tag name="KSO_WM_UNIT_DIAGRAM_ISNUMVISUAL" val="0"/>
  <p:tag name="KSO_WM_UNIT_DIAGRAM_ISREFERUNIT" val="0"/>
  <p:tag name="KSO_WM_DIAGRAM_GROUP_CODE" val="ζ1-1"/>
  <p:tag name="KSO_WM_UNIT_TYPE" val="ζ_h_d"/>
  <p:tag name="KSO_WM_UNIT_INDEX" val="1_2_1"/>
  <p:tag name="KSO_WM_UNIT_ID" val="mixed20199727_1*ζ_h_d*1_2_1"/>
  <p:tag name="KSO_WM_TEMPLATE_CATEGORY" val="mixed"/>
  <p:tag name="KSO_WM_TEMPLATE_INDEX" val="20199727"/>
  <p:tag name="KSO_WM_UNIT_LAYERLEVEL" val="1_1_1"/>
  <p:tag name="KSO_WM_TAG_VERSION" val="1.0"/>
  <p:tag name="KSO_WM_BEAUTIFY_FLAG" val="#wm#"/>
  <p:tag name="PA" val="v5.2.9"/>
  <p:tag name="KSO_WM_UNIT_SUPPORT_UNIT_TYPE" val="[&quot;all&quot;]"/>
  <p:tag name="KSO_WM_UNIT_FLASH_PICTURE_RATE" val="2"/>
</p:tagLst>
</file>

<file path=ppt/tags/tag4.xml><?xml version="1.0" encoding="utf-8"?>
<p:tagLst xmlns:p="http://schemas.openxmlformats.org/presentationml/2006/main">
  <p:tag name="RESOURCELIBID_ANIM" val="305"/>
  <p:tag name="KSO_WM_UNIT_DIAGRAM_MODELTYPE" val="flashPicture"/>
  <p:tag name="KSO_WM_UNIT_VALUE" val="1368*1026"/>
  <p:tag name="KSO_WM_UNIT_HIGHLIGHT" val="0"/>
  <p:tag name="KSO_WM_UNIT_COMPATIBLE" val="0"/>
  <p:tag name="KSO_WM_UNIT_DIAGRAM_ISNUMVISUAL" val="0"/>
  <p:tag name="KSO_WM_UNIT_DIAGRAM_ISREFERUNIT" val="0"/>
  <p:tag name="KSO_WM_DIAGRAM_GROUP_CODE" val="ζ1-1"/>
  <p:tag name="KSO_WM_UNIT_TYPE" val="ζ_h_d"/>
  <p:tag name="KSO_WM_UNIT_INDEX" val="1_3_1"/>
  <p:tag name="KSO_WM_UNIT_ID" val="mixed20199727_1*ζ_h_d*1_3_1"/>
  <p:tag name="KSO_WM_TEMPLATE_CATEGORY" val="mixed"/>
  <p:tag name="KSO_WM_TEMPLATE_INDEX" val="20199727"/>
  <p:tag name="KSO_WM_UNIT_LAYERLEVEL" val="1_1_1"/>
  <p:tag name="KSO_WM_TAG_VERSION" val="1.0"/>
  <p:tag name="KSO_WM_BEAUTIFY_FLAG" val="#wm#"/>
  <p:tag name="PA" val="v5.2.9"/>
  <p:tag name="KSO_WM_UNIT_SUPPORT_UNIT_TYPE" val="[&quot;all&quot;]"/>
  <p:tag name="KSO_WM_UNIT_FLASH_PICTURE_RATE" val="2"/>
</p:tagLst>
</file>

<file path=ppt/tags/tag5.xml><?xml version="1.0" encoding="utf-8"?>
<p:tagLst xmlns:p="http://schemas.openxmlformats.org/presentationml/2006/main">
  <p:tag name="RESOURCELIBID_ANIM" val="305"/>
  <p:tag name="KSO_WM_UNIT_DIAGRAM_MODELTYPE" val="flashPicture"/>
  <p:tag name="KSO_WM_UNIT_VALUE" val="1368*1026"/>
  <p:tag name="KSO_WM_UNIT_HIGHLIGHT" val="0"/>
  <p:tag name="KSO_WM_UNIT_COMPATIBLE" val="0"/>
  <p:tag name="KSO_WM_UNIT_DIAGRAM_ISNUMVISUAL" val="0"/>
  <p:tag name="KSO_WM_UNIT_DIAGRAM_ISREFERUNIT" val="0"/>
  <p:tag name="KSO_WM_DIAGRAM_GROUP_CODE" val="ζ1-1"/>
  <p:tag name="KSO_WM_UNIT_TYPE" val="ζ_h_d"/>
  <p:tag name="KSO_WM_UNIT_INDEX" val="1_4_1"/>
  <p:tag name="KSO_WM_UNIT_ID" val="mixed20199727_1*ζ_h_d*1_4_1"/>
  <p:tag name="KSO_WM_TEMPLATE_CATEGORY" val="mixed"/>
  <p:tag name="KSO_WM_TEMPLATE_INDEX" val="20199727"/>
  <p:tag name="KSO_WM_UNIT_LAYERLEVEL" val="1_1_1"/>
  <p:tag name="KSO_WM_TAG_VERSION" val="1.0"/>
  <p:tag name="KSO_WM_BEAUTIFY_FLAG" val="#wm#"/>
  <p:tag name="PA" val="v5.2.9"/>
  <p:tag name="KSO_WM_UNIT_SUPPORT_UNIT_TYPE" val="[&quot;all&quot;]"/>
  <p:tag name="KSO_WM_UNIT_FLASH_PICTURE_RATE" val="2"/>
</p:tagLst>
</file>

<file path=ppt/tags/tag6.xml><?xml version="1.0" encoding="utf-8"?>
<p:tagLst xmlns:p="http://schemas.openxmlformats.org/presentationml/2006/main">
  <p:tag name="RESOURCELIBID_ANIM" val="305"/>
  <p:tag name="KSO_WM_UNIT_DIAGRAM_MODELTYPE" val="flashPicture"/>
  <p:tag name="KSO_WM_UNIT_VALUE" val="1368*1026"/>
  <p:tag name="KSO_WM_UNIT_HIGHLIGHT" val="0"/>
  <p:tag name="KSO_WM_UNIT_COMPATIBLE" val="0"/>
  <p:tag name="KSO_WM_UNIT_DIAGRAM_ISNUMVISUAL" val="0"/>
  <p:tag name="KSO_WM_UNIT_DIAGRAM_ISREFERUNIT" val="0"/>
  <p:tag name="KSO_WM_DIAGRAM_GROUP_CODE" val="ζ1-1"/>
  <p:tag name="KSO_WM_UNIT_TYPE" val="ζ_h_d"/>
  <p:tag name="KSO_WM_UNIT_INDEX" val="1_5_1"/>
  <p:tag name="KSO_WM_UNIT_ID" val="mixed20199727_1*ζ_h_d*1_5_1"/>
  <p:tag name="KSO_WM_TEMPLATE_CATEGORY" val="mixed"/>
  <p:tag name="KSO_WM_TEMPLATE_INDEX" val="20199727"/>
  <p:tag name="KSO_WM_UNIT_LAYERLEVEL" val="1_1_1"/>
  <p:tag name="KSO_WM_TAG_VERSION" val="1.0"/>
  <p:tag name="KSO_WM_BEAUTIFY_FLAG" val="#wm#"/>
  <p:tag name="PA" val="v5.2.9"/>
  <p:tag name="KSO_WM_UNIT_SUPPORT_UNIT_TYPE" val="[&quot;all&quot;]"/>
  <p:tag name="KSO_WM_UNIT_FLASH_PICTURE_RATE" val="2"/>
</p:tagLst>
</file>

<file path=ppt/tags/tag7.xml><?xml version="1.0" encoding="utf-8"?>
<p:tagLst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mixed20199730_1*ζ_h_i*1_1_1"/>
  <p:tag name="KSO_WM_TEMPLATE_CATEGORY" val="mixed"/>
  <p:tag name="KSO_WM_TEMPLATE_INDEX" val="20199730"/>
  <p:tag name="KSO_WM_UNIT_LAYERLEVEL" val="1_1_1"/>
  <p:tag name="KSO_WM_TAG_VERSION" val="1.0"/>
  <p:tag name="KSO_WM_BEAUTIFY_FLAG" val="#wm#"/>
</p:tagLst>
</file>

<file path=ppt/tags/tag8.xml><?xml version="1.0" encoding="utf-8"?>
<p:tagLst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mixed20199730_1*ζ_h_i*1_1_1"/>
  <p:tag name="KSO_WM_TEMPLATE_CATEGORY" val="mixed"/>
  <p:tag name="KSO_WM_TEMPLATE_INDEX" val="20199730"/>
  <p:tag name="KSO_WM_UNIT_LAYERLEVEL" val="1_1_1"/>
  <p:tag name="KSO_WM_TAG_VERSION" val="1.0"/>
  <p:tag name="KSO_WM_BEAUTIFY_FLAG" val="#wm#"/>
</p:tagLst>
</file>

<file path=ppt/tags/tag9.xml><?xml version="1.0" encoding="utf-8"?>
<p:tagLst xmlns:p="http://schemas.openxmlformats.org/presentationml/2006/main">
  <p:tag name="KSO_WM_UNIT_FLASH_PICTURE_TYPE"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993324-BE00-4BF2-9DD3-057C29B76792}"/>
</file>

<file path=customXml/itemProps2.xml><?xml version="1.0" encoding="utf-8"?>
<ds:datastoreItem xmlns:ds="http://schemas.openxmlformats.org/officeDocument/2006/customXml" ds:itemID="{B3D00687-5CEA-4B80-89AC-BAC64AEDF24F}"/>
</file>

<file path=customXml/itemProps3.xml><?xml version="1.0" encoding="utf-8"?>
<ds:datastoreItem xmlns:ds="http://schemas.openxmlformats.org/officeDocument/2006/customXml" ds:itemID="{9755A241-2706-479D-ABCC-371D014FBFD2}"/>
</file>

<file path=docProps/app.xml><?xml version="1.0" encoding="utf-8"?>
<Properties xmlns="http://schemas.openxmlformats.org/officeDocument/2006/extended-properties" xmlns:vt="http://schemas.openxmlformats.org/officeDocument/2006/docPropsVTypes">
  <TotalTime>0</TotalTime>
  <Words>4520</Words>
  <Application>WPS 演示</Application>
  <PresentationFormat>宽屏</PresentationFormat>
  <Paragraphs>46</Paragraphs>
  <Slides>10</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10</vt:i4>
      </vt:variant>
    </vt:vector>
  </HeadingPairs>
  <TitlesOfParts>
    <vt:vector size="26" baseType="lpstr">
      <vt:lpstr>Arial</vt:lpstr>
      <vt:lpstr>宋体</vt:lpstr>
      <vt:lpstr>Wingdings</vt:lpstr>
      <vt:lpstr>思源黑体 CN Heavy</vt:lpstr>
      <vt:lpstr>黑体</vt:lpstr>
      <vt:lpstr>微软雅黑</vt:lpstr>
      <vt:lpstr>Source Han Sans CN Normal</vt:lpstr>
      <vt:lpstr>Yu Gothic UI Semilight</vt:lpstr>
      <vt:lpstr>Times New Roman</vt:lpstr>
      <vt:lpstr>Arial</vt:lpstr>
      <vt:lpstr>等线</vt:lpstr>
      <vt:lpstr>Arial Unicode MS</vt:lpstr>
      <vt:lpstr>等线 Light</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Social etiquette: 1.When talking to someone, your eyes should look squarely at each other. You can use hand gestures to help talk, but do not point your finger at each other, not to mention pointing your finger directly at each other, so as not to make people feel that you are rude and impetuous. 1.与人交谈时，眼睛要正视对方。可以用手势帮助说话，但不要用手指指着对方，更不要用手指直接指着对方，以免让人觉得你很粗鲁、很冲动。  2. When there are more than two people in a conversation, don't just talk to one of them and leave the others out. You should listen intently when others are talking, not look to the right or left, or frequently raise your wrist to look at your watch, and not to make careless and rude movements such as stretching or yawning. 2. 当谈话中有两个以上的人时，不要只和其中一个人说话，而把其他人排除在外。在别人说话时要专心听讲，不要左顾右盼，也不要经常抬起手腕看表，更不要做伸懒腰、打哈欠等粗心、不礼貌的动作。</vt:lpstr>
      <vt:lpstr> 3. If you are talking to someone of the opposite sex, you should pay more attention to being discreet and generous. If it is the first time, male guests generally do not touch on women's age, marriage, education and other "sensitive topics"; especially avoid talking about women's fat, thin, tall and short, otherwise it will be seen as low aspirations and lack of education. 3. 如果是与异性交谈，更要注意谨慎、大方。如果是第一次，男客人一般不要触及女性的年龄、婚姻、学历等 "敏感话题";尤其要避免谈论女性的胖瘦、高矮，否则会被视为志向低下、缺乏教养。</vt:lpstr>
      <vt:lpstr> 4. If you need to leave during a conversation, you should apologise to the other person before leaving. If you see someone leaving the group for an individual conversation, it is generally not advisable to listen in. If there is an urgent need to interrupt the other party, you should first say "sorry for the interruption" and leave as soon as possible after you have finished interrupting. 4. 如果在谈话过程中需要离开，应在离开前向对方道歉。5.如果看到有人因个别谈话而离开群体，一般不宜旁听。如果急需打断对方的谈话，应先说 "对不起，打扰了"，打断完后尽快离开。 5. If you are not a close friend or relative, it is not advisable to ask about the other person's personal affairs, and do not pursue the other person if you find that he or she has a subject that he or she does not want to mention. As this is a conversation, it is important not to be in a position where one person is talking incessantly. If there is a difference of opinion, as long as it is not a major right or wrong, you should not argue with the other person to the point of being red-handed, so as not to upset the table. 5. 如果不是亲朋好友，就不宜过问对方的私事，如果发现对方有不愿提及的话题，也不要追问。既然是谈话，就不要处于一个人滔滔不绝的状态。如果有不同的意见，只要不是大是大非，就不要和对方争论到面红耳赤的地步，以免扰乱桌面。</vt:lpstr>
      <vt:lpstr>握手礼仪也是交际礼仪的一种，不同的人握手的礼仪不同，从下面的图片可以看出。 Handshake etiquette is also a form of communicative etiquette in which different people shake hands with different etiquette, as can be seen in the following pictures.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User</dc:creator>
  <cp:lastModifiedBy>我叫不生气</cp:lastModifiedBy>
  <cp:revision>4</cp:revision>
  <dcterms:created xsi:type="dcterms:W3CDTF">2020-02-28T09:13:00Z</dcterms:created>
  <dcterms:modified xsi:type="dcterms:W3CDTF">2021-04-14T02:46:48Z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2052-11.1.0.10214</vt:lpwstr>
  </property>
  <property fmtid="{D5CDD505-2E9C-101B-9397-08002B2CF9AE}" pid="3" name="KSOTemplateUUID">
    <vt:lpwstr>v1.0_mb_pQzIEODkE5dyNjgFDpJPHw==</vt:lpwstr>
  </property>
  <property fmtid="{D5CDD505-2E9C-101B-9397-08002B2CF9AE}" pid="4" name="ContentTypeId">
    <vt:lpwstr>0x0101004216CB7EAD73364A8C08FF5BEECD6A59</vt:lpwstr>
  </property>
</Properties>
</file>