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6790A1-6689-44C4-8C60-A4E197572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D73D2A-E0B8-4568-AB98-822A45885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F36E63-A40F-48EF-B8DB-02E23BA7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BE5B38-56FD-4603-979E-88223FB20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ADA50C-F3A5-471E-9BE1-3E8424BD4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8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5C947E-365F-4391-AF0F-1AE7A3EE3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80CBC06-F683-4756-9187-4DC83F9A9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13CAFF-31D9-46AF-8BFE-6AF5C4CF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19EA01-1A79-412D-AF3E-B5123B664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872452-6C71-404C-A555-6981F95CC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25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7A4BB28-DF5C-42C7-A2FC-580D52B78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E6663B1-81CC-4C7D-B926-29FE396D8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67E9EF-5CDD-4CB9-B2AD-B06934EF6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303DBE-ECA2-45EC-9AAA-C393D73B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CCDEFD-F2D7-4B73-B9FF-6D42533C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196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F74A6A-06A2-407B-ACD7-24A314BB5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F48780-02A2-4D5A-8668-97DF78EAD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134918-12F3-44B3-8BE4-931979224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6912AB-4D53-467F-A09B-8D51A25B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6995BA-BB5D-4A14-B757-0F32BFC7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050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A4D831-D76A-4CFD-B600-44FDE859D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50DEA9-6A01-4BD4-8D51-F0F66FE8C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B0040E-2857-4D35-8114-A71D53BAF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72DD234-E5B9-4B53-B058-2150CC348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DA2990-5C71-4A73-A5CF-AA0F1E29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36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58BF1F-8729-4F83-8939-4F42F7193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A0C090-BB02-4602-B8F2-C876BE8BF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8F0DD2-DD79-4B42-8561-A50BB4FF2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9AFF7D5-86C8-4B9D-B948-A8B1823A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D4131DE-7202-45A8-BD86-073FE8ED6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F7D636E-2955-4EEC-A19D-66B6F1A0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3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408F06-58E2-4699-BEBE-8C4E0B8B2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1D76FE-AF58-4E6B-A1EB-0EB776735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1E46786-BD76-41E5-9746-FE07F4903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EACD3A1-9761-428B-B551-C1E3BA89D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11AD123-C688-4FD6-95A1-B9A44E35E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F084991-939A-4CD6-9D46-CD60A64B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5FCAD60-6956-4E1E-858A-29219C39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78AFF84-CC46-43A5-BE72-38945C44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95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32CE5B-6CE2-42A2-828B-9DE4E384D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F993FE-93E9-4F98-9980-E010220C1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0852FC4-BC39-40A9-BCD5-2DEC8A78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9E9E4-56C7-471B-AE86-A0452BD52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19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5C2F048-4F83-4C0D-B799-0EA362442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CF4D5A-996C-49B9-9C41-52B823932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CE97F5-77AC-4023-84EF-EA99330F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66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69ED34-913A-4B8F-85A2-2CA5E7948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D79852-8F24-43D3-8503-2B10B3765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80B545-F249-46DE-BD4D-148D980E1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47E797-53A9-4526-BF19-C6A459C75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EA0AD3-DC14-4F68-9808-A323DAFBA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923C56E-4635-43E7-BBBF-88150779D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86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B6089C-558C-4DAC-9780-0C9BB4169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89D1868-8E72-40BE-99EC-6EB88F2FE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17BEFAB-F41A-4EF7-B5CA-DC195DAD2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EB7AB7-E417-4512-B98F-18C1AE3E9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152E880-9D84-432E-B108-D155B080C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B59E243-FA23-4314-84D4-266734D5B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337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0F61F08-93F1-42EA-AD8B-E5583E7E7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459BEBA-F1F4-4B72-AADC-CE2CA2854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97059D-53D6-4F06-94D0-97AFA22DA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DAB36-CFA7-4E65-9AEC-B71D6F4A6929}" type="datetimeFigureOut">
              <a:rPr lang="zh-CN" altLang="en-US" smtClean="0"/>
              <a:t>2021/3/23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0D7A0B-427F-4266-9077-D0E41E1AD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550A7AC-9782-4DDB-AA03-F3882A298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56508-8160-4656-BB11-66BF3667D0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04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311FF730-F38A-42D4-A399-11E559E78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220" y="534903"/>
            <a:ext cx="10364699" cy="2031055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92D050"/>
                </a:solidFill>
                <a:latin typeface="Arial Black" panose="020B0A04020102020204" pitchFamily="34" charset="0"/>
              </a:rPr>
              <a:t>Communicative barriers. Feedback </a:t>
            </a:r>
            <a:endParaRPr lang="zh-CN" altLang="en-US" b="1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554FBDB-BC5E-445E-807E-1273D7159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9173" y="4166158"/>
            <a:ext cx="7378792" cy="682079"/>
          </a:xfrm>
        </p:spPr>
        <p:txBody>
          <a:bodyPr>
            <a:normAutofit fontScale="92500"/>
          </a:bodyPr>
          <a:lstStyle/>
          <a:p>
            <a:r>
              <a:rPr lang="en-US" altLang="zh-CN" dirty="0">
                <a:solidFill>
                  <a:srgbClr val="FFFF00"/>
                </a:solidFill>
                <a:latin typeface="Arial Black" panose="020B0A04020102020204" pitchFamily="34" charset="0"/>
              </a:rPr>
              <a:t>LIANGHOUQIAN   Physical culture and sports</a:t>
            </a:r>
            <a:endParaRPr lang="zh-CN" altLang="en-US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79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5260C4-F424-42BD-B8F3-1423AC3BC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Black" panose="020B0A04020102020204" pitchFamily="34" charset="0"/>
              </a:rPr>
              <a:t>Communication</a:t>
            </a:r>
            <a:r>
              <a:rPr lang="en-US" altLang="zh-CN" dirty="0"/>
              <a:t> </a:t>
            </a:r>
            <a:r>
              <a:rPr lang="en-US" altLang="zh-CN" dirty="0">
                <a:latin typeface="Arial Black" panose="020B0A04020102020204" pitchFamily="34" charset="0"/>
              </a:rPr>
              <a:t>principles</a:t>
            </a:r>
            <a:r>
              <a:rPr lang="zh-CN" altLang="en-US" sz="2400" dirty="0">
                <a:latin typeface="+mn-ea"/>
                <a:ea typeface="+mn-ea"/>
              </a:rPr>
              <a:t>（沟通原理）</a:t>
            </a: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3EEB7231-01C6-487C-B052-9F527DBA2A7A}"/>
              </a:ext>
            </a:extLst>
          </p:cNvPr>
          <p:cNvSpPr/>
          <p:nvPr/>
        </p:nvSpPr>
        <p:spPr>
          <a:xfrm>
            <a:off x="1152524" y="1358504"/>
            <a:ext cx="300275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Sender(</a:t>
            </a:r>
            <a:r>
              <a:rPr lang="zh-CN" altLang="en-US" dirty="0"/>
              <a:t>发讯者）</a:t>
            </a: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AD52FADF-1837-4D31-BE13-4F1B70334E79}"/>
              </a:ext>
            </a:extLst>
          </p:cNvPr>
          <p:cNvSpPr/>
          <p:nvPr/>
        </p:nvSpPr>
        <p:spPr>
          <a:xfrm>
            <a:off x="1152524" y="2870091"/>
            <a:ext cx="300275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Organizecode</a:t>
            </a:r>
            <a:endParaRPr lang="en-US" altLang="zh-CN" dirty="0"/>
          </a:p>
          <a:p>
            <a:pPr algn="ctr"/>
            <a:r>
              <a:rPr lang="en-US" altLang="zh-CN" dirty="0"/>
              <a:t>(</a:t>
            </a:r>
            <a:r>
              <a:rPr lang="zh-CN" altLang="en-US" dirty="0"/>
              <a:t>整理编码）</a:t>
            </a: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64D6970F-494F-46FC-9944-085F95347DDB}"/>
              </a:ext>
            </a:extLst>
          </p:cNvPr>
          <p:cNvSpPr/>
          <p:nvPr/>
        </p:nvSpPr>
        <p:spPr>
          <a:xfrm>
            <a:off x="1152526" y="4310062"/>
            <a:ext cx="300275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Channel </a:t>
            </a:r>
          </a:p>
          <a:p>
            <a:pPr algn="ctr"/>
            <a:r>
              <a:rPr lang="zh-CN" altLang="en-US" dirty="0"/>
              <a:t>（渠道）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9F098F7D-1C85-41C2-9EBB-227FEC687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525" y="5683536"/>
            <a:ext cx="3002754" cy="11620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altLang="zh-CN" dirty="0"/>
              <a:t>Decoding and deciphering</a:t>
            </a:r>
          </a:p>
          <a:p>
            <a:pPr marL="0" indent="0" algn="ctr">
              <a:buNone/>
            </a:pPr>
            <a:r>
              <a:rPr lang="zh-CN" altLang="en-US" dirty="0"/>
              <a:t>（解码破 译）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C6A32431-B334-46C8-92AB-74A4CB90CB08}"/>
              </a:ext>
            </a:extLst>
          </p:cNvPr>
          <p:cNvSpPr/>
          <p:nvPr/>
        </p:nvSpPr>
        <p:spPr>
          <a:xfrm>
            <a:off x="5103021" y="5683536"/>
            <a:ext cx="2819400" cy="1114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Addressee </a:t>
            </a:r>
          </a:p>
          <a:p>
            <a:pPr algn="ctr"/>
            <a:r>
              <a:rPr lang="zh-CN" altLang="en-US" dirty="0"/>
              <a:t>（收讯者） </a:t>
            </a: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6302232F-5231-4E6D-9EE1-C91D4954EFAE}"/>
              </a:ext>
            </a:extLst>
          </p:cNvPr>
          <p:cNvSpPr/>
          <p:nvPr/>
        </p:nvSpPr>
        <p:spPr>
          <a:xfrm>
            <a:off x="8900829" y="5783548"/>
            <a:ext cx="24003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Feedback</a:t>
            </a:r>
            <a:r>
              <a:rPr lang="zh-CN" altLang="en-US" dirty="0"/>
              <a:t>（反馈）</a:t>
            </a:r>
          </a:p>
        </p:txBody>
      </p:sp>
      <p:sp>
        <p:nvSpPr>
          <p:cNvPr id="11" name="箭头: 下 10">
            <a:extLst>
              <a:ext uri="{FF2B5EF4-FFF2-40B4-BE49-F238E27FC236}">
                <a16:creationId xmlns:a16="http://schemas.microsoft.com/office/drawing/2014/main" id="{7CB5A3DE-B7B0-40D0-9FD6-815E7CBDD3B0}"/>
              </a:ext>
            </a:extLst>
          </p:cNvPr>
          <p:cNvSpPr/>
          <p:nvPr/>
        </p:nvSpPr>
        <p:spPr>
          <a:xfrm>
            <a:off x="2411585" y="2287875"/>
            <a:ext cx="484632" cy="567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箭头: 下 11">
            <a:extLst>
              <a:ext uri="{FF2B5EF4-FFF2-40B4-BE49-F238E27FC236}">
                <a16:creationId xmlns:a16="http://schemas.microsoft.com/office/drawing/2014/main" id="{F3F76276-BF97-4A4A-9340-A7EBEEFA80BE}"/>
              </a:ext>
            </a:extLst>
          </p:cNvPr>
          <p:cNvSpPr/>
          <p:nvPr/>
        </p:nvSpPr>
        <p:spPr>
          <a:xfrm>
            <a:off x="2411585" y="3788854"/>
            <a:ext cx="484632" cy="521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25CDD776-B783-4697-B754-2703C991BC4D}"/>
              </a:ext>
            </a:extLst>
          </p:cNvPr>
          <p:cNvSpPr/>
          <p:nvPr/>
        </p:nvSpPr>
        <p:spPr>
          <a:xfrm>
            <a:off x="2411585" y="5224462"/>
            <a:ext cx="484632" cy="459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右 14">
            <a:extLst>
              <a:ext uri="{FF2B5EF4-FFF2-40B4-BE49-F238E27FC236}">
                <a16:creationId xmlns:a16="http://schemas.microsoft.com/office/drawing/2014/main" id="{93E900E5-6E79-4377-894D-214F1E422CE0}"/>
              </a:ext>
            </a:extLst>
          </p:cNvPr>
          <p:cNvSpPr/>
          <p:nvPr/>
        </p:nvSpPr>
        <p:spPr>
          <a:xfrm>
            <a:off x="4155279" y="602224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箭头: 右 15">
            <a:extLst>
              <a:ext uri="{FF2B5EF4-FFF2-40B4-BE49-F238E27FC236}">
                <a16:creationId xmlns:a16="http://schemas.microsoft.com/office/drawing/2014/main" id="{14FD6B3B-CED6-4B9C-9FF2-33F5AFBE6792}"/>
              </a:ext>
            </a:extLst>
          </p:cNvPr>
          <p:cNvSpPr/>
          <p:nvPr/>
        </p:nvSpPr>
        <p:spPr>
          <a:xfrm>
            <a:off x="7922421" y="59984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箭头: 右 16">
            <a:extLst>
              <a:ext uri="{FF2B5EF4-FFF2-40B4-BE49-F238E27FC236}">
                <a16:creationId xmlns:a16="http://schemas.microsoft.com/office/drawing/2014/main" id="{B21EAEE4-5652-48CA-B446-AE252D14CC2E}"/>
              </a:ext>
            </a:extLst>
          </p:cNvPr>
          <p:cNvSpPr/>
          <p:nvPr/>
        </p:nvSpPr>
        <p:spPr>
          <a:xfrm rot="16200000">
            <a:off x="8054549" y="3494802"/>
            <a:ext cx="40928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右 17">
            <a:extLst>
              <a:ext uri="{FF2B5EF4-FFF2-40B4-BE49-F238E27FC236}">
                <a16:creationId xmlns:a16="http://schemas.microsoft.com/office/drawing/2014/main" id="{9AEB5A18-B516-4A3F-A0E0-EB10AC0C7594}"/>
              </a:ext>
            </a:extLst>
          </p:cNvPr>
          <p:cNvSpPr/>
          <p:nvPr/>
        </p:nvSpPr>
        <p:spPr>
          <a:xfrm rot="10800000">
            <a:off x="4155279" y="1573388"/>
            <a:ext cx="628145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1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37542C-E0E3-42D4-B894-7FDA9096B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>
                <a:latin typeface="Arial Black" panose="020B0A04020102020204" pitchFamily="34" charset="0"/>
              </a:rPr>
              <a:t>The process of information loss</a:t>
            </a:r>
            <a:br>
              <a:rPr lang="en-US" altLang="zh-CN" dirty="0">
                <a:latin typeface="Arial Black" panose="020B0A04020102020204" pitchFamily="34" charset="0"/>
              </a:rPr>
            </a:br>
            <a:r>
              <a:rPr lang="en-US" altLang="zh-CN" sz="2400" dirty="0">
                <a:latin typeface="+mn-lt"/>
              </a:rPr>
              <a:t>(</a:t>
            </a:r>
            <a:r>
              <a:rPr lang="zh-CN" altLang="en-US" sz="2400" dirty="0">
                <a:latin typeface="+mn-lt"/>
              </a:rPr>
              <a:t>信息流失的过程</a:t>
            </a:r>
            <a:r>
              <a:rPr lang="en-US" altLang="zh-CN" sz="2400" dirty="0">
                <a:latin typeface="+mn-lt"/>
              </a:rPr>
              <a:t>)</a:t>
            </a:r>
            <a:r>
              <a:rPr lang="zh-CN" altLang="en-US" sz="2400" dirty="0">
                <a:latin typeface="+mn-lt"/>
              </a:rPr>
              <a:t>： </a:t>
            </a:r>
          </a:p>
        </p:txBody>
      </p:sp>
      <p:sp>
        <p:nvSpPr>
          <p:cNvPr id="8" name="等腰三角形 7">
            <a:extLst>
              <a:ext uri="{FF2B5EF4-FFF2-40B4-BE49-F238E27FC236}">
                <a16:creationId xmlns:a16="http://schemas.microsoft.com/office/drawing/2014/main" id="{7A680578-4A13-4444-9E16-C7163694AFA7}"/>
              </a:ext>
            </a:extLst>
          </p:cNvPr>
          <p:cNvSpPr/>
          <p:nvPr/>
        </p:nvSpPr>
        <p:spPr>
          <a:xfrm>
            <a:off x="0" y="1895471"/>
            <a:ext cx="12192000" cy="330517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Arial Black" panose="020B0A04020102020204" pitchFamily="34" charset="0"/>
              </a:rPr>
              <a:t>Communication funnel It's on your mind 100%</a:t>
            </a:r>
          </a:p>
          <a:p>
            <a:pPr algn="ctr"/>
            <a:r>
              <a:rPr lang="en-US" altLang="zh-CN" dirty="0">
                <a:latin typeface="Arial Black" panose="020B0A04020102020204" pitchFamily="34" charset="0"/>
              </a:rPr>
              <a:t> You said it 80%</a:t>
            </a:r>
          </a:p>
          <a:p>
            <a:pPr algn="ctr"/>
            <a:r>
              <a:rPr lang="en-US" altLang="zh-CN" dirty="0">
                <a:latin typeface="Arial Black" panose="020B0A04020102020204" pitchFamily="34" charset="0"/>
              </a:rPr>
              <a:t> People heard it 60%</a:t>
            </a:r>
          </a:p>
          <a:p>
            <a:pPr algn="ctr"/>
            <a:r>
              <a:rPr lang="en-US" altLang="zh-CN" dirty="0">
                <a:latin typeface="Arial Black" panose="020B0A04020102020204" pitchFamily="34" charset="0"/>
              </a:rPr>
              <a:t> What others understand 40% </a:t>
            </a:r>
          </a:p>
          <a:p>
            <a:pPr algn="ctr"/>
            <a:r>
              <a:rPr lang="en-US" altLang="zh-CN" dirty="0">
                <a:latin typeface="Arial Black" panose="020B0A04020102020204" pitchFamily="34" charset="0"/>
              </a:rPr>
              <a:t>Actions of others 20%</a:t>
            </a:r>
            <a:endParaRPr lang="zh-CN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6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D3566C-7D72-4C90-A2D3-4782CE9BD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Black" panose="020B0A04020102020204" pitchFamily="34" charset="0"/>
              </a:rPr>
              <a:t>Barriers to communication</a:t>
            </a:r>
            <a:r>
              <a:rPr lang="en-US" altLang="zh-CN" sz="2400" dirty="0">
                <a:latin typeface="+mn-lt"/>
              </a:rPr>
              <a:t>(</a:t>
            </a:r>
            <a:r>
              <a:rPr lang="zh-CN" altLang="en-US" sz="2400" dirty="0">
                <a:latin typeface="+mn-lt"/>
              </a:rPr>
              <a:t>沟通的障碍</a:t>
            </a:r>
            <a:r>
              <a:rPr lang="en-US" altLang="zh-CN" sz="2400" dirty="0">
                <a:latin typeface="+mn-lt"/>
              </a:rPr>
              <a:t>)</a:t>
            </a:r>
            <a:endParaRPr lang="zh-CN" altLang="en-US" sz="2400" dirty="0">
              <a:latin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E911DF-A6EC-458A-8203-2714727A3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地位差异（语言文化价值观）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Status differences (linguistic and cultural values) </a:t>
            </a:r>
          </a:p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来源的信度（可行度，真实性）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Reliability of sources (feasibility, authenticity) </a:t>
            </a:r>
          </a:p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认知的偏差（误读，误解）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Cognitive bias (misreading, misunderstanding) </a:t>
            </a:r>
          </a:p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个人经验的偏向引导有利有弊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Biased guidance of personal experience: advantages and disadvantages </a:t>
            </a:r>
          </a:p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情绪影响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Emotional impact</a:t>
            </a:r>
          </a:p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信息滥用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Information abuse</a:t>
            </a:r>
          </a:p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组织压力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Organizational pressure </a:t>
            </a:r>
          </a:p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信息过滤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Information filtering</a:t>
            </a:r>
          </a:p>
          <a:p>
            <a:pPr marL="0" indent="0">
              <a:buNone/>
            </a:pPr>
            <a:r>
              <a:rPr lang="en-US" altLang="zh-CN" sz="2000" dirty="0">
                <a:latin typeface="Arial Black" panose="020B0A04020102020204" pitchFamily="34" charset="0"/>
              </a:rPr>
              <a:t>• </a:t>
            </a:r>
            <a:r>
              <a:rPr lang="zh-CN" altLang="en-US" sz="2000" dirty="0">
                <a:latin typeface="Arial Black" panose="020B0A04020102020204" pitchFamily="34" charset="0"/>
              </a:rPr>
              <a:t>缺乏反馈</a:t>
            </a:r>
            <a:r>
              <a:rPr lang="en-US" altLang="zh-CN" sz="2000" dirty="0">
                <a:solidFill>
                  <a:srgbClr val="FF0000"/>
                </a:solidFill>
                <a:latin typeface="Arial Black" panose="020B0A04020102020204" pitchFamily="34" charset="0"/>
              </a:rPr>
              <a:t>Lack of feedback</a:t>
            </a:r>
            <a:endParaRPr lang="zh-CN" altLang="en-US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7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961B75-C7B3-4250-B138-7816E58B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Black" panose="020B0A04020102020204" pitchFamily="34" charset="0"/>
              </a:rPr>
              <a:t>Characteristics of good feedback</a:t>
            </a:r>
            <a:r>
              <a:rPr lang="zh-CN" altLang="en-US" sz="2400" b="1" dirty="0">
                <a:latin typeface="Arial Black" panose="020B0A04020102020204" pitchFamily="34" charset="0"/>
              </a:rPr>
              <a:t>（良好反 馈的特点）：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958E26-2A03-4D3E-9346-4895102A6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• Semantic clarity: avoid ambiguity in terms of concrete, true, positive, and description. 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语义明确</a:t>
            </a:r>
            <a:r>
              <a:rPr lang="en-US" altLang="zh-CN" dirty="0">
                <a:solidFill>
                  <a:srgbClr val="00B050"/>
                </a:solidFill>
                <a:latin typeface="Arial Black" panose="020B0A04020102020204" pitchFamily="34" charset="0"/>
              </a:rPr>
              <a:t>---</a:t>
            </a:r>
            <a:r>
              <a:rPr lang="zh-CN" alt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具体、真实、正面、描述要避免含糊不清。</a:t>
            </a:r>
            <a:endParaRPr lang="en-US" altLang="zh-CN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• Empathy - try to understand each other's purpose and put yourself in the other's shoes 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心灵相通</a:t>
            </a:r>
            <a:r>
              <a:rPr lang="en-US" altLang="zh-CN" dirty="0">
                <a:solidFill>
                  <a:srgbClr val="00B050"/>
                </a:solidFill>
                <a:latin typeface="Arial Black" panose="020B0A04020102020204" pitchFamily="34" charset="0"/>
              </a:rPr>
              <a:t>----</a:t>
            </a:r>
            <a:r>
              <a:rPr lang="zh-CN" alt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尽力理解对方的目的，设身处地为对方考虑 </a:t>
            </a:r>
            <a:endParaRPr lang="en-US" altLang="zh-CN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• Active inquiry - no defense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zh-CN" alt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积极探询</a:t>
            </a:r>
            <a:r>
              <a:rPr lang="en-US" altLang="zh-CN" dirty="0">
                <a:solidFill>
                  <a:srgbClr val="00B050"/>
                </a:solidFill>
                <a:latin typeface="Arial Black" panose="020B0A04020102020204" pitchFamily="34" charset="0"/>
              </a:rPr>
              <a:t>---- </a:t>
            </a:r>
            <a:r>
              <a:rPr lang="zh-CN" alt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不要防卫</a:t>
            </a:r>
          </a:p>
        </p:txBody>
      </p:sp>
    </p:spTree>
    <p:extLst>
      <p:ext uri="{BB962C8B-B14F-4D97-AF65-F5344CB8AC3E}">
        <p14:creationId xmlns:p14="http://schemas.microsoft.com/office/powerpoint/2010/main" val="4169806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87FD79-A4D5-4A5F-A35E-F103E2B2E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Black" panose="020B0A04020102020204" pitchFamily="34" charset="0"/>
              </a:rPr>
              <a:t>Bad feedback and good feedback</a:t>
            </a:r>
            <a:r>
              <a:rPr lang="zh-CN" altLang="en-US" sz="2400" dirty="0">
                <a:latin typeface="Arial Black" panose="020B0A04020102020204" pitchFamily="34" charset="0"/>
              </a:rPr>
              <a:t>（不好的 反馈与好的反馈）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43CACE-2127-4925-A7BA-A9951D350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b="1" dirty="0">
                <a:solidFill>
                  <a:srgbClr val="7030A0"/>
                </a:solidFill>
              </a:rPr>
              <a:t>You have to work hard. </a:t>
            </a:r>
          </a:p>
          <a:p>
            <a:r>
              <a:rPr lang="en-US" altLang="zh-CN" b="1" dirty="0">
                <a:solidFill>
                  <a:srgbClr val="7030A0"/>
                </a:solidFill>
              </a:rPr>
              <a:t>The purpose is not clear </a:t>
            </a:r>
          </a:p>
          <a:p>
            <a:r>
              <a:rPr lang="zh-CN" altLang="en-US" b="1" dirty="0">
                <a:solidFill>
                  <a:srgbClr val="7030A0"/>
                </a:solidFill>
              </a:rPr>
              <a:t> </a:t>
            </a:r>
            <a:r>
              <a:rPr lang="en-US" altLang="zh-CN" b="1" dirty="0">
                <a:solidFill>
                  <a:srgbClr val="7030A0"/>
                </a:solidFill>
              </a:rPr>
              <a:t>The task is not done well</a:t>
            </a:r>
          </a:p>
          <a:p>
            <a:r>
              <a:rPr lang="en-US" altLang="zh-CN" b="1" dirty="0">
                <a:solidFill>
                  <a:srgbClr val="7030A0"/>
                </a:solidFill>
              </a:rPr>
              <a:t> the meaning is unclear </a:t>
            </a:r>
          </a:p>
          <a:p>
            <a:r>
              <a:rPr lang="en-US" altLang="zh-CN" b="1" dirty="0">
                <a:solidFill>
                  <a:srgbClr val="7030A0"/>
                </a:solidFill>
              </a:rPr>
              <a:t>Your plan doesn‘t matter how to use . </a:t>
            </a:r>
          </a:p>
          <a:p>
            <a:r>
              <a:rPr lang="en-US" altLang="zh-CN" b="1" dirty="0">
                <a:solidFill>
                  <a:srgbClr val="7030A0"/>
                </a:solidFill>
              </a:rPr>
              <a:t>single feedback </a:t>
            </a:r>
          </a:p>
          <a:p>
            <a:r>
              <a:rPr lang="en-US" altLang="zh-CN" b="1" dirty="0">
                <a:solidFill>
                  <a:srgbClr val="7030A0"/>
                </a:solidFill>
              </a:rPr>
              <a:t>What do you think a good plan should have? </a:t>
            </a:r>
          </a:p>
          <a:p>
            <a:r>
              <a:rPr lang="en-US" altLang="zh-CN" b="1" dirty="0">
                <a:solidFill>
                  <a:srgbClr val="7030A0"/>
                </a:solidFill>
              </a:rPr>
              <a:t>Can you provide some guidance to me to rearrange the plan? </a:t>
            </a:r>
          </a:p>
          <a:p>
            <a:r>
              <a:rPr lang="en-US" altLang="zh-CN" b="1" dirty="0">
                <a:solidFill>
                  <a:srgbClr val="7030A0"/>
                </a:solidFill>
              </a:rPr>
              <a:t>Effective feedback is the mutual responsibility of both parties, which can benefit both parties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6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6D59FE-8F2C-4F19-A07F-26204EED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Black" panose="020B0A04020102020204" pitchFamily="34" charset="0"/>
              </a:rPr>
              <a:t>How to give feedback</a:t>
            </a:r>
            <a:r>
              <a:rPr lang="en-US" altLang="zh-CN" sz="2400" b="1" dirty="0">
                <a:latin typeface="+mn-lt"/>
              </a:rPr>
              <a:t>:(</a:t>
            </a:r>
            <a:r>
              <a:rPr lang="zh-CN" altLang="en-US" sz="2400" b="1" dirty="0">
                <a:latin typeface="+mn-lt"/>
              </a:rPr>
              <a:t>如何反馈</a:t>
            </a:r>
            <a:r>
              <a:rPr lang="en-US" altLang="zh-CN" sz="2400" b="1" dirty="0">
                <a:latin typeface="+mn-lt"/>
              </a:rPr>
              <a:t>)</a:t>
            </a:r>
            <a:endParaRPr lang="zh-CN" altLang="en-US" sz="2400" b="1" dirty="0">
              <a:latin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4D4E6A-218B-4EBA-A03D-B4CFD9DB1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712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Two way communication to avoid single feedback </a:t>
            </a:r>
          </a:p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When it's necessary</a:t>
            </a:r>
          </a:p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 Often</a:t>
            </a:r>
          </a:p>
          <a:p>
            <a:r>
              <a:rPr lang="zh-CN" altLang="en-US" b="1" dirty="0">
                <a:solidFill>
                  <a:srgbClr val="00B0F0"/>
                </a:solidFill>
                <a:latin typeface="Arial Black" panose="020B0A04020102020204" pitchFamily="34" charset="0"/>
              </a:rPr>
              <a:t> </a:t>
            </a:r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Timely and proactive </a:t>
            </a:r>
          </a:p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Concrete</a:t>
            </a:r>
          </a:p>
          <a:p>
            <a:r>
              <a:rPr lang="zh-CN" altLang="en-US" b="1" dirty="0">
                <a:solidFill>
                  <a:srgbClr val="00B0F0"/>
                </a:solidFill>
                <a:latin typeface="Arial Black" panose="020B0A04020102020204" pitchFamily="34" charset="0"/>
              </a:rPr>
              <a:t> </a:t>
            </a:r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Describe behavior </a:t>
            </a:r>
          </a:p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State the effect of the act </a:t>
            </a:r>
          </a:p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Make a suggestion or request </a:t>
            </a:r>
          </a:p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Retell</a:t>
            </a:r>
          </a:p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 Asking for unclear information and facts </a:t>
            </a:r>
          </a:p>
          <a:p>
            <a:r>
              <a:rPr lang="en-US" altLang="zh-CN" b="1" dirty="0">
                <a:solidFill>
                  <a:srgbClr val="00B0F0"/>
                </a:solidFill>
                <a:latin typeface="Arial Black" panose="020B0A04020102020204" pitchFamily="34" charset="0"/>
              </a:rPr>
              <a:t>Acceptance of proposal response request</a:t>
            </a:r>
            <a:endParaRPr lang="zh-CN" altLang="en-US" b="1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841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F3934F-1D09-428F-9A54-858CC1384162}"/>
</file>

<file path=customXml/itemProps2.xml><?xml version="1.0" encoding="utf-8"?>
<ds:datastoreItem xmlns:ds="http://schemas.openxmlformats.org/officeDocument/2006/customXml" ds:itemID="{0DF6513E-5324-42EE-8CD5-1F5393C7316B}"/>
</file>

<file path=customXml/itemProps3.xml><?xml version="1.0" encoding="utf-8"?>
<ds:datastoreItem xmlns:ds="http://schemas.openxmlformats.org/officeDocument/2006/customXml" ds:itemID="{D0DAFE9B-F9F3-49FC-B8C3-EBD251793B28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415</Words>
  <Application>Microsoft Office PowerPoint</Application>
  <PresentationFormat>宽屏</PresentationFormat>
  <Paragraphs>58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等线</vt:lpstr>
      <vt:lpstr>等线 Light</vt:lpstr>
      <vt:lpstr>Arial</vt:lpstr>
      <vt:lpstr>Arial Black</vt:lpstr>
      <vt:lpstr>Office 主题​​</vt:lpstr>
      <vt:lpstr>Communicative barriers. Feedback </vt:lpstr>
      <vt:lpstr>Communication principles（沟通原理）</vt:lpstr>
      <vt:lpstr>The process of information loss (信息流失的过程)： </vt:lpstr>
      <vt:lpstr>Barriers to communication(沟通的障碍)</vt:lpstr>
      <vt:lpstr>Characteristics of good feedback（良好反 馈的特点）：</vt:lpstr>
      <vt:lpstr>Bad feedback and good feedback（不好的 反馈与好的反馈）</vt:lpstr>
      <vt:lpstr>How to give feedback:(如何反馈)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Communicative barriers. Feedback</dc:title>
  <dc:creator>李 家伟</dc:creator>
  <cp:lastModifiedBy>李 家伟</cp:lastModifiedBy>
  <cp:revision>5</cp:revision>
  <dcterms:created xsi:type="dcterms:W3CDTF">2021-03-23T11:55:44Z</dcterms:created>
  <dcterms:modified xsi:type="dcterms:W3CDTF">2021-03-23T12:33:40Z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