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84" r:id="rId6"/>
    <p:sldId id="415" r:id="rId7"/>
    <p:sldId id="425" r:id="rId8"/>
    <p:sldId id="426" r:id="rId9"/>
    <p:sldId id="416" r:id="rId10"/>
    <p:sldId id="267" r:id="rId11"/>
    <p:sldId id="266" r:id="rId12"/>
    <p:sldId id="268" r:id="rId13"/>
    <p:sldId id="417" r:id="rId14"/>
    <p:sldId id="427" r:id="rId15"/>
    <p:sldId id="281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0B137"/>
    <a:srgbClr val="72B040"/>
    <a:srgbClr val="E8EAE9"/>
    <a:srgbClr val="FCFCFC"/>
    <a:srgbClr val="CCD0D1"/>
    <a:srgbClr val="D7D9E1"/>
    <a:srgbClr val="D5D8E3"/>
    <a:srgbClr val="DADBDE"/>
    <a:srgbClr val="D9DDE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4" autoAdjust="0"/>
    <p:restoredTop sz="94660"/>
  </p:normalViewPr>
  <p:slideViewPr>
    <p:cSldViewPr>
      <p:cViewPr>
        <p:scale>
          <a:sx n="120" d="100"/>
          <a:sy n="120" d="100"/>
        </p:scale>
        <p:origin x="-96" y="-72"/>
      </p:cViewPr>
      <p:guideLst>
        <p:guide orient="horz" pos="1354"/>
        <p:guide pos="28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presProps" Target="pres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9" Type="http://schemas.openxmlformats.org/officeDocument/2006/relationships/viewProps" Target="view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4EE0-625C-42DE-93CA-646494C2D7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8D75-25B8-4AB4-8B6F-61A12FADCD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724"/>
            <a:ext cx="9252520" cy="1636776"/>
          </a:xfrm>
          <a:prstGeom prst="rect">
            <a:avLst/>
          </a:prstGeom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863725" y="1718945"/>
            <a:ext cx="593915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ilyUPC" pitchFamily="34" charset="-34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How to Create Information</a:t>
            </a:r>
            <a:endParaRPr lang="en-US" altLang="zh-CN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LilyUPC" pitchFamily="34" charset="-34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52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83772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82731" y="2931790"/>
            <a:ext cx="184730" cy="34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7025" y="3804920"/>
            <a:ext cx="301879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 WORK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966086" y="3006985"/>
            <a:ext cx="3441700" cy="1176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Create Information</a:t>
            </a:r>
            <a:endParaRPr lang="zh-CN" altLang="en-US" sz="36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1824355"/>
            <a:ext cx="774065" cy="77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dir="u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Create Information</a:t>
            </a:r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32635" y="2457450"/>
            <a:ext cx="83756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1" algn="ctr"/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Create Information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7719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1975597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169697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002463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232122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426222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20072" y="1008901"/>
            <a:ext cx="2941847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dirty="0" smtClean="0"/>
              <a:t>The sender sends the message by encoding</a:t>
            </a:r>
            <a:endParaRPr lang="zh-CN" altLang="en-US" sz="18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5164827" y="2292603"/>
            <a:ext cx="2941847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dirty="0" smtClean="0"/>
              <a:t> a signal to adjust the channel</a:t>
            </a:r>
            <a:endParaRPr lang="zh-CN" altLang="en-US" sz="18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5219366" y="3518682"/>
            <a:ext cx="2941847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800" dirty="0" smtClean="0"/>
              <a:t>Avoid noise interference</a:t>
            </a:r>
            <a:endParaRPr lang="zh-CN" altLang="en-US" sz="1800" dirty="0" smtClean="0"/>
          </a:p>
        </p:txBody>
      </p:sp>
      <p:sp>
        <p:nvSpPr>
          <p:cNvPr id="41" name="平行四边形 40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917105" y="4295588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742695" y="4552077"/>
            <a:ext cx="351046" cy="351046"/>
            <a:chOff x="2827388" y="2924043"/>
            <a:chExt cx="351046" cy="351046"/>
          </a:xfrm>
        </p:grpSpPr>
        <p:sp>
          <p:nvSpPr>
            <p:cNvPr id="6" name="椭圆 5"/>
            <p:cNvSpPr/>
            <p:nvPr/>
          </p:nvSpPr>
          <p:spPr>
            <a:xfrm>
              <a:off x="2827388" y="292404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TextBox 76"/>
            <p:cNvSpPr txBox="1"/>
            <p:nvPr/>
          </p:nvSpPr>
          <p:spPr>
            <a:xfrm>
              <a:off x="2930903" y="2936004"/>
              <a:ext cx="144016" cy="338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" name="TextBox 79"/>
          <p:cNvSpPr txBox="1"/>
          <p:nvPr/>
        </p:nvSpPr>
        <p:spPr>
          <a:xfrm>
            <a:off x="5220001" y="4644537"/>
            <a:ext cx="2941847" cy="333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800" dirty="0" smtClean="0"/>
              <a:t>Recipient adjustment signal</a:t>
            </a:r>
            <a:endParaRPr lang="zh-CN" altLang="en-US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:blinds/>
      </p:transition>
    </mc:Choice>
    <mc:Fallback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45" grpId="0" bldLvl="0" animBg="1"/>
      <p:bldP spid="45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3" grpId="0" bldLvl="0" animBg="1"/>
      <p:bldP spid="53" grpId="1" bldLvl="0" animBg="1"/>
      <p:bldP spid="54" grpId="0" bldLvl="0" animBg="1"/>
      <p:bldP spid="54" grpId="1" bldLvl="0" animBg="1"/>
      <p:bldP spid="24" grpId="0" bldLvl="0" animBg="1"/>
      <p:bldP spid="33" grpId="0"/>
      <p:bldP spid="66" grpId="0" bldLvl="0" animBg="1"/>
      <p:bldP spid="67" grpId="0" bldLvl="0" animBg="1"/>
      <p:bldP spid="68" grpId="0" bldLvl="0" animBg="1"/>
      <p:bldP spid="78" grpId="0"/>
      <p:bldP spid="79" grpId="0"/>
      <p:bldP spid="80" grpId="0"/>
      <p:bldP spid="4" grpId="0" bldLvl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Create Information</a:t>
            </a:r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431137"/>
            <a:ext cx="882704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1" algn="ctr"/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Create Information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7719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1975597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169697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002463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232122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426222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20072" y="1008901"/>
            <a:ext cx="2941847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dirty="0" smtClean="0"/>
              <a:t>Receiver decodes received message</a:t>
            </a:r>
            <a:endParaRPr lang="zh-CN" altLang="en-US" sz="18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5164827" y="2292603"/>
            <a:ext cx="2941847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dirty="0" smtClean="0"/>
              <a:t> Feedback from receiver to sender</a:t>
            </a:r>
            <a:endParaRPr lang="zh-CN" altLang="en-US" sz="18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5219700" y="3518535"/>
            <a:ext cx="313436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1" algn="ctr"/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Finish The 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Create Information</a:t>
            </a:r>
            <a:endParaRPr lang="zh-CN" altLang="en-US" sz="18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:blinds/>
      </p:transition>
    </mc:Choice>
    <mc:Fallback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45" grpId="0" bldLvl="0" animBg="1"/>
      <p:bldP spid="45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3" grpId="0" bldLvl="0" animBg="1"/>
      <p:bldP spid="53" grpId="1" bldLvl="0" animBg="1"/>
      <p:bldP spid="54" grpId="0" bldLvl="0" animBg="1"/>
      <p:bldP spid="54" grpId="1" bldLvl="0" animBg="1"/>
      <p:bldP spid="24" grpId="0" bldLvl="0" animBg="1"/>
      <p:bldP spid="33" grpId="0"/>
      <p:bldP spid="66" grpId="0" bldLvl="0" animBg="1"/>
      <p:bldP spid="67" grpId="0" bldLvl="0" animBg="1"/>
      <p:bldP spid="68" grpId="0" bldLvl="0" animBg="1"/>
      <p:bldP spid="78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753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bject 6"/>
          <p:cNvSpPr/>
          <p:nvPr/>
        </p:nvSpPr>
        <p:spPr>
          <a:xfrm>
            <a:off x="3414240" y="312559"/>
            <a:ext cx="2052755" cy="1961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3020060" y="3018790"/>
            <a:ext cx="2840990" cy="1984375"/>
          </a:xfrm>
        </p:spPr>
        <p:txBody>
          <a:bodyPr rtlCol="0">
            <a:noAutofit/>
          </a:bodyPr>
          <a:p>
            <a:pPr marL="0" indent="0" algn="ctr" rtl="0">
              <a:buNone/>
            </a:pPr>
            <a:br>
              <a:rPr lang="en-US" altLang="zh-CN" sz="1600" dirty="0"/>
            </a:br>
            <a:r>
              <a:rPr lang="en-US" altLang="zh-CN" sz="1400" dirty="0">
                <a:solidFill>
                  <a:schemeClr val="bg1"/>
                </a:solidFill>
              </a:rPr>
              <a:t>Team members: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1. Sun Chang </a:t>
            </a:r>
            <a:r>
              <a:rPr lang="en-US" altLang="zh-CN" sz="1400" dirty="0" err="1">
                <a:solidFill>
                  <a:schemeClr val="bg1"/>
                </a:solidFill>
              </a:rPr>
              <a:t>Ming+Owen</a:t>
            </a:r>
            <a:r>
              <a:rPr lang="en-US" altLang="zh-CN" sz="1400" dirty="0">
                <a:solidFill>
                  <a:schemeClr val="bg1"/>
                </a:solidFill>
              </a:rPr>
              <a:t> 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altLang="zh-CN" sz="1400" dirty="0" err="1">
                <a:solidFill>
                  <a:schemeClr val="bg1"/>
                </a:solidFill>
              </a:rPr>
              <a:t>2.Hu</a:t>
            </a:r>
            <a:r>
              <a:rPr lang="en-US" altLang="zh-CN" sz="1400" dirty="0">
                <a:solidFill>
                  <a:schemeClr val="bg1"/>
                </a:solidFill>
              </a:rPr>
              <a:t> </a:t>
            </a:r>
            <a:r>
              <a:rPr lang="en-US" altLang="zh-CN" sz="1400" dirty="0" err="1">
                <a:solidFill>
                  <a:schemeClr val="bg1"/>
                </a:solidFill>
              </a:rPr>
              <a:t>Xiao+barry</a:t>
            </a:r>
            <a:endParaRPr lang="en-US" altLang="zh-CN" sz="1400" dirty="0" err="1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3. Li </a:t>
            </a:r>
            <a:r>
              <a:rPr lang="en-US" altLang="zh-CN" sz="1400" dirty="0" err="1">
                <a:solidFill>
                  <a:schemeClr val="bg1"/>
                </a:solidFill>
              </a:rPr>
              <a:t>Chuang+Thor</a:t>
            </a:r>
            <a:endParaRPr lang="en-US" altLang="zh-CN" sz="1400" dirty="0" err="1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4. Guo </a:t>
            </a:r>
            <a:r>
              <a:rPr lang="en-US" altLang="zh-CN" sz="1400" dirty="0" err="1">
                <a:solidFill>
                  <a:schemeClr val="bg1"/>
                </a:solidFill>
              </a:rPr>
              <a:t>Song+Ade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 err="1">
                <a:solidFill>
                  <a:schemeClr val="bg1"/>
                </a:solidFill>
              </a:rPr>
              <a:t>5.Chu</a:t>
            </a:r>
            <a:r>
              <a:rPr lang="en-US" altLang="zh-CN" sz="1400" dirty="0">
                <a:solidFill>
                  <a:schemeClr val="bg1"/>
                </a:solidFill>
              </a:rPr>
              <a:t> </a:t>
            </a:r>
            <a:r>
              <a:rPr lang="en-US" altLang="zh-CN" sz="1400" dirty="0" err="1">
                <a:solidFill>
                  <a:schemeClr val="bg1"/>
                </a:solidFill>
              </a:rPr>
              <a:t>Honggui+Hogen</a:t>
            </a:r>
            <a:endParaRPr lang="en-US" altLang="zh-CN" sz="1400" dirty="0" err="1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 Liu </a:t>
            </a:r>
            <a:r>
              <a:rPr lang="en-US" altLang="zh-CN" sz="1400" dirty="0" err="1">
                <a:solidFill>
                  <a:schemeClr val="bg1"/>
                </a:solidFill>
              </a:rPr>
              <a:t>yang+Tom</a:t>
            </a:r>
            <a:br>
              <a:rPr lang="en-US" altLang="zh-CN" sz="1400" dirty="0">
                <a:solidFill>
                  <a:srgbClr val="C00000"/>
                </a:solidFill>
              </a:rPr>
            </a:br>
            <a:endParaRPr lang="en-US" altLang="zh-CN" sz="14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4490" y="2431415"/>
            <a:ext cx="33356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Thank you teacher!</a:t>
            </a:r>
            <a:endParaRPr lang="zh-CN" altLang="en-US" sz="28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843280" y="3204210"/>
            <a:ext cx="157607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SHANNON WEAVER MODEL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307510" y="1994416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1476291" y="221171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4099198" y="1994416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3051810" y="3204210"/>
            <a:ext cx="3192145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MAIN ELEMENTS OF THE COMMUNICATION PROCESS</a:t>
            </a:r>
            <a:endParaRPr lang="zh-CN" altLang="en-US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6543293" y="3204458"/>
            <a:ext cx="1611262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Create Information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5"/>
          <p:cNvSpPr/>
          <p:nvPr/>
        </p:nvSpPr>
        <p:spPr bwMode="auto">
          <a:xfrm>
            <a:off x="6875780" y="1994535"/>
            <a:ext cx="945515" cy="85217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54" y="2211593"/>
            <a:ext cx="488480" cy="488482"/>
          </a:xfrm>
          <a:prstGeom prst="rect">
            <a:avLst/>
          </a:prstGeom>
        </p:spPr>
      </p:pic>
      <p:sp>
        <p:nvSpPr>
          <p:cNvPr id="36" name="KSO_Shape"/>
          <p:cNvSpPr/>
          <p:nvPr/>
        </p:nvSpPr>
        <p:spPr bwMode="auto">
          <a:xfrm>
            <a:off x="4309864" y="2108587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3985" y="227330"/>
            <a:ext cx="1384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bldLvl="0" animBg="1"/>
      <p:bldP spid="25" grpId="0" bldLvl="0" animBg="1"/>
      <p:bldP spid="27" grpId="0" bldLvl="0" animBg="1"/>
      <p:bldP spid="36" grpId="0" bldLvl="0" animBg="1"/>
      <p:bldP spid="52" grpId="0"/>
      <p:bldP spid="53" grpId="0"/>
      <p:bldP spid="55" grpId="0"/>
      <p:bldP spid="3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197860" y="2933065"/>
            <a:ext cx="2749550" cy="1730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SHANNON WEAVER MODEL</a:t>
            </a:r>
            <a:endParaRPr lang="zh-CN" altLang="en-US" sz="36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tx2">
              <a:lumMod val="50000"/>
              <a:alpha val="84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4203700" y="1924685"/>
            <a:ext cx="734695" cy="5746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dir="u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Noun explanation</a:t>
            </a:r>
            <a:endParaRPr lang="zh-CN" altLang="en-US" dirty="0"/>
          </a:p>
        </p:txBody>
      </p:sp>
      <p:sp>
        <p:nvSpPr>
          <p:cNvPr id="19" name="平行四边形 18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59385" y="1024255"/>
            <a:ext cx="8825230" cy="34467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Shannon Weaver model describes the process of electronic communication.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In this mode, propagation is described as a linear one-way process, including six factors: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information source, transmitter, channel, receiver, information receiver and noise.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The transmitter and receiver here play the role of coding and decoding.The first part of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it is the information source. The information is sent by the information source, and then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the transmitter converts the information into a transmissible signal. After transmission,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the receiver restores the received signal to a message and transmits it to the destination.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 this process, the information may be interfered by noise (for example, when watching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radio and TV programs, the antenna reception function is not good, the TV signal is weak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but the non TV signal is too strong, resulting in the image is not clear; the light in the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classroom is too strong, affecting the clarity of the projection image displayed on the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screen; the conversation in the aisle outside the classroom is too loud, affecting the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classroom teaching and learning All of these can be regarded as the influence of noise,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resulting in some attenuation and distortion.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background</a:t>
            </a:r>
            <a:endParaRPr lang="zh-CN" altLang="en-US" dirty="0"/>
          </a:p>
        </p:txBody>
      </p:sp>
      <p:sp>
        <p:nvSpPr>
          <p:cNvPr id="19" name="平行四边形 18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7315" y="1296035"/>
            <a:ext cx="8745855" cy="19697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The first model of communication process in Shannon Weaver model was proposed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by ClaudeShannon of Bell Telephone laboratory. At first, because of Shannon's working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background, he was only interested in the technology of communication.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Later, he worked with Warren weaver to study, which made the model more widely used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 other communication issues, commonly known as Shannon Weaver's communication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mode. Although many communication modes have been developed later,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Shannon Weaver model enables us to identify and analyze the important stages and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elements of communication process, so it is very useful.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application</a:t>
            </a:r>
            <a:endParaRPr lang="zh-CN" altLang="en-US" dirty="0"/>
          </a:p>
        </p:txBody>
      </p:sp>
      <p:sp>
        <p:nvSpPr>
          <p:cNvPr id="19" name="平行四边形 18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6680" y="1396365"/>
            <a:ext cx="8930640" cy="22155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Shannon Weaver model provides an important inspiration for the further study of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communication process.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、The concept of noise is introduced, which shows that the propagation is not carried out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 a closed vacuum;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、Through the analysis of some technology and equipment links, it improves the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communication scholars' understanding of the role of information technology in the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process of communication;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、It lays a foundation for investigating the communication process with the method of 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combination of Arts and science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123190"/>
            <a:ext cx="3380105" cy="307975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SHANNON WEAVER MODEL</a:t>
            </a:r>
            <a:endParaRPr lang="zh-CN" altLang="en-US" dirty="0"/>
          </a:p>
        </p:txBody>
      </p:sp>
      <p:sp>
        <p:nvSpPr>
          <p:cNvPr id="202" name="平行四边形 201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98"/>
          <p:cNvGrpSpPr/>
          <p:nvPr/>
        </p:nvGrpSpPr>
        <p:grpSpPr>
          <a:xfrm>
            <a:off x="4122103" y="2308701"/>
            <a:ext cx="965835" cy="965835"/>
            <a:chOff x="2193191" y="1899415"/>
            <a:chExt cx="2421376" cy="2421376"/>
          </a:xfrm>
          <a:effectLst/>
        </p:grpSpPr>
        <p:sp>
          <p:nvSpPr>
            <p:cNvPr id="359" name="椭圆 358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FFC513"/>
            </a:solidFill>
            <a:ln w="317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27000" dist="63500" dir="13500000">
                <a:srgbClr val="C00002">
                  <a:lumMod val="50000"/>
                  <a:alpha val="85000"/>
                </a:srgbClr>
              </a:innerShdw>
            </a:effectLst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</a:ln>
            <a:effectLst>
              <a:outerShdw blurRad="165100" dist="88900" dir="2700000" algn="tl" rotWithShape="0">
                <a:srgbClr val="C00002">
                  <a:lumMod val="50000"/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361" name="组合 101"/>
          <p:cNvGrpSpPr/>
          <p:nvPr/>
        </p:nvGrpSpPr>
        <p:grpSpPr>
          <a:xfrm>
            <a:off x="3396139" y="2550001"/>
            <a:ext cx="429101" cy="429101"/>
            <a:chOff x="3237545" y="4561747"/>
            <a:chExt cx="1146960" cy="1146960"/>
          </a:xfrm>
        </p:grpSpPr>
        <p:sp>
          <p:nvSpPr>
            <p:cNvPr id="362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27000" dist="63500" dir="13500000">
                <a:sysClr val="windowText" lastClr="000000">
                  <a:lumMod val="65000"/>
                  <a:lumOff val="35000"/>
                  <a:alpha val="49000"/>
                </a:sysClr>
              </a:innerShdw>
            </a:effectLst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63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364" name="组合 104"/>
          <p:cNvGrpSpPr/>
          <p:nvPr/>
        </p:nvGrpSpPr>
        <p:grpSpPr>
          <a:xfrm>
            <a:off x="5354003" y="2549366"/>
            <a:ext cx="429101" cy="429101"/>
            <a:chOff x="3237545" y="4561747"/>
            <a:chExt cx="1146960" cy="1146960"/>
          </a:xfrm>
        </p:grpSpPr>
        <p:sp>
          <p:nvSpPr>
            <p:cNvPr id="365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27000" dist="63500" dir="13500000">
                <a:sysClr val="windowText" lastClr="000000">
                  <a:lumMod val="65000"/>
                  <a:lumOff val="35000"/>
                  <a:alpha val="49000"/>
                </a:sysClr>
              </a:innerShdw>
            </a:effectLst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66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367" name="组合 107"/>
          <p:cNvGrpSpPr/>
          <p:nvPr/>
        </p:nvGrpSpPr>
        <p:grpSpPr>
          <a:xfrm>
            <a:off x="4384993" y="1527175"/>
            <a:ext cx="429101" cy="429101"/>
            <a:chOff x="3237545" y="4561747"/>
            <a:chExt cx="1146960" cy="1146960"/>
          </a:xfrm>
        </p:grpSpPr>
        <p:sp>
          <p:nvSpPr>
            <p:cNvPr id="368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27000" dist="63500" dir="13500000">
                <a:sysClr val="windowText" lastClr="000000">
                  <a:lumMod val="65000"/>
                  <a:lumOff val="35000"/>
                  <a:alpha val="49000"/>
                </a:sysClr>
              </a:innerShdw>
            </a:effectLst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69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71" name="饼形 18"/>
          <p:cNvSpPr/>
          <p:nvPr/>
        </p:nvSpPr>
        <p:spPr>
          <a:xfrm rot="5400000" flipH="1">
            <a:off x="4868069" y="3068320"/>
            <a:ext cx="691991" cy="690563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 w="med" len="med"/>
            <a:tailEnd type="oval"/>
          </a:ln>
          <a:effectLst/>
        </p:spPr>
        <p:txBody>
          <a:bodyPr rtlCol="0" anchor="ctr"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2" name="圆角矩形 26"/>
          <p:cNvSpPr/>
          <p:nvPr/>
        </p:nvSpPr>
        <p:spPr>
          <a:xfrm>
            <a:off x="4548346" y="2366804"/>
            <a:ext cx="100013" cy="174308"/>
          </a:xfrm>
          <a:prstGeom prst="roundRect">
            <a:avLst>
              <a:gd name="adj" fmla="val 50000"/>
            </a:avLst>
          </a:prstGeom>
          <a:solidFill>
            <a:srgbClr val="FFC513"/>
          </a:solidFill>
          <a:ln w="12700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innerShdw blurRad="63500" dist="38100" dir="13500000">
              <a:srgbClr val="C00002">
                <a:lumMod val="50000"/>
                <a:alpha val="50000"/>
              </a:srgbClr>
            </a:innerShdw>
          </a:effectLst>
        </p:spPr>
        <p:txBody>
          <a:bodyPr rtlCol="0" anchor="ctr"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84" name="组合 383"/>
          <p:cNvGrpSpPr/>
          <p:nvPr/>
        </p:nvGrpSpPr>
        <p:grpSpPr>
          <a:xfrm>
            <a:off x="1340961" y="2136140"/>
            <a:ext cx="1607344" cy="1422083"/>
            <a:chOff x="313208" y="3499945"/>
            <a:chExt cx="3261360" cy="2885089"/>
          </a:xfrm>
        </p:grpSpPr>
        <p:sp>
          <p:nvSpPr>
            <p:cNvPr id="385" name="矩形: 圆角 5"/>
            <p:cNvSpPr/>
            <p:nvPr/>
          </p:nvSpPr>
          <p:spPr>
            <a:xfrm>
              <a:off x="313208" y="3499945"/>
              <a:ext cx="3261360" cy="28850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386" name="矩形 385"/>
            <p:cNvSpPr/>
            <p:nvPr/>
          </p:nvSpPr>
          <p:spPr>
            <a:xfrm>
              <a:off x="314174" y="4464872"/>
              <a:ext cx="3107714" cy="62223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4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Destination</a:t>
              </a:r>
              <a:endParaRPr lang="en-US" altLang="zh-CN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6190139" y="2135823"/>
            <a:ext cx="1607344" cy="1463516"/>
            <a:chOff x="8327347" y="3074277"/>
            <a:chExt cx="3261360" cy="2969172"/>
          </a:xfrm>
        </p:grpSpPr>
        <p:sp>
          <p:nvSpPr>
            <p:cNvPr id="393" name="矩形: 圆角 5"/>
            <p:cNvSpPr/>
            <p:nvPr/>
          </p:nvSpPr>
          <p:spPr>
            <a:xfrm>
              <a:off x="8327347" y="3074277"/>
              <a:ext cx="3261360" cy="29691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395" name="矩形 394"/>
            <p:cNvSpPr/>
            <p:nvPr/>
          </p:nvSpPr>
          <p:spPr>
            <a:xfrm>
              <a:off x="8576752" y="4165351"/>
              <a:ext cx="2863517" cy="62224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4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Transmitter</a:t>
              </a:r>
              <a:endParaRPr lang="en-US" altLang="zh-CN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3511550" y="4219575"/>
            <a:ext cx="2332990" cy="805503"/>
            <a:chOff x="2184049" y="593834"/>
            <a:chExt cx="4579357" cy="2102069"/>
          </a:xfrm>
        </p:grpSpPr>
        <p:sp>
          <p:nvSpPr>
            <p:cNvPr id="411" name="矩形: 圆角 5"/>
            <p:cNvSpPr/>
            <p:nvPr/>
          </p:nvSpPr>
          <p:spPr>
            <a:xfrm>
              <a:off x="2184049" y="593834"/>
              <a:ext cx="4579357" cy="210206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413" name="矩形 412"/>
            <p:cNvSpPr/>
            <p:nvPr/>
          </p:nvSpPr>
          <p:spPr>
            <a:xfrm>
              <a:off x="2462001" y="1334566"/>
              <a:ext cx="4301405" cy="80038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Receiver</a:t>
              </a:r>
              <a:endParaRPr lang="en-US" altLang="zh-CN" sz="14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3438525" y="584835"/>
            <a:ext cx="2332990" cy="805815"/>
            <a:chOff x="2184049" y="593834"/>
            <a:chExt cx="4579357" cy="2102883"/>
          </a:xfrm>
        </p:grpSpPr>
        <p:sp>
          <p:nvSpPr>
            <p:cNvPr id="415" name="矩形: 圆角 5"/>
            <p:cNvSpPr/>
            <p:nvPr/>
          </p:nvSpPr>
          <p:spPr>
            <a:xfrm>
              <a:off x="2184049" y="593834"/>
              <a:ext cx="4579357" cy="210206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/>
            </a:p>
          </p:txBody>
        </p:sp>
        <p:sp>
          <p:nvSpPr>
            <p:cNvPr id="417" name="矩形 416"/>
            <p:cNvSpPr/>
            <p:nvPr/>
          </p:nvSpPr>
          <p:spPr>
            <a:xfrm>
              <a:off x="2604093" y="1334566"/>
              <a:ext cx="3934957" cy="136215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Information</a:t>
              </a:r>
              <a:endParaRPr lang="en-US" altLang="zh-CN" sz="14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Source</a:t>
              </a:r>
              <a:endParaRPr lang="en-US" altLang="zh-CN" sz="14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18" name="组合 107"/>
          <p:cNvGrpSpPr/>
          <p:nvPr/>
        </p:nvGrpSpPr>
        <p:grpSpPr>
          <a:xfrm>
            <a:off x="4383723" y="3556635"/>
            <a:ext cx="429101" cy="429101"/>
            <a:chOff x="3237545" y="4561747"/>
            <a:chExt cx="1146960" cy="1146960"/>
          </a:xfrm>
        </p:grpSpPr>
        <p:sp>
          <p:nvSpPr>
            <p:cNvPr id="419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27000" dist="63500" dir="13500000">
                <a:sysClr val="windowText" lastClr="000000">
                  <a:lumMod val="65000"/>
                  <a:lumOff val="35000"/>
                  <a:alpha val="49000"/>
                </a:sysClr>
              </a:innerShdw>
            </a:effectLst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20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p>
              <a:pPr marL="0" marR="0" lvl="0" indent="0" algn="ctr" defTabSz="1219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6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21" name="饼形 18"/>
          <p:cNvSpPr/>
          <p:nvPr/>
        </p:nvSpPr>
        <p:spPr>
          <a:xfrm rot="16200000" flipH="1">
            <a:off x="3652679" y="1810385"/>
            <a:ext cx="691991" cy="690563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 w="med" len="med"/>
            <a:tailEnd type="oval"/>
          </a:ln>
          <a:effectLst/>
        </p:spPr>
        <p:txBody>
          <a:bodyPr rtlCol="0" anchor="ctr"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2" name="饼形 18"/>
          <p:cNvSpPr/>
          <p:nvPr/>
        </p:nvSpPr>
        <p:spPr>
          <a:xfrm rot="11040000" flipH="1">
            <a:off x="3676174" y="3002915"/>
            <a:ext cx="691991" cy="690563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 w="med" len="med"/>
            <a:tailEnd type="oval"/>
          </a:ln>
          <a:effectLst/>
        </p:spPr>
        <p:txBody>
          <a:bodyPr rtlCol="0" anchor="ctr"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3" name="饼形 18"/>
          <p:cNvSpPr/>
          <p:nvPr/>
        </p:nvSpPr>
        <p:spPr>
          <a:xfrm flipH="1">
            <a:off x="4868704" y="1809750"/>
            <a:ext cx="691991" cy="690563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 w="med" len="med"/>
            <a:tailEnd type="oval"/>
          </a:ln>
          <a:effectLst/>
        </p:spPr>
        <p:txBody>
          <a:bodyPr rtlCol="0" anchor="ctr"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6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0380" y="2550160"/>
            <a:ext cx="68961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Noise</a:t>
            </a:r>
            <a:endParaRPr lang="en-US" altLang="zh-CN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Source</a:t>
            </a:r>
            <a:endParaRPr lang="en-US" altLang="zh-CN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1732915" y="3173730"/>
            <a:ext cx="5677535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MAIN ELEMENTS OF THE COMMUNICATION PROCESS</a:t>
            </a:r>
            <a:endParaRPr lang="zh-CN" altLang="en-US" sz="20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4251960" y="1856105"/>
            <a:ext cx="748030" cy="7112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dir="u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3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ym typeface="+mn-ea"/>
              </a:rPr>
              <a:t>COMMUNICATION PROCESS</a:t>
            </a:r>
            <a:endParaRPr lang="zh-CN" altLang="en-US" dirty="0"/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135856"/>
            <a:ext cx="3503612" cy="1309688"/>
            <a:chOff x="983933" y="2356187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983933" y="2356187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4568" y="2356187"/>
              <a:ext cx="33229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b="1" dirty="0">
                  <a:sym typeface="+mn-ea"/>
                </a:rPr>
                <a:t>Coding and Decoding,</a:t>
              </a:r>
              <a:r>
                <a:rPr lang="en-US" sz="1000" dirty="0">
                  <a:sym typeface="+mn-ea"/>
                </a:rPr>
                <a:t>The purpose of the coding is to bring the intention (idea) of the sender to the recipient; providing such interpretation of the message by the recipient that is adequate to the sender's intention.</a:t>
              </a:r>
              <a:endPara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14768" y="3436640"/>
              <a:ext cx="283845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eaLnBrk="1" hangingPunct="1"/>
              <a:r>
                <a:rPr lang="en-US" sz="1000" b="1" dirty="0">
                  <a:sym typeface="+mn-ea"/>
                </a:rPr>
                <a:t>The message - </a:t>
              </a:r>
              <a:r>
                <a:rPr lang="en-US" sz="1000" dirty="0">
                  <a:sym typeface="+mn-ea"/>
                </a:rPr>
                <a:t>is already meaningful and appropriately (using the language and other sign systems) encoded information.</a:t>
              </a:r>
              <a:endParaRPr lang="en-US" altLang="zh-CN" sz="1000" dirty="0" smtClean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19625" y="98968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2120" y="1780283"/>
              <a:ext cx="223224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sz="1000" b="1" dirty="0">
                  <a:sym typeface="+mn-ea"/>
                </a:rPr>
                <a:t>A channel</a:t>
              </a:r>
              <a:r>
                <a:rPr lang="ru-RU" sz="1000" b="1" dirty="0">
                  <a:sym typeface="+mn-ea"/>
                </a:rPr>
                <a:t> </a:t>
              </a:r>
              <a:r>
                <a:rPr lang="ru-RU" sz="1000" dirty="0">
                  <a:sym typeface="+mn-ea"/>
                </a:rPr>
                <a:t>– </a:t>
              </a:r>
              <a:r>
                <a:rPr lang="en-US" sz="1000" dirty="0">
                  <a:sym typeface="+mn-ea"/>
                </a:rPr>
                <a:t>is the means by which a message is transmitted from source to recipient.</a:t>
              </a:r>
              <a:endParaRPr lang="en-US" altLang="zh-CN" sz="10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19625" y="2309846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6102" y="2851700"/>
              <a:ext cx="2088231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eaLnBrk="1" hangingPunct="1"/>
              <a:r>
                <a:rPr lang="en-US" sz="1000" b="1" dirty="0">
                  <a:sym typeface="+mn-ea"/>
                </a:rPr>
                <a:t>Recipient </a:t>
              </a:r>
              <a:r>
                <a:rPr lang="en-US" sz="1000" dirty="0">
                  <a:sym typeface="+mn-ea"/>
                </a:rPr>
                <a:t>- the one (or those) to whom the message is addressed</a:t>
              </a:r>
              <a:endParaRPr lang="en-US" altLang="zh-CN" sz="1000" dirty="0"/>
            </a:p>
          </p:txBody>
        </p:sp>
      </p:grpSp>
      <p:sp>
        <p:nvSpPr>
          <p:cNvPr id="22" name="平行四边形 21"/>
          <p:cNvSpPr/>
          <p:nvPr/>
        </p:nvSpPr>
        <p:spPr>
          <a:xfrm>
            <a:off x="107504" y="0"/>
            <a:ext cx="576064" cy="627534"/>
          </a:xfrm>
          <a:prstGeom prst="parallelogram">
            <a:avLst/>
          </a:prstGeom>
          <a:solidFill>
            <a:schemeClr val="bg2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13910" y="3606516"/>
            <a:ext cx="3503612" cy="1309688"/>
            <a:chOff x="4635500" y="2781002"/>
            <a:chExt cx="3503612" cy="1309688"/>
          </a:xfrm>
        </p:grpSpPr>
        <p:sp>
          <p:nvSpPr>
            <p:cNvPr id="4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adFill>
              <a:gsLst>
                <a:gs pos="0">
                  <a:srgbClr val="A0B7A5"/>
                </a:gs>
                <a:gs pos="94000">
                  <a:srgbClr val="6AA18E"/>
                </a:gs>
              </a:gsLst>
              <a:lin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TextBox 65"/>
            <p:cNvSpPr txBox="1"/>
            <p:nvPr/>
          </p:nvSpPr>
          <p:spPr>
            <a:xfrm>
              <a:off x="5780227" y="2969175"/>
              <a:ext cx="20882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eaLnBrk="1" hangingPunct="1"/>
              <a:r>
                <a:rPr lang="en-US" sz="1000" b="1" dirty="0">
                  <a:sym typeface="+mn-ea"/>
                </a:rPr>
                <a:t>Feedback </a:t>
              </a:r>
              <a:r>
                <a:rPr lang="en-US" sz="1000" dirty="0">
                  <a:sym typeface="+mn-ea"/>
                </a:rPr>
                <a:t>- recipient response to source message</a:t>
              </a:r>
              <a:endParaRPr lang="en-US" altLang="zh-CN" sz="10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2988" y="962694"/>
            <a:ext cx="3503612" cy="1309688"/>
            <a:chOff x="1042988" y="3331865"/>
            <a:chExt cx="3503612" cy="1309688"/>
          </a:xfrm>
        </p:grpSpPr>
        <p:sp>
          <p:nvSpPr>
            <p:cNvPr id="8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gradFill>
              <a:gsLst>
                <a:gs pos="0">
                  <a:srgbClr val="99A3B0"/>
                </a:gs>
                <a:gs pos="100000">
                  <a:srgbClr val="505358"/>
                </a:gs>
              </a:gsLst>
              <a:lin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TextBox 57"/>
            <p:cNvSpPr txBox="1"/>
            <p:nvPr/>
          </p:nvSpPr>
          <p:spPr>
            <a:xfrm>
              <a:off x="1649413" y="3436640"/>
              <a:ext cx="250380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sz="1000" b="1" dirty="0">
                  <a:sym typeface="+mn-ea"/>
                </a:rPr>
                <a:t>The source - </a:t>
              </a:r>
              <a:r>
                <a:rPr lang="en-US" sz="1000" dirty="0">
                  <a:sym typeface="+mn-ea"/>
                </a:rPr>
                <a:t>(sender of the message) is individual individuals, groups of people, and public institutions.</a:t>
              </a:r>
              <a:endParaRPr lang="en-US" altLang="zh-CN" sz="1000" dirty="0" smtClean="0"/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：WWW.1PPT.COM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4FDF3B-CEEB-4F9A-86DA-26D363671212}"/>
</file>

<file path=customXml/itemProps2.xml><?xml version="1.0" encoding="utf-8"?>
<ds:datastoreItem xmlns:ds="http://schemas.openxmlformats.org/officeDocument/2006/customXml" ds:itemID="{32BD1B1D-AB7A-409C-8B13-2E03164ACF38}"/>
</file>

<file path=customXml/itemProps3.xml><?xml version="1.0" encoding="utf-8"?>
<ds:datastoreItem xmlns:ds="http://schemas.openxmlformats.org/officeDocument/2006/customXml" ds:itemID="{5ED84080-75B8-48EA-A8B9-830BD6659B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4229</Words>
  <Application>WPS 文字</Application>
  <PresentationFormat>全屏显示(16:9)</PresentationFormat>
  <Paragraphs>141</Paragraphs>
  <Slides>13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Swis721 Th BT</vt:lpstr>
      <vt:lpstr>苹方-简</vt:lpstr>
      <vt:lpstr>LilyUPC</vt:lpstr>
      <vt:lpstr>Arial Unicode MS</vt:lpstr>
      <vt:lpstr>宋体</vt:lpstr>
      <vt:lpstr>第一PPT：WWW.1PPT.COM​</vt:lpstr>
      <vt:lpstr>PowerPoint 演示文稿</vt:lpstr>
      <vt:lpstr>PowerPoint 演示文稿</vt:lpstr>
      <vt:lpstr>PowerPoint 演示文稿</vt:lpstr>
      <vt:lpstr>自然规律</vt:lpstr>
      <vt:lpstr>Noun explanation</vt:lpstr>
      <vt:lpstr>Noun explanation</vt:lpstr>
      <vt:lpstr>训练模式</vt:lpstr>
      <vt:lpstr>PowerPoint 演示文稿</vt:lpstr>
      <vt:lpstr>儿童现状</vt:lpstr>
      <vt:lpstr>PowerPoint 演示文稿</vt:lpstr>
      <vt:lpstr>维度解析</vt:lpstr>
      <vt:lpstr>维度解析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lichuang</cp:lastModifiedBy>
  <cp:revision>430</cp:revision>
  <dcterms:created xsi:type="dcterms:W3CDTF">2021-03-18T11:51:33Z</dcterms:created>
  <dcterms:modified xsi:type="dcterms:W3CDTF">2021-03-18T11:51:33Z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  <property fmtid="{D5CDD505-2E9C-101B-9397-08002B2CF9AE}" pid="3" name="ContentTypeId">
    <vt:lpwstr>0x0101004216CB7EAD73364A8C08FF5BEECD6A59</vt:lpwstr>
  </property>
</Properties>
</file>