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s/slide3.xml" ContentType="application/vnd.openxmlformats-officedocument.presentationml.slide+xml"/>
  <Override PartName="/ppt/tags/tag2.xml" ContentType="application/vnd.openxmlformats-officedocument.presentationml.tag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3.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sldIdLst>
    <p:sldId id="257" r:id="rId4"/>
    <p:sldId id="258" r:id="rId5"/>
    <p:sldId id="280" r:id="rId6"/>
    <p:sldId id="281" r:id="rId7"/>
    <p:sldId id="301" r:id="rId8"/>
    <p:sldId id="302" r:id="rId9"/>
    <p:sldId id="282" r:id="rId10"/>
    <p:sldId id="300" r:id="rId11"/>
  </p:sldIdLst>
  <p:sldSz cx="12192000" cy="6858000"/>
  <p:notesSz cx="6858000" cy="9144000"/>
  <p:embeddedFontLst>
    <p:embeddedFont>
      <p:font typeface="江西拙楷" panose="02010600040101010101" pitchFamily="2" charset="-122"/>
      <p:regular r:id="rId15"/>
    </p:embeddedFont>
    <p:embeddedFont>
      <p:font typeface="等线" panose="02010600030101010101" charset="-122"/>
      <p:regular r:id="rId16"/>
    </p:embeddedFont>
    <p:embeddedFont>
      <p:font typeface="等线 Light" panose="02010600030101010101" charset="-122"/>
      <p:regular r:id="rId1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A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28" y="48"/>
      </p:cViewPr>
      <p:guideLst>
        <p:guide orient="horz" pos="215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Master" Target="slideMasters/slideMaster2.xml"/><Relationship Id="rId7" Type="http://schemas.openxmlformats.org/officeDocument/2006/relationships/slide" Target="slides/slide4.xml"/><Relationship Id="rId1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theme" Target="theme/theme1.xml"/><Relationship Id="rId16" Type="http://schemas.openxmlformats.org/officeDocument/2006/relationships/font" Target="fonts/font2.fntdata"/><Relationship Id="rId20" Type="http://schemas.openxmlformats.org/officeDocument/2006/relationships/customXml" Target="../customXml/item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slide" Target="slides/slide2.xml"/><Relationship Id="rId15"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1.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CA869-EF2C-47FE-A1D7-20008F6402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552BFA-2098-4F91-A760-EB00B83ECFC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CA869-EF2C-47FE-A1D7-20008F6402B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52BFA-2098-4F91-A760-EB00B83ECF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CA869-EF2C-47FE-A1D7-20008F6402B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52BFA-2098-4F91-A760-EB00B83ECF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1"/>
          <p:cNvPicPr>
            <a:picLocks noChangeAspect="1"/>
          </p:cNvPicPr>
          <p:nvPr/>
        </p:nvPicPr>
        <p:blipFill>
          <a:blip r:embed="rId1"/>
          <a:srcRect l="32636" t="6231" r="4867"/>
          <a:stretch>
            <a:fillRect/>
          </a:stretch>
        </p:blipFill>
        <p:spPr>
          <a:xfrm>
            <a:off x="621164" y="1139708"/>
            <a:ext cx="4578584" cy="4578584"/>
          </a:xfrm>
          <a:custGeom>
            <a:avLst/>
            <a:gdLst>
              <a:gd name="connsiteX0" fmla="*/ 3240000 w 6480000"/>
              <a:gd name="connsiteY0" fmla="*/ 0 h 6480000"/>
              <a:gd name="connsiteX1" fmla="*/ 6480000 w 6480000"/>
              <a:gd name="connsiteY1" fmla="*/ 3240000 h 6480000"/>
              <a:gd name="connsiteX2" fmla="*/ 3240000 w 6480000"/>
              <a:gd name="connsiteY2" fmla="*/ 6480000 h 6480000"/>
              <a:gd name="connsiteX3" fmla="*/ 0 w 6480000"/>
              <a:gd name="connsiteY3" fmla="*/ 3240000 h 6480000"/>
              <a:gd name="connsiteX4" fmla="*/ 3240000 w 6480000"/>
              <a:gd name="connsiteY4" fmla="*/ 0 h 64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000" h="6480000">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ln w="28575">
            <a:noFill/>
          </a:ln>
          <a:effectLst>
            <a:outerShdw blurRad="50800" dist="50800" dir="5400000" algn="ctr" rotWithShape="0">
              <a:srgbClr val="178AA1">
                <a:alpha val="17000"/>
              </a:srgbClr>
            </a:outerShdw>
          </a:effectLst>
        </p:spPr>
      </p:pic>
      <p:sp>
        <p:nvSpPr>
          <p:cNvPr id="5" name="1-2"/>
          <p:cNvSpPr txBox="1"/>
          <p:nvPr/>
        </p:nvSpPr>
        <p:spPr>
          <a:xfrm>
            <a:off x="5502275" y="1931035"/>
            <a:ext cx="6502400" cy="1850390"/>
          </a:xfrm>
          <a:prstGeom prst="rect">
            <a:avLst/>
          </a:prstGeom>
          <a:noFill/>
        </p:spPr>
        <p:txBody>
          <a:bodyPr wrap="square" rtlCol="0">
            <a:spAutoFit/>
          </a:bodyPr>
          <a:lstStyle/>
          <a:p>
            <a:pPr algn="l">
              <a:lnSpc>
                <a:spcPct val="130000"/>
              </a:lnSpc>
            </a:pPr>
            <a:r>
              <a:rPr lang="zh-CN" altLang="en-US" sz="4400" dirty="0">
                <a:solidFill>
                  <a:schemeClr val="tx1">
                    <a:lumMod val="75000"/>
                    <a:lumOff val="25000"/>
                  </a:schemeClr>
                </a:solidFill>
                <a:latin typeface="江西拙楷" panose="02010600040101010101" pitchFamily="2" charset="-122"/>
                <a:ea typeface="江西拙楷" panose="02010600040101010101" pitchFamily="2" charset="-122"/>
                <a:cs typeface="+mn-ea"/>
                <a:sym typeface="+mn-lt"/>
              </a:rPr>
              <a:t>Contemporary communication in China</a:t>
            </a:r>
            <a:endParaRPr lang="zh-CN" altLang="en-US" sz="4400" dirty="0">
              <a:solidFill>
                <a:schemeClr val="tx1">
                  <a:lumMod val="75000"/>
                  <a:lumOff val="25000"/>
                </a:schemeClr>
              </a:solidFill>
              <a:latin typeface="江西拙楷" panose="02010600040101010101" pitchFamily="2" charset="-122"/>
              <a:ea typeface="江西拙楷" panose="02010600040101010101" pitchFamily="2" charset="-122"/>
              <a:cs typeface="+mn-ea"/>
              <a:sym typeface="+mn-lt"/>
            </a:endParaRPr>
          </a:p>
        </p:txBody>
      </p:sp>
      <p:sp>
        <p:nvSpPr>
          <p:cNvPr id="7" name="1-4"/>
          <p:cNvSpPr txBox="1"/>
          <p:nvPr/>
        </p:nvSpPr>
        <p:spPr>
          <a:xfrm>
            <a:off x="5695912" y="4301467"/>
            <a:ext cx="2328245" cy="337185"/>
          </a:xfrm>
          <a:prstGeom prst="rect">
            <a:avLst/>
          </a:prstGeom>
          <a:solidFill>
            <a:srgbClr val="178AA1"/>
          </a:solidFill>
        </p:spPr>
        <p:txBody>
          <a:bodyPr wrap="square" rtlCol="0">
            <a:spAutoFit/>
          </a:bodyPr>
          <a:lstStyle/>
          <a:p>
            <a:pPr algn="ctr"/>
            <a:r>
              <a:rPr lang="en-US" altLang="zh-CN" sz="1600" dirty="0">
                <a:solidFill>
                  <a:schemeClr val="bg1"/>
                </a:solidFill>
                <a:cs typeface="+mn-ea"/>
                <a:sym typeface="+mn-lt"/>
              </a:rPr>
              <a:t>NAME</a:t>
            </a:r>
            <a:r>
              <a:rPr lang="zh-CN" altLang="en-US" sz="1600" dirty="0">
                <a:solidFill>
                  <a:schemeClr val="bg1"/>
                </a:solidFill>
                <a:cs typeface="+mn-ea"/>
                <a:sym typeface="+mn-lt"/>
              </a:rPr>
              <a:t>：</a:t>
            </a:r>
            <a:r>
              <a:rPr lang="en-US" altLang="zh-CN" sz="1600" dirty="0">
                <a:solidFill>
                  <a:schemeClr val="bg1"/>
                </a:solidFill>
                <a:cs typeface="+mn-ea"/>
                <a:sym typeface="+mn-lt"/>
              </a:rPr>
              <a:t>Guo Yuanhao</a:t>
            </a:r>
            <a:endParaRPr lang="en-US" altLang="zh-CN" sz="1600" dirty="0">
              <a:solidFill>
                <a:schemeClr val="bg1"/>
              </a:solidFill>
              <a:cs typeface="+mn-ea"/>
              <a:sym typeface="+mn-lt"/>
            </a:endParaRPr>
          </a:p>
        </p:txBody>
      </p:sp>
      <p:sp>
        <p:nvSpPr>
          <p:cNvPr id="8" name="1-5"/>
          <p:cNvSpPr txBox="1"/>
          <p:nvPr/>
        </p:nvSpPr>
        <p:spPr>
          <a:xfrm>
            <a:off x="8520321" y="4301467"/>
            <a:ext cx="1897050" cy="337185"/>
          </a:xfrm>
          <a:prstGeom prst="rect">
            <a:avLst/>
          </a:prstGeom>
          <a:noFill/>
          <a:ln>
            <a:solidFill>
              <a:srgbClr val="178AA1"/>
            </a:solidFill>
          </a:ln>
        </p:spPr>
        <p:txBody>
          <a:bodyPr wrap="square" rtlCol="0">
            <a:spAutoFit/>
          </a:bodyPr>
          <a:lstStyle/>
          <a:p>
            <a:pPr algn="ctr"/>
            <a:r>
              <a:rPr lang="en-US" altLang="zh-CN" sz="1600" dirty="0">
                <a:cs typeface="+mn-ea"/>
                <a:sym typeface="+mn-lt"/>
              </a:rPr>
              <a:t>Olivia</a:t>
            </a:r>
            <a:endParaRPr lang="en-US" altLang="zh-CN" sz="1600" dirty="0">
              <a:cs typeface="+mn-ea"/>
              <a:sym typeface="+mn-lt"/>
            </a:endParaRPr>
          </a:p>
        </p:txBody>
      </p:sp>
      <p:sp>
        <p:nvSpPr>
          <p:cNvPr id="22" name="1-7"/>
          <p:cNvSpPr/>
          <p:nvPr/>
        </p:nvSpPr>
        <p:spPr>
          <a:xfrm>
            <a:off x="0" y="6311004"/>
            <a:ext cx="12192000" cy="546997"/>
          </a:xfrm>
          <a:custGeom>
            <a:avLst/>
            <a:gdLst>
              <a:gd name="connsiteX0" fmla="*/ 3821084 w 12192000"/>
              <a:gd name="connsiteY0" fmla="*/ 124 h 546997"/>
              <a:gd name="connsiteX1" fmla="*/ 4033602 w 12192000"/>
              <a:gd name="connsiteY1" fmla="*/ 6945 h 546997"/>
              <a:gd name="connsiteX2" fmla="*/ 6333069 w 12192000"/>
              <a:gd name="connsiteY2" fmla="*/ 449721 h 546997"/>
              <a:gd name="connsiteX3" fmla="*/ 9633046 w 12192000"/>
              <a:gd name="connsiteY3" fmla="*/ 152077 h 546997"/>
              <a:gd name="connsiteX4" fmla="*/ 11663113 w 12192000"/>
              <a:gd name="connsiteY4" fmla="*/ 164922 h 546997"/>
              <a:gd name="connsiteX5" fmla="*/ 12192000 w 12192000"/>
              <a:gd name="connsiteY5" fmla="*/ 196244 h 546997"/>
              <a:gd name="connsiteX6" fmla="*/ 12192000 w 12192000"/>
              <a:gd name="connsiteY6" fmla="*/ 546997 h 546997"/>
              <a:gd name="connsiteX7" fmla="*/ 0 w 12192000"/>
              <a:gd name="connsiteY7" fmla="*/ 546997 h 546997"/>
              <a:gd name="connsiteX8" fmla="*/ 0 w 12192000"/>
              <a:gd name="connsiteY8" fmla="*/ 315306 h 546997"/>
              <a:gd name="connsiteX9" fmla="*/ 6592 w 12192000"/>
              <a:gd name="connsiteY9" fmla="*/ 316421 h 546997"/>
              <a:gd name="connsiteX10" fmla="*/ 728118 w 12192000"/>
              <a:gd name="connsiteY10" fmla="*/ 371900 h 546997"/>
              <a:gd name="connsiteX11" fmla="*/ 3821084 w 12192000"/>
              <a:gd name="connsiteY11" fmla="*/ 124 h 5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546997">
                <a:moveTo>
                  <a:pt x="3821084" y="124"/>
                </a:moveTo>
                <a:cubicBezTo>
                  <a:pt x="3892218" y="649"/>
                  <a:pt x="3963086" y="2850"/>
                  <a:pt x="4033602" y="6945"/>
                </a:cubicBezTo>
                <a:cubicBezTo>
                  <a:pt x="5161861" y="72467"/>
                  <a:pt x="5399829" y="425532"/>
                  <a:pt x="6333069" y="449721"/>
                </a:cubicBezTo>
                <a:cubicBezTo>
                  <a:pt x="7266310" y="473910"/>
                  <a:pt x="8658140" y="174215"/>
                  <a:pt x="9633046" y="152077"/>
                </a:cubicBezTo>
                <a:cubicBezTo>
                  <a:pt x="10120499" y="141008"/>
                  <a:pt x="10902337" y="131924"/>
                  <a:pt x="11663113" y="164922"/>
                </a:cubicBezTo>
                <a:lnTo>
                  <a:pt x="12192000" y="196244"/>
                </a:lnTo>
                <a:lnTo>
                  <a:pt x="12192000" y="546997"/>
                </a:lnTo>
                <a:lnTo>
                  <a:pt x="0" y="546997"/>
                </a:lnTo>
                <a:lnTo>
                  <a:pt x="0" y="315306"/>
                </a:lnTo>
                <a:lnTo>
                  <a:pt x="6592" y="316421"/>
                </a:lnTo>
                <a:cubicBezTo>
                  <a:pt x="244640" y="351397"/>
                  <a:pt x="488384" y="374677"/>
                  <a:pt x="728118" y="371900"/>
                </a:cubicBezTo>
                <a:cubicBezTo>
                  <a:pt x="1627122" y="361487"/>
                  <a:pt x="2754071" y="-7751"/>
                  <a:pt x="3821084" y="124"/>
                </a:cubicBezTo>
                <a:close/>
              </a:path>
            </a:pathLst>
          </a:custGeom>
          <a:solidFill>
            <a:srgbClr val="178AA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1-9"/>
          <p:cNvSpPr/>
          <p:nvPr/>
        </p:nvSpPr>
        <p:spPr>
          <a:xfrm>
            <a:off x="422820" y="1400055"/>
            <a:ext cx="1439694" cy="1439694"/>
          </a:xfrm>
          <a:prstGeom prst="ellipse">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1-10"/>
          <p:cNvSpPr/>
          <p:nvPr/>
        </p:nvSpPr>
        <p:spPr>
          <a:xfrm>
            <a:off x="3860311" y="4912568"/>
            <a:ext cx="556046" cy="556046"/>
          </a:xfrm>
          <a:prstGeom prst="ellipse">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11"/>
          <p:cNvSpPr/>
          <p:nvPr/>
        </p:nvSpPr>
        <p:spPr>
          <a:xfrm>
            <a:off x="10754323" y="-1459149"/>
            <a:ext cx="2949268" cy="2949268"/>
          </a:xfrm>
          <a:prstGeom prst="ellipse">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1"/>
          <p:cNvSpPr>
            <a:spLocks noChangeAspect="1"/>
          </p:cNvSpPr>
          <p:nvPr/>
        </p:nvSpPr>
        <p:spPr>
          <a:xfrm>
            <a:off x="-2825216" y="1578323"/>
            <a:ext cx="5245563" cy="4190674"/>
          </a:xfrm>
          <a:prstGeom prst="rect">
            <a:avLst/>
          </a:prstGeom>
          <a:blipFill dpi="0" rotWithShape="1">
            <a:blip r:embed="rId1"/>
            <a:srcRect/>
            <a:stretch>
              <a:fillRect l="-1" r="-19833"/>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 name="1-7"/>
          <p:cNvSpPr txBox="1"/>
          <p:nvPr/>
        </p:nvSpPr>
        <p:spPr>
          <a:xfrm>
            <a:off x="741680" y="392430"/>
            <a:ext cx="9192895" cy="706755"/>
          </a:xfrm>
          <a:prstGeom prst="rect">
            <a:avLst/>
          </a:prstGeom>
          <a:noFill/>
        </p:spPr>
        <p:txBody>
          <a:bodyPr vert="horz" wrap="square" rtlCol="0">
            <a:spAutoFit/>
          </a:bodyPr>
          <a:lstStyle/>
          <a:p>
            <a:r>
              <a:rPr lang="zh-CN" altLang="en-US" sz="4000" dirty="0">
                <a:solidFill>
                  <a:srgbClr val="178AA1"/>
                </a:solidFill>
                <a:latin typeface="江西拙楷" panose="02010600040101010101" pitchFamily="2" charset="-122"/>
                <a:ea typeface="江西拙楷" panose="02010600040101010101" pitchFamily="2" charset="-122"/>
                <a:cs typeface="+mn-ea"/>
                <a:sym typeface="+mn-lt"/>
              </a:rPr>
              <a:t>The History of Communication Studies</a:t>
            </a:r>
            <a:endParaRPr lang="zh-CN" altLang="en-US" sz="4000" dirty="0">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43" name="1-9"/>
          <p:cNvSpPr>
            <a:spLocks noChangeAspect="1"/>
          </p:cNvSpPr>
          <p:nvPr/>
        </p:nvSpPr>
        <p:spPr>
          <a:xfrm flipH="1">
            <a:off x="11156913" y="1613063"/>
            <a:ext cx="5245563" cy="4190674"/>
          </a:xfrm>
          <a:prstGeom prst="rect">
            <a:avLst/>
          </a:prstGeom>
          <a:blipFill dpi="0" rotWithShape="1">
            <a:blip r:embed="rId1"/>
            <a:srcRect/>
            <a:stretch>
              <a:fillRect l="-1" r="-19833"/>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1-10"/>
          <p:cNvSpPr/>
          <p:nvPr/>
        </p:nvSpPr>
        <p:spPr>
          <a:xfrm>
            <a:off x="2558437" y="1578323"/>
            <a:ext cx="216000" cy="4190674"/>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1-11"/>
          <p:cNvSpPr/>
          <p:nvPr/>
        </p:nvSpPr>
        <p:spPr>
          <a:xfrm>
            <a:off x="2997200" y="1613063"/>
            <a:ext cx="7870750" cy="4190674"/>
          </a:xfrm>
          <a:prstGeom prst="wedgeRectCallout">
            <a:avLst/>
          </a:prstGeom>
          <a:noFill/>
          <a:ln>
            <a:solidFill>
              <a:srgbClr val="17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52140" y="1835785"/>
            <a:ext cx="7534275" cy="3969385"/>
          </a:xfrm>
          <a:prstGeom prst="rect">
            <a:avLst/>
          </a:prstGeom>
          <a:noFill/>
        </p:spPr>
        <p:txBody>
          <a:bodyPr wrap="square" rtlCol="0">
            <a:spAutoFit/>
          </a:bodyPr>
          <a:p>
            <a:pPr fontAlgn="auto">
              <a:lnSpc>
                <a:spcPct val="150000"/>
              </a:lnSpc>
            </a:pPr>
            <a:r>
              <a:rPr lang="zh-CN" altLang="en-US" sz="2800">
                <a:ea typeface="+mn-lt"/>
                <a:cs typeface="+mn-lt"/>
              </a:rPr>
              <a:t>Lasswell put forward The Science of Mass Communication in 《 Publicity, Communication and Public Opinion 》</a:t>
            </a:r>
            <a:endParaRPr lang="zh-CN" altLang="en-US" sz="2800">
              <a:ea typeface="+mn-lt"/>
              <a:cs typeface="+mn-lt"/>
            </a:endParaRPr>
          </a:p>
          <a:p>
            <a:pPr fontAlgn="auto">
              <a:lnSpc>
                <a:spcPct val="150000"/>
              </a:lnSpc>
            </a:pPr>
            <a:r>
              <a:rPr lang="zh-CN" altLang="en-US" sz="2800">
                <a:ea typeface="+mn-lt"/>
                <a:cs typeface="+mn-lt"/>
              </a:rPr>
              <a:t>The history of communication studies in the United States is only 60 years, and that in China is even less.</a:t>
            </a:r>
            <a:endParaRPr lang="zh-CN" altLang="en-US" sz="2800">
              <a:ea typeface="+mn-lt"/>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1-1"/>
          <p:cNvSpPr/>
          <p:nvPr/>
        </p:nvSpPr>
        <p:spPr bwMode="auto">
          <a:xfrm>
            <a:off x="835660" y="1510030"/>
            <a:ext cx="2863215" cy="2857500"/>
          </a:xfrm>
          <a:prstGeom prst="roundRect">
            <a:avLst>
              <a:gd name="adj" fmla="val 3334"/>
            </a:avLst>
          </a:prstGeom>
          <a:solidFill>
            <a:srgbClr val="178AA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p>
        </p:txBody>
      </p:sp>
      <p:sp>
        <p:nvSpPr>
          <p:cNvPr id="25" name="1-3"/>
          <p:cNvSpPr/>
          <p:nvPr/>
        </p:nvSpPr>
        <p:spPr>
          <a:xfrm>
            <a:off x="755650" y="-136525"/>
            <a:ext cx="7465695" cy="1198880"/>
          </a:xfrm>
          <a:prstGeom prst="rect">
            <a:avLst/>
          </a:prstGeom>
        </p:spPr>
        <p:txBody>
          <a:bodyPr wrap="square">
            <a:spAutoFit/>
          </a:bodyPr>
          <a:lstStyle/>
          <a:p>
            <a:pPr algn="l">
              <a:lnSpc>
                <a:spcPct val="200000"/>
              </a:lnSpc>
            </a:pPr>
            <a:r>
              <a:rPr lang="zh-CN" altLang="en-US" sz="3600" dirty="0">
                <a:solidFill>
                  <a:srgbClr val="178AA1"/>
                </a:solidFill>
                <a:latin typeface="江西拙楷" panose="02010600040101010101" pitchFamily="2" charset="-122"/>
                <a:ea typeface="江西拙楷" panose="02010600040101010101" pitchFamily="2" charset="-122"/>
                <a:cs typeface="+mn-ea"/>
                <a:sym typeface="+mn-lt"/>
              </a:rPr>
              <a:t>The research history of communication</a:t>
            </a:r>
            <a:endParaRPr lang="zh-CN" altLang="en-US" sz="3600" dirty="0">
              <a:solidFill>
                <a:srgbClr val="178AA1"/>
              </a:solidFill>
              <a:latin typeface="江西拙楷" panose="02010600040101010101" pitchFamily="2" charset="-122"/>
              <a:ea typeface="江西拙楷" panose="02010600040101010101" pitchFamily="2" charset="-122"/>
              <a:cs typeface="+mn-ea"/>
              <a:sym typeface="+mn-lt"/>
            </a:endParaRPr>
          </a:p>
        </p:txBody>
      </p:sp>
      <p:cxnSp>
        <p:nvCxnSpPr>
          <p:cNvPr id="3" name="1-4"/>
          <p:cNvCxnSpPr/>
          <p:nvPr/>
        </p:nvCxnSpPr>
        <p:spPr>
          <a:xfrm>
            <a:off x="605620" y="978211"/>
            <a:ext cx="11726080" cy="0"/>
          </a:xfrm>
          <a:prstGeom prst="line">
            <a:avLst/>
          </a:prstGeom>
          <a:ln w="19050">
            <a:solidFill>
              <a:srgbClr val="178AA1"/>
            </a:solidFill>
          </a:ln>
        </p:spPr>
        <p:style>
          <a:lnRef idx="1">
            <a:schemeClr val="accent1"/>
          </a:lnRef>
          <a:fillRef idx="0">
            <a:schemeClr val="accent1"/>
          </a:fillRef>
          <a:effectRef idx="0">
            <a:schemeClr val="accent1"/>
          </a:effectRef>
          <a:fontRef idx="minor">
            <a:schemeClr val="tx1"/>
          </a:fontRef>
        </p:style>
      </p:cxnSp>
      <p:sp>
        <p:nvSpPr>
          <p:cNvPr id="21" name="1-5"/>
          <p:cNvSpPr>
            <a:spLocks noChangeAspect="1"/>
          </p:cNvSpPr>
          <p:nvPr/>
        </p:nvSpPr>
        <p:spPr bwMode="auto">
          <a:xfrm>
            <a:off x="10317226" y="261401"/>
            <a:ext cx="238197" cy="245778"/>
          </a:xfrm>
          <a:custGeom>
            <a:avLst/>
            <a:gdLst>
              <a:gd name="T0" fmla="*/ 40 w 7790"/>
              <a:gd name="T1" fmla="*/ 0 h 8036"/>
              <a:gd name="T2" fmla="*/ 3458 w 7790"/>
              <a:gd name="T3" fmla="*/ 0 h 8036"/>
              <a:gd name="T4" fmla="*/ 3458 w 7790"/>
              <a:gd name="T5" fmla="*/ 3418 h 8036"/>
              <a:gd name="T6" fmla="*/ 40 w 7790"/>
              <a:gd name="T7" fmla="*/ 3418 h 8036"/>
              <a:gd name="T8" fmla="*/ 40 w 7790"/>
              <a:gd name="T9" fmla="*/ 0 h 8036"/>
              <a:gd name="T10" fmla="*/ 7790 w 7790"/>
              <a:gd name="T11" fmla="*/ 1695 h 8036"/>
              <a:gd name="T12" fmla="*/ 6170 w 7790"/>
              <a:gd name="T13" fmla="*/ 103 h 8036"/>
              <a:gd name="T14" fmla="*/ 4577 w 7790"/>
              <a:gd name="T15" fmla="*/ 1723 h 8036"/>
              <a:gd name="T16" fmla="*/ 6198 w 7790"/>
              <a:gd name="T17" fmla="*/ 3316 h 8036"/>
              <a:gd name="T18" fmla="*/ 7790 w 7790"/>
              <a:gd name="T19" fmla="*/ 1695 h 8036"/>
              <a:gd name="T20" fmla="*/ 0 w 7790"/>
              <a:gd name="T21" fmla="*/ 4618 h 8036"/>
              <a:gd name="T22" fmla="*/ 3417 w 7790"/>
              <a:gd name="T23" fmla="*/ 4618 h 8036"/>
              <a:gd name="T24" fmla="*/ 3417 w 7790"/>
              <a:gd name="T25" fmla="*/ 8036 h 8036"/>
              <a:gd name="T26" fmla="*/ 0 w 7790"/>
              <a:gd name="T27" fmla="*/ 8036 h 8036"/>
              <a:gd name="T28" fmla="*/ 0 w 7790"/>
              <a:gd name="T29" fmla="*/ 4618 h 8036"/>
              <a:gd name="T30" fmla="*/ 4353 w 7790"/>
              <a:gd name="T31" fmla="*/ 4618 h 8036"/>
              <a:gd name="T32" fmla="*/ 7770 w 7790"/>
              <a:gd name="T33" fmla="*/ 4618 h 8036"/>
              <a:gd name="T34" fmla="*/ 7770 w 7790"/>
              <a:gd name="T35" fmla="*/ 8036 h 8036"/>
              <a:gd name="T36" fmla="*/ 4353 w 7790"/>
              <a:gd name="T37" fmla="*/ 8036 h 8036"/>
              <a:gd name="T38" fmla="*/ 4353 w 7790"/>
              <a:gd name="T39" fmla="*/ 4618 h 8036"/>
              <a:gd name="T40" fmla="*/ 4353 w 7790"/>
              <a:gd name="T41" fmla="*/ 4618 h 8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0" h="8036">
                <a:moveTo>
                  <a:pt x="40" y="0"/>
                </a:moveTo>
                <a:lnTo>
                  <a:pt x="3458" y="0"/>
                </a:lnTo>
                <a:lnTo>
                  <a:pt x="3458" y="3418"/>
                </a:lnTo>
                <a:lnTo>
                  <a:pt x="40" y="3418"/>
                </a:lnTo>
                <a:lnTo>
                  <a:pt x="40" y="0"/>
                </a:lnTo>
                <a:close/>
                <a:moveTo>
                  <a:pt x="7790" y="1695"/>
                </a:moveTo>
                <a:lnTo>
                  <a:pt x="6170" y="103"/>
                </a:lnTo>
                <a:lnTo>
                  <a:pt x="4577" y="1723"/>
                </a:lnTo>
                <a:lnTo>
                  <a:pt x="6198" y="3316"/>
                </a:lnTo>
                <a:lnTo>
                  <a:pt x="7790" y="1695"/>
                </a:lnTo>
                <a:close/>
                <a:moveTo>
                  <a:pt x="0" y="4618"/>
                </a:moveTo>
                <a:lnTo>
                  <a:pt x="3417" y="4618"/>
                </a:lnTo>
                <a:lnTo>
                  <a:pt x="3417" y="8036"/>
                </a:lnTo>
                <a:lnTo>
                  <a:pt x="0" y="8036"/>
                </a:lnTo>
                <a:lnTo>
                  <a:pt x="0" y="4618"/>
                </a:lnTo>
                <a:close/>
                <a:moveTo>
                  <a:pt x="4353" y="4618"/>
                </a:moveTo>
                <a:lnTo>
                  <a:pt x="7770" y="4618"/>
                </a:lnTo>
                <a:lnTo>
                  <a:pt x="7770" y="8036"/>
                </a:lnTo>
                <a:lnTo>
                  <a:pt x="4353" y="8036"/>
                </a:lnTo>
                <a:lnTo>
                  <a:pt x="4353" y="4618"/>
                </a:lnTo>
                <a:close/>
                <a:moveTo>
                  <a:pt x="4353" y="4618"/>
                </a:moveTo>
                <a:close/>
              </a:path>
            </a:pathLst>
          </a:custGeom>
          <a:solidFill>
            <a:srgbClr val="178AA1"/>
          </a:solidFill>
          <a:ln>
            <a:noFill/>
          </a:ln>
        </p:spPr>
      </p:sp>
      <p:sp>
        <p:nvSpPr>
          <p:cNvPr id="124" name="1-7"/>
          <p:cNvSpPr/>
          <p:nvPr/>
        </p:nvSpPr>
        <p:spPr>
          <a:xfrm>
            <a:off x="0" y="6748218"/>
            <a:ext cx="12192000" cy="109783"/>
          </a:xfrm>
          <a:custGeom>
            <a:avLst/>
            <a:gdLst>
              <a:gd name="connsiteX0" fmla="*/ 6096001 w 12192000"/>
              <a:gd name="connsiteY0" fmla="*/ 0 h 688983"/>
              <a:gd name="connsiteX1" fmla="*/ 12182197 w 12192000"/>
              <a:gd name="connsiteY1" fmla="*/ 306949 h 688983"/>
              <a:gd name="connsiteX2" fmla="*/ 12192000 w 12192000"/>
              <a:gd name="connsiteY2" fmla="*/ 308351 h 688983"/>
              <a:gd name="connsiteX3" fmla="*/ 12192000 w 12192000"/>
              <a:gd name="connsiteY3" fmla="*/ 688983 h 688983"/>
              <a:gd name="connsiteX4" fmla="*/ 0 w 12192000"/>
              <a:gd name="connsiteY4" fmla="*/ 688983 h 688983"/>
              <a:gd name="connsiteX5" fmla="*/ 0 w 12192000"/>
              <a:gd name="connsiteY5" fmla="*/ 308351 h 688983"/>
              <a:gd name="connsiteX6" fmla="*/ 9805 w 12192000"/>
              <a:gd name="connsiteY6" fmla="*/ 306949 h 688983"/>
              <a:gd name="connsiteX7" fmla="*/ 6096001 w 12192000"/>
              <a:gd name="connsiteY7" fmla="*/ 0 h 68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983">
                <a:moveTo>
                  <a:pt x="6096001" y="0"/>
                </a:moveTo>
                <a:cubicBezTo>
                  <a:pt x="8546260" y="0"/>
                  <a:pt x="10735557" y="119488"/>
                  <a:pt x="12182197" y="306949"/>
                </a:cubicBezTo>
                <a:lnTo>
                  <a:pt x="12192000" y="308351"/>
                </a:lnTo>
                <a:lnTo>
                  <a:pt x="12192000" y="688983"/>
                </a:lnTo>
                <a:lnTo>
                  <a:pt x="0" y="688983"/>
                </a:lnTo>
                <a:lnTo>
                  <a:pt x="0" y="308351"/>
                </a:lnTo>
                <a:lnTo>
                  <a:pt x="9805" y="306949"/>
                </a:lnTo>
                <a:cubicBezTo>
                  <a:pt x="1456445" y="119488"/>
                  <a:pt x="3645742" y="0"/>
                  <a:pt x="6096001" y="0"/>
                </a:cubicBez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38" name="1-8"/>
          <p:cNvCxnSpPr/>
          <p:nvPr/>
        </p:nvCxnSpPr>
        <p:spPr>
          <a:xfrm>
            <a:off x="4315767" y="1510078"/>
            <a:ext cx="657372" cy="0"/>
          </a:xfrm>
          <a:prstGeom prst="line">
            <a:avLst/>
          </a:prstGeom>
          <a:gradFill>
            <a:gsLst>
              <a:gs pos="0">
                <a:schemeClr val="accent1">
                  <a:lumMod val="60000"/>
                  <a:lumOff val="40000"/>
                </a:schemeClr>
              </a:gs>
              <a:gs pos="60000">
                <a:schemeClr val="accent1"/>
              </a:gs>
            </a:gsLst>
            <a:lin ang="2700000" scaled="0"/>
          </a:gradFill>
          <a:ln w="101600" cap="rnd">
            <a:solidFill>
              <a:srgbClr val="178AA1"/>
            </a:solidFill>
            <a:prstDash val="solid"/>
            <a:round/>
          </a:ln>
          <a:effectLst>
            <a:outerShdw blurRad="76200" dist="50800" dir="5400000" algn="ctr" rotWithShape="0">
              <a:srgbClr val="178AA1">
                <a:alpha val="20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6" name="1-15"/>
          <p:cNvSpPr txBox="1"/>
          <p:nvPr/>
        </p:nvSpPr>
        <p:spPr>
          <a:xfrm>
            <a:off x="4181234" y="1742257"/>
            <a:ext cx="5276850" cy="398780"/>
          </a:xfrm>
          <a:prstGeom prst="rect">
            <a:avLst/>
          </a:prstGeom>
          <a:noFill/>
        </p:spPr>
        <p:txBody>
          <a:bodyPr wrap="none">
            <a:spAutoFit/>
          </a:bodyPr>
          <a:lstStyle/>
          <a:p>
            <a:pPr algn="l"/>
            <a:r>
              <a:rPr lang="en-US" altLang="zh-CN" sz="2000" spc="300" dirty="0">
                <a:solidFill>
                  <a:srgbClr val="178AA1"/>
                </a:solidFill>
                <a:latin typeface="江西拙楷" panose="02010600040101010101" pitchFamily="2" charset="-122"/>
                <a:ea typeface="江西拙楷" panose="02010600040101010101" pitchFamily="2" charset="-122"/>
                <a:cs typeface="+mn-ea"/>
                <a:sym typeface="+mn-lt"/>
              </a:rPr>
              <a:t>01 </a:t>
            </a:r>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Introduction Stage (1956-1960)</a:t>
            </a:r>
            <a:endParaRPr lang="zh-CN" altLang="en-US" sz="2000" spc="300" dirty="0">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58" name="1-17"/>
          <p:cNvSpPr txBox="1"/>
          <p:nvPr/>
        </p:nvSpPr>
        <p:spPr>
          <a:xfrm>
            <a:off x="4181475" y="2573020"/>
            <a:ext cx="7319645" cy="1322070"/>
          </a:xfrm>
          <a:prstGeom prst="rect">
            <a:avLst/>
          </a:prstGeom>
          <a:noFill/>
        </p:spPr>
        <p:txBody>
          <a:bodyPr wrap="square">
            <a:spAutoFit/>
          </a:bodyPr>
          <a:lstStyle/>
          <a:p>
            <a:pPr algn="l"/>
            <a:r>
              <a:rPr lang="en-US" altLang="zh-CN" sz="2000" spc="300" dirty="0">
                <a:solidFill>
                  <a:srgbClr val="178AA1"/>
                </a:solidFill>
                <a:latin typeface="江西拙楷" panose="02010600040101010101" pitchFamily="2" charset="-122"/>
                <a:ea typeface="江西拙楷" panose="02010600040101010101" pitchFamily="2" charset="-122"/>
                <a:cs typeface="+mn-ea"/>
                <a:sym typeface="+mn-lt"/>
              </a:rPr>
              <a:t>02 </a:t>
            </a:r>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Research Stage (1978-1985)</a:t>
            </a:r>
            <a:endParaRPr lang="zh-CN" altLang="en-US" sz="2000" spc="300" dirty="0">
              <a:solidFill>
                <a:srgbClr val="178AA1"/>
              </a:solidFill>
              <a:latin typeface="江西拙楷" panose="02010600040101010101" pitchFamily="2" charset="-122"/>
              <a:ea typeface="江西拙楷" panose="02010600040101010101" pitchFamily="2" charset="-122"/>
              <a:cs typeface="+mn-ea"/>
              <a:sym typeface="+mn-lt"/>
            </a:endParaRPr>
          </a:p>
          <a:p>
            <a:pPr algn="l"/>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The publication and distribution of Western communication works has promoted the communication studies in mainland China.</a:t>
            </a:r>
            <a:endParaRPr lang="zh-CN" altLang="en-US" sz="2000" spc="300" dirty="0">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2" name="1-17"/>
          <p:cNvSpPr txBox="1"/>
          <p:nvPr/>
        </p:nvSpPr>
        <p:spPr>
          <a:xfrm>
            <a:off x="4148455" y="4262120"/>
            <a:ext cx="7319645" cy="1938020"/>
          </a:xfrm>
          <a:prstGeom prst="rect">
            <a:avLst/>
          </a:prstGeom>
          <a:noFill/>
        </p:spPr>
        <p:txBody>
          <a:bodyPr wrap="square">
            <a:spAutoFit/>
          </a:bodyPr>
          <a:p>
            <a:pPr algn="l"/>
            <a:r>
              <a:rPr lang="en-US" altLang="zh-CN" sz="2000" spc="300" dirty="0">
                <a:solidFill>
                  <a:srgbClr val="178AA1"/>
                </a:solidFill>
                <a:latin typeface="江西拙楷" panose="02010600040101010101" pitchFamily="2" charset="-122"/>
                <a:ea typeface="江西拙楷" panose="02010600040101010101" pitchFamily="2" charset="-122"/>
                <a:cs typeface="+mn-ea"/>
                <a:sym typeface="+mn-lt"/>
              </a:rPr>
              <a:t>03 </a:t>
            </a:r>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Innovation stage (1986- </a:t>
            </a:r>
            <a:r>
              <a:rPr lang="en-US" altLang="zh-CN" sz="2000" spc="300" dirty="0">
                <a:solidFill>
                  <a:srgbClr val="178AA1"/>
                </a:solidFill>
                <a:latin typeface="江西拙楷" panose="02010600040101010101" pitchFamily="2" charset="-122"/>
                <a:ea typeface="江西拙楷" panose="02010600040101010101" pitchFamily="2" charset="-122"/>
                <a:cs typeface="+mn-ea"/>
                <a:sym typeface="+mn-lt"/>
              </a:rPr>
              <a:t>now</a:t>
            </a:r>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a:t>
            </a:r>
            <a:endParaRPr lang="zh-CN" altLang="en-US" sz="2000" spc="300" dirty="0">
              <a:solidFill>
                <a:srgbClr val="178AA1"/>
              </a:solidFill>
              <a:latin typeface="江西拙楷" panose="02010600040101010101" pitchFamily="2" charset="-122"/>
              <a:ea typeface="江西拙楷" panose="02010600040101010101" pitchFamily="2" charset="-122"/>
              <a:cs typeface="+mn-ea"/>
              <a:sym typeface="+mn-lt"/>
            </a:endParaRPr>
          </a:p>
          <a:p>
            <a:pPr algn="l"/>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The communication studies of Hong Kong and Taiwan entered the evaluation and research stage earlier than that of mainland China.</a:t>
            </a:r>
            <a:endParaRPr lang="zh-CN" altLang="en-US" sz="2000" spc="300" dirty="0">
              <a:solidFill>
                <a:srgbClr val="178AA1"/>
              </a:solidFill>
              <a:latin typeface="江西拙楷" panose="02010600040101010101" pitchFamily="2" charset="-122"/>
              <a:ea typeface="江西拙楷" panose="02010600040101010101" pitchFamily="2" charset="-122"/>
              <a:cs typeface="+mn-ea"/>
              <a:sym typeface="+mn-lt"/>
            </a:endParaRPr>
          </a:p>
          <a:p>
            <a:pPr algn="l"/>
            <a:r>
              <a:rPr lang="zh-CN" altLang="en-US" sz="2000" spc="300" dirty="0">
                <a:solidFill>
                  <a:srgbClr val="178AA1"/>
                </a:solidFill>
                <a:latin typeface="江西拙楷" panose="02010600040101010101" pitchFamily="2" charset="-122"/>
                <a:ea typeface="江西拙楷" panose="02010600040101010101" pitchFamily="2" charset="-122"/>
                <a:cs typeface="+mn-ea"/>
                <a:sym typeface="+mn-lt"/>
              </a:rPr>
              <a:t>Independent innovation can not keep up with the rapid development of communication practice;</a:t>
            </a:r>
            <a:endParaRPr lang="zh-CN" altLang="en-US" sz="2000" spc="300" dirty="0">
              <a:solidFill>
                <a:srgbClr val="178AA1"/>
              </a:solidFill>
              <a:latin typeface="江西拙楷" panose="02010600040101010101" pitchFamily="2" charset="-122"/>
              <a:ea typeface="江西拙楷" panose="02010600040101010101" pitchFamily="2" charset="-122"/>
              <a:cs typeface="+mn-ea"/>
              <a:sym typeface="+mn-lt"/>
            </a:endParaRPr>
          </a:p>
        </p:txBody>
      </p:sp>
      <p:pic>
        <p:nvPicPr>
          <p:cNvPr id="4" name="图片 3"/>
          <p:cNvPicPr>
            <a:picLocks noChangeAspect="1"/>
          </p:cNvPicPr>
          <p:nvPr>
            <p:custDataLst>
              <p:tags r:id="rId1"/>
            </p:custDataLst>
          </p:nvPr>
        </p:nvPicPr>
        <p:blipFill>
          <a:blip r:embed="rId2"/>
          <a:stretch>
            <a:fillRect/>
          </a:stretch>
        </p:blipFill>
        <p:spPr>
          <a:xfrm>
            <a:off x="934085" y="1605915"/>
            <a:ext cx="2666365" cy="26663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1"/>
          <p:cNvSpPr txBox="1"/>
          <p:nvPr/>
        </p:nvSpPr>
        <p:spPr>
          <a:xfrm>
            <a:off x="2619971" y="1238151"/>
            <a:ext cx="4854575" cy="706755"/>
          </a:xfrm>
          <a:prstGeom prst="rect">
            <a:avLst/>
          </a:prstGeom>
          <a:noFill/>
        </p:spPr>
        <p:txBody>
          <a:bodyPr wrap="none">
            <a:spAutoFit/>
          </a:bodyPr>
          <a:lstStyle/>
          <a:p>
            <a:pPr algn="l"/>
            <a:r>
              <a:rPr lang="zh-CN" altLang="en-US" sz="4000" dirty="0">
                <a:solidFill>
                  <a:srgbClr val="178AA1"/>
                </a:solidFill>
                <a:latin typeface="江西拙楷" panose="02010600040101010101" pitchFamily="2" charset="-122"/>
                <a:ea typeface="江西拙楷" panose="02010600040101010101" pitchFamily="2" charset="-122"/>
                <a:cs typeface="+mn-ea"/>
                <a:sym typeface="+mn-lt"/>
              </a:rPr>
              <a:t>the introduction stage</a:t>
            </a:r>
            <a:endParaRPr lang="zh-CN" altLang="en-US" sz="4000" dirty="0">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19" name="1-2"/>
          <p:cNvSpPr txBox="1"/>
          <p:nvPr/>
        </p:nvSpPr>
        <p:spPr>
          <a:xfrm>
            <a:off x="2590798" y="591819"/>
            <a:ext cx="617220" cy="645160"/>
          </a:xfrm>
          <a:prstGeom prst="rect">
            <a:avLst/>
          </a:prstGeom>
          <a:noFill/>
        </p:spPr>
        <p:txBody>
          <a:bodyPr wrap="none">
            <a:spAutoFit/>
          </a:bodyPr>
          <a:lstStyle/>
          <a:p>
            <a:pPr algn="ctr"/>
            <a:r>
              <a:rPr lang="en-US" altLang="zh-CN" sz="3600" dirty="0">
                <a:ln w="28575">
                  <a:noFill/>
                </a:ln>
                <a:solidFill>
                  <a:srgbClr val="178AA1"/>
                </a:solidFill>
                <a:latin typeface="江西拙楷" panose="02010600040101010101" pitchFamily="2" charset="-122"/>
                <a:ea typeface="江西拙楷" panose="02010600040101010101" pitchFamily="2" charset="-122"/>
                <a:cs typeface="+mn-ea"/>
                <a:sym typeface="+mn-lt"/>
              </a:rPr>
              <a:t>01</a:t>
            </a:r>
            <a:endParaRPr lang="zh-CN" altLang="en-US" sz="3600" dirty="0">
              <a:ln w="28575">
                <a:noFill/>
              </a:ln>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23" name="1-3"/>
          <p:cNvSpPr/>
          <p:nvPr/>
        </p:nvSpPr>
        <p:spPr>
          <a:xfrm>
            <a:off x="10163265" y="838834"/>
            <a:ext cx="4943475" cy="1277303"/>
          </a:xfrm>
          <a:prstGeom prst="rect">
            <a:avLst/>
          </a:prstGeom>
          <a:solidFill>
            <a:srgbClr val="178AA1"/>
          </a:solidFill>
          <a:ln>
            <a:solidFill>
              <a:srgbClr val="1FA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cxnSp>
        <p:nvCxnSpPr>
          <p:cNvPr id="24" name="1-4"/>
          <p:cNvCxnSpPr/>
          <p:nvPr/>
        </p:nvCxnSpPr>
        <p:spPr>
          <a:xfrm>
            <a:off x="2449830" y="654685"/>
            <a:ext cx="0" cy="1277303"/>
          </a:xfrm>
          <a:prstGeom prst="line">
            <a:avLst/>
          </a:prstGeom>
          <a:ln w="76200">
            <a:solidFill>
              <a:srgbClr val="178AA1"/>
            </a:solidFill>
          </a:ln>
        </p:spPr>
        <p:style>
          <a:lnRef idx="1">
            <a:schemeClr val="accent1"/>
          </a:lnRef>
          <a:fillRef idx="0">
            <a:schemeClr val="accent1"/>
          </a:fillRef>
          <a:effectRef idx="0">
            <a:schemeClr val="accent1"/>
          </a:effectRef>
          <a:fontRef idx="minor">
            <a:schemeClr val="tx1"/>
          </a:fontRef>
        </p:style>
      </p:cxnSp>
      <p:grpSp>
        <p:nvGrpSpPr>
          <p:cNvPr id="28" name="1-6"/>
          <p:cNvGrpSpPr/>
          <p:nvPr/>
        </p:nvGrpSpPr>
        <p:grpSpPr>
          <a:xfrm>
            <a:off x="10452500" y="1041283"/>
            <a:ext cx="872725" cy="872725"/>
            <a:chOff x="7554995" y="2893387"/>
            <a:chExt cx="973610" cy="973610"/>
          </a:xfrm>
        </p:grpSpPr>
        <p:sp>
          <p:nvSpPr>
            <p:cNvPr id="29" name="1-6-1"/>
            <p:cNvSpPr/>
            <p:nvPr/>
          </p:nvSpPr>
          <p:spPr>
            <a:xfrm>
              <a:off x="7554995" y="2893387"/>
              <a:ext cx="973610" cy="97361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nvGrpSpPr>
            <p:cNvPr id="30" name="组合 29"/>
            <p:cNvGrpSpPr/>
            <p:nvPr/>
          </p:nvGrpSpPr>
          <p:grpSpPr>
            <a:xfrm rot="5400000" flipH="1">
              <a:off x="7825857" y="3239968"/>
              <a:ext cx="506570" cy="253285"/>
              <a:chOff x="8275320" y="914400"/>
              <a:chExt cx="506570" cy="253285"/>
            </a:xfrm>
          </p:grpSpPr>
          <p:cxnSp>
            <p:nvCxnSpPr>
              <p:cNvPr id="31" name="1-6-2"/>
              <p:cNvCxnSpPr/>
              <p:nvPr/>
            </p:nvCxnSpPr>
            <p:spPr>
              <a:xfrm flipH="1">
                <a:off x="8275320" y="914400"/>
                <a:ext cx="253285" cy="253285"/>
              </a:xfrm>
              <a:prstGeom prst="line">
                <a:avLst/>
              </a:prstGeom>
              <a:ln w="2222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1-6-3"/>
              <p:cNvCxnSpPr/>
              <p:nvPr/>
            </p:nvCxnSpPr>
            <p:spPr>
              <a:xfrm>
                <a:off x="8528605" y="914400"/>
                <a:ext cx="253285" cy="253285"/>
              </a:xfrm>
              <a:prstGeom prst="line">
                <a:avLst/>
              </a:prstGeom>
              <a:ln w="22225" cap="sq">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7" name="1-7"/>
          <p:cNvPicPr>
            <a:picLocks noChangeAspect="1"/>
          </p:cNvPicPr>
          <p:nvPr/>
        </p:nvPicPr>
        <p:blipFill rotWithShape="1">
          <a:blip r:embed="rId1"/>
          <a:srcRect t="20129" b="25009"/>
          <a:stretch>
            <a:fillRect/>
          </a:stretch>
        </p:blipFill>
        <p:spPr>
          <a:xfrm>
            <a:off x="-1118103" y="2727959"/>
            <a:ext cx="3493154" cy="1277303"/>
          </a:xfrm>
          <a:custGeom>
            <a:avLst/>
            <a:gdLst>
              <a:gd name="connsiteX0" fmla="*/ 0 w 3493154"/>
              <a:gd name="connsiteY0" fmla="*/ 0 h 1277303"/>
              <a:gd name="connsiteX1" fmla="*/ 3493154 w 3493154"/>
              <a:gd name="connsiteY1" fmla="*/ 0 h 1277303"/>
              <a:gd name="connsiteX2" fmla="*/ 3493154 w 3493154"/>
              <a:gd name="connsiteY2" fmla="*/ 1277303 h 1277303"/>
              <a:gd name="connsiteX3" fmla="*/ 0 w 3493154"/>
              <a:gd name="connsiteY3" fmla="*/ 1277303 h 1277303"/>
            </a:gdLst>
            <a:ahLst/>
            <a:cxnLst>
              <a:cxn ang="0">
                <a:pos x="connsiteX0" y="connsiteY0"/>
              </a:cxn>
              <a:cxn ang="0">
                <a:pos x="connsiteX1" y="connsiteY1"/>
              </a:cxn>
              <a:cxn ang="0">
                <a:pos x="connsiteX2" y="connsiteY2"/>
              </a:cxn>
              <a:cxn ang="0">
                <a:pos x="connsiteX3" y="connsiteY3"/>
              </a:cxn>
            </a:cxnLst>
            <a:rect l="l" t="t" r="r" b="b"/>
            <a:pathLst>
              <a:path w="3493154" h="1277303">
                <a:moveTo>
                  <a:pt x="0" y="0"/>
                </a:moveTo>
                <a:lnTo>
                  <a:pt x="3493154" y="0"/>
                </a:lnTo>
                <a:lnTo>
                  <a:pt x="3493154" y="1277303"/>
                </a:lnTo>
                <a:lnTo>
                  <a:pt x="0" y="1277303"/>
                </a:lnTo>
                <a:close/>
              </a:path>
            </a:pathLst>
          </a:custGeom>
        </p:spPr>
      </p:pic>
      <p:sp>
        <p:nvSpPr>
          <p:cNvPr id="55" name="1-8"/>
          <p:cNvSpPr/>
          <p:nvPr/>
        </p:nvSpPr>
        <p:spPr>
          <a:xfrm>
            <a:off x="0" y="6169018"/>
            <a:ext cx="12192000" cy="688983"/>
          </a:xfrm>
          <a:custGeom>
            <a:avLst/>
            <a:gdLst>
              <a:gd name="connsiteX0" fmla="*/ 6096001 w 12192000"/>
              <a:gd name="connsiteY0" fmla="*/ 0 h 688983"/>
              <a:gd name="connsiteX1" fmla="*/ 12182197 w 12192000"/>
              <a:gd name="connsiteY1" fmla="*/ 306949 h 688983"/>
              <a:gd name="connsiteX2" fmla="*/ 12192000 w 12192000"/>
              <a:gd name="connsiteY2" fmla="*/ 308351 h 688983"/>
              <a:gd name="connsiteX3" fmla="*/ 12192000 w 12192000"/>
              <a:gd name="connsiteY3" fmla="*/ 688983 h 688983"/>
              <a:gd name="connsiteX4" fmla="*/ 0 w 12192000"/>
              <a:gd name="connsiteY4" fmla="*/ 688983 h 688983"/>
              <a:gd name="connsiteX5" fmla="*/ 0 w 12192000"/>
              <a:gd name="connsiteY5" fmla="*/ 308351 h 688983"/>
              <a:gd name="connsiteX6" fmla="*/ 9805 w 12192000"/>
              <a:gd name="connsiteY6" fmla="*/ 306949 h 688983"/>
              <a:gd name="connsiteX7" fmla="*/ 6096001 w 12192000"/>
              <a:gd name="connsiteY7" fmla="*/ 0 h 68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983">
                <a:moveTo>
                  <a:pt x="6096001" y="0"/>
                </a:moveTo>
                <a:cubicBezTo>
                  <a:pt x="8546260" y="0"/>
                  <a:pt x="10735557" y="119488"/>
                  <a:pt x="12182197" y="306949"/>
                </a:cubicBezTo>
                <a:lnTo>
                  <a:pt x="12192000" y="308351"/>
                </a:lnTo>
                <a:lnTo>
                  <a:pt x="12192000" y="688983"/>
                </a:lnTo>
                <a:lnTo>
                  <a:pt x="0" y="688983"/>
                </a:lnTo>
                <a:lnTo>
                  <a:pt x="0" y="308351"/>
                </a:lnTo>
                <a:lnTo>
                  <a:pt x="9805" y="306949"/>
                </a:lnTo>
                <a:cubicBezTo>
                  <a:pt x="1456445" y="119488"/>
                  <a:pt x="3645742" y="0"/>
                  <a:pt x="6096001" y="0"/>
                </a:cubicBez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4" name="1-9"/>
          <p:cNvSpPr/>
          <p:nvPr/>
        </p:nvSpPr>
        <p:spPr>
          <a:xfrm>
            <a:off x="0" y="0"/>
            <a:ext cx="12192000" cy="564204"/>
          </a:xfrm>
          <a:custGeom>
            <a:avLst/>
            <a:gdLst>
              <a:gd name="connsiteX0" fmla="*/ 0 w 12192000"/>
              <a:gd name="connsiteY0" fmla="*/ 0 h 564204"/>
              <a:gd name="connsiteX1" fmla="*/ 12192000 w 12192000"/>
              <a:gd name="connsiteY1" fmla="*/ 0 h 564204"/>
              <a:gd name="connsiteX2" fmla="*/ 12192000 w 12192000"/>
              <a:gd name="connsiteY2" fmla="*/ 227216 h 564204"/>
              <a:gd name="connsiteX3" fmla="*/ 12182197 w 12192000"/>
              <a:gd name="connsiteY3" fmla="*/ 228675 h 564204"/>
              <a:gd name="connsiteX4" fmla="*/ 6096001 w 12192000"/>
              <a:gd name="connsiteY4" fmla="*/ 564204 h 564204"/>
              <a:gd name="connsiteX5" fmla="*/ 9805 w 12192000"/>
              <a:gd name="connsiteY5" fmla="*/ 228675 h 564204"/>
              <a:gd name="connsiteX6" fmla="*/ 0 w 12192000"/>
              <a:gd name="connsiteY6" fmla="*/ 227216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64204">
                <a:moveTo>
                  <a:pt x="0" y="0"/>
                </a:moveTo>
                <a:lnTo>
                  <a:pt x="12192000" y="0"/>
                </a:lnTo>
                <a:lnTo>
                  <a:pt x="12192000" y="227216"/>
                </a:lnTo>
                <a:lnTo>
                  <a:pt x="12182197" y="228675"/>
                </a:lnTo>
                <a:cubicBezTo>
                  <a:pt x="10735557" y="433591"/>
                  <a:pt x="8546260" y="564204"/>
                  <a:pt x="6096001" y="564204"/>
                </a:cubicBezTo>
                <a:cubicBezTo>
                  <a:pt x="3645742" y="564204"/>
                  <a:pt x="1456445" y="433591"/>
                  <a:pt x="9805" y="228675"/>
                </a:cubicBezTo>
                <a:lnTo>
                  <a:pt x="0" y="227216"/>
                </a:ln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2449830" y="2199640"/>
            <a:ext cx="9137650" cy="3969385"/>
          </a:xfrm>
          <a:prstGeom prst="rect">
            <a:avLst/>
          </a:prstGeom>
          <a:noFill/>
        </p:spPr>
        <p:txBody>
          <a:bodyPr wrap="square" rtlCol="0">
            <a:spAutoFit/>
          </a:bodyPr>
          <a:p>
            <a:pPr fontAlgn="auto">
              <a:lnSpc>
                <a:spcPct val="150000"/>
              </a:lnSpc>
            </a:pPr>
            <a:r>
              <a:rPr lang="zh-CN" altLang="en-US" sz="2800"/>
              <a:t>In 1956, the translator Liu Tongshun translated the English term "mass communication" into "mass communication" in the translation of "Deflying the Peep show of free and independent newspapers", arguing that "mass communication institutions are big enterprises, and their bosses are big entrepreneurs".</a:t>
            </a:r>
            <a:endParaRPr lang="zh-CN"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1"/>
          <p:cNvSpPr txBox="1"/>
          <p:nvPr/>
        </p:nvSpPr>
        <p:spPr>
          <a:xfrm>
            <a:off x="1640801" y="1124486"/>
            <a:ext cx="4082415" cy="706755"/>
          </a:xfrm>
          <a:prstGeom prst="rect">
            <a:avLst/>
          </a:prstGeom>
          <a:noFill/>
        </p:spPr>
        <p:txBody>
          <a:bodyPr wrap="none">
            <a:spAutoFit/>
          </a:bodyPr>
          <a:lstStyle/>
          <a:p>
            <a:pPr algn="l"/>
            <a:r>
              <a:rPr lang="zh-CN" altLang="en-US" sz="4000" dirty="0">
                <a:solidFill>
                  <a:srgbClr val="178AA1"/>
                </a:solidFill>
                <a:latin typeface="江西拙楷" panose="02010600040101010101" pitchFamily="2" charset="-122"/>
                <a:ea typeface="江西拙楷" panose="02010600040101010101" pitchFamily="2" charset="-122"/>
                <a:cs typeface="+mn-ea"/>
                <a:sym typeface="+mn-lt"/>
              </a:rPr>
              <a:t>the research stage </a:t>
            </a:r>
            <a:endParaRPr lang="zh-CN" altLang="en-US" sz="4000" dirty="0">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19" name="1-2"/>
          <p:cNvSpPr txBox="1"/>
          <p:nvPr/>
        </p:nvSpPr>
        <p:spPr>
          <a:xfrm>
            <a:off x="1543048" y="478154"/>
            <a:ext cx="754380" cy="645160"/>
          </a:xfrm>
          <a:prstGeom prst="rect">
            <a:avLst/>
          </a:prstGeom>
          <a:noFill/>
        </p:spPr>
        <p:txBody>
          <a:bodyPr wrap="none">
            <a:spAutoFit/>
          </a:bodyPr>
          <a:lstStyle/>
          <a:p>
            <a:pPr algn="ctr"/>
            <a:r>
              <a:rPr lang="en-US" altLang="zh-CN" sz="3600" dirty="0">
                <a:ln w="28575">
                  <a:noFill/>
                </a:ln>
                <a:solidFill>
                  <a:srgbClr val="178AA1"/>
                </a:solidFill>
                <a:latin typeface="江西拙楷" panose="02010600040101010101" pitchFamily="2" charset="-122"/>
                <a:ea typeface="江西拙楷" panose="02010600040101010101" pitchFamily="2" charset="-122"/>
                <a:cs typeface="+mn-ea"/>
                <a:sym typeface="+mn-lt"/>
              </a:rPr>
              <a:t>02</a:t>
            </a:r>
            <a:endParaRPr lang="zh-CN" altLang="en-US" sz="3600" dirty="0">
              <a:ln w="28575">
                <a:noFill/>
              </a:ln>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23" name="1-3"/>
          <p:cNvSpPr/>
          <p:nvPr/>
        </p:nvSpPr>
        <p:spPr>
          <a:xfrm>
            <a:off x="10551250" y="564514"/>
            <a:ext cx="4943475" cy="1277303"/>
          </a:xfrm>
          <a:prstGeom prst="rect">
            <a:avLst/>
          </a:prstGeom>
          <a:solidFill>
            <a:srgbClr val="178AA1"/>
          </a:solidFill>
          <a:ln>
            <a:solidFill>
              <a:srgbClr val="1FA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cxnSp>
        <p:nvCxnSpPr>
          <p:cNvPr id="24" name="1-4"/>
          <p:cNvCxnSpPr/>
          <p:nvPr/>
        </p:nvCxnSpPr>
        <p:spPr>
          <a:xfrm>
            <a:off x="1470660" y="541020"/>
            <a:ext cx="0" cy="1277303"/>
          </a:xfrm>
          <a:prstGeom prst="line">
            <a:avLst/>
          </a:prstGeom>
          <a:ln w="76200">
            <a:solidFill>
              <a:srgbClr val="178AA1"/>
            </a:solidFill>
          </a:ln>
        </p:spPr>
        <p:style>
          <a:lnRef idx="1">
            <a:schemeClr val="accent1"/>
          </a:lnRef>
          <a:fillRef idx="0">
            <a:schemeClr val="accent1"/>
          </a:fillRef>
          <a:effectRef idx="0">
            <a:schemeClr val="accent1"/>
          </a:effectRef>
          <a:fontRef idx="minor">
            <a:schemeClr val="tx1"/>
          </a:fontRef>
        </p:style>
      </p:cxnSp>
      <p:grpSp>
        <p:nvGrpSpPr>
          <p:cNvPr id="28" name="1-6"/>
          <p:cNvGrpSpPr/>
          <p:nvPr/>
        </p:nvGrpSpPr>
        <p:grpSpPr>
          <a:xfrm>
            <a:off x="10840485" y="766963"/>
            <a:ext cx="872725" cy="872725"/>
            <a:chOff x="7554995" y="2893387"/>
            <a:chExt cx="973610" cy="973610"/>
          </a:xfrm>
        </p:grpSpPr>
        <p:sp>
          <p:nvSpPr>
            <p:cNvPr id="29" name="1-6-1"/>
            <p:cNvSpPr/>
            <p:nvPr/>
          </p:nvSpPr>
          <p:spPr>
            <a:xfrm>
              <a:off x="7554995" y="2893387"/>
              <a:ext cx="973610" cy="97361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nvGrpSpPr>
            <p:cNvPr id="30" name="组合 29"/>
            <p:cNvGrpSpPr/>
            <p:nvPr/>
          </p:nvGrpSpPr>
          <p:grpSpPr>
            <a:xfrm rot="5400000" flipH="1">
              <a:off x="7825857" y="3239968"/>
              <a:ext cx="506570" cy="253285"/>
              <a:chOff x="8275320" y="914400"/>
              <a:chExt cx="506570" cy="253285"/>
            </a:xfrm>
          </p:grpSpPr>
          <p:cxnSp>
            <p:nvCxnSpPr>
              <p:cNvPr id="31" name="1-6-2"/>
              <p:cNvCxnSpPr/>
              <p:nvPr/>
            </p:nvCxnSpPr>
            <p:spPr>
              <a:xfrm flipH="1">
                <a:off x="8275320" y="914400"/>
                <a:ext cx="253285" cy="253285"/>
              </a:xfrm>
              <a:prstGeom prst="line">
                <a:avLst/>
              </a:prstGeom>
              <a:ln w="2222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1-6-3"/>
              <p:cNvCxnSpPr/>
              <p:nvPr/>
            </p:nvCxnSpPr>
            <p:spPr>
              <a:xfrm>
                <a:off x="8528605" y="914400"/>
                <a:ext cx="253285" cy="253285"/>
              </a:xfrm>
              <a:prstGeom prst="line">
                <a:avLst/>
              </a:prstGeom>
              <a:ln w="22225" cap="sq">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5" name="1-8"/>
          <p:cNvSpPr/>
          <p:nvPr/>
        </p:nvSpPr>
        <p:spPr>
          <a:xfrm>
            <a:off x="0" y="6169018"/>
            <a:ext cx="12192000" cy="688983"/>
          </a:xfrm>
          <a:custGeom>
            <a:avLst/>
            <a:gdLst>
              <a:gd name="connsiteX0" fmla="*/ 6096001 w 12192000"/>
              <a:gd name="connsiteY0" fmla="*/ 0 h 688983"/>
              <a:gd name="connsiteX1" fmla="*/ 12182197 w 12192000"/>
              <a:gd name="connsiteY1" fmla="*/ 306949 h 688983"/>
              <a:gd name="connsiteX2" fmla="*/ 12192000 w 12192000"/>
              <a:gd name="connsiteY2" fmla="*/ 308351 h 688983"/>
              <a:gd name="connsiteX3" fmla="*/ 12192000 w 12192000"/>
              <a:gd name="connsiteY3" fmla="*/ 688983 h 688983"/>
              <a:gd name="connsiteX4" fmla="*/ 0 w 12192000"/>
              <a:gd name="connsiteY4" fmla="*/ 688983 h 688983"/>
              <a:gd name="connsiteX5" fmla="*/ 0 w 12192000"/>
              <a:gd name="connsiteY5" fmla="*/ 308351 h 688983"/>
              <a:gd name="connsiteX6" fmla="*/ 9805 w 12192000"/>
              <a:gd name="connsiteY6" fmla="*/ 306949 h 688983"/>
              <a:gd name="connsiteX7" fmla="*/ 6096001 w 12192000"/>
              <a:gd name="connsiteY7" fmla="*/ 0 h 68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983">
                <a:moveTo>
                  <a:pt x="6096001" y="0"/>
                </a:moveTo>
                <a:cubicBezTo>
                  <a:pt x="8546260" y="0"/>
                  <a:pt x="10735557" y="119488"/>
                  <a:pt x="12182197" y="306949"/>
                </a:cubicBezTo>
                <a:lnTo>
                  <a:pt x="12192000" y="308351"/>
                </a:lnTo>
                <a:lnTo>
                  <a:pt x="12192000" y="688983"/>
                </a:lnTo>
                <a:lnTo>
                  <a:pt x="0" y="688983"/>
                </a:lnTo>
                <a:lnTo>
                  <a:pt x="0" y="308351"/>
                </a:lnTo>
                <a:lnTo>
                  <a:pt x="9805" y="306949"/>
                </a:lnTo>
                <a:cubicBezTo>
                  <a:pt x="1456445" y="119488"/>
                  <a:pt x="3645742" y="0"/>
                  <a:pt x="6096001" y="0"/>
                </a:cubicBez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4" name="1-9"/>
          <p:cNvSpPr/>
          <p:nvPr/>
        </p:nvSpPr>
        <p:spPr>
          <a:xfrm>
            <a:off x="0" y="0"/>
            <a:ext cx="12192000" cy="564204"/>
          </a:xfrm>
          <a:custGeom>
            <a:avLst/>
            <a:gdLst>
              <a:gd name="connsiteX0" fmla="*/ 0 w 12192000"/>
              <a:gd name="connsiteY0" fmla="*/ 0 h 564204"/>
              <a:gd name="connsiteX1" fmla="*/ 12192000 w 12192000"/>
              <a:gd name="connsiteY1" fmla="*/ 0 h 564204"/>
              <a:gd name="connsiteX2" fmla="*/ 12192000 w 12192000"/>
              <a:gd name="connsiteY2" fmla="*/ 227216 h 564204"/>
              <a:gd name="connsiteX3" fmla="*/ 12182197 w 12192000"/>
              <a:gd name="connsiteY3" fmla="*/ 228675 h 564204"/>
              <a:gd name="connsiteX4" fmla="*/ 6096001 w 12192000"/>
              <a:gd name="connsiteY4" fmla="*/ 564204 h 564204"/>
              <a:gd name="connsiteX5" fmla="*/ 9805 w 12192000"/>
              <a:gd name="connsiteY5" fmla="*/ 228675 h 564204"/>
              <a:gd name="connsiteX6" fmla="*/ 0 w 12192000"/>
              <a:gd name="connsiteY6" fmla="*/ 227216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64204">
                <a:moveTo>
                  <a:pt x="0" y="0"/>
                </a:moveTo>
                <a:lnTo>
                  <a:pt x="12192000" y="0"/>
                </a:lnTo>
                <a:lnTo>
                  <a:pt x="12192000" y="227216"/>
                </a:lnTo>
                <a:lnTo>
                  <a:pt x="12182197" y="228675"/>
                </a:lnTo>
                <a:cubicBezTo>
                  <a:pt x="10735557" y="433591"/>
                  <a:pt x="8546260" y="564204"/>
                  <a:pt x="6096001" y="564204"/>
                </a:cubicBezTo>
                <a:cubicBezTo>
                  <a:pt x="3645742" y="564204"/>
                  <a:pt x="1456445" y="433591"/>
                  <a:pt x="9805" y="228675"/>
                </a:cubicBezTo>
                <a:lnTo>
                  <a:pt x="0" y="227216"/>
                </a:ln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1250315" y="1842135"/>
            <a:ext cx="10645775" cy="4092575"/>
          </a:xfrm>
          <a:prstGeom prst="rect">
            <a:avLst/>
          </a:prstGeom>
          <a:noFill/>
        </p:spPr>
        <p:txBody>
          <a:bodyPr wrap="square" rtlCol="0">
            <a:spAutoFit/>
          </a:bodyPr>
          <a:p>
            <a:pPr fontAlgn="auto">
              <a:lnSpc>
                <a:spcPts val="2400"/>
              </a:lnSpc>
            </a:pPr>
            <a:r>
              <a:rPr lang="zh-CN" altLang="en-US" sz="2400"/>
              <a:t>In July 1978, Professor Zheng Beiwei published two articles on Studies of Public Communication and American bourgeois Journalism: Public Communication in the first issue of Foreign Journalism Materials, which was published by the Department of Journalism of Fudan University, which attracted the interest of the journalistic community.</a:t>
            </a:r>
            <a:endParaRPr lang="zh-CN" altLang="en-US" sz="2400"/>
          </a:p>
          <a:p>
            <a:pPr fontAlgn="auto">
              <a:lnSpc>
                <a:spcPts val="2400"/>
              </a:lnSpc>
            </a:pPr>
            <a:r>
              <a:rPr lang="zh-CN" altLang="en-US" sz="2400"/>
              <a:t>In June 1981, Ju Yan 'an, a graduate student from the Department of Journalism of Fudan University, who wrote the first master's thesis on "Research on Communication Theory in the United States" in mainland China, passed the thesis defense.</a:t>
            </a:r>
            <a:endParaRPr lang="zh-CN" altLang="en-US" sz="2400"/>
          </a:p>
          <a:p>
            <a:pPr fontAlgn="auto">
              <a:lnSpc>
                <a:spcPts val="2400"/>
              </a:lnSpc>
            </a:pPr>
            <a:r>
              <a:rPr lang="zh-CN" altLang="en-US" sz="2400"/>
              <a:t>In November 1982, the Institute of Journalism, Chinese Academy of Social Sciences held the first national seminar on communication in Beijing.</a:t>
            </a:r>
            <a:endParaRPr lang="zh-CN" altLang="en-US" sz="2400"/>
          </a:p>
          <a:p>
            <a:pPr fontAlgn="auto">
              <a:lnSpc>
                <a:spcPts val="2400"/>
              </a:lnSpc>
            </a:pPr>
            <a:r>
              <a:rPr lang="zh-CN" altLang="en-US" sz="2400"/>
              <a:t>Conclusion: the publication and distribution of Western communication works has promoted the communication studies in mainland China.</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1"/>
          <p:cNvSpPr txBox="1"/>
          <p:nvPr/>
        </p:nvSpPr>
        <p:spPr>
          <a:xfrm>
            <a:off x="2619971" y="1238151"/>
            <a:ext cx="4568825" cy="706755"/>
          </a:xfrm>
          <a:prstGeom prst="rect">
            <a:avLst/>
          </a:prstGeom>
          <a:noFill/>
        </p:spPr>
        <p:txBody>
          <a:bodyPr wrap="none">
            <a:spAutoFit/>
          </a:bodyPr>
          <a:lstStyle/>
          <a:p>
            <a:pPr algn="l"/>
            <a:r>
              <a:rPr lang="en-US" altLang="zh-CN" sz="4000" dirty="0">
                <a:solidFill>
                  <a:srgbClr val="178AA1"/>
                </a:solidFill>
                <a:latin typeface="江西拙楷" panose="02010600040101010101" pitchFamily="2" charset="-122"/>
                <a:ea typeface="江西拙楷" panose="02010600040101010101" pitchFamily="2" charset="-122"/>
                <a:cs typeface="+mn-ea"/>
                <a:sym typeface="+mn-lt"/>
              </a:rPr>
              <a:t>the </a:t>
            </a:r>
            <a:r>
              <a:rPr lang="zh-CN" altLang="en-US" sz="4000" dirty="0">
                <a:solidFill>
                  <a:srgbClr val="178AA1"/>
                </a:solidFill>
                <a:latin typeface="江西拙楷" panose="02010600040101010101" pitchFamily="2" charset="-122"/>
                <a:ea typeface="江西拙楷" panose="02010600040101010101" pitchFamily="2" charset="-122"/>
                <a:cs typeface="+mn-ea"/>
                <a:sym typeface="+mn-lt"/>
              </a:rPr>
              <a:t>Innovation stage</a:t>
            </a:r>
            <a:endParaRPr lang="zh-CN" altLang="en-US" sz="4000" dirty="0">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19" name="1-2"/>
          <p:cNvSpPr txBox="1"/>
          <p:nvPr/>
        </p:nvSpPr>
        <p:spPr>
          <a:xfrm>
            <a:off x="2522218" y="591819"/>
            <a:ext cx="754380" cy="645160"/>
          </a:xfrm>
          <a:prstGeom prst="rect">
            <a:avLst/>
          </a:prstGeom>
          <a:noFill/>
        </p:spPr>
        <p:txBody>
          <a:bodyPr wrap="none">
            <a:spAutoFit/>
          </a:bodyPr>
          <a:lstStyle/>
          <a:p>
            <a:pPr algn="ctr"/>
            <a:r>
              <a:rPr lang="en-US" altLang="zh-CN" sz="3600" dirty="0">
                <a:ln w="28575">
                  <a:noFill/>
                </a:ln>
                <a:solidFill>
                  <a:srgbClr val="178AA1"/>
                </a:solidFill>
                <a:latin typeface="江西拙楷" panose="02010600040101010101" pitchFamily="2" charset="-122"/>
                <a:ea typeface="江西拙楷" panose="02010600040101010101" pitchFamily="2" charset="-122"/>
                <a:cs typeface="+mn-ea"/>
                <a:sym typeface="+mn-lt"/>
              </a:rPr>
              <a:t>03</a:t>
            </a:r>
            <a:endParaRPr lang="zh-CN" altLang="en-US" sz="3600" dirty="0">
              <a:ln w="28575">
                <a:noFill/>
              </a:ln>
              <a:solidFill>
                <a:srgbClr val="178AA1"/>
              </a:solidFill>
              <a:latin typeface="江西拙楷" panose="02010600040101010101" pitchFamily="2" charset="-122"/>
              <a:ea typeface="江西拙楷" panose="02010600040101010101" pitchFamily="2" charset="-122"/>
              <a:cs typeface="+mn-ea"/>
              <a:sym typeface="+mn-lt"/>
            </a:endParaRPr>
          </a:p>
        </p:txBody>
      </p:sp>
      <p:sp>
        <p:nvSpPr>
          <p:cNvPr id="23" name="1-3"/>
          <p:cNvSpPr/>
          <p:nvPr/>
        </p:nvSpPr>
        <p:spPr>
          <a:xfrm>
            <a:off x="10163265" y="838834"/>
            <a:ext cx="4943475" cy="1277303"/>
          </a:xfrm>
          <a:prstGeom prst="rect">
            <a:avLst/>
          </a:prstGeom>
          <a:solidFill>
            <a:srgbClr val="178AA1"/>
          </a:solidFill>
          <a:ln>
            <a:solidFill>
              <a:srgbClr val="1FA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cxnSp>
        <p:nvCxnSpPr>
          <p:cNvPr id="24" name="1-4"/>
          <p:cNvCxnSpPr/>
          <p:nvPr/>
        </p:nvCxnSpPr>
        <p:spPr>
          <a:xfrm>
            <a:off x="2449830" y="654685"/>
            <a:ext cx="0" cy="1277303"/>
          </a:xfrm>
          <a:prstGeom prst="line">
            <a:avLst/>
          </a:prstGeom>
          <a:ln w="76200">
            <a:solidFill>
              <a:srgbClr val="178AA1"/>
            </a:solidFill>
          </a:ln>
        </p:spPr>
        <p:style>
          <a:lnRef idx="1">
            <a:schemeClr val="accent1"/>
          </a:lnRef>
          <a:fillRef idx="0">
            <a:schemeClr val="accent1"/>
          </a:fillRef>
          <a:effectRef idx="0">
            <a:schemeClr val="accent1"/>
          </a:effectRef>
          <a:fontRef idx="minor">
            <a:schemeClr val="tx1"/>
          </a:fontRef>
        </p:style>
      </p:cxnSp>
      <p:grpSp>
        <p:nvGrpSpPr>
          <p:cNvPr id="28" name="1-6"/>
          <p:cNvGrpSpPr/>
          <p:nvPr/>
        </p:nvGrpSpPr>
        <p:grpSpPr>
          <a:xfrm>
            <a:off x="10452500" y="1041283"/>
            <a:ext cx="872725" cy="872725"/>
            <a:chOff x="7554995" y="2893387"/>
            <a:chExt cx="973610" cy="973610"/>
          </a:xfrm>
        </p:grpSpPr>
        <p:sp>
          <p:nvSpPr>
            <p:cNvPr id="29" name="1-6-1"/>
            <p:cNvSpPr/>
            <p:nvPr/>
          </p:nvSpPr>
          <p:spPr>
            <a:xfrm>
              <a:off x="7554995" y="2893387"/>
              <a:ext cx="973610" cy="97361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nvGrpSpPr>
            <p:cNvPr id="30" name="组合 29"/>
            <p:cNvGrpSpPr/>
            <p:nvPr/>
          </p:nvGrpSpPr>
          <p:grpSpPr>
            <a:xfrm rot="5400000" flipH="1">
              <a:off x="7825857" y="3239968"/>
              <a:ext cx="506570" cy="253285"/>
              <a:chOff x="8275320" y="914400"/>
              <a:chExt cx="506570" cy="253285"/>
            </a:xfrm>
          </p:grpSpPr>
          <p:cxnSp>
            <p:nvCxnSpPr>
              <p:cNvPr id="31" name="1-6-2"/>
              <p:cNvCxnSpPr/>
              <p:nvPr/>
            </p:nvCxnSpPr>
            <p:spPr>
              <a:xfrm flipH="1">
                <a:off x="8275320" y="914400"/>
                <a:ext cx="253285" cy="253285"/>
              </a:xfrm>
              <a:prstGeom prst="line">
                <a:avLst/>
              </a:prstGeom>
              <a:ln w="2222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1-6-3"/>
              <p:cNvCxnSpPr/>
              <p:nvPr/>
            </p:nvCxnSpPr>
            <p:spPr>
              <a:xfrm>
                <a:off x="8528605" y="914400"/>
                <a:ext cx="253285" cy="253285"/>
              </a:xfrm>
              <a:prstGeom prst="line">
                <a:avLst/>
              </a:prstGeom>
              <a:ln w="22225" cap="sq">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7" name="1-7"/>
          <p:cNvPicPr>
            <a:picLocks noChangeAspect="1"/>
          </p:cNvPicPr>
          <p:nvPr/>
        </p:nvPicPr>
        <p:blipFill rotWithShape="1">
          <a:blip r:embed="rId1"/>
          <a:srcRect t="20129" b="25009"/>
          <a:stretch>
            <a:fillRect/>
          </a:stretch>
        </p:blipFill>
        <p:spPr>
          <a:xfrm>
            <a:off x="-1118103" y="2727959"/>
            <a:ext cx="3493154" cy="1277303"/>
          </a:xfrm>
          <a:custGeom>
            <a:avLst/>
            <a:gdLst>
              <a:gd name="connsiteX0" fmla="*/ 0 w 3493154"/>
              <a:gd name="connsiteY0" fmla="*/ 0 h 1277303"/>
              <a:gd name="connsiteX1" fmla="*/ 3493154 w 3493154"/>
              <a:gd name="connsiteY1" fmla="*/ 0 h 1277303"/>
              <a:gd name="connsiteX2" fmla="*/ 3493154 w 3493154"/>
              <a:gd name="connsiteY2" fmla="*/ 1277303 h 1277303"/>
              <a:gd name="connsiteX3" fmla="*/ 0 w 3493154"/>
              <a:gd name="connsiteY3" fmla="*/ 1277303 h 1277303"/>
            </a:gdLst>
            <a:ahLst/>
            <a:cxnLst>
              <a:cxn ang="0">
                <a:pos x="connsiteX0" y="connsiteY0"/>
              </a:cxn>
              <a:cxn ang="0">
                <a:pos x="connsiteX1" y="connsiteY1"/>
              </a:cxn>
              <a:cxn ang="0">
                <a:pos x="connsiteX2" y="connsiteY2"/>
              </a:cxn>
              <a:cxn ang="0">
                <a:pos x="connsiteX3" y="connsiteY3"/>
              </a:cxn>
            </a:cxnLst>
            <a:rect l="l" t="t" r="r" b="b"/>
            <a:pathLst>
              <a:path w="3493154" h="1277303">
                <a:moveTo>
                  <a:pt x="0" y="0"/>
                </a:moveTo>
                <a:lnTo>
                  <a:pt x="3493154" y="0"/>
                </a:lnTo>
                <a:lnTo>
                  <a:pt x="3493154" y="1277303"/>
                </a:lnTo>
                <a:lnTo>
                  <a:pt x="0" y="1277303"/>
                </a:lnTo>
                <a:close/>
              </a:path>
            </a:pathLst>
          </a:custGeom>
        </p:spPr>
      </p:pic>
      <p:sp>
        <p:nvSpPr>
          <p:cNvPr id="55" name="1-8"/>
          <p:cNvSpPr/>
          <p:nvPr/>
        </p:nvSpPr>
        <p:spPr>
          <a:xfrm>
            <a:off x="0" y="6169018"/>
            <a:ext cx="12192000" cy="688983"/>
          </a:xfrm>
          <a:custGeom>
            <a:avLst/>
            <a:gdLst>
              <a:gd name="connsiteX0" fmla="*/ 6096001 w 12192000"/>
              <a:gd name="connsiteY0" fmla="*/ 0 h 688983"/>
              <a:gd name="connsiteX1" fmla="*/ 12182197 w 12192000"/>
              <a:gd name="connsiteY1" fmla="*/ 306949 h 688983"/>
              <a:gd name="connsiteX2" fmla="*/ 12192000 w 12192000"/>
              <a:gd name="connsiteY2" fmla="*/ 308351 h 688983"/>
              <a:gd name="connsiteX3" fmla="*/ 12192000 w 12192000"/>
              <a:gd name="connsiteY3" fmla="*/ 688983 h 688983"/>
              <a:gd name="connsiteX4" fmla="*/ 0 w 12192000"/>
              <a:gd name="connsiteY4" fmla="*/ 688983 h 688983"/>
              <a:gd name="connsiteX5" fmla="*/ 0 w 12192000"/>
              <a:gd name="connsiteY5" fmla="*/ 308351 h 688983"/>
              <a:gd name="connsiteX6" fmla="*/ 9805 w 12192000"/>
              <a:gd name="connsiteY6" fmla="*/ 306949 h 688983"/>
              <a:gd name="connsiteX7" fmla="*/ 6096001 w 12192000"/>
              <a:gd name="connsiteY7" fmla="*/ 0 h 68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983">
                <a:moveTo>
                  <a:pt x="6096001" y="0"/>
                </a:moveTo>
                <a:cubicBezTo>
                  <a:pt x="8546260" y="0"/>
                  <a:pt x="10735557" y="119488"/>
                  <a:pt x="12182197" y="306949"/>
                </a:cubicBezTo>
                <a:lnTo>
                  <a:pt x="12192000" y="308351"/>
                </a:lnTo>
                <a:lnTo>
                  <a:pt x="12192000" y="688983"/>
                </a:lnTo>
                <a:lnTo>
                  <a:pt x="0" y="688983"/>
                </a:lnTo>
                <a:lnTo>
                  <a:pt x="0" y="308351"/>
                </a:lnTo>
                <a:lnTo>
                  <a:pt x="9805" y="306949"/>
                </a:lnTo>
                <a:cubicBezTo>
                  <a:pt x="1456445" y="119488"/>
                  <a:pt x="3645742" y="0"/>
                  <a:pt x="6096001" y="0"/>
                </a:cubicBez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4" name="1-9"/>
          <p:cNvSpPr/>
          <p:nvPr/>
        </p:nvSpPr>
        <p:spPr>
          <a:xfrm>
            <a:off x="0" y="0"/>
            <a:ext cx="12192000" cy="564204"/>
          </a:xfrm>
          <a:custGeom>
            <a:avLst/>
            <a:gdLst>
              <a:gd name="connsiteX0" fmla="*/ 0 w 12192000"/>
              <a:gd name="connsiteY0" fmla="*/ 0 h 564204"/>
              <a:gd name="connsiteX1" fmla="*/ 12192000 w 12192000"/>
              <a:gd name="connsiteY1" fmla="*/ 0 h 564204"/>
              <a:gd name="connsiteX2" fmla="*/ 12192000 w 12192000"/>
              <a:gd name="connsiteY2" fmla="*/ 227216 h 564204"/>
              <a:gd name="connsiteX3" fmla="*/ 12182197 w 12192000"/>
              <a:gd name="connsiteY3" fmla="*/ 228675 h 564204"/>
              <a:gd name="connsiteX4" fmla="*/ 6096001 w 12192000"/>
              <a:gd name="connsiteY4" fmla="*/ 564204 h 564204"/>
              <a:gd name="connsiteX5" fmla="*/ 9805 w 12192000"/>
              <a:gd name="connsiteY5" fmla="*/ 228675 h 564204"/>
              <a:gd name="connsiteX6" fmla="*/ 0 w 12192000"/>
              <a:gd name="connsiteY6" fmla="*/ 227216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64204">
                <a:moveTo>
                  <a:pt x="0" y="0"/>
                </a:moveTo>
                <a:lnTo>
                  <a:pt x="12192000" y="0"/>
                </a:lnTo>
                <a:lnTo>
                  <a:pt x="12192000" y="227216"/>
                </a:lnTo>
                <a:lnTo>
                  <a:pt x="12182197" y="228675"/>
                </a:lnTo>
                <a:cubicBezTo>
                  <a:pt x="10735557" y="433591"/>
                  <a:pt x="8546260" y="564204"/>
                  <a:pt x="6096001" y="564204"/>
                </a:cubicBezTo>
                <a:cubicBezTo>
                  <a:pt x="3645742" y="564204"/>
                  <a:pt x="1456445" y="433591"/>
                  <a:pt x="9805" y="228675"/>
                </a:cubicBezTo>
                <a:lnTo>
                  <a:pt x="0" y="227216"/>
                </a:ln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2449830" y="2199640"/>
            <a:ext cx="9137650" cy="3646170"/>
          </a:xfrm>
          <a:prstGeom prst="rect">
            <a:avLst/>
          </a:prstGeom>
          <a:noFill/>
        </p:spPr>
        <p:txBody>
          <a:bodyPr wrap="square" rtlCol="0">
            <a:spAutoFit/>
          </a:bodyPr>
          <a:p>
            <a:pPr fontAlgn="auto">
              <a:lnSpc>
                <a:spcPts val="3080"/>
              </a:lnSpc>
            </a:pPr>
            <a:r>
              <a:rPr lang="zh-CN" altLang="en-US" sz="2400"/>
              <a:t>Research principles: systematic understanding, analytical research, critical absorption, independent creation"</a:t>
            </a:r>
            <a:endParaRPr lang="zh-CN" altLang="en-US" sz="2400"/>
          </a:p>
          <a:p>
            <a:pPr fontAlgn="auto">
              <a:lnSpc>
                <a:spcPts val="3080"/>
              </a:lnSpc>
            </a:pPr>
            <a:r>
              <a:rPr lang="zh-CN" altLang="en-US" sz="2400"/>
              <a:t>Research objective: to establish communication studies with Chinese characteristics</a:t>
            </a:r>
            <a:endParaRPr lang="zh-CN" altLang="en-US" sz="2400"/>
          </a:p>
          <a:p>
            <a:pPr fontAlgn="auto">
              <a:lnSpc>
                <a:spcPts val="3080"/>
              </a:lnSpc>
            </a:pPr>
            <a:r>
              <a:rPr lang="zh-CN" altLang="en-US" sz="2400"/>
              <a:t>Conclusion: independent innovation can not keep up with the rapid development of communication practice, and China's communication research lacks a competitive situation, a deep traditional cultural foundation and persistent spirit of exploration and inquiry.</a:t>
            </a: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1-2"/>
          <p:cNvSpPr/>
          <p:nvPr/>
        </p:nvSpPr>
        <p:spPr>
          <a:xfrm>
            <a:off x="720725" y="1108710"/>
            <a:ext cx="10383520" cy="5092700"/>
          </a:xfrm>
          <a:prstGeom prst="rect">
            <a:avLst/>
          </a:prstGeom>
        </p:spPr>
        <p:txBody>
          <a:bodyPr wrap="square">
            <a:spAutoFit/>
          </a:bodyPr>
          <a:lstStyle/>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 Communication principles;  (2) mass communication; (3) Organizational communication;</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(4) interpersonal communication;  (5) Transnational Communication.  </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(6) Political communication;  (7) Economic communication (including advertising communication, public relations communication, marketing communication, economic information science);</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(8) Art Communication (including Literature Communication);  </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(9) Education and communication;  (10) Journalism and Communication;  </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(11) Cultural communication;  (12) Public opinion communication </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(13) sociology of communication;  (14) Communication psychology; </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(15) Communication pedagogy;</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(16) Communication semantics.  (17) Communication and development; </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(18) Communication and modernization;</a:t>
            </a:r>
            <a:endParaRPr lang="zh-CN" altLang="en-US" sz="2000" dirty="0">
              <a:solidFill>
                <a:srgbClr val="178AA1"/>
              </a:solidFill>
              <a:latin typeface="等线" panose="02010600030101010101" charset="-122"/>
              <a:ea typeface="等线" panose="02010600030101010101" charset="-122"/>
              <a:cs typeface="+mn-ea"/>
              <a:sym typeface="+mn-lt"/>
            </a:endParaRPr>
          </a:p>
          <a:p>
            <a:pPr algn="l" fontAlgn="auto">
              <a:lnSpc>
                <a:spcPts val="3000"/>
              </a:lnSpc>
            </a:pPr>
            <a:r>
              <a:rPr lang="zh-CN" altLang="en-US" sz="2000" dirty="0">
                <a:solidFill>
                  <a:srgbClr val="178AA1"/>
                </a:solidFill>
                <a:latin typeface="等线" panose="02010600030101010101" charset="-122"/>
                <a:ea typeface="等线" panose="02010600030101010101" charset="-122"/>
                <a:cs typeface="+mn-ea"/>
                <a:sym typeface="+mn-lt"/>
              </a:rPr>
              <a:t>(19) transmission and children  (20) Communication and women.</a:t>
            </a:r>
            <a:endParaRPr lang="zh-CN" altLang="en-US" sz="2000" dirty="0">
              <a:solidFill>
                <a:srgbClr val="178AA1"/>
              </a:solidFill>
              <a:latin typeface="等线" panose="02010600030101010101" charset="-122"/>
              <a:ea typeface="等线" panose="02010600030101010101" charset="-122"/>
              <a:cs typeface="+mn-ea"/>
              <a:sym typeface="+mn-lt"/>
            </a:endParaRPr>
          </a:p>
        </p:txBody>
      </p:sp>
      <p:cxnSp>
        <p:nvCxnSpPr>
          <p:cNvPr id="3" name="1-3"/>
          <p:cNvCxnSpPr/>
          <p:nvPr/>
        </p:nvCxnSpPr>
        <p:spPr>
          <a:xfrm>
            <a:off x="605620" y="757866"/>
            <a:ext cx="11726080" cy="0"/>
          </a:xfrm>
          <a:prstGeom prst="line">
            <a:avLst/>
          </a:prstGeom>
          <a:ln w="19050">
            <a:solidFill>
              <a:srgbClr val="178AA1"/>
            </a:solidFill>
          </a:ln>
        </p:spPr>
        <p:style>
          <a:lnRef idx="1">
            <a:schemeClr val="accent1"/>
          </a:lnRef>
          <a:fillRef idx="0">
            <a:schemeClr val="accent1"/>
          </a:fillRef>
          <a:effectRef idx="0">
            <a:schemeClr val="accent1"/>
          </a:effectRef>
          <a:fontRef idx="minor">
            <a:schemeClr val="tx1"/>
          </a:fontRef>
        </p:style>
      </p:cxnSp>
      <p:sp>
        <p:nvSpPr>
          <p:cNvPr id="21" name="1-4"/>
          <p:cNvSpPr>
            <a:spLocks noChangeAspect="1"/>
          </p:cNvSpPr>
          <p:nvPr/>
        </p:nvSpPr>
        <p:spPr bwMode="auto">
          <a:xfrm>
            <a:off x="11719941" y="314106"/>
            <a:ext cx="238197" cy="245778"/>
          </a:xfrm>
          <a:custGeom>
            <a:avLst/>
            <a:gdLst>
              <a:gd name="T0" fmla="*/ 40 w 7790"/>
              <a:gd name="T1" fmla="*/ 0 h 8036"/>
              <a:gd name="T2" fmla="*/ 3458 w 7790"/>
              <a:gd name="T3" fmla="*/ 0 h 8036"/>
              <a:gd name="T4" fmla="*/ 3458 w 7790"/>
              <a:gd name="T5" fmla="*/ 3418 h 8036"/>
              <a:gd name="T6" fmla="*/ 40 w 7790"/>
              <a:gd name="T7" fmla="*/ 3418 h 8036"/>
              <a:gd name="T8" fmla="*/ 40 w 7790"/>
              <a:gd name="T9" fmla="*/ 0 h 8036"/>
              <a:gd name="T10" fmla="*/ 7790 w 7790"/>
              <a:gd name="T11" fmla="*/ 1695 h 8036"/>
              <a:gd name="T12" fmla="*/ 6170 w 7790"/>
              <a:gd name="T13" fmla="*/ 103 h 8036"/>
              <a:gd name="T14" fmla="*/ 4577 w 7790"/>
              <a:gd name="T15" fmla="*/ 1723 h 8036"/>
              <a:gd name="T16" fmla="*/ 6198 w 7790"/>
              <a:gd name="T17" fmla="*/ 3316 h 8036"/>
              <a:gd name="T18" fmla="*/ 7790 w 7790"/>
              <a:gd name="T19" fmla="*/ 1695 h 8036"/>
              <a:gd name="T20" fmla="*/ 0 w 7790"/>
              <a:gd name="T21" fmla="*/ 4618 h 8036"/>
              <a:gd name="T22" fmla="*/ 3417 w 7790"/>
              <a:gd name="T23" fmla="*/ 4618 h 8036"/>
              <a:gd name="T24" fmla="*/ 3417 w 7790"/>
              <a:gd name="T25" fmla="*/ 8036 h 8036"/>
              <a:gd name="T26" fmla="*/ 0 w 7790"/>
              <a:gd name="T27" fmla="*/ 8036 h 8036"/>
              <a:gd name="T28" fmla="*/ 0 w 7790"/>
              <a:gd name="T29" fmla="*/ 4618 h 8036"/>
              <a:gd name="T30" fmla="*/ 4353 w 7790"/>
              <a:gd name="T31" fmla="*/ 4618 h 8036"/>
              <a:gd name="T32" fmla="*/ 7770 w 7790"/>
              <a:gd name="T33" fmla="*/ 4618 h 8036"/>
              <a:gd name="T34" fmla="*/ 7770 w 7790"/>
              <a:gd name="T35" fmla="*/ 8036 h 8036"/>
              <a:gd name="T36" fmla="*/ 4353 w 7790"/>
              <a:gd name="T37" fmla="*/ 8036 h 8036"/>
              <a:gd name="T38" fmla="*/ 4353 w 7790"/>
              <a:gd name="T39" fmla="*/ 4618 h 8036"/>
              <a:gd name="T40" fmla="*/ 4353 w 7790"/>
              <a:gd name="T41" fmla="*/ 4618 h 8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0" h="8036">
                <a:moveTo>
                  <a:pt x="40" y="0"/>
                </a:moveTo>
                <a:lnTo>
                  <a:pt x="3458" y="0"/>
                </a:lnTo>
                <a:lnTo>
                  <a:pt x="3458" y="3418"/>
                </a:lnTo>
                <a:lnTo>
                  <a:pt x="40" y="3418"/>
                </a:lnTo>
                <a:lnTo>
                  <a:pt x="40" y="0"/>
                </a:lnTo>
                <a:close/>
                <a:moveTo>
                  <a:pt x="7790" y="1695"/>
                </a:moveTo>
                <a:lnTo>
                  <a:pt x="6170" y="103"/>
                </a:lnTo>
                <a:lnTo>
                  <a:pt x="4577" y="1723"/>
                </a:lnTo>
                <a:lnTo>
                  <a:pt x="6198" y="3316"/>
                </a:lnTo>
                <a:lnTo>
                  <a:pt x="7790" y="1695"/>
                </a:lnTo>
                <a:close/>
                <a:moveTo>
                  <a:pt x="0" y="4618"/>
                </a:moveTo>
                <a:lnTo>
                  <a:pt x="3417" y="4618"/>
                </a:lnTo>
                <a:lnTo>
                  <a:pt x="3417" y="8036"/>
                </a:lnTo>
                <a:lnTo>
                  <a:pt x="0" y="8036"/>
                </a:lnTo>
                <a:lnTo>
                  <a:pt x="0" y="4618"/>
                </a:lnTo>
                <a:close/>
                <a:moveTo>
                  <a:pt x="4353" y="4618"/>
                </a:moveTo>
                <a:lnTo>
                  <a:pt x="7770" y="4618"/>
                </a:lnTo>
                <a:lnTo>
                  <a:pt x="7770" y="8036"/>
                </a:lnTo>
                <a:lnTo>
                  <a:pt x="4353" y="8036"/>
                </a:lnTo>
                <a:lnTo>
                  <a:pt x="4353" y="4618"/>
                </a:lnTo>
                <a:close/>
                <a:moveTo>
                  <a:pt x="4353" y="4618"/>
                </a:moveTo>
                <a:close/>
              </a:path>
            </a:pathLst>
          </a:custGeom>
          <a:solidFill>
            <a:srgbClr val="178AA1"/>
          </a:solidFill>
          <a:ln>
            <a:noFill/>
          </a:ln>
        </p:spPr>
      </p:sp>
      <p:sp>
        <p:nvSpPr>
          <p:cNvPr id="124" name="1-6"/>
          <p:cNvSpPr/>
          <p:nvPr/>
        </p:nvSpPr>
        <p:spPr>
          <a:xfrm>
            <a:off x="0" y="6748218"/>
            <a:ext cx="12192000" cy="109783"/>
          </a:xfrm>
          <a:custGeom>
            <a:avLst/>
            <a:gdLst>
              <a:gd name="connsiteX0" fmla="*/ 6096001 w 12192000"/>
              <a:gd name="connsiteY0" fmla="*/ 0 h 688983"/>
              <a:gd name="connsiteX1" fmla="*/ 12182197 w 12192000"/>
              <a:gd name="connsiteY1" fmla="*/ 306949 h 688983"/>
              <a:gd name="connsiteX2" fmla="*/ 12192000 w 12192000"/>
              <a:gd name="connsiteY2" fmla="*/ 308351 h 688983"/>
              <a:gd name="connsiteX3" fmla="*/ 12192000 w 12192000"/>
              <a:gd name="connsiteY3" fmla="*/ 688983 h 688983"/>
              <a:gd name="connsiteX4" fmla="*/ 0 w 12192000"/>
              <a:gd name="connsiteY4" fmla="*/ 688983 h 688983"/>
              <a:gd name="connsiteX5" fmla="*/ 0 w 12192000"/>
              <a:gd name="connsiteY5" fmla="*/ 308351 h 688983"/>
              <a:gd name="connsiteX6" fmla="*/ 9805 w 12192000"/>
              <a:gd name="connsiteY6" fmla="*/ 306949 h 688983"/>
              <a:gd name="connsiteX7" fmla="*/ 6096001 w 12192000"/>
              <a:gd name="connsiteY7" fmla="*/ 0 h 68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983">
                <a:moveTo>
                  <a:pt x="6096001" y="0"/>
                </a:moveTo>
                <a:cubicBezTo>
                  <a:pt x="8546260" y="0"/>
                  <a:pt x="10735557" y="119488"/>
                  <a:pt x="12182197" y="306949"/>
                </a:cubicBezTo>
                <a:lnTo>
                  <a:pt x="12192000" y="308351"/>
                </a:lnTo>
                <a:lnTo>
                  <a:pt x="12192000" y="688983"/>
                </a:lnTo>
                <a:lnTo>
                  <a:pt x="0" y="688983"/>
                </a:lnTo>
                <a:lnTo>
                  <a:pt x="0" y="308351"/>
                </a:lnTo>
                <a:lnTo>
                  <a:pt x="9805" y="306949"/>
                </a:lnTo>
                <a:cubicBezTo>
                  <a:pt x="1456445" y="119488"/>
                  <a:pt x="3645742" y="0"/>
                  <a:pt x="6096001" y="0"/>
                </a:cubicBez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1-9"/>
          <p:cNvSpPr/>
          <p:nvPr/>
        </p:nvSpPr>
        <p:spPr bwMode="auto">
          <a:xfrm>
            <a:off x="11266628" y="2604082"/>
            <a:ext cx="468989" cy="468989"/>
          </a:xfrm>
          <a:custGeom>
            <a:avLst/>
            <a:gdLst>
              <a:gd name="connsiteX0" fmla="*/ 266700 w 533400"/>
              <a:gd name="connsiteY0" fmla="*/ 285750 h 533400"/>
              <a:gd name="connsiteX1" fmla="*/ 409575 w 533400"/>
              <a:gd name="connsiteY1" fmla="*/ 142875 h 533400"/>
              <a:gd name="connsiteX2" fmla="*/ 266700 w 533400"/>
              <a:gd name="connsiteY2" fmla="*/ 0 h 533400"/>
              <a:gd name="connsiteX3" fmla="*/ 123825 w 533400"/>
              <a:gd name="connsiteY3" fmla="*/ 142875 h 533400"/>
              <a:gd name="connsiteX4" fmla="*/ 266700 w 533400"/>
              <a:gd name="connsiteY4" fmla="*/ 285750 h 533400"/>
              <a:gd name="connsiteX5" fmla="*/ 266700 w 533400"/>
              <a:gd name="connsiteY5" fmla="*/ 19050 h 533400"/>
              <a:gd name="connsiteX6" fmla="*/ 390525 w 533400"/>
              <a:gd name="connsiteY6" fmla="*/ 142875 h 533400"/>
              <a:gd name="connsiteX7" fmla="*/ 266700 w 533400"/>
              <a:gd name="connsiteY7" fmla="*/ 266700 h 533400"/>
              <a:gd name="connsiteX8" fmla="*/ 142875 w 533400"/>
              <a:gd name="connsiteY8" fmla="*/ 142875 h 533400"/>
              <a:gd name="connsiteX9" fmla="*/ 266700 w 533400"/>
              <a:gd name="connsiteY9" fmla="*/ 19050 h 533400"/>
              <a:gd name="connsiteX10" fmla="*/ 470535 w 533400"/>
              <a:gd name="connsiteY10" fmla="*/ 333375 h 533400"/>
              <a:gd name="connsiteX11" fmla="*/ 62865 w 533400"/>
              <a:gd name="connsiteY11" fmla="*/ 333375 h 533400"/>
              <a:gd name="connsiteX12" fmla="*/ 0 w 533400"/>
              <a:gd name="connsiteY12" fmla="*/ 396240 h 533400"/>
              <a:gd name="connsiteX13" fmla="*/ 0 w 533400"/>
              <a:gd name="connsiteY13" fmla="*/ 533400 h 533400"/>
              <a:gd name="connsiteX14" fmla="*/ 19050 w 533400"/>
              <a:gd name="connsiteY14" fmla="*/ 533400 h 533400"/>
              <a:gd name="connsiteX15" fmla="*/ 19050 w 533400"/>
              <a:gd name="connsiteY15" fmla="*/ 403860 h 533400"/>
              <a:gd name="connsiteX16" fmla="*/ 70485 w 533400"/>
              <a:gd name="connsiteY16" fmla="*/ 352425 h 533400"/>
              <a:gd name="connsiteX17" fmla="*/ 462915 w 533400"/>
              <a:gd name="connsiteY17" fmla="*/ 352425 h 533400"/>
              <a:gd name="connsiteX18" fmla="*/ 514350 w 533400"/>
              <a:gd name="connsiteY18" fmla="*/ 403860 h 533400"/>
              <a:gd name="connsiteX19" fmla="*/ 514350 w 533400"/>
              <a:gd name="connsiteY19" fmla="*/ 533400 h 533400"/>
              <a:gd name="connsiteX20" fmla="*/ 533400 w 533400"/>
              <a:gd name="connsiteY20" fmla="*/ 533400 h 533400"/>
              <a:gd name="connsiteX21" fmla="*/ 533400 w 533400"/>
              <a:gd name="connsiteY21" fmla="*/ 396240 h 533400"/>
              <a:gd name="connsiteX22" fmla="*/ 470535 w 533400"/>
              <a:gd name="connsiteY22" fmla="*/ 333375 h 533400"/>
              <a:gd name="connsiteX23" fmla="*/ 342900 w 533400"/>
              <a:gd name="connsiteY23" fmla="*/ 466725 h 533400"/>
              <a:gd name="connsiteX24" fmla="*/ 457200 w 533400"/>
              <a:gd name="connsiteY24" fmla="*/ 466725 h 533400"/>
              <a:gd name="connsiteX25" fmla="*/ 457200 w 533400"/>
              <a:gd name="connsiteY25" fmla="*/ 447675 h 533400"/>
              <a:gd name="connsiteX26" fmla="*/ 342900 w 533400"/>
              <a:gd name="connsiteY26" fmla="*/ 447675 h 533400"/>
              <a:gd name="connsiteX27" fmla="*/ 342900 w 533400"/>
              <a:gd name="connsiteY27" fmla="*/ 4667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3400" h="533400">
                <a:moveTo>
                  <a:pt x="266700" y="285750"/>
                </a:moveTo>
                <a:cubicBezTo>
                  <a:pt x="345758" y="285750"/>
                  <a:pt x="409575" y="221933"/>
                  <a:pt x="409575" y="142875"/>
                </a:cubicBezTo>
                <a:cubicBezTo>
                  <a:pt x="409575" y="63818"/>
                  <a:pt x="345758" y="0"/>
                  <a:pt x="266700" y="0"/>
                </a:cubicBezTo>
                <a:cubicBezTo>
                  <a:pt x="187643" y="0"/>
                  <a:pt x="123825" y="63818"/>
                  <a:pt x="123825" y="142875"/>
                </a:cubicBezTo>
                <a:cubicBezTo>
                  <a:pt x="123825" y="221933"/>
                  <a:pt x="187643" y="285750"/>
                  <a:pt x="266700" y="285750"/>
                </a:cubicBezTo>
                <a:close/>
                <a:moveTo>
                  <a:pt x="266700" y="19050"/>
                </a:moveTo>
                <a:cubicBezTo>
                  <a:pt x="335280" y="19050"/>
                  <a:pt x="390525" y="74295"/>
                  <a:pt x="390525" y="142875"/>
                </a:cubicBezTo>
                <a:cubicBezTo>
                  <a:pt x="390525" y="211455"/>
                  <a:pt x="335280" y="266700"/>
                  <a:pt x="266700" y="266700"/>
                </a:cubicBezTo>
                <a:cubicBezTo>
                  <a:pt x="198120" y="266700"/>
                  <a:pt x="142875" y="211455"/>
                  <a:pt x="142875" y="142875"/>
                </a:cubicBezTo>
                <a:cubicBezTo>
                  <a:pt x="142875" y="74295"/>
                  <a:pt x="198120" y="19050"/>
                  <a:pt x="266700" y="19050"/>
                </a:cubicBezTo>
                <a:close/>
                <a:moveTo>
                  <a:pt x="470535" y="333375"/>
                </a:moveTo>
                <a:lnTo>
                  <a:pt x="62865" y="333375"/>
                </a:lnTo>
                <a:lnTo>
                  <a:pt x="0" y="396240"/>
                </a:lnTo>
                <a:lnTo>
                  <a:pt x="0" y="533400"/>
                </a:lnTo>
                <a:lnTo>
                  <a:pt x="19050" y="533400"/>
                </a:lnTo>
                <a:lnTo>
                  <a:pt x="19050" y="403860"/>
                </a:lnTo>
                <a:lnTo>
                  <a:pt x="70485" y="352425"/>
                </a:lnTo>
                <a:lnTo>
                  <a:pt x="462915" y="352425"/>
                </a:lnTo>
                <a:lnTo>
                  <a:pt x="514350" y="403860"/>
                </a:lnTo>
                <a:lnTo>
                  <a:pt x="514350" y="533400"/>
                </a:lnTo>
                <a:lnTo>
                  <a:pt x="533400" y="533400"/>
                </a:lnTo>
                <a:lnTo>
                  <a:pt x="533400" y="396240"/>
                </a:lnTo>
                <a:lnTo>
                  <a:pt x="470535" y="333375"/>
                </a:lnTo>
                <a:close/>
                <a:moveTo>
                  <a:pt x="342900" y="466725"/>
                </a:moveTo>
                <a:lnTo>
                  <a:pt x="457200" y="466725"/>
                </a:lnTo>
                <a:lnTo>
                  <a:pt x="457200" y="447675"/>
                </a:lnTo>
                <a:lnTo>
                  <a:pt x="342900" y="447675"/>
                </a:lnTo>
                <a:lnTo>
                  <a:pt x="342900" y="466725"/>
                </a:lnTo>
                <a:close/>
              </a:path>
            </a:pathLst>
          </a:custGeom>
          <a:solidFill>
            <a:schemeClr val="bg1"/>
          </a:solidFill>
          <a:ln>
            <a:noFill/>
          </a:ln>
        </p:spPr>
      </p:sp>
      <p:sp>
        <p:nvSpPr>
          <p:cNvPr id="34" name="1-11"/>
          <p:cNvSpPr txBox="1"/>
          <p:nvPr/>
        </p:nvSpPr>
        <p:spPr>
          <a:xfrm>
            <a:off x="720733" y="205548"/>
            <a:ext cx="3946525" cy="462915"/>
          </a:xfrm>
          <a:prstGeom prst="rect">
            <a:avLst/>
          </a:prstGeom>
          <a:noFill/>
        </p:spPr>
        <p:txBody>
          <a:bodyPr wrap="none">
            <a:spAutoFit/>
          </a:bodyPr>
          <a:lstStyle/>
          <a:p>
            <a:pPr algn="l" fontAlgn="auto">
              <a:lnSpc>
                <a:spcPts val="2900"/>
              </a:lnSpc>
            </a:pPr>
            <a:r>
              <a:rPr lang="en-US" altLang="zh-CN" sz="4000" spc="300" dirty="0">
                <a:solidFill>
                  <a:srgbClr val="178AA1"/>
                </a:solidFill>
                <a:latin typeface="江西拙楷" panose="02010600040101010101" pitchFamily="2" charset="-122"/>
                <a:ea typeface="江西拙楷" panose="02010600040101010101" pitchFamily="2" charset="-122"/>
                <a:cs typeface="+mn-ea"/>
                <a:sym typeface="+mn-lt"/>
              </a:rPr>
              <a:t>R</a:t>
            </a:r>
            <a:r>
              <a:rPr lang="zh-CN" altLang="en-US" sz="4000" spc="300" dirty="0">
                <a:solidFill>
                  <a:srgbClr val="178AA1"/>
                </a:solidFill>
                <a:latin typeface="江西拙楷" panose="02010600040101010101" pitchFamily="2" charset="-122"/>
                <a:ea typeface="江西拙楷" panose="02010600040101010101" pitchFamily="2" charset="-122"/>
                <a:cs typeface="+mn-ea"/>
                <a:sym typeface="+mn-lt"/>
              </a:rPr>
              <a:t>ange of study </a:t>
            </a:r>
            <a:endParaRPr lang="zh-CN" altLang="en-US" sz="4000" spc="300" dirty="0">
              <a:solidFill>
                <a:srgbClr val="178AA1"/>
              </a:solidFill>
              <a:latin typeface="江西拙楷" panose="02010600040101010101" pitchFamily="2" charset="-122"/>
              <a:ea typeface="江西拙楷" panose="02010600040101010101" pitchFamily="2" charset="-122"/>
              <a:cs typeface="+mn-ea"/>
              <a:sym typeface="+mn-lt"/>
            </a:endParaRPr>
          </a:p>
        </p:txBody>
      </p:sp>
      <p:pic>
        <p:nvPicPr>
          <p:cNvPr id="2" name="图片 1"/>
          <p:cNvPicPr>
            <a:picLocks noChangeAspect="1"/>
          </p:cNvPicPr>
          <p:nvPr/>
        </p:nvPicPr>
        <p:blipFill>
          <a:blip r:embed="rId1"/>
          <a:stretch>
            <a:fillRect/>
          </a:stretch>
        </p:blipFill>
        <p:spPr>
          <a:xfrm>
            <a:off x="8656320" y="2839085"/>
            <a:ext cx="3535680" cy="1987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1"/>
          <p:cNvPicPr>
            <a:picLocks noChangeAspect="1"/>
          </p:cNvPicPr>
          <p:nvPr/>
        </p:nvPicPr>
        <p:blipFill>
          <a:blip r:embed="rId1"/>
          <a:srcRect l="32636" t="6231" r="4867"/>
          <a:stretch>
            <a:fillRect/>
          </a:stretch>
        </p:blipFill>
        <p:spPr>
          <a:xfrm>
            <a:off x="621164" y="1139708"/>
            <a:ext cx="4578584" cy="4578584"/>
          </a:xfrm>
          <a:custGeom>
            <a:avLst/>
            <a:gdLst>
              <a:gd name="connsiteX0" fmla="*/ 3240000 w 6480000"/>
              <a:gd name="connsiteY0" fmla="*/ 0 h 6480000"/>
              <a:gd name="connsiteX1" fmla="*/ 6480000 w 6480000"/>
              <a:gd name="connsiteY1" fmla="*/ 3240000 h 6480000"/>
              <a:gd name="connsiteX2" fmla="*/ 3240000 w 6480000"/>
              <a:gd name="connsiteY2" fmla="*/ 6480000 h 6480000"/>
              <a:gd name="connsiteX3" fmla="*/ 0 w 6480000"/>
              <a:gd name="connsiteY3" fmla="*/ 3240000 h 6480000"/>
              <a:gd name="connsiteX4" fmla="*/ 3240000 w 6480000"/>
              <a:gd name="connsiteY4" fmla="*/ 0 h 64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000" h="6480000">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ln w="28575">
            <a:noFill/>
          </a:ln>
          <a:effectLst>
            <a:outerShdw blurRad="50800" dist="50800" dir="5400000" algn="ctr" rotWithShape="0">
              <a:srgbClr val="178AA1">
                <a:alpha val="17000"/>
              </a:srgbClr>
            </a:outerShdw>
          </a:effectLst>
        </p:spPr>
      </p:pic>
      <p:sp>
        <p:nvSpPr>
          <p:cNvPr id="5" name="1-2"/>
          <p:cNvSpPr txBox="1"/>
          <p:nvPr/>
        </p:nvSpPr>
        <p:spPr>
          <a:xfrm>
            <a:off x="5493702" y="2407701"/>
            <a:ext cx="6648450" cy="768350"/>
          </a:xfrm>
          <a:prstGeom prst="rect">
            <a:avLst/>
          </a:prstGeom>
          <a:noFill/>
        </p:spPr>
        <p:txBody>
          <a:bodyPr wrap="none" rtlCol="0">
            <a:spAutoFit/>
          </a:bodyPr>
          <a:lstStyle/>
          <a:p>
            <a:r>
              <a:rPr lang="en-US" sz="4400" dirty="0">
                <a:solidFill>
                  <a:schemeClr val="tx1">
                    <a:lumMod val="75000"/>
                    <a:lumOff val="25000"/>
                  </a:schemeClr>
                </a:solidFill>
                <a:latin typeface="江西拙楷" panose="02010600040101010101" pitchFamily="2" charset="-122"/>
                <a:ea typeface="江西拙楷" panose="02010600040101010101" pitchFamily="2" charset="-122"/>
                <a:cs typeface="+mn-ea"/>
                <a:sym typeface="+mn-lt"/>
              </a:rPr>
              <a:t>Thank you for your patience</a:t>
            </a:r>
            <a:endParaRPr lang="en-US" sz="4400" dirty="0">
              <a:solidFill>
                <a:schemeClr val="tx1">
                  <a:lumMod val="75000"/>
                  <a:lumOff val="25000"/>
                </a:schemeClr>
              </a:solidFill>
              <a:latin typeface="江西拙楷" panose="02010600040101010101" pitchFamily="2" charset="-122"/>
              <a:ea typeface="江西拙楷" panose="02010600040101010101" pitchFamily="2" charset="-122"/>
              <a:cs typeface="+mn-ea"/>
              <a:sym typeface="+mn-lt"/>
            </a:endParaRPr>
          </a:p>
        </p:txBody>
      </p:sp>
      <p:sp>
        <p:nvSpPr>
          <p:cNvPr id="7" name="1-4"/>
          <p:cNvSpPr txBox="1"/>
          <p:nvPr/>
        </p:nvSpPr>
        <p:spPr>
          <a:xfrm>
            <a:off x="5695912" y="4301467"/>
            <a:ext cx="2328245" cy="337185"/>
          </a:xfrm>
          <a:prstGeom prst="rect">
            <a:avLst/>
          </a:prstGeom>
          <a:solidFill>
            <a:srgbClr val="178AA1"/>
          </a:solidFill>
        </p:spPr>
        <p:txBody>
          <a:bodyPr wrap="square" rtlCol="0">
            <a:spAutoFit/>
          </a:bodyPr>
          <a:lstStyle/>
          <a:p>
            <a:pPr algn="ctr"/>
            <a:r>
              <a:rPr lang="en-US" altLang="zh-CN" sz="1600" dirty="0">
                <a:solidFill>
                  <a:schemeClr val="bg1"/>
                </a:solidFill>
                <a:cs typeface="+mn-ea"/>
                <a:sym typeface="+mn-lt"/>
              </a:rPr>
              <a:t>NAME:Guo Yuanhao</a:t>
            </a:r>
            <a:endParaRPr lang="en-US" altLang="zh-CN" sz="1600" dirty="0">
              <a:solidFill>
                <a:schemeClr val="bg1"/>
              </a:solidFill>
              <a:cs typeface="+mn-ea"/>
              <a:sym typeface="+mn-lt"/>
            </a:endParaRPr>
          </a:p>
        </p:txBody>
      </p:sp>
      <p:sp>
        <p:nvSpPr>
          <p:cNvPr id="8" name="1-5"/>
          <p:cNvSpPr txBox="1"/>
          <p:nvPr/>
        </p:nvSpPr>
        <p:spPr>
          <a:xfrm>
            <a:off x="8520321" y="4301467"/>
            <a:ext cx="1897050" cy="337185"/>
          </a:xfrm>
          <a:prstGeom prst="rect">
            <a:avLst/>
          </a:prstGeom>
          <a:noFill/>
          <a:ln>
            <a:solidFill>
              <a:srgbClr val="178AA1"/>
            </a:solidFill>
          </a:ln>
        </p:spPr>
        <p:txBody>
          <a:bodyPr wrap="square" rtlCol="0">
            <a:spAutoFit/>
          </a:bodyPr>
          <a:lstStyle/>
          <a:p>
            <a:pPr algn="ctr"/>
            <a:r>
              <a:rPr lang="en-US" altLang="zh-CN" sz="1600" dirty="0">
                <a:cs typeface="+mn-ea"/>
                <a:sym typeface="+mn-lt"/>
              </a:rPr>
              <a:t>Olivia</a:t>
            </a:r>
            <a:endParaRPr lang="en-US" altLang="zh-CN" sz="1600" dirty="0">
              <a:cs typeface="+mn-ea"/>
              <a:sym typeface="+mn-lt"/>
            </a:endParaRPr>
          </a:p>
        </p:txBody>
      </p:sp>
      <p:pic>
        <p:nvPicPr>
          <p:cNvPr id="14" name="1-6"/>
          <p:cNvPicPr>
            <a:picLocks noChangeAspect="1"/>
          </p:cNvPicPr>
          <p:nvPr/>
        </p:nvPicPr>
        <p:blipFill>
          <a:blip r:embed="rId2"/>
          <a:stretch>
            <a:fillRect/>
          </a:stretch>
        </p:blipFill>
        <p:spPr>
          <a:xfrm>
            <a:off x="4680328" y="-2635804"/>
            <a:ext cx="6139732" cy="1176655"/>
          </a:xfrm>
          <a:prstGeom prst="rect">
            <a:avLst/>
          </a:prstGeom>
        </p:spPr>
      </p:pic>
      <p:sp>
        <p:nvSpPr>
          <p:cNvPr id="22" name="1-7"/>
          <p:cNvSpPr/>
          <p:nvPr/>
        </p:nvSpPr>
        <p:spPr>
          <a:xfrm>
            <a:off x="0" y="6311004"/>
            <a:ext cx="12192000" cy="546997"/>
          </a:xfrm>
          <a:custGeom>
            <a:avLst/>
            <a:gdLst>
              <a:gd name="connsiteX0" fmla="*/ 3821084 w 12192000"/>
              <a:gd name="connsiteY0" fmla="*/ 124 h 546997"/>
              <a:gd name="connsiteX1" fmla="*/ 4033602 w 12192000"/>
              <a:gd name="connsiteY1" fmla="*/ 6945 h 546997"/>
              <a:gd name="connsiteX2" fmla="*/ 6333069 w 12192000"/>
              <a:gd name="connsiteY2" fmla="*/ 449721 h 546997"/>
              <a:gd name="connsiteX3" fmla="*/ 9633046 w 12192000"/>
              <a:gd name="connsiteY3" fmla="*/ 152077 h 546997"/>
              <a:gd name="connsiteX4" fmla="*/ 11663113 w 12192000"/>
              <a:gd name="connsiteY4" fmla="*/ 164922 h 546997"/>
              <a:gd name="connsiteX5" fmla="*/ 12192000 w 12192000"/>
              <a:gd name="connsiteY5" fmla="*/ 196244 h 546997"/>
              <a:gd name="connsiteX6" fmla="*/ 12192000 w 12192000"/>
              <a:gd name="connsiteY6" fmla="*/ 546997 h 546997"/>
              <a:gd name="connsiteX7" fmla="*/ 0 w 12192000"/>
              <a:gd name="connsiteY7" fmla="*/ 546997 h 546997"/>
              <a:gd name="connsiteX8" fmla="*/ 0 w 12192000"/>
              <a:gd name="connsiteY8" fmla="*/ 315306 h 546997"/>
              <a:gd name="connsiteX9" fmla="*/ 6592 w 12192000"/>
              <a:gd name="connsiteY9" fmla="*/ 316421 h 546997"/>
              <a:gd name="connsiteX10" fmla="*/ 728118 w 12192000"/>
              <a:gd name="connsiteY10" fmla="*/ 371900 h 546997"/>
              <a:gd name="connsiteX11" fmla="*/ 3821084 w 12192000"/>
              <a:gd name="connsiteY11" fmla="*/ 124 h 5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546997">
                <a:moveTo>
                  <a:pt x="3821084" y="124"/>
                </a:moveTo>
                <a:cubicBezTo>
                  <a:pt x="3892218" y="649"/>
                  <a:pt x="3963086" y="2850"/>
                  <a:pt x="4033602" y="6945"/>
                </a:cubicBezTo>
                <a:cubicBezTo>
                  <a:pt x="5161861" y="72467"/>
                  <a:pt x="5399829" y="425532"/>
                  <a:pt x="6333069" y="449721"/>
                </a:cubicBezTo>
                <a:cubicBezTo>
                  <a:pt x="7266310" y="473910"/>
                  <a:pt x="8658140" y="174215"/>
                  <a:pt x="9633046" y="152077"/>
                </a:cubicBezTo>
                <a:cubicBezTo>
                  <a:pt x="10120499" y="141008"/>
                  <a:pt x="10902337" y="131924"/>
                  <a:pt x="11663113" y="164922"/>
                </a:cubicBezTo>
                <a:lnTo>
                  <a:pt x="12192000" y="196244"/>
                </a:lnTo>
                <a:lnTo>
                  <a:pt x="12192000" y="546997"/>
                </a:lnTo>
                <a:lnTo>
                  <a:pt x="0" y="546997"/>
                </a:lnTo>
                <a:lnTo>
                  <a:pt x="0" y="315306"/>
                </a:lnTo>
                <a:lnTo>
                  <a:pt x="6592" y="316421"/>
                </a:lnTo>
                <a:cubicBezTo>
                  <a:pt x="244640" y="351397"/>
                  <a:pt x="488384" y="374677"/>
                  <a:pt x="728118" y="371900"/>
                </a:cubicBezTo>
                <a:cubicBezTo>
                  <a:pt x="1627122" y="361487"/>
                  <a:pt x="2754071" y="-7751"/>
                  <a:pt x="3821084" y="124"/>
                </a:cubicBezTo>
                <a:close/>
              </a:path>
            </a:pathLst>
          </a:custGeom>
          <a:solidFill>
            <a:srgbClr val="178AA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1-8-1"/>
          <p:cNvSpPr>
            <a:spLocks noChangeAspect="1"/>
          </p:cNvSpPr>
          <p:nvPr/>
        </p:nvSpPr>
        <p:spPr bwMode="auto">
          <a:xfrm>
            <a:off x="5695950" y="2150745"/>
            <a:ext cx="238125" cy="245745"/>
          </a:xfrm>
          <a:custGeom>
            <a:avLst/>
            <a:gdLst>
              <a:gd name="T0" fmla="*/ 40 w 7790"/>
              <a:gd name="T1" fmla="*/ 0 h 8036"/>
              <a:gd name="T2" fmla="*/ 3458 w 7790"/>
              <a:gd name="T3" fmla="*/ 0 h 8036"/>
              <a:gd name="T4" fmla="*/ 3458 w 7790"/>
              <a:gd name="T5" fmla="*/ 3418 h 8036"/>
              <a:gd name="T6" fmla="*/ 40 w 7790"/>
              <a:gd name="T7" fmla="*/ 3418 h 8036"/>
              <a:gd name="T8" fmla="*/ 40 w 7790"/>
              <a:gd name="T9" fmla="*/ 0 h 8036"/>
              <a:gd name="T10" fmla="*/ 7790 w 7790"/>
              <a:gd name="T11" fmla="*/ 1695 h 8036"/>
              <a:gd name="T12" fmla="*/ 6170 w 7790"/>
              <a:gd name="T13" fmla="*/ 103 h 8036"/>
              <a:gd name="T14" fmla="*/ 4577 w 7790"/>
              <a:gd name="T15" fmla="*/ 1723 h 8036"/>
              <a:gd name="T16" fmla="*/ 6198 w 7790"/>
              <a:gd name="T17" fmla="*/ 3316 h 8036"/>
              <a:gd name="T18" fmla="*/ 7790 w 7790"/>
              <a:gd name="T19" fmla="*/ 1695 h 8036"/>
              <a:gd name="T20" fmla="*/ 0 w 7790"/>
              <a:gd name="T21" fmla="*/ 4618 h 8036"/>
              <a:gd name="T22" fmla="*/ 3417 w 7790"/>
              <a:gd name="T23" fmla="*/ 4618 h 8036"/>
              <a:gd name="T24" fmla="*/ 3417 w 7790"/>
              <a:gd name="T25" fmla="*/ 8036 h 8036"/>
              <a:gd name="T26" fmla="*/ 0 w 7790"/>
              <a:gd name="T27" fmla="*/ 8036 h 8036"/>
              <a:gd name="T28" fmla="*/ 0 w 7790"/>
              <a:gd name="T29" fmla="*/ 4618 h 8036"/>
              <a:gd name="T30" fmla="*/ 4353 w 7790"/>
              <a:gd name="T31" fmla="*/ 4618 h 8036"/>
              <a:gd name="T32" fmla="*/ 7770 w 7790"/>
              <a:gd name="T33" fmla="*/ 4618 h 8036"/>
              <a:gd name="T34" fmla="*/ 7770 w 7790"/>
              <a:gd name="T35" fmla="*/ 8036 h 8036"/>
              <a:gd name="T36" fmla="*/ 4353 w 7790"/>
              <a:gd name="T37" fmla="*/ 8036 h 8036"/>
              <a:gd name="T38" fmla="*/ 4353 w 7790"/>
              <a:gd name="T39" fmla="*/ 4618 h 8036"/>
              <a:gd name="T40" fmla="*/ 4353 w 7790"/>
              <a:gd name="T41" fmla="*/ 4618 h 8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0" h="8036">
                <a:moveTo>
                  <a:pt x="40" y="0"/>
                </a:moveTo>
                <a:lnTo>
                  <a:pt x="3458" y="0"/>
                </a:lnTo>
                <a:lnTo>
                  <a:pt x="3458" y="3418"/>
                </a:lnTo>
                <a:lnTo>
                  <a:pt x="40" y="3418"/>
                </a:lnTo>
                <a:lnTo>
                  <a:pt x="40" y="0"/>
                </a:lnTo>
                <a:close/>
                <a:moveTo>
                  <a:pt x="7790" y="1695"/>
                </a:moveTo>
                <a:lnTo>
                  <a:pt x="6170" y="103"/>
                </a:lnTo>
                <a:lnTo>
                  <a:pt x="4577" y="1723"/>
                </a:lnTo>
                <a:lnTo>
                  <a:pt x="6198" y="3316"/>
                </a:lnTo>
                <a:lnTo>
                  <a:pt x="7790" y="1695"/>
                </a:lnTo>
                <a:close/>
                <a:moveTo>
                  <a:pt x="0" y="4618"/>
                </a:moveTo>
                <a:lnTo>
                  <a:pt x="3417" y="4618"/>
                </a:lnTo>
                <a:lnTo>
                  <a:pt x="3417" y="8036"/>
                </a:lnTo>
                <a:lnTo>
                  <a:pt x="0" y="8036"/>
                </a:lnTo>
                <a:lnTo>
                  <a:pt x="0" y="4618"/>
                </a:lnTo>
                <a:close/>
                <a:moveTo>
                  <a:pt x="4353" y="4618"/>
                </a:moveTo>
                <a:lnTo>
                  <a:pt x="7770" y="4618"/>
                </a:lnTo>
                <a:lnTo>
                  <a:pt x="7770" y="8036"/>
                </a:lnTo>
                <a:lnTo>
                  <a:pt x="4353" y="8036"/>
                </a:lnTo>
                <a:lnTo>
                  <a:pt x="4353" y="4618"/>
                </a:lnTo>
                <a:close/>
                <a:moveTo>
                  <a:pt x="4353" y="4618"/>
                </a:moveTo>
                <a:close/>
              </a:path>
            </a:pathLst>
          </a:custGeom>
          <a:solidFill>
            <a:srgbClr val="178AA1"/>
          </a:solidFill>
          <a:ln>
            <a:noFill/>
          </a:ln>
        </p:spPr>
      </p:sp>
      <p:sp>
        <p:nvSpPr>
          <p:cNvPr id="26" name="1-9"/>
          <p:cNvSpPr/>
          <p:nvPr/>
        </p:nvSpPr>
        <p:spPr>
          <a:xfrm>
            <a:off x="422820" y="1400055"/>
            <a:ext cx="1439694" cy="1439694"/>
          </a:xfrm>
          <a:prstGeom prst="ellipse">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1-10"/>
          <p:cNvSpPr/>
          <p:nvPr/>
        </p:nvSpPr>
        <p:spPr>
          <a:xfrm>
            <a:off x="3860311" y="4912568"/>
            <a:ext cx="556046" cy="556046"/>
          </a:xfrm>
          <a:prstGeom prst="ellipse">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11"/>
          <p:cNvSpPr/>
          <p:nvPr/>
        </p:nvSpPr>
        <p:spPr>
          <a:xfrm>
            <a:off x="10754323" y="-1459149"/>
            <a:ext cx="2949268" cy="2949268"/>
          </a:xfrm>
          <a:prstGeom prst="ellipse">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sld>
</file>

<file path=ppt/tags/tag1.xml><?xml version="1.0" encoding="utf-8"?>
<p:tagLst xmlns:p="http://schemas.openxmlformats.org/presentationml/2006/main">
  <p:tag name="ISLIDE.PICTURE" val="#223430;#224499;"/>
</p:tagLst>
</file>

<file path=ppt/tags/tag2.xml><?xml version="1.0" encoding="utf-8"?>
<p:tagLst xmlns:p="http://schemas.openxmlformats.org/presentationml/2006/main">
  <p:tag name="KSO_WM_UNIT_PLACING_PICTURE_USER_VIEWPORT" val="{&quot;height&quot;:5366,&quot;width&quot;:5366}"/>
</p:tagLst>
</file>

<file path=ppt/tags/tag3.xml><?xml version="1.0" encoding="utf-8"?>
<p:tagLst xmlns:p="http://schemas.openxmlformats.org/presentationml/2006/main">
  <p:tag name="ISLIDE.PICTURE" val="#223430;#2244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C02BDD-13F4-4FBE-828B-337E7AA2868A}"/>
</file>

<file path=customXml/itemProps2.xml><?xml version="1.0" encoding="utf-8"?>
<ds:datastoreItem xmlns:ds="http://schemas.openxmlformats.org/officeDocument/2006/customXml" ds:itemID="{78C691D7-B376-4AFE-ACBD-5F88CADE440A}"/>
</file>

<file path=customXml/itemProps3.xml><?xml version="1.0" encoding="utf-8"?>
<ds:datastoreItem xmlns:ds="http://schemas.openxmlformats.org/officeDocument/2006/customXml" ds:itemID="{CEDDFE7E-10E0-4771-9550-4D6482FCF3B8}"/>
</file>

<file path=docProps/app.xml><?xml version="1.0" encoding="utf-8"?>
<Properties xmlns="http://schemas.openxmlformats.org/officeDocument/2006/extended-properties" xmlns:vt="http://schemas.openxmlformats.org/officeDocument/2006/docPropsVTypes">
  <TotalTime>0</TotalTime>
  <Words>3302</Words>
  <Application>WPS 演示</Application>
  <PresentationFormat>宽屏</PresentationFormat>
  <Paragraphs>65</Paragraphs>
  <Slides>8</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8</vt:i4>
      </vt:variant>
    </vt:vector>
  </HeadingPairs>
  <TitlesOfParts>
    <vt:vector size="22" baseType="lpstr">
      <vt:lpstr>Arial</vt:lpstr>
      <vt:lpstr>宋体</vt:lpstr>
      <vt:lpstr>Wingdings</vt:lpstr>
      <vt:lpstr>江西拙楷</vt:lpstr>
      <vt:lpstr>Segoe UI</vt:lpstr>
      <vt:lpstr>思源黑体 CN Light</vt:lpstr>
      <vt:lpstr>等线</vt:lpstr>
      <vt:lpstr>微软雅黑</vt:lpstr>
      <vt:lpstr>Arial Unicode MS</vt:lpstr>
      <vt:lpstr>等线 Light</vt:lpstr>
      <vt:lpstr>Calibri</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安逸</dc:creator>
  <cp:lastModifiedBy>　</cp:lastModifiedBy>
  <cp:revision>6</cp:revision>
  <dcterms:created xsi:type="dcterms:W3CDTF">2021-01-31T11:26:00Z</dcterms:created>
  <dcterms:modified xsi:type="dcterms:W3CDTF">2021-03-16T16:53:35Z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v1.0_mb_HLDLQdiLI0eCUi61ieRqhg==</vt:lpwstr>
  </property>
  <property fmtid="{D5CDD505-2E9C-101B-9397-08002B2CF9AE}" pid="4" name="ContentTypeId">
    <vt:lpwstr>0x0101004216CB7EAD73364A8C08FF5BEECD6A59</vt:lpwstr>
  </property>
</Properties>
</file>