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32"/>
    <p:restoredTop sz="94640"/>
  </p:normalViewPr>
  <p:slideViewPr>
    <p:cSldViewPr snapToGrid="0" snapToObjects="1">
      <p:cViewPr varScale="1">
        <p:scale>
          <a:sx n="85" d="100"/>
          <a:sy n="85" d="100"/>
        </p:scale>
        <p:origin x="4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EE8670-C083-7844-B27D-260B5AF3DA94}"/>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66D759B5-050E-6745-AE4A-B0B80B8BAE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DC13BD64-9E1B-A84A-99D6-DB0506DAB059}"/>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5" name="页脚占位符 4">
            <a:extLst>
              <a:ext uri="{FF2B5EF4-FFF2-40B4-BE49-F238E27FC236}">
                <a16:creationId xmlns:a16="http://schemas.microsoft.com/office/drawing/2014/main" id="{67CC4E09-0221-4847-BE22-C6C08275C824}"/>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96684972-96C2-F648-A190-319FF83AD16D}"/>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1748917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0F7C4A-E999-A448-8517-BFCA6EE41E98}"/>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804913D1-24B9-B849-BECB-FDB48C4859E5}"/>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A8F96925-4168-6848-81A9-78D556E6A0F3}"/>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5" name="页脚占位符 4">
            <a:extLst>
              <a:ext uri="{FF2B5EF4-FFF2-40B4-BE49-F238E27FC236}">
                <a16:creationId xmlns:a16="http://schemas.microsoft.com/office/drawing/2014/main" id="{93F1397E-4ABC-8D4A-8085-A59879C4B914}"/>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4E0F8F81-68FF-0E44-AAA0-871B4A1F4E6F}"/>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1916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76CA434F-FB05-EF48-9032-90FE71D8B0EE}"/>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DAF11616-3D43-0342-A4F5-030D94935225}"/>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F903BB49-4589-334E-A6A9-9B68ECF438E5}"/>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5" name="页脚占位符 4">
            <a:extLst>
              <a:ext uri="{FF2B5EF4-FFF2-40B4-BE49-F238E27FC236}">
                <a16:creationId xmlns:a16="http://schemas.microsoft.com/office/drawing/2014/main" id="{63477348-BAF3-F34D-B823-247A191EABD5}"/>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092A50E7-9CB4-D246-8F4D-7EB11C893496}"/>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1260807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1CFC57-C45B-144E-BE35-1708617DAFDE}"/>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9130D3A9-2FEF-344F-896D-D49ACFEBFA16}"/>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5DEABD2E-6737-AF45-9492-1365CCCF4D45}"/>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5" name="页脚占位符 4">
            <a:extLst>
              <a:ext uri="{FF2B5EF4-FFF2-40B4-BE49-F238E27FC236}">
                <a16:creationId xmlns:a16="http://schemas.microsoft.com/office/drawing/2014/main" id="{3A76A96F-764C-DB48-ACDD-EBEDEB8A8D42}"/>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FE7E4474-AE8B-9844-990A-5FB1E831E976}"/>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99823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22914A-A7D8-4640-9572-C8C07F47023B}"/>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1A77B6A7-DEC0-8944-ABCB-452852FF65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4A696A2A-C813-964F-B807-DF23BA35A292}"/>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5" name="页脚占位符 4">
            <a:extLst>
              <a:ext uri="{FF2B5EF4-FFF2-40B4-BE49-F238E27FC236}">
                <a16:creationId xmlns:a16="http://schemas.microsoft.com/office/drawing/2014/main" id="{4646078B-8ACF-9D4C-98C6-6DB4527004A3}"/>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8E460958-A491-DB45-9A63-8F0810E1005A}"/>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2080337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F9A4C4-3B68-6B48-A6CE-32375AD6CCA0}"/>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5DA591CA-2F43-3D4F-B789-14E6900F606F}"/>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4B858A85-6505-B342-AAA8-9C8F82FD67D9}"/>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886925AE-58AB-744B-9BD2-86A12AFA0189}"/>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6" name="页脚占位符 5">
            <a:extLst>
              <a:ext uri="{FF2B5EF4-FFF2-40B4-BE49-F238E27FC236}">
                <a16:creationId xmlns:a16="http://schemas.microsoft.com/office/drawing/2014/main" id="{5209C4BD-2F85-D047-A7D5-5A3F8D1FA666}"/>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61D2D159-5A2C-2B49-84A6-A174B67C085A}"/>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2630324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FDD395-14EC-024A-B3F7-6B2A11A6108C}"/>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FBAEF1C2-A7A0-AE4B-A77C-DFF98ED233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CD8D2F07-81A9-9444-90A9-43287F0CB4C6}"/>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5BB5F3B6-7140-964A-97B5-826F79A3AD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07530DA2-BEEE-E345-A0B9-DBB111016387}"/>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3D919168-0D02-9949-8343-3C649DBD53B9}"/>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8" name="页脚占位符 7">
            <a:extLst>
              <a:ext uri="{FF2B5EF4-FFF2-40B4-BE49-F238E27FC236}">
                <a16:creationId xmlns:a16="http://schemas.microsoft.com/office/drawing/2014/main" id="{C3CF501A-F899-CD47-A273-8A56E05C1891}"/>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B10D36C8-376F-844F-9DB1-A528C1DF7F0E}"/>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419135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0B274A-B98F-AB42-B7F5-94523A8E006F}"/>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E9D44B60-D99E-F643-8A0C-EDB22FBCD551}"/>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4" name="页脚占位符 3">
            <a:extLst>
              <a:ext uri="{FF2B5EF4-FFF2-40B4-BE49-F238E27FC236}">
                <a16:creationId xmlns:a16="http://schemas.microsoft.com/office/drawing/2014/main" id="{C49E9A49-3378-C74F-BC4F-E1BB38BB160A}"/>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A1BDEE31-D834-FA4B-833F-B5558BC89304}"/>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734447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F8341CF3-5F12-9E42-ACFC-5CF4BA6C5F00}"/>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3" name="页脚占位符 2">
            <a:extLst>
              <a:ext uri="{FF2B5EF4-FFF2-40B4-BE49-F238E27FC236}">
                <a16:creationId xmlns:a16="http://schemas.microsoft.com/office/drawing/2014/main" id="{F7ABC408-AFF3-8244-A9FC-F354A44F7EA1}"/>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50D10863-97C8-0647-9710-543C7336A959}"/>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381458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6EE024-1E7A-3047-9679-8331D373C85B}"/>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E6AA8F50-13D7-AB45-8352-35FB238C4C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FDAA4922-883E-1341-B02B-AD43EA5CBB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80DA343F-88A6-EA4C-BD6C-212D0B0A6263}"/>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6" name="页脚占位符 5">
            <a:extLst>
              <a:ext uri="{FF2B5EF4-FFF2-40B4-BE49-F238E27FC236}">
                <a16:creationId xmlns:a16="http://schemas.microsoft.com/office/drawing/2014/main" id="{63471DF1-497A-3345-94F9-3C56335D08E7}"/>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077F9F4F-C8C2-2F48-A472-68817B88B6DA}"/>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23215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48CC08-A2BC-FA4A-BE76-14027B143CC4}"/>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81BE48BF-1303-1A43-B92A-0F05B1DD30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C9E64FED-5CB2-E541-81AD-FBC8A99CD4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D56C9811-E709-0B43-B9BD-5730C13D8F2E}"/>
              </a:ext>
            </a:extLst>
          </p:cNvPr>
          <p:cNvSpPr>
            <a:spLocks noGrp="1"/>
          </p:cNvSpPr>
          <p:nvPr>
            <p:ph type="dt" sz="half" idx="10"/>
          </p:nvPr>
        </p:nvSpPr>
        <p:spPr/>
        <p:txBody>
          <a:bodyPr/>
          <a:lstStyle/>
          <a:p>
            <a:fld id="{3DDA4754-0436-604C-A1DB-4F7420714E6E}" type="datetimeFigureOut">
              <a:rPr kumimoji="1" lang="zh-CN" altLang="en-US" smtClean="0"/>
              <a:t>2021/4/7</a:t>
            </a:fld>
            <a:endParaRPr kumimoji="1" lang="zh-CN" altLang="en-US"/>
          </a:p>
        </p:txBody>
      </p:sp>
      <p:sp>
        <p:nvSpPr>
          <p:cNvPr id="6" name="页脚占位符 5">
            <a:extLst>
              <a:ext uri="{FF2B5EF4-FFF2-40B4-BE49-F238E27FC236}">
                <a16:creationId xmlns:a16="http://schemas.microsoft.com/office/drawing/2014/main" id="{956B72CA-42D1-CC49-8FC2-8DF069FE0DAA}"/>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4B167D2D-099B-1245-B0F3-417621911D61}"/>
              </a:ext>
            </a:extLst>
          </p:cNvPr>
          <p:cNvSpPr>
            <a:spLocks noGrp="1"/>
          </p:cNvSpPr>
          <p:nvPr>
            <p:ph type="sldNum" sz="quarter" idx="12"/>
          </p:nvPr>
        </p:nvSpPr>
        <p:spPr/>
        <p:txBody>
          <a:body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1914495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1C01850-F431-9F4A-8B5A-167A2802A9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513D00BA-7D1C-3F4B-A372-91AFBD50D8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F5CDDBFD-8186-2C41-A5FA-9D9ACB5E77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A4754-0436-604C-A1DB-4F7420714E6E}" type="datetimeFigureOut">
              <a:rPr kumimoji="1" lang="zh-CN" altLang="en-US" smtClean="0"/>
              <a:t>2021/4/7</a:t>
            </a:fld>
            <a:endParaRPr kumimoji="1" lang="zh-CN" altLang="en-US"/>
          </a:p>
        </p:txBody>
      </p:sp>
      <p:sp>
        <p:nvSpPr>
          <p:cNvPr id="5" name="页脚占位符 4">
            <a:extLst>
              <a:ext uri="{FF2B5EF4-FFF2-40B4-BE49-F238E27FC236}">
                <a16:creationId xmlns:a16="http://schemas.microsoft.com/office/drawing/2014/main" id="{A19655F3-4319-4D42-932B-D9DCC62F0A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2D3B59A3-2844-0F41-875E-F040D64E41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A4A787-B1EE-554A-819D-6149C4C69E32}" type="slidenum">
              <a:rPr kumimoji="1" lang="zh-CN" altLang="en-US" smtClean="0"/>
              <a:t>‹#›</a:t>
            </a:fld>
            <a:endParaRPr kumimoji="1" lang="zh-CN" altLang="en-US"/>
          </a:p>
        </p:txBody>
      </p:sp>
    </p:spTree>
    <p:extLst>
      <p:ext uri="{BB962C8B-B14F-4D97-AF65-F5344CB8AC3E}">
        <p14:creationId xmlns:p14="http://schemas.microsoft.com/office/powerpoint/2010/main" val="1440097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75C989-F5B2-4F40-80A3-E3D41832AF84}"/>
              </a:ext>
            </a:extLst>
          </p:cNvPr>
          <p:cNvSpPr>
            <a:spLocks noGrp="1"/>
          </p:cNvSpPr>
          <p:nvPr>
            <p:ph type="ctrTitle"/>
          </p:nvPr>
        </p:nvSpPr>
        <p:spPr>
          <a:xfrm>
            <a:off x="1115291" y="1720272"/>
            <a:ext cx="9961418" cy="3417455"/>
          </a:xfrm>
        </p:spPr>
        <p:txBody>
          <a:bodyPr>
            <a:noAutofit/>
          </a:bodyPr>
          <a:lstStyle/>
          <a:p>
            <a:r>
              <a:rPr lang="en-US" altLang="zh-CN" sz="3600" b="1" i="1" dirty="0">
                <a:latin typeface="Times New Roman" panose="02020603050405020304" pitchFamily="18" charset="0"/>
                <a:cs typeface="Times New Roman" panose="02020603050405020304" pitchFamily="18" charset="0"/>
              </a:rPr>
              <a:t>Communicative personality: social status</a:t>
            </a:r>
            <a:r>
              <a:rPr lang="zh-CN" altLang="en-US" sz="3600" b="1" i="1" dirty="0">
                <a:latin typeface="Times New Roman" panose="02020603050405020304" pitchFamily="18" charset="0"/>
                <a:cs typeface="Times New Roman" panose="02020603050405020304" pitchFamily="18" charset="0"/>
              </a:rPr>
              <a:t>、</a:t>
            </a:r>
            <a:r>
              <a:rPr lang="en-US" altLang="zh-CN" sz="3600" b="1" i="1" dirty="0">
                <a:latin typeface="Times New Roman" panose="02020603050405020304" pitchFamily="18" charset="0"/>
                <a:cs typeface="Times New Roman" panose="02020603050405020304" pitchFamily="18" charset="0"/>
              </a:rPr>
              <a:t> communicative role</a:t>
            </a:r>
            <a:r>
              <a:rPr lang="zh-CN" altLang="en-US" sz="3600" b="1" i="1" dirty="0">
                <a:latin typeface="Times New Roman" panose="02020603050405020304" pitchFamily="18" charset="0"/>
                <a:cs typeface="Times New Roman" panose="02020603050405020304" pitchFamily="18" charset="0"/>
              </a:rPr>
              <a:t>、 </a:t>
            </a:r>
            <a:r>
              <a:rPr lang="en-US" altLang="zh-CN" sz="3600" b="1" i="1" dirty="0">
                <a:latin typeface="Times New Roman" panose="02020603050405020304" pitchFamily="18" charset="0"/>
                <a:cs typeface="Times New Roman" panose="02020603050405020304" pitchFamily="18" charset="0"/>
              </a:rPr>
              <a:t>communicative setting</a:t>
            </a:r>
            <a:r>
              <a:rPr lang="zh-CN" altLang="en-US" sz="3600" b="1" i="1" dirty="0">
                <a:latin typeface="Times New Roman" panose="02020603050405020304" pitchFamily="18" charset="0"/>
                <a:cs typeface="Times New Roman" panose="02020603050405020304" pitchFamily="18" charset="0"/>
              </a:rPr>
              <a:t>、</a:t>
            </a:r>
            <a:br>
              <a:rPr lang="en-US" altLang="zh-CN" sz="3600" b="1" i="1" dirty="0">
                <a:latin typeface="Times New Roman" panose="02020603050405020304" pitchFamily="18" charset="0"/>
                <a:cs typeface="Times New Roman" panose="02020603050405020304" pitchFamily="18" charset="0"/>
              </a:rPr>
            </a:br>
            <a:r>
              <a:rPr lang="en-US" altLang="zh-CN" sz="3600" b="1" i="1" dirty="0">
                <a:latin typeface="Times New Roman" panose="02020603050405020304" pitchFamily="18" charset="0"/>
                <a:cs typeface="Times New Roman" panose="02020603050405020304" pitchFamily="18" charset="0"/>
              </a:rPr>
              <a:t>self-representation.</a:t>
            </a:r>
            <a:br>
              <a:rPr lang="zh-CN" altLang="zh-CN" sz="3600" b="1" i="1" dirty="0">
                <a:latin typeface="Times New Roman" panose="02020603050405020304" pitchFamily="18" charset="0"/>
                <a:cs typeface="Times New Roman" panose="02020603050405020304" pitchFamily="18" charset="0"/>
              </a:rPr>
            </a:br>
            <a:r>
              <a:rPr lang="en-US" altLang="zh-CN" sz="3200" dirty="0">
                <a:latin typeface="Times New Roman" panose="02020603050405020304" pitchFamily="18" charset="0"/>
                <a:cs typeface="Times New Roman" panose="02020603050405020304" pitchFamily="18" charset="0"/>
              </a:rPr>
              <a:t> </a:t>
            </a:r>
            <a:br>
              <a:rPr lang="zh-CN" altLang="zh-CN" sz="3200" dirty="0">
                <a:latin typeface="Times New Roman" panose="02020603050405020304" pitchFamily="18" charset="0"/>
                <a:cs typeface="Times New Roman" panose="02020603050405020304" pitchFamily="18" charset="0"/>
              </a:rPr>
            </a:br>
            <a:r>
              <a:rPr lang="zh-CN" altLang="zh-CN" sz="2800" dirty="0">
                <a:latin typeface="Times New Roman" panose="02020603050405020304" pitchFamily="18" charset="0"/>
                <a:cs typeface="Times New Roman" panose="02020603050405020304" pitchFamily="18" charset="0"/>
              </a:rPr>
              <a:t>交际人格</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社会地位、交际角色、交际环境、自我呈现。</a:t>
            </a:r>
            <a:br>
              <a:rPr lang="zh-CN" altLang="zh-CN" sz="2800" dirty="0">
                <a:latin typeface="Times New Roman" panose="02020603050405020304" pitchFamily="18" charset="0"/>
                <a:cs typeface="Times New Roman" panose="02020603050405020304" pitchFamily="18" charset="0"/>
              </a:rPr>
            </a:br>
            <a:endParaRPr kumimoji="1" lang="zh-CN" altLang="en-US" sz="3200" dirty="0">
              <a:latin typeface="Times New Roman" panose="02020603050405020304" pitchFamily="18" charset="0"/>
              <a:cs typeface="Times New Roman" panose="02020603050405020304" pitchFamily="18" charset="0"/>
            </a:endParaRPr>
          </a:p>
        </p:txBody>
      </p:sp>
      <p:sp>
        <p:nvSpPr>
          <p:cNvPr id="6" name="文本框 5">
            <a:extLst>
              <a:ext uri="{FF2B5EF4-FFF2-40B4-BE49-F238E27FC236}">
                <a16:creationId xmlns:a16="http://schemas.microsoft.com/office/drawing/2014/main" id="{97131504-F94A-8943-AA0F-50FD741C62C6}"/>
              </a:ext>
            </a:extLst>
          </p:cNvPr>
          <p:cNvSpPr txBox="1"/>
          <p:nvPr/>
        </p:nvSpPr>
        <p:spPr>
          <a:xfrm>
            <a:off x="346363" y="1135497"/>
            <a:ext cx="2635658" cy="584775"/>
          </a:xfrm>
          <a:prstGeom prst="rect">
            <a:avLst/>
          </a:prstGeom>
          <a:noFill/>
        </p:spPr>
        <p:txBody>
          <a:bodyPr wrap="none" rtlCol="0">
            <a:spAutoFit/>
          </a:bodyPr>
          <a:lstStyle/>
          <a:p>
            <a:r>
              <a:rPr kumimoji="1" lang="en" altLang="zh-CN" sz="3200" b="1" i="1" dirty="0">
                <a:latin typeface="Times New Roman" panose="02020603050405020304" pitchFamily="18" charset="0"/>
                <a:cs typeface="Times New Roman" panose="02020603050405020304" pitchFamily="18" charset="0"/>
              </a:rPr>
              <a:t>Question 1</a:t>
            </a:r>
            <a:r>
              <a:rPr kumimoji="1" lang="en-US" altLang="zh-CN" sz="3200" b="1" i="1" dirty="0">
                <a:latin typeface="Times New Roman" panose="02020603050405020304" pitchFamily="18" charset="0"/>
                <a:cs typeface="Times New Roman" panose="02020603050405020304" pitchFamily="18" charset="0"/>
              </a:rPr>
              <a:t>0</a:t>
            </a:r>
            <a:r>
              <a:rPr kumimoji="1" lang="zh-CN" altLang="en-US" sz="3200" b="1"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7766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391BE0-1C49-F940-8E26-AC73DDA68AA0}"/>
              </a:ext>
            </a:extLst>
          </p:cNvPr>
          <p:cNvSpPr>
            <a:spLocks noGrp="1"/>
          </p:cNvSpPr>
          <p:nvPr>
            <p:ph type="title"/>
          </p:nvPr>
        </p:nvSpPr>
        <p:spPr>
          <a:xfrm>
            <a:off x="2476500" y="434397"/>
            <a:ext cx="7239000" cy="660111"/>
          </a:xfrm>
        </p:spPr>
        <p:txBody>
          <a:bodyPr>
            <a:normAutofit/>
          </a:bodyPr>
          <a:lstStyle/>
          <a:p>
            <a:r>
              <a:rPr lang="en-US" altLang="zh-CN" sz="4000" b="1" i="1" dirty="0">
                <a:latin typeface="Times New Roman" panose="02020603050405020304" pitchFamily="18" charset="0"/>
                <a:cs typeface="Times New Roman" panose="02020603050405020304" pitchFamily="18" charset="0"/>
              </a:rPr>
              <a:t>Self-presentation (</a:t>
            </a:r>
            <a:r>
              <a:rPr lang="zh-CN" altLang="zh-CN" sz="4000" b="1" i="1" dirty="0">
                <a:latin typeface="Times New Roman" panose="02020603050405020304" pitchFamily="18" charset="0"/>
                <a:cs typeface="Times New Roman" panose="02020603050405020304" pitchFamily="18" charset="0"/>
              </a:rPr>
              <a:t>自我呈现</a:t>
            </a:r>
            <a:r>
              <a:rPr lang="en-US" altLang="zh-CN" sz="4000" b="1" i="1" dirty="0">
                <a:latin typeface="Times New Roman" panose="02020603050405020304" pitchFamily="18" charset="0"/>
                <a:cs typeface="Times New Roman" panose="02020603050405020304" pitchFamily="18" charset="0"/>
              </a:rPr>
              <a:t> )</a:t>
            </a:r>
            <a:endParaRPr kumimoji="1" lang="zh-CN" altLang="en-US" sz="4000" b="1" i="1"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F055F760-3FA1-6F42-898A-1E4E3137BCC1}"/>
              </a:ext>
            </a:extLst>
          </p:cNvPr>
          <p:cNvSpPr txBox="1"/>
          <p:nvPr/>
        </p:nvSpPr>
        <p:spPr>
          <a:xfrm>
            <a:off x="387928" y="1413164"/>
            <a:ext cx="11416144" cy="5262979"/>
          </a:xfrm>
          <a:prstGeom prst="rect">
            <a:avLst/>
          </a:prstGeom>
          <a:noFill/>
        </p:spPr>
        <p:txBody>
          <a:bodyPr wrap="square" rtlCol="0">
            <a:spAutoFit/>
          </a:bodyPr>
          <a:lstStyle/>
          <a:p>
            <a:r>
              <a:rPr lang="en-US" altLang="zh-CN" sz="2400" dirty="0"/>
              <a:t>    The theory that people use a variety of strategies to control and feedback their external impressions. Self-presentation can also be called impression management. Is based on extensive research by Goffman and others. It belongs to one of the social interaction theories, mainly expatiating the self-exposure problem in interpersonal communication. Impression management is a technique that reveals oneself to others through one's speech and behavior, intentionally or unintentionally, to achieve the purpose of impression management. The purpose of self-presentation is to create a good impression in the eyes of others.</a:t>
            </a:r>
            <a:endParaRPr lang="zh-CN" altLang="zh-CN" sz="2400" dirty="0"/>
          </a:p>
          <a:p>
            <a:endParaRPr lang="en-US" altLang="zh-CN" sz="2400" dirty="0"/>
          </a:p>
          <a:p>
            <a:r>
              <a:rPr lang="en-US" altLang="zh-CN" sz="2400" dirty="0"/>
              <a:t>    </a:t>
            </a:r>
            <a:r>
              <a:rPr lang="zh-CN" altLang="zh-CN" sz="2400" dirty="0"/>
              <a:t>是人们运用多种策略控制和反馈自己外在印象的理论。自我呈现也可称为印象管理。是在戈夫曼以及其他人广泛研究基础上形成的观点。它属于社会相互作用理论中的一种，主要阐述人际交往中的自我暴露问题。是有意或无意地通过自己的言语和行为向他人显示自己，以达到印象管理目的的技术。自我呈现的目的是在他人心目中建立起良好的印象。</a:t>
            </a:r>
          </a:p>
        </p:txBody>
      </p:sp>
    </p:spTree>
    <p:extLst>
      <p:ext uri="{BB962C8B-B14F-4D97-AF65-F5344CB8AC3E}">
        <p14:creationId xmlns:p14="http://schemas.microsoft.com/office/powerpoint/2010/main" val="126733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93912EED-220E-164A-838B-67AD60380F2D}"/>
              </a:ext>
            </a:extLst>
          </p:cNvPr>
          <p:cNvSpPr txBox="1"/>
          <p:nvPr/>
        </p:nvSpPr>
        <p:spPr>
          <a:xfrm>
            <a:off x="484909" y="2721114"/>
            <a:ext cx="6788728" cy="707886"/>
          </a:xfrm>
          <a:prstGeom prst="rect">
            <a:avLst/>
          </a:prstGeom>
          <a:noFill/>
        </p:spPr>
        <p:txBody>
          <a:bodyPr wrap="square" rtlCol="0">
            <a:spAutoFit/>
          </a:bodyPr>
          <a:lstStyle/>
          <a:p>
            <a:r>
              <a:rPr kumimoji="1" lang="en" altLang="zh-CN" sz="4000" b="1" i="1" dirty="0">
                <a:latin typeface="Times New Roman" panose="02020603050405020304" pitchFamily="18" charset="0"/>
                <a:cs typeface="Times New Roman" panose="02020603050405020304" pitchFamily="18" charset="0"/>
              </a:rPr>
              <a:t>Thanks for your attention</a:t>
            </a:r>
            <a:endParaRPr kumimoji="1" lang="zh-CN" altLang="en-US" sz="4000" b="1" i="1" dirty="0">
              <a:latin typeface="Times New Roman" panose="02020603050405020304" pitchFamily="18" charset="0"/>
              <a:cs typeface="Times New Roman" panose="02020603050405020304" pitchFamily="18" charset="0"/>
            </a:endParaRPr>
          </a:p>
        </p:txBody>
      </p:sp>
      <p:sp>
        <p:nvSpPr>
          <p:cNvPr id="5" name="文本框 4">
            <a:extLst>
              <a:ext uri="{FF2B5EF4-FFF2-40B4-BE49-F238E27FC236}">
                <a16:creationId xmlns:a16="http://schemas.microsoft.com/office/drawing/2014/main" id="{95A09228-B2A0-3B48-B234-A69C66B91329}"/>
              </a:ext>
            </a:extLst>
          </p:cNvPr>
          <p:cNvSpPr txBox="1"/>
          <p:nvPr/>
        </p:nvSpPr>
        <p:spPr>
          <a:xfrm>
            <a:off x="6650182" y="3429000"/>
            <a:ext cx="5056909" cy="584775"/>
          </a:xfrm>
          <a:prstGeom prst="rect">
            <a:avLst/>
          </a:prstGeom>
          <a:noFill/>
        </p:spPr>
        <p:txBody>
          <a:bodyPr wrap="square" rtlCol="0">
            <a:spAutoFit/>
          </a:bodyPr>
          <a:lstStyle/>
          <a:p>
            <a:r>
              <a:rPr kumimoji="1" lang="en-US" altLang="zh-CN" sz="3200" b="1" i="1" dirty="0">
                <a:latin typeface="Times New Roman" panose="02020603050405020304" pitchFamily="18" charset="0"/>
                <a:cs typeface="Times New Roman" panose="02020603050405020304" pitchFamily="18" charset="0"/>
              </a:rPr>
              <a:t>Peng</a:t>
            </a:r>
            <a:r>
              <a:rPr kumimoji="1" lang="zh-CN" altLang="en-US" sz="3200" b="1" i="1" dirty="0">
                <a:latin typeface="Times New Roman" panose="02020603050405020304" pitchFamily="18" charset="0"/>
                <a:cs typeface="Times New Roman" panose="02020603050405020304" pitchFamily="18" charset="0"/>
              </a:rPr>
              <a:t> </a:t>
            </a:r>
            <a:r>
              <a:rPr kumimoji="1" lang="en-US" altLang="zh-CN" sz="3200" b="1" i="1" dirty="0" err="1">
                <a:latin typeface="Times New Roman" panose="02020603050405020304" pitchFamily="18" charset="0"/>
                <a:cs typeface="Times New Roman" panose="02020603050405020304" pitchFamily="18" charset="0"/>
              </a:rPr>
              <a:t>Xiaoying</a:t>
            </a:r>
            <a:r>
              <a:rPr kumimoji="1" lang="zh-CN" altLang="en-US" sz="3200" b="1" i="1" dirty="0">
                <a:latin typeface="Times New Roman" panose="02020603050405020304" pitchFamily="18" charset="0"/>
                <a:cs typeface="Times New Roman" panose="02020603050405020304" pitchFamily="18" charset="0"/>
              </a:rPr>
              <a:t>（彭潇莹）</a:t>
            </a:r>
          </a:p>
        </p:txBody>
      </p:sp>
    </p:spTree>
    <p:extLst>
      <p:ext uri="{BB962C8B-B14F-4D97-AF65-F5344CB8AC3E}">
        <p14:creationId xmlns:p14="http://schemas.microsoft.com/office/powerpoint/2010/main" val="2891093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515ED6-5395-1E46-B4EA-50B8DBE3A158}"/>
              </a:ext>
            </a:extLst>
          </p:cNvPr>
          <p:cNvSpPr>
            <a:spLocks noGrp="1"/>
          </p:cNvSpPr>
          <p:nvPr>
            <p:ph type="title"/>
          </p:nvPr>
        </p:nvSpPr>
        <p:spPr>
          <a:xfrm>
            <a:off x="1925782" y="503670"/>
            <a:ext cx="8534400" cy="493857"/>
          </a:xfrm>
        </p:spPr>
        <p:txBody>
          <a:bodyPr>
            <a:noAutofit/>
          </a:bodyPr>
          <a:lstStyle/>
          <a:p>
            <a:r>
              <a:rPr lang="en-US" altLang="zh-CN" sz="3600" b="1" i="1" dirty="0">
                <a:latin typeface="Times New Roman" panose="02020603050405020304" pitchFamily="18" charset="0"/>
                <a:cs typeface="Times New Roman" panose="02020603050405020304" pitchFamily="18" charset="0"/>
              </a:rPr>
              <a:t>Communication personality</a:t>
            </a:r>
            <a:r>
              <a:rPr lang="zh-CN" altLang="en-US" sz="3600" b="1" i="1" dirty="0">
                <a:latin typeface="Times New Roman" panose="02020603050405020304" pitchFamily="18" charset="0"/>
                <a:cs typeface="Times New Roman" panose="02020603050405020304" pitchFamily="18" charset="0"/>
              </a:rPr>
              <a:t>（</a:t>
            </a:r>
            <a:r>
              <a:rPr lang="zh-CN" altLang="zh-CN" sz="3600" b="1" i="1" dirty="0">
                <a:latin typeface="Times New Roman" panose="02020603050405020304" pitchFamily="18" charset="0"/>
                <a:cs typeface="Times New Roman" panose="02020603050405020304" pitchFamily="18" charset="0"/>
              </a:rPr>
              <a:t>交际人格</a:t>
            </a:r>
            <a:r>
              <a:rPr lang="zh-CN" altLang="en-US" sz="3600" b="1" i="1" dirty="0">
                <a:latin typeface="Times New Roman" panose="02020603050405020304" pitchFamily="18" charset="0"/>
                <a:cs typeface="Times New Roman" panose="02020603050405020304" pitchFamily="18" charset="0"/>
              </a:rPr>
              <a:t>）</a:t>
            </a:r>
            <a:endParaRPr kumimoji="1" lang="zh-CN" altLang="en-US" sz="3600" b="1" i="1" dirty="0">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83EE3059-C43D-F84E-876B-72036EF05E0F}"/>
              </a:ext>
            </a:extLst>
          </p:cNvPr>
          <p:cNvSpPr>
            <a:spLocks noGrp="1"/>
          </p:cNvSpPr>
          <p:nvPr>
            <p:ph idx="1"/>
          </p:nvPr>
        </p:nvSpPr>
        <p:spPr>
          <a:xfrm>
            <a:off x="554182" y="1025236"/>
            <a:ext cx="5541818" cy="5832764"/>
          </a:xfrm>
        </p:spPr>
        <p:txBody>
          <a:bodyPr>
            <a:noAutofit/>
          </a:bodyPr>
          <a:lstStyle/>
          <a:p>
            <a:pPr marL="0" indent="0">
              <a:buNone/>
            </a:pPr>
            <a:r>
              <a:rPr lang="zh-CN" altLang="en-US"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According to relative equalizationism, the change and development of things can be divided into four types: unbalanced type, divergent type, convergent type and balanced type. These four types show that anything contains four states, 18 levels of human nature, each level contains four qualitative different characteristics, so a total of 72 personality, feeling can be divided into strong, stronger, more fragile and weaker; Perception can be divided into lustful, lustful, cold and indifferent. Emotions can be classified as good, better, more selfish, selfish and so on. History is the best and the future is the best. Each layer is divided into different qualities according to different criteria, so there are a lot of words describing people's qualities, such as smart, considerate, funny, open-minded, aggressive and so on. Eighteen human beings evolve into two dimensions, forming 36 basic personality types. Type 18 personality includes type 18 balanced personality and type 18 unbalanced personality.</a:t>
            </a:r>
            <a:endParaRPr lang="zh-CN" altLang="zh-CN"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AFCA9AB6-F60F-AD40-B6FB-95FB1EB734D7}"/>
              </a:ext>
            </a:extLst>
          </p:cNvPr>
          <p:cNvSpPr txBox="1"/>
          <p:nvPr/>
        </p:nvSpPr>
        <p:spPr>
          <a:xfrm>
            <a:off x="6109855" y="1433239"/>
            <a:ext cx="5527963" cy="4401205"/>
          </a:xfrm>
          <a:prstGeom prst="rect">
            <a:avLst/>
          </a:prstGeom>
          <a:noFill/>
        </p:spPr>
        <p:txBody>
          <a:bodyPr wrap="square" rtlCol="0">
            <a:spAutoFit/>
          </a:bodyPr>
          <a:lstStyle/>
          <a:p>
            <a:r>
              <a:rPr lang="zh-CN" altLang="en-US" sz="2000" dirty="0"/>
              <a:t>    </a:t>
            </a:r>
            <a:r>
              <a:rPr lang="zh-CN" altLang="zh-CN" sz="2000" dirty="0"/>
              <a:t>相对均衡主义认为</a:t>
            </a:r>
            <a:r>
              <a:rPr lang="en-US" altLang="zh-CN" sz="2000" dirty="0"/>
              <a:t>,</a:t>
            </a:r>
            <a:r>
              <a:rPr lang="zh-CN" altLang="zh-CN" sz="2000" dirty="0"/>
              <a:t>事物的变化发展有失衡型、离衡型（发散型）、趋衡型（集中型）、均衡型四种相对均衡类型。这四种类型表现 任何事物包含四种状态，人性的十八个层面，每一个层面包含四个质的不同的特点，这样共有</a:t>
            </a:r>
            <a:r>
              <a:rPr lang="en-US" altLang="zh-CN" sz="2000" dirty="0"/>
              <a:t>72</a:t>
            </a:r>
            <a:r>
              <a:rPr lang="zh-CN" altLang="zh-CN" sz="2000" dirty="0"/>
              <a:t>个人格，感觉可分为强健、较强健、较柔弱和柔弱；知觉可分为好色、较色和较冷以冷淡；情感可分为善良、较善良、较自私、自私等等，历史有至善，未来存至美。每层依据标准不同划分不同的质，因此，描述人的质的词语非常之多，比如聪明伶俐，善解人意，风趣幽默，思想开放，积极进取等等。</a:t>
            </a:r>
            <a:r>
              <a:rPr lang="en-US" altLang="zh-CN" sz="2000" dirty="0"/>
              <a:t>18</a:t>
            </a:r>
            <a:r>
              <a:rPr lang="zh-CN" altLang="zh-CN" sz="2000" dirty="0"/>
              <a:t>个人性，向两个维度流变，形成</a:t>
            </a:r>
            <a:r>
              <a:rPr lang="en-US" altLang="zh-CN" sz="2000" dirty="0"/>
              <a:t>36</a:t>
            </a:r>
            <a:r>
              <a:rPr lang="zh-CN" altLang="zh-CN" sz="2000" dirty="0"/>
              <a:t>个基本的人格类型。</a:t>
            </a:r>
            <a:r>
              <a:rPr lang="en-US" altLang="zh-CN" sz="2000" dirty="0"/>
              <a:t>18</a:t>
            </a:r>
            <a:r>
              <a:rPr lang="zh-CN" altLang="zh-CN" sz="2000" dirty="0"/>
              <a:t>型人格包含</a:t>
            </a:r>
            <a:r>
              <a:rPr lang="en-US" altLang="zh-CN" sz="2000" dirty="0"/>
              <a:t>18</a:t>
            </a:r>
            <a:r>
              <a:rPr lang="zh-CN" altLang="zh-CN" sz="2000" dirty="0"/>
              <a:t>型均衡性人格及</a:t>
            </a:r>
            <a:r>
              <a:rPr lang="en-US" altLang="zh-CN" sz="2000" dirty="0"/>
              <a:t>18</a:t>
            </a:r>
            <a:r>
              <a:rPr lang="zh-CN" altLang="zh-CN" sz="2000" dirty="0"/>
              <a:t>型失衡型人格。</a:t>
            </a:r>
          </a:p>
        </p:txBody>
      </p:sp>
    </p:spTree>
    <p:extLst>
      <p:ext uri="{BB962C8B-B14F-4D97-AF65-F5344CB8AC3E}">
        <p14:creationId xmlns:p14="http://schemas.microsoft.com/office/powerpoint/2010/main" val="3325943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4679DF-437E-0841-8BD9-6F66A791E2FB}"/>
              </a:ext>
            </a:extLst>
          </p:cNvPr>
          <p:cNvSpPr>
            <a:spLocks noGrp="1"/>
          </p:cNvSpPr>
          <p:nvPr>
            <p:ph type="title"/>
          </p:nvPr>
        </p:nvSpPr>
        <p:spPr>
          <a:xfrm>
            <a:off x="1425865" y="123246"/>
            <a:ext cx="9589651" cy="549275"/>
          </a:xfrm>
        </p:spPr>
        <p:txBody>
          <a:bodyPr>
            <a:normAutofit fontScale="90000"/>
          </a:bodyPr>
          <a:lstStyle/>
          <a:p>
            <a:r>
              <a:rPr lang="en-US" altLang="zh-CN" sz="4000" b="1" i="1" dirty="0">
                <a:latin typeface="Times New Roman" panose="02020603050405020304" pitchFamily="18" charset="0"/>
                <a:cs typeface="Times New Roman" panose="02020603050405020304" pitchFamily="18" charset="0"/>
              </a:rPr>
              <a:t>Type 18 balanced personality</a:t>
            </a:r>
            <a:r>
              <a:rPr lang="zh-CN" altLang="zh-CN" sz="4000" b="1" i="1" dirty="0">
                <a:latin typeface="Times New Roman" panose="02020603050405020304" pitchFamily="18" charset="0"/>
                <a:cs typeface="Times New Roman" panose="02020603050405020304" pitchFamily="18" charset="0"/>
              </a:rPr>
              <a:t>（</a:t>
            </a:r>
            <a:r>
              <a:rPr lang="en-US" altLang="zh-CN" sz="4000" b="1" i="1" dirty="0">
                <a:latin typeface="Times New Roman" panose="02020603050405020304" pitchFamily="18" charset="0"/>
                <a:cs typeface="Times New Roman" panose="02020603050405020304" pitchFamily="18" charset="0"/>
              </a:rPr>
              <a:t>18</a:t>
            </a:r>
            <a:r>
              <a:rPr lang="zh-CN" altLang="zh-CN" sz="4000" b="1" i="1" dirty="0">
                <a:latin typeface="Times New Roman" panose="02020603050405020304" pitchFamily="18" charset="0"/>
                <a:cs typeface="Times New Roman" panose="02020603050405020304" pitchFamily="18" charset="0"/>
              </a:rPr>
              <a:t>型均衡性人格）</a:t>
            </a:r>
            <a:endParaRPr kumimoji="1" lang="zh-CN" altLang="en-US" sz="4000" b="1" i="1"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680C157D-D4D7-0E4F-9A9B-F0D387E71B82}"/>
              </a:ext>
            </a:extLst>
          </p:cNvPr>
          <p:cNvSpPr txBox="1"/>
          <p:nvPr/>
        </p:nvSpPr>
        <p:spPr>
          <a:xfrm>
            <a:off x="8146473" y="4211782"/>
            <a:ext cx="184731" cy="369332"/>
          </a:xfrm>
          <a:prstGeom prst="rect">
            <a:avLst/>
          </a:prstGeom>
          <a:noFill/>
        </p:spPr>
        <p:txBody>
          <a:bodyPr wrap="none" rtlCol="0">
            <a:spAutoFit/>
          </a:bodyPr>
          <a:lstStyle/>
          <a:p>
            <a:endParaRPr kumimoji="1" lang="zh-CN" altLang="en-US" dirty="0"/>
          </a:p>
        </p:txBody>
      </p:sp>
      <p:sp>
        <p:nvSpPr>
          <p:cNvPr id="5" name="文本框 4">
            <a:extLst>
              <a:ext uri="{FF2B5EF4-FFF2-40B4-BE49-F238E27FC236}">
                <a16:creationId xmlns:a16="http://schemas.microsoft.com/office/drawing/2014/main" id="{DF6CC950-44AC-B04D-A882-2C49D8351F11}"/>
              </a:ext>
            </a:extLst>
          </p:cNvPr>
          <p:cNvSpPr txBox="1"/>
          <p:nvPr/>
        </p:nvSpPr>
        <p:spPr>
          <a:xfrm>
            <a:off x="0" y="850301"/>
            <a:ext cx="6012873" cy="6001643"/>
          </a:xfrm>
          <a:prstGeom prst="rect">
            <a:avLst/>
          </a:prstGeom>
          <a:noFill/>
        </p:spPr>
        <p:txBody>
          <a:bodyPr wrap="square" rtlCol="0">
            <a:spAutoFit/>
          </a:bodyPr>
          <a:lstStyle/>
          <a:p>
            <a:r>
              <a:rPr lang="en-US" altLang="zh-CN" sz="1600" b="1" dirty="0">
                <a:latin typeface="+mn-ea"/>
                <a:cs typeface="Times New Roman" panose="02020603050405020304" pitchFamily="18" charset="0"/>
              </a:rPr>
              <a:t>1</a:t>
            </a:r>
            <a:r>
              <a:rPr lang="zh-CN" altLang="zh-CN" sz="1600" b="1" dirty="0">
                <a:latin typeface="+mn-ea"/>
                <a:cs typeface="Times New Roman" panose="02020603050405020304" pitchFamily="18" charset="0"/>
              </a:rPr>
              <a:t>、</a:t>
            </a:r>
            <a:r>
              <a:rPr lang="en-US" altLang="zh-CN" sz="1600" b="1" dirty="0">
                <a:latin typeface="+mn-ea"/>
                <a:cs typeface="Times New Roman" panose="02020603050405020304" pitchFamily="18" charset="0"/>
              </a:rPr>
              <a:t>Robust</a:t>
            </a:r>
            <a:r>
              <a:rPr lang="zh-CN" altLang="zh-CN" sz="1600" b="1" dirty="0">
                <a:latin typeface="+mn-ea"/>
                <a:cs typeface="Times New Roman" panose="02020603050405020304" pitchFamily="18" charset="0"/>
              </a:rPr>
              <a:t>（强健型）</a:t>
            </a:r>
          </a:p>
          <a:p>
            <a:r>
              <a:rPr lang="en-US" altLang="zh-CN" sz="1600" dirty="0">
                <a:latin typeface="+mn-ea"/>
                <a:cs typeface="Times New Roman" panose="02020603050405020304" pitchFamily="18" charset="0"/>
              </a:rPr>
              <a:t>Strong, healthy, fit, in good physical condition, or very attached to the need for health such as eating and drinking.</a:t>
            </a:r>
            <a:endParaRPr lang="zh-CN" altLang="zh-CN" sz="1600" dirty="0">
              <a:latin typeface="+mn-ea"/>
              <a:cs typeface="Times New Roman" panose="02020603050405020304" pitchFamily="18" charset="0"/>
            </a:endParaRPr>
          </a:p>
          <a:p>
            <a:r>
              <a:rPr lang="zh-CN" altLang="zh-CN" sz="1600" dirty="0">
                <a:latin typeface="+mn-ea"/>
                <a:cs typeface="Times New Roman" panose="02020603050405020304" pitchFamily="18" charset="0"/>
              </a:rPr>
              <a:t>〖主要特质〗：强壮、健康、健硕，有良好的身体素质，或者非常重视吃喝等健康需求。</a:t>
            </a:r>
            <a:endParaRPr lang="zh-CN" altLang="zh-CN" sz="1600" b="1" dirty="0">
              <a:latin typeface="+mn-ea"/>
              <a:cs typeface="Times New Roman" panose="02020603050405020304" pitchFamily="18" charset="0"/>
            </a:endParaRPr>
          </a:p>
          <a:p>
            <a:r>
              <a:rPr lang="en-US" altLang="zh-CN" sz="1600" b="1" dirty="0">
                <a:latin typeface="+mn-ea"/>
                <a:cs typeface="Times New Roman" panose="02020603050405020304" pitchFamily="18" charset="0"/>
              </a:rPr>
              <a:t>2</a:t>
            </a:r>
            <a:r>
              <a:rPr lang="zh-CN" altLang="zh-CN" sz="1600" b="1" dirty="0">
                <a:latin typeface="+mn-ea"/>
                <a:cs typeface="Times New Roman" panose="02020603050405020304" pitchFamily="18" charset="0"/>
              </a:rPr>
              <a:t>、</a:t>
            </a:r>
            <a:r>
              <a:rPr lang="en-US" altLang="zh-CN" sz="1600" b="1" dirty="0">
                <a:latin typeface="+mn-ea"/>
                <a:cs typeface="Times New Roman" panose="02020603050405020304" pitchFamily="18" charset="0"/>
              </a:rPr>
              <a:t>lecherous </a:t>
            </a:r>
            <a:r>
              <a:rPr lang="zh-CN" altLang="zh-CN" sz="1600" b="1" dirty="0">
                <a:latin typeface="+mn-ea"/>
                <a:cs typeface="Times New Roman" panose="02020603050405020304" pitchFamily="18" charset="0"/>
              </a:rPr>
              <a:t>（好色型）</a:t>
            </a:r>
          </a:p>
          <a:p>
            <a:r>
              <a:rPr lang="en-US" altLang="zh-CN" sz="1600" dirty="0">
                <a:latin typeface="+mn-ea"/>
                <a:cs typeface="Times New Roman" panose="02020603050405020304" pitchFamily="18" charset="0"/>
              </a:rPr>
              <a:t>lustful, like the pursuit of beauty, beautiful things are very emotional characteristics.</a:t>
            </a:r>
            <a:endParaRPr lang="zh-CN" altLang="zh-CN" sz="1600" dirty="0">
              <a:latin typeface="+mn-ea"/>
              <a:cs typeface="Times New Roman" panose="02020603050405020304" pitchFamily="18" charset="0"/>
            </a:endParaRPr>
          </a:p>
          <a:p>
            <a:r>
              <a:rPr lang="zh-CN" altLang="zh-CN" sz="1600" dirty="0">
                <a:latin typeface="+mn-ea"/>
                <a:cs typeface="Times New Roman" panose="02020603050405020304" pitchFamily="18" charset="0"/>
              </a:rPr>
              <a:t>〖主要特质〗：好色、喜欢追求美人美景，有对美的事物十分动情的特质。</a:t>
            </a:r>
          </a:p>
          <a:p>
            <a:r>
              <a:rPr lang="en-US" altLang="zh-CN" sz="1600" b="1" dirty="0">
                <a:latin typeface="+mn-ea"/>
                <a:cs typeface="Times New Roman" panose="02020603050405020304" pitchFamily="18" charset="0"/>
              </a:rPr>
              <a:t>3</a:t>
            </a:r>
            <a:r>
              <a:rPr lang="zh-CN" altLang="zh-CN" sz="1600" b="1" dirty="0">
                <a:latin typeface="+mn-ea"/>
                <a:cs typeface="Times New Roman" panose="02020603050405020304" pitchFamily="18" charset="0"/>
              </a:rPr>
              <a:t>、</a:t>
            </a:r>
            <a:r>
              <a:rPr lang="en-US" altLang="zh-CN" sz="1600" b="1" dirty="0">
                <a:latin typeface="+mn-ea"/>
                <a:cs typeface="Times New Roman" panose="02020603050405020304" pitchFamily="18" charset="0"/>
              </a:rPr>
              <a:t>Optimistic</a:t>
            </a:r>
            <a:r>
              <a:rPr lang="zh-CN" altLang="zh-CN" sz="1600" b="1" dirty="0">
                <a:latin typeface="+mn-ea"/>
                <a:cs typeface="Times New Roman" panose="02020603050405020304" pitchFamily="18" charset="0"/>
              </a:rPr>
              <a:t>（乐观型）</a:t>
            </a:r>
          </a:p>
          <a:p>
            <a:r>
              <a:rPr lang="en-US" altLang="zh-CN" sz="1600" dirty="0">
                <a:latin typeface="+mn-ea"/>
                <a:cs typeface="Times New Roman" panose="02020603050405020304" pitchFamily="18" charset="0"/>
              </a:rPr>
              <a:t>Optimistic, confident, open-minded, full of sense of achievement.</a:t>
            </a:r>
            <a:endParaRPr lang="zh-CN" altLang="zh-CN" sz="1600" dirty="0">
              <a:latin typeface="+mn-ea"/>
              <a:cs typeface="Times New Roman" panose="02020603050405020304" pitchFamily="18" charset="0"/>
            </a:endParaRPr>
          </a:p>
          <a:p>
            <a:r>
              <a:rPr lang="zh-CN" altLang="zh-CN" sz="1600" dirty="0">
                <a:latin typeface="+mn-ea"/>
                <a:cs typeface="Times New Roman" panose="02020603050405020304" pitchFamily="18" charset="0"/>
              </a:rPr>
              <a:t>〖主要特质〗：乐观、自信、豁达，充满成就感。</a:t>
            </a:r>
          </a:p>
          <a:p>
            <a:r>
              <a:rPr lang="en-US" altLang="zh-CN" sz="1600" b="1" dirty="0">
                <a:latin typeface="+mn-ea"/>
                <a:cs typeface="Times New Roman" panose="02020603050405020304" pitchFamily="18" charset="0"/>
              </a:rPr>
              <a:t>4</a:t>
            </a:r>
            <a:r>
              <a:rPr lang="zh-CN" altLang="zh-CN" sz="1600" b="1" dirty="0">
                <a:latin typeface="+mn-ea"/>
                <a:cs typeface="Times New Roman" panose="02020603050405020304" pitchFamily="18" charset="0"/>
              </a:rPr>
              <a:t>、</a:t>
            </a:r>
            <a:r>
              <a:rPr lang="en-US" altLang="zh-CN" sz="1600" b="1" dirty="0">
                <a:latin typeface="+mn-ea"/>
                <a:cs typeface="Times New Roman" panose="02020603050405020304" pitchFamily="18" charset="0"/>
              </a:rPr>
              <a:t>Hedonic</a:t>
            </a:r>
            <a:r>
              <a:rPr lang="zh-CN" altLang="zh-CN" sz="1600" b="1" dirty="0">
                <a:latin typeface="+mn-ea"/>
                <a:cs typeface="Times New Roman" panose="02020603050405020304" pitchFamily="18" charset="0"/>
              </a:rPr>
              <a:t>（享乐型）</a:t>
            </a:r>
          </a:p>
          <a:p>
            <a:r>
              <a:rPr lang="en-US" altLang="zh-CN" sz="1600" dirty="0">
                <a:latin typeface="+mn-ea"/>
                <a:cs typeface="Times New Roman" panose="02020603050405020304" pitchFamily="18" charset="0"/>
              </a:rPr>
              <a:t>Happy, enthusiastic, active, acquisitive, afraid of serious things, versatile, very familiar with things that are fun and devoted to study, at any cost to be happy, laugh and scold at people and things.</a:t>
            </a:r>
            <a:endParaRPr lang="zh-CN" altLang="zh-CN" sz="1600" dirty="0">
              <a:latin typeface="+mn-ea"/>
              <a:cs typeface="Times New Roman" panose="02020603050405020304" pitchFamily="18" charset="0"/>
            </a:endParaRPr>
          </a:p>
          <a:p>
            <a:r>
              <a:rPr lang="zh-CN" altLang="zh-CN" sz="1600" dirty="0">
                <a:latin typeface="+mn-ea"/>
                <a:cs typeface="Times New Roman" panose="02020603050405020304" pitchFamily="18" charset="0"/>
              </a:rPr>
              <a:t>〖主要特质〗：快乐热心、不停活动、不停获取、怕严肃认真的事情、多才多艺 、对玩乐的事非常熟悉亦会花精力钻研、不惜任何代价只要快乐、嬉笑怒骂的方式对人对事。</a:t>
            </a:r>
          </a:p>
          <a:p>
            <a:r>
              <a:rPr lang="en-US" altLang="zh-CN" sz="1600" b="1" dirty="0">
                <a:latin typeface="+mn-ea"/>
                <a:cs typeface="Times New Roman" panose="02020603050405020304" pitchFamily="18" charset="0"/>
              </a:rPr>
              <a:t>5</a:t>
            </a:r>
            <a:r>
              <a:rPr lang="zh-CN" altLang="zh-CN" sz="1600" b="1" dirty="0">
                <a:latin typeface="+mn-ea"/>
                <a:cs typeface="Times New Roman" panose="02020603050405020304" pitchFamily="18" charset="0"/>
              </a:rPr>
              <a:t>、</a:t>
            </a:r>
            <a:r>
              <a:rPr lang="en-US" altLang="zh-CN" sz="1600" b="1" dirty="0">
                <a:latin typeface="+mn-ea"/>
                <a:cs typeface="Times New Roman" panose="02020603050405020304" pitchFamily="18" charset="0"/>
              </a:rPr>
              <a:t>Achievement</a:t>
            </a:r>
            <a:r>
              <a:rPr lang="zh-CN" altLang="zh-CN" sz="1600" b="1" dirty="0">
                <a:latin typeface="+mn-ea"/>
                <a:cs typeface="Times New Roman" panose="02020603050405020304" pitchFamily="18" charset="0"/>
              </a:rPr>
              <a:t>（成就型）</a:t>
            </a:r>
          </a:p>
          <a:p>
            <a:r>
              <a:rPr lang="en-US" altLang="zh-CN" sz="1600" dirty="0">
                <a:latin typeface="+mn-ea"/>
                <a:cs typeface="Times New Roman" panose="02020603050405020304" pitchFamily="18" charset="0"/>
              </a:rPr>
              <a:t>Self-confident, energetic, humorous, confident and aggressive.</a:t>
            </a:r>
            <a:endParaRPr lang="zh-CN" altLang="zh-CN" sz="1600" dirty="0">
              <a:latin typeface="+mn-ea"/>
              <a:cs typeface="Times New Roman" panose="02020603050405020304" pitchFamily="18" charset="0"/>
            </a:endParaRPr>
          </a:p>
          <a:p>
            <a:r>
              <a:rPr lang="zh-CN" altLang="zh-CN" sz="1400" dirty="0">
                <a:latin typeface="+mn-ea"/>
                <a:cs typeface="Times New Roman" panose="02020603050405020304" pitchFamily="18" charset="0"/>
              </a:rPr>
              <a:t>〖主要特质〗：自信、精力充沛、风趣幽默、满有把握、积极进取 </a:t>
            </a:r>
            <a:r>
              <a:rPr lang="zh-CN" altLang="zh-CN" sz="1600" dirty="0">
                <a:latin typeface="+mn-ea"/>
                <a:cs typeface="Times New Roman" panose="02020603050405020304" pitchFamily="18" charset="0"/>
              </a:rPr>
              <a:t>。</a:t>
            </a:r>
          </a:p>
        </p:txBody>
      </p:sp>
      <p:sp>
        <p:nvSpPr>
          <p:cNvPr id="8" name="文本框 7">
            <a:extLst>
              <a:ext uri="{FF2B5EF4-FFF2-40B4-BE49-F238E27FC236}">
                <a16:creationId xmlns:a16="http://schemas.microsoft.com/office/drawing/2014/main" id="{7D1D1746-09A3-F547-B2F0-2A2BD4E141BC}"/>
              </a:ext>
            </a:extLst>
          </p:cNvPr>
          <p:cNvSpPr txBox="1"/>
          <p:nvPr/>
        </p:nvSpPr>
        <p:spPr>
          <a:xfrm>
            <a:off x="6179129" y="1173466"/>
            <a:ext cx="5971310" cy="5355312"/>
          </a:xfrm>
          <a:prstGeom prst="rect">
            <a:avLst/>
          </a:prstGeom>
          <a:noFill/>
        </p:spPr>
        <p:txBody>
          <a:bodyPr wrap="square" rtlCol="0">
            <a:spAutoFit/>
          </a:bodyPr>
          <a:lstStyle/>
          <a:p>
            <a:r>
              <a:rPr lang="en-US" altLang="zh-CN" sz="1600" b="1" dirty="0"/>
              <a:t>6</a:t>
            </a:r>
            <a:r>
              <a:rPr lang="zh-CN" altLang="zh-CN" sz="1600" b="1" dirty="0"/>
              <a:t>、</a:t>
            </a:r>
            <a:r>
              <a:rPr lang="en-US" altLang="zh-CN" sz="1600" b="1" dirty="0"/>
              <a:t>honest</a:t>
            </a:r>
            <a:r>
              <a:rPr lang="zh-CN" altLang="zh-CN" sz="1600" b="1" dirty="0"/>
              <a:t>（实诚型）</a:t>
            </a:r>
          </a:p>
          <a:p>
            <a:r>
              <a:rPr lang="en-US" altLang="zh-CN" sz="1600" dirty="0"/>
              <a:t>Loyal, alert, cautious, resourceful, pragmatic, rule-abiding, disciplinarian.</a:t>
            </a:r>
            <a:endParaRPr lang="zh-CN" altLang="zh-CN" sz="1600" dirty="0"/>
          </a:p>
          <a:p>
            <a:r>
              <a:rPr lang="zh-CN" altLang="zh-CN" sz="1600" dirty="0"/>
              <a:t>〖主要特质〗：忠诚、警觉、谨慎、机智、务实、守规、纪律维持者。</a:t>
            </a:r>
          </a:p>
          <a:p>
            <a:r>
              <a:rPr lang="en-US" altLang="zh-CN" sz="1600" b="1" dirty="0"/>
              <a:t>7</a:t>
            </a:r>
            <a:r>
              <a:rPr lang="zh-CN" altLang="zh-CN" sz="1600" b="1" dirty="0"/>
              <a:t>、</a:t>
            </a:r>
            <a:r>
              <a:rPr lang="en-US" altLang="zh-CN" sz="1600" b="1" dirty="0"/>
              <a:t>knowledge</a:t>
            </a:r>
            <a:r>
              <a:rPr lang="zh-CN" altLang="zh-CN" sz="1600" b="1" dirty="0"/>
              <a:t>（知识型）</a:t>
            </a:r>
          </a:p>
          <a:p>
            <a:r>
              <a:rPr lang="en-US" altLang="zh-CN" sz="1600" dirty="0"/>
              <a:t>good memory, erudite, well-read, intellectual, elegant, temperament.</a:t>
            </a:r>
            <a:endParaRPr lang="zh-CN" altLang="zh-CN" sz="1600" dirty="0"/>
          </a:p>
          <a:p>
            <a:r>
              <a:rPr lang="zh-CN" altLang="zh-CN" sz="1600" dirty="0"/>
              <a:t>〖主要特质〗：记忆力好、博学、博闻强识、知性 、优雅、有气质 。</a:t>
            </a:r>
          </a:p>
          <a:p>
            <a:r>
              <a:rPr lang="en-US" altLang="zh-CN" sz="1600" b="1" dirty="0"/>
              <a:t>8</a:t>
            </a:r>
            <a:r>
              <a:rPr lang="zh-CN" altLang="zh-CN" sz="1600" b="1" dirty="0"/>
              <a:t>、</a:t>
            </a:r>
            <a:r>
              <a:rPr lang="en-US" altLang="zh-CN" sz="1600" b="1" dirty="0"/>
              <a:t>Give</a:t>
            </a:r>
            <a:r>
              <a:rPr lang="zh-CN" altLang="zh-CN" sz="1600" b="1" dirty="0"/>
              <a:t>（给予型）</a:t>
            </a:r>
          </a:p>
          <a:p>
            <a:r>
              <a:rPr lang="en-US" altLang="zh-CN" sz="1600" dirty="0"/>
              <a:t>Gentle and friendly, easy-going, never express needs directly, tactful, nice Mr. / Miss, generous, kind.</a:t>
            </a:r>
            <a:endParaRPr lang="zh-CN" altLang="zh-CN" sz="1600" dirty="0"/>
          </a:p>
          <a:p>
            <a:r>
              <a:rPr lang="zh-CN" altLang="zh-CN" sz="1600" dirty="0"/>
              <a:t>〖主要特质〗：温和友善、随和、绝不直接表达需要，婉转含蓄、好好先生</a:t>
            </a:r>
            <a:r>
              <a:rPr lang="en-US" altLang="zh-CN" sz="1600" dirty="0"/>
              <a:t>/</a:t>
            </a:r>
            <a:r>
              <a:rPr lang="zh-CN" altLang="zh-CN" sz="1600" dirty="0"/>
              <a:t>小姐、慷慨大方、乐善好施 。</a:t>
            </a:r>
          </a:p>
          <a:p>
            <a:r>
              <a:rPr lang="en-US" altLang="zh-CN" sz="1600" b="1" dirty="0"/>
              <a:t>9</a:t>
            </a:r>
            <a:r>
              <a:rPr lang="zh-CN" altLang="zh-CN" sz="1600" b="1" dirty="0"/>
              <a:t>、</a:t>
            </a:r>
            <a:r>
              <a:rPr lang="en-US" altLang="zh-CN" sz="1600" b="1" dirty="0"/>
              <a:t>decisive </a:t>
            </a:r>
            <a:r>
              <a:rPr lang="zh-CN" altLang="zh-CN" sz="1600" b="1" dirty="0"/>
              <a:t>（果断型）</a:t>
            </a:r>
          </a:p>
          <a:p>
            <a:r>
              <a:rPr lang="en-US" altLang="zh-CN" sz="1600" dirty="0"/>
              <a:t>Quick, decisive, bold, leadership temperament.</a:t>
            </a:r>
            <a:endParaRPr lang="zh-CN" altLang="zh-CN" sz="1600" dirty="0"/>
          </a:p>
          <a:p>
            <a:r>
              <a:rPr lang="zh-CN" altLang="zh-CN" sz="1600" dirty="0"/>
              <a:t>〖主要特质〗：办事利索，决断有力，果敢，有领导气质。</a:t>
            </a:r>
          </a:p>
          <a:p>
            <a:r>
              <a:rPr lang="en-US" altLang="zh-CN" sz="1600" b="1" dirty="0"/>
              <a:t>10</a:t>
            </a:r>
            <a:r>
              <a:rPr lang="zh-CN" altLang="zh-CN" sz="1600" b="1" dirty="0"/>
              <a:t>、</a:t>
            </a:r>
            <a:r>
              <a:rPr lang="en-US" altLang="zh-CN" sz="1600" b="1" dirty="0"/>
              <a:t>Intelligent</a:t>
            </a:r>
            <a:r>
              <a:rPr lang="zh-CN" altLang="zh-CN" sz="1600" b="1" dirty="0"/>
              <a:t>（智慧型）</a:t>
            </a:r>
          </a:p>
          <a:p>
            <a:r>
              <a:rPr lang="en-US" altLang="zh-CN" sz="1600" dirty="0"/>
              <a:t>Wisdom, creativity and high problem-solving ability.</a:t>
            </a:r>
            <a:endParaRPr lang="zh-CN" altLang="zh-CN" sz="1600" dirty="0"/>
          </a:p>
          <a:p>
            <a:r>
              <a:rPr lang="zh-CN" altLang="zh-CN" sz="1600" dirty="0"/>
              <a:t>〖主要特质〗：智慧，创造性解决问题的能力高。</a:t>
            </a:r>
          </a:p>
        </p:txBody>
      </p:sp>
    </p:spTree>
    <p:extLst>
      <p:ext uri="{BB962C8B-B14F-4D97-AF65-F5344CB8AC3E}">
        <p14:creationId xmlns:p14="http://schemas.microsoft.com/office/powerpoint/2010/main" val="4059175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ECB58A03-0C91-ED4B-9801-EA551CA3398C}"/>
              </a:ext>
            </a:extLst>
          </p:cNvPr>
          <p:cNvSpPr txBox="1"/>
          <p:nvPr/>
        </p:nvSpPr>
        <p:spPr>
          <a:xfrm>
            <a:off x="304800" y="568572"/>
            <a:ext cx="5791200" cy="6247864"/>
          </a:xfrm>
          <a:prstGeom prst="rect">
            <a:avLst/>
          </a:prstGeom>
          <a:noFill/>
        </p:spPr>
        <p:txBody>
          <a:bodyPr wrap="square" rtlCol="0">
            <a:spAutoFit/>
          </a:bodyPr>
          <a:lstStyle/>
          <a:p>
            <a:r>
              <a:rPr lang="en-US" altLang="zh-CN" sz="1600" b="1" dirty="0">
                <a:latin typeface="+mn-ea"/>
              </a:rPr>
              <a:t>11</a:t>
            </a:r>
            <a:r>
              <a:rPr lang="zh-CN" altLang="zh-CN" sz="1600" b="1" dirty="0">
                <a:latin typeface="+mn-ea"/>
              </a:rPr>
              <a:t>、</a:t>
            </a:r>
            <a:r>
              <a:rPr lang="en-US" altLang="zh-CN" sz="1600" b="1" dirty="0">
                <a:latin typeface="+mn-ea"/>
              </a:rPr>
              <a:t>Perfect</a:t>
            </a:r>
            <a:r>
              <a:rPr lang="zh-CN" altLang="zh-CN" sz="1600" b="1" dirty="0">
                <a:latin typeface="+mn-ea"/>
              </a:rPr>
              <a:t>（完美型）</a:t>
            </a:r>
          </a:p>
          <a:p>
            <a:r>
              <a:rPr lang="en-US" altLang="zh-CN" sz="1600" dirty="0">
                <a:latin typeface="+mn-ea"/>
              </a:rPr>
              <a:t>Patience, perseverance, commitment, consistent, family oriented, law-abiding, effective leader, controlling, researching, inquisitive, quiet, insightful.</a:t>
            </a:r>
            <a:endParaRPr lang="zh-CN" altLang="zh-CN" sz="1600" dirty="0">
              <a:latin typeface="+mn-ea"/>
            </a:endParaRPr>
          </a:p>
          <a:p>
            <a:r>
              <a:rPr lang="zh-CN" altLang="zh-CN" sz="1600" dirty="0">
                <a:latin typeface="+mn-ea"/>
              </a:rPr>
              <a:t>〖主要特质〗：忍耐、有毅力、守承诺、贯彻始终、爱家顾家、守法、有影响力的领袖、喜欢控制、喜欢研究、好刨根问底 、寡言、深刻 。</a:t>
            </a:r>
          </a:p>
          <a:p>
            <a:r>
              <a:rPr lang="en-US" altLang="zh-CN" sz="1600" b="1" dirty="0">
                <a:latin typeface="+mn-ea"/>
              </a:rPr>
              <a:t>12</a:t>
            </a:r>
            <a:r>
              <a:rPr lang="zh-CN" altLang="zh-CN" sz="1600" b="1" dirty="0">
                <a:latin typeface="+mn-ea"/>
              </a:rPr>
              <a:t>、</a:t>
            </a:r>
            <a:r>
              <a:rPr lang="en-US" altLang="zh-CN" sz="1600" b="1" dirty="0">
                <a:latin typeface="+mn-ea"/>
              </a:rPr>
              <a:t>Ideal</a:t>
            </a:r>
            <a:r>
              <a:rPr lang="zh-CN" altLang="zh-CN" sz="1600" b="1" dirty="0">
                <a:latin typeface="+mn-ea"/>
              </a:rPr>
              <a:t>（理想型）</a:t>
            </a:r>
          </a:p>
          <a:p>
            <a:r>
              <a:rPr lang="en-US" altLang="zh-CN" sz="1600" dirty="0">
                <a:latin typeface="+mn-ea"/>
              </a:rPr>
              <a:t>Living in the dream, the ideal is life, infinite vision of the future.</a:t>
            </a:r>
            <a:endParaRPr lang="zh-CN" altLang="zh-CN" sz="1600" dirty="0">
              <a:latin typeface="+mn-ea"/>
            </a:endParaRPr>
          </a:p>
          <a:p>
            <a:r>
              <a:rPr lang="zh-CN" altLang="zh-CN" sz="1600" dirty="0">
                <a:latin typeface="+mn-ea"/>
              </a:rPr>
              <a:t>〖主要特质〗：生活在梦里，理想就是生命、无限憧憬未来。</a:t>
            </a:r>
          </a:p>
          <a:p>
            <a:r>
              <a:rPr lang="en-US" altLang="zh-CN" sz="1600" b="1" dirty="0">
                <a:latin typeface="+mn-ea"/>
              </a:rPr>
              <a:t>13</a:t>
            </a:r>
            <a:r>
              <a:rPr lang="zh-CN" altLang="zh-CN" sz="1600" b="1" dirty="0">
                <a:latin typeface="+mn-ea"/>
              </a:rPr>
              <a:t>、</a:t>
            </a:r>
            <a:r>
              <a:rPr lang="en-US" altLang="zh-CN" sz="1600" b="1" dirty="0">
                <a:latin typeface="+mn-ea"/>
              </a:rPr>
              <a:t>strength </a:t>
            </a:r>
            <a:r>
              <a:rPr lang="zh-CN" altLang="zh-CN" sz="1600" b="1" dirty="0">
                <a:latin typeface="+mn-ea"/>
              </a:rPr>
              <a:t>（力量型）</a:t>
            </a:r>
          </a:p>
          <a:p>
            <a:r>
              <a:rPr lang="en-US" altLang="zh-CN" sz="1600" dirty="0">
                <a:latin typeface="+mn-ea"/>
              </a:rPr>
              <a:t>Aggressive, egocentric, disdainful of cowardliness, respectful of strongmen, standing up for the oppressed, impulsive, spontaneous, subjective, intuitive. Forthright, informal, self-regard very high, the stronger the stronger, concerned about justice, fairness.</a:t>
            </a:r>
            <a:endParaRPr lang="zh-CN" altLang="zh-CN" sz="1600" dirty="0">
              <a:latin typeface="+mn-ea"/>
            </a:endParaRPr>
          </a:p>
          <a:p>
            <a:r>
              <a:rPr lang="zh-CN" altLang="zh-CN" sz="1600" dirty="0">
                <a:latin typeface="+mn-ea"/>
              </a:rPr>
              <a:t>〖主要特质〗：具攻击性、自我中心、轻视懦弱、尊重强人、为受压迫者挺身而出、冲动、有什麼不满意即场发作、主观、直觉。豪爽、不拘小节、自视甚高、遇强越强、关心正义、公平。</a:t>
            </a:r>
            <a:endParaRPr lang="en-US" altLang="zh-CN" sz="1600" dirty="0">
              <a:latin typeface="+mn-ea"/>
            </a:endParaRPr>
          </a:p>
          <a:p>
            <a:r>
              <a:rPr lang="en-US" altLang="zh-CN" sz="1600" b="1" dirty="0">
                <a:latin typeface="+mn-ea"/>
              </a:rPr>
              <a:t>14</a:t>
            </a:r>
            <a:r>
              <a:rPr lang="zh-CN" altLang="zh-CN" sz="1600" b="1" dirty="0">
                <a:latin typeface="+mn-ea"/>
              </a:rPr>
              <a:t>、</a:t>
            </a:r>
            <a:r>
              <a:rPr lang="en-US" altLang="zh-CN" sz="1600" b="1" dirty="0">
                <a:latin typeface="+mn-ea"/>
              </a:rPr>
              <a:t>independent</a:t>
            </a:r>
            <a:r>
              <a:rPr lang="zh-CN" altLang="zh-CN" sz="1600" b="1" dirty="0">
                <a:latin typeface="+mn-ea"/>
              </a:rPr>
              <a:t>（独立型）</a:t>
            </a:r>
          </a:p>
          <a:p>
            <a:r>
              <a:rPr lang="en-US" altLang="zh-CN" sz="1600" dirty="0">
                <a:latin typeface="+mn-ea"/>
              </a:rPr>
              <a:t>Independent, self - motivated, value individual effort, highly independent and self-reliant.</a:t>
            </a:r>
            <a:endParaRPr lang="zh-CN" altLang="zh-CN" sz="1600" dirty="0">
              <a:latin typeface="+mn-ea"/>
            </a:endParaRPr>
          </a:p>
          <a:p>
            <a:r>
              <a:rPr lang="zh-CN" altLang="zh-CN" sz="1600" dirty="0">
                <a:latin typeface="+mn-ea"/>
              </a:rPr>
              <a:t>〖主要特质〗：独立、自主性高、重视个人努力，有高度的独立性和自立性。</a:t>
            </a:r>
          </a:p>
        </p:txBody>
      </p:sp>
      <p:sp>
        <p:nvSpPr>
          <p:cNvPr id="5" name="文本框 4">
            <a:extLst>
              <a:ext uri="{FF2B5EF4-FFF2-40B4-BE49-F238E27FC236}">
                <a16:creationId xmlns:a16="http://schemas.microsoft.com/office/drawing/2014/main" id="{9F875417-1243-854C-A80A-3197559A1E15}"/>
              </a:ext>
            </a:extLst>
          </p:cNvPr>
          <p:cNvSpPr txBox="1"/>
          <p:nvPr/>
        </p:nvSpPr>
        <p:spPr>
          <a:xfrm>
            <a:off x="6096000" y="387927"/>
            <a:ext cx="5915891" cy="6740307"/>
          </a:xfrm>
          <a:prstGeom prst="rect">
            <a:avLst/>
          </a:prstGeom>
          <a:noFill/>
        </p:spPr>
        <p:txBody>
          <a:bodyPr wrap="square" rtlCol="0">
            <a:spAutoFit/>
          </a:bodyPr>
          <a:lstStyle/>
          <a:p>
            <a:r>
              <a:rPr lang="en-US" altLang="zh-CN" sz="1600" b="1" dirty="0"/>
              <a:t>15</a:t>
            </a:r>
            <a:r>
              <a:rPr lang="zh-CN" altLang="zh-CN" sz="1600" b="1" dirty="0"/>
              <a:t>、</a:t>
            </a:r>
            <a:r>
              <a:rPr lang="en-US" altLang="zh-CN" sz="1600" b="1" dirty="0"/>
              <a:t>Diligent</a:t>
            </a:r>
            <a:r>
              <a:rPr lang="zh-CN" altLang="zh-CN" sz="1600" b="1" dirty="0"/>
              <a:t>（勤奋型）</a:t>
            </a:r>
          </a:p>
          <a:p>
            <a:r>
              <a:rPr lang="en-US" altLang="zh-CN" sz="1600" dirty="0"/>
              <a:t>They are industrious and attach great importance to the accumulation of wealth. Hard work is the norm of this kind of people.</a:t>
            </a:r>
            <a:endParaRPr lang="zh-CN" altLang="zh-CN" sz="1600" dirty="0"/>
          </a:p>
          <a:p>
            <a:r>
              <a:rPr lang="zh-CN" altLang="zh-CN" sz="1600" dirty="0"/>
              <a:t>〖主要特质〗：勤勤恳恳，高度重视财富积累，努力是这类人的常态。</a:t>
            </a:r>
          </a:p>
          <a:p>
            <a:r>
              <a:rPr lang="en-US" altLang="zh-CN" sz="1600" b="1" dirty="0"/>
              <a:t>16</a:t>
            </a:r>
            <a:r>
              <a:rPr lang="zh-CN" altLang="zh-CN" sz="1600" b="1" dirty="0"/>
              <a:t>、</a:t>
            </a:r>
            <a:r>
              <a:rPr lang="en-US" altLang="zh-CN" sz="1600" b="1" dirty="0"/>
              <a:t>Social</a:t>
            </a:r>
            <a:r>
              <a:rPr lang="zh-CN" altLang="zh-CN" sz="1600" b="1" dirty="0"/>
              <a:t>（社交型）</a:t>
            </a:r>
          </a:p>
          <a:p>
            <a:r>
              <a:rPr lang="en-US" altLang="zh-CN" sz="1600" dirty="0"/>
              <a:t>Open, outgoing, enthusiastic, good interpersonal skills, value social interaction.</a:t>
            </a:r>
            <a:endParaRPr lang="zh-CN" altLang="zh-CN" sz="1600" dirty="0"/>
          </a:p>
          <a:p>
            <a:r>
              <a:rPr lang="zh-CN" altLang="zh-CN" sz="1600" dirty="0"/>
              <a:t>〖主要特质〗：开放、外向、热情、协调人际关系能力高，重视社会交往。</a:t>
            </a:r>
          </a:p>
          <a:p>
            <a:r>
              <a:rPr lang="en-US" altLang="zh-CN" sz="1600" b="1" dirty="0"/>
              <a:t>17</a:t>
            </a:r>
            <a:r>
              <a:rPr lang="zh-CN" altLang="zh-CN" sz="1600" b="1" dirty="0"/>
              <a:t>、</a:t>
            </a:r>
            <a:r>
              <a:rPr lang="en-US" altLang="zh-CN" sz="1600" b="1" dirty="0"/>
              <a:t>Mature</a:t>
            </a:r>
            <a:r>
              <a:rPr lang="zh-CN" altLang="zh-CN" sz="1600" b="1" dirty="0"/>
              <a:t>（成熟型）</a:t>
            </a:r>
          </a:p>
          <a:p>
            <a:r>
              <a:rPr lang="en-US" altLang="zh-CN" sz="1600" dirty="0"/>
              <a:t>Mature, stable, the existence of two or more unique personalities within the individual, each of which dominates at a given time. These personalities are independent of one another, autonomous, and exist as a complete self ". The person's character manifests itself differently under different circumstances.</a:t>
            </a:r>
            <a:endParaRPr lang="zh-CN" altLang="zh-CN" sz="1600" dirty="0"/>
          </a:p>
          <a:p>
            <a:r>
              <a:rPr lang="zh-CN" altLang="zh-CN" sz="1600" dirty="0"/>
              <a:t>〖主要特质〗：成熟，稳重，在个体内存在两个或两个以上独特的人格，每一个人格在一特定时间占统治地位。这些人格彼此之间是独立的、自主的，并作为一个完整的自我而存在</a:t>
            </a:r>
            <a:r>
              <a:rPr lang="en-US" altLang="zh-CN" sz="1600" dirty="0"/>
              <a:t>”</a:t>
            </a:r>
            <a:r>
              <a:rPr lang="zh-CN" altLang="zh-CN" sz="1600" dirty="0"/>
              <a:t>。不同环境下，此人性格展现的不一样。</a:t>
            </a:r>
          </a:p>
          <a:p>
            <a:r>
              <a:rPr lang="en-US" altLang="zh-CN" sz="1600" b="1" dirty="0"/>
              <a:t>18</a:t>
            </a:r>
            <a:r>
              <a:rPr lang="zh-CN" altLang="zh-CN" sz="1600" b="1" dirty="0"/>
              <a:t>、</a:t>
            </a:r>
            <a:r>
              <a:rPr lang="en-US" altLang="zh-CN" sz="1600" b="1" dirty="0"/>
              <a:t>machine variant</a:t>
            </a:r>
            <a:r>
              <a:rPr lang="zh-CN" altLang="zh-CN" sz="1600" b="1" dirty="0"/>
              <a:t>（机变型）</a:t>
            </a:r>
          </a:p>
          <a:p>
            <a:r>
              <a:rPr lang="en-US" altLang="zh-CN" sz="1600" dirty="0"/>
              <a:t>Flexible, unpredictable and unpredictable, the person can show up differently in the same environment.</a:t>
            </a:r>
            <a:endParaRPr lang="zh-CN" altLang="zh-CN" sz="1600" dirty="0"/>
          </a:p>
          <a:p>
            <a:r>
              <a:rPr lang="zh-CN" altLang="zh-CN" sz="1600" dirty="0"/>
              <a:t>〖主要特质〗：灵活多变，同一环境下，此人性格展现的不一样，难以捉摸。</a:t>
            </a:r>
          </a:p>
        </p:txBody>
      </p:sp>
    </p:spTree>
    <p:extLst>
      <p:ext uri="{BB962C8B-B14F-4D97-AF65-F5344CB8AC3E}">
        <p14:creationId xmlns:p14="http://schemas.microsoft.com/office/powerpoint/2010/main" val="2395290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72F397-A3DD-254F-A0FD-55292C3738A9}"/>
              </a:ext>
            </a:extLst>
          </p:cNvPr>
          <p:cNvSpPr>
            <a:spLocks noGrp="1"/>
          </p:cNvSpPr>
          <p:nvPr>
            <p:ph type="title"/>
          </p:nvPr>
        </p:nvSpPr>
        <p:spPr>
          <a:xfrm>
            <a:off x="1149927" y="173326"/>
            <a:ext cx="10086109" cy="535420"/>
          </a:xfrm>
        </p:spPr>
        <p:txBody>
          <a:bodyPr>
            <a:normAutofit fontScale="90000"/>
          </a:bodyPr>
          <a:lstStyle/>
          <a:p>
            <a:r>
              <a:rPr lang="en-US" altLang="zh-CN" sz="4000" b="1" i="1" dirty="0">
                <a:latin typeface="Times New Roman" panose="02020603050405020304" pitchFamily="18" charset="0"/>
                <a:cs typeface="Times New Roman" panose="02020603050405020304" pitchFamily="18" charset="0"/>
              </a:rPr>
              <a:t>Type 18 unbalanced personality</a:t>
            </a:r>
            <a:r>
              <a:rPr lang="zh-CN" altLang="zh-CN" sz="4000" b="1" i="1" dirty="0">
                <a:latin typeface="Times New Roman" panose="02020603050405020304" pitchFamily="18" charset="0"/>
                <a:cs typeface="Times New Roman" panose="02020603050405020304" pitchFamily="18" charset="0"/>
              </a:rPr>
              <a:t>（</a:t>
            </a:r>
            <a:r>
              <a:rPr lang="en-US" altLang="zh-CN" sz="4000" b="1" i="1" dirty="0">
                <a:latin typeface="Times New Roman" panose="02020603050405020304" pitchFamily="18" charset="0"/>
                <a:cs typeface="Times New Roman" panose="02020603050405020304" pitchFamily="18" charset="0"/>
              </a:rPr>
              <a:t>18</a:t>
            </a:r>
            <a:r>
              <a:rPr lang="zh-CN" altLang="zh-CN" sz="4000" b="1" i="1" dirty="0">
                <a:latin typeface="Times New Roman" panose="02020603050405020304" pitchFamily="18" charset="0"/>
                <a:cs typeface="Times New Roman" panose="02020603050405020304" pitchFamily="18" charset="0"/>
              </a:rPr>
              <a:t>型均衡性人格）</a:t>
            </a:r>
            <a:endParaRPr kumimoji="1" lang="zh-CN" altLang="en-US" sz="4000" dirty="0"/>
          </a:p>
        </p:txBody>
      </p:sp>
      <p:sp>
        <p:nvSpPr>
          <p:cNvPr id="4" name="文本框 3">
            <a:extLst>
              <a:ext uri="{FF2B5EF4-FFF2-40B4-BE49-F238E27FC236}">
                <a16:creationId xmlns:a16="http://schemas.microsoft.com/office/drawing/2014/main" id="{2F2640F5-C1C3-614C-8913-DB95590751A4}"/>
              </a:ext>
            </a:extLst>
          </p:cNvPr>
          <p:cNvSpPr txBox="1"/>
          <p:nvPr/>
        </p:nvSpPr>
        <p:spPr>
          <a:xfrm>
            <a:off x="665018" y="1122218"/>
            <a:ext cx="5430982" cy="5262979"/>
          </a:xfrm>
          <a:prstGeom prst="rect">
            <a:avLst/>
          </a:prstGeom>
          <a:noFill/>
        </p:spPr>
        <p:txBody>
          <a:bodyPr wrap="square" rtlCol="0">
            <a:spAutoFit/>
          </a:bodyPr>
          <a:lstStyle/>
          <a:p>
            <a:r>
              <a:rPr lang="en-US" altLang="zh-CN" sz="1600" b="1" dirty="0"/>
              <a:t>1</a:t>
            </a:r>
            <a:r>
              <a:rPr lang="zh-CN" altLang="zh-CN" sz="1600" b="1" dirty="0"/>
              <a:t>、</a:t>
            </a:r>
            <a:r>
              <a:rPr lang="en-US" altLang="zh-CN" sz="1600" b="1" dirty="0"/>
              <a:t>weak </a:t>
            </a:r>
            <a:r>
              <a:rPr lang="zh-CN" altLang="zh-CN" sz="1600" b="1" dirty="0"/>
              <a:t>（柔弱型）</a:t>
            </a:r>
          </a:p>
          <a:p>
            <a:r>
              <a:rPr lang="en-US" altLang="zh-CN" sz="1600" dirty="0"/>
              <a:t>weak, sickly, thin, poor physical quality.</a:t>
            </a:r>
            <a:endParaRPr lang="zh-CN" altLang="zh-CN" sz="1600" dirty="0"/>
          </a:p>
          <a:p>
            <a:r>
              <a:rPr lang="zh-CN" altLang="zh-CN" sz="1600" dirty="0"/>
              <a:t>〖主要特质〗：柔弱 、病怏怏 、瘦削，身体素质较差。</a:t>
            </a:r>
          </a:p>
          <a:p>
            <a:r>
              <a:rPr lang="en-US" altLang="zh-CN" sz="1600" b="1" dirty="0"/>
              <a:t>2</a:t>
            </a:r>
            <a:r>
              <a:rPr lang="zh-CN" altLang="zh-CN" sz="1600" b="1" dirty="0"/>
              <a:t>、</a:t>
            </a:r>
            <a:r>
              <a:rPr lang="en-US" altLang="zh-CN" sz="1600" b="1" dirty="0"/>
              <a:t>cold</a:t>
            </a:r>
            <a:r>
              <a:rPr lang="zh-CN" altLang="zh-CN" sz="1600" b="1" dirty="0"/>
              <a:t>（冷淡型）</a:t>
            </a:r>
          </a:p>
          <a:p>
            <a:r>
              <a:rPr lang="en-US" altLang="zh-CN" sz="1600" dirty="0"/>
              <a:t>cold, indifferent, indifferent to beautiful things.</a:t>
            </a:r>
            <a:endParaRPr lang="zh-CN" altLang="zh-CN" sz="1600" dirty="0"/>
          </a:p>
          <a:p>
            <a:r>
              <a:rPr lang="zh-CN" altLang="zh-CN" sz="1600" dirty="0"/>
              <a:t>〖主要特质〗：冷淡、冷漠，有对美的事物无动于衷。</a:t>
            </a:r>
          </a:p>
          <a:p>
            <a:r>
              <a:rPr lang="en-US" altLang="zh-CN" sz="1600" b="1" dirty="0"/>
              <a:t>3</a:t>
            </a:r>
            <a:r>
              <a:rPr lang="zh-CN" altLang="zh-CN" sz="1600" b="1" dirty="0"/>
              <a:t>、</a:t>
            </a:r>
            <a:r>
              <a:rPr lang="en-US" altLang="zh-CN" sz="1600" b="1" dirty="0"/>
              <a:t>Pessimistic</a:t>
            </a:r>
            <a:r>
              <a:rPr lang="zh-CN" altLang="zh-CN" sz="1600" b="1" dirty="0"/>
              <a:t>（悲观型）</a:t>
            </a:r>
          </a:p>
          <a:p>
            <a:r>
              <a:rPr lang="en-US" altLang="zh-CN" sz="1600" dirty="0"/>
              <a:t>Pessimistic, self-abased, narrow, a bleak future, negative views on the development and change of things.</a:t>
            </a:r>
            <a:endParaRPr lang="zh-CN" altLang="zh-CN" sz="1600" dirty="0"/>
          </a:p>
          <a:p>
            <a:r>
              <a:rPr lang="zh-CN" altLang="zh-CN" sz="1600" dirty="0"/>
              <a:t>〖主要特质〗：悲观、自卑、狭隘，对前途一片渺茫，对事物发展变化看法消极。</a:t>
            </a:r>
          </a:p>
          <a:p>
            <a:r>
              <a:rPr lang="en-US" altLang="zh-CN" sz="1600" b="1" dirty="0"/>
              <a:t>4</a:t>
            </a:r>
            <a:r>
              <a:rPr lang="zh-CN" altLang="zh-CN" sz="1600" b="1" dirty="0"/>
              <a:t>、</a:t>
            </a:r>
            <a:r>
              <a:rPr lang="en-US" altLang="zh-CN" sz="1600" b="1" dirty="0"/>
              <a:t>quiet </a:t>
            </a:r>
            <a:r>
              <a:rPr lang="zh-CN" altLang="zh-CN" sz="1600" b="1" dirty="0"/>
              <a:t>（安静型）</a:t>
            </a:r>
          </a:p>
          <a:p>
            <a:r>
              <a:rPr lang="en-US" altLang="zh-CN" sz="1600" dirty="0"/>
              <a:t>Quiet, dislike activities, dislike noisy environment, like places with few people.</a:t>
            </a:r>
            <a:endParaRPr lang="zh-CN" altLang="zh-CN" sz="1600" dirty="0"/>
          </a:p>
          <a:p>
            <a:r>
              <a:rPr lang="zh-CN" altLang="zh-CN" sz="1600" dirty="0"/>
              <a:t>〖主要特质〗：安静、不喜欢活动、排斥吵闹的环境，喜欢人少的地方。</a:t>
            </a:r>
          </a:p>
          <a:p>
            <a:r>
              <a:rPr lang="en-US" altLang="zh-CN" sz="1600" b="1" dirty="0"/>
              <a:t>5</a:t>
            </a:r>
            <a:r>
              <a:rPr lang="zh-CN" altLang="zh-CN" sz="1600" b="1" dirty="0"/>
              <a:t>、</a:t>
            </a:r>
            <a:r>
              <a:rPr lang="en-US" altLang="zh-CN" sz="1600" b="1" dirty="0"/>
              <a:t>Selfish</a:t>
            </a:r>
            <a:r>
              <a:rPr lang="zh-CN" altLang="zh-CN" sz="1600" b="1" dirty="0"/>
              <a:t>（自私型）</a:t>
            </a:r>
          </a:p>
          <a:p>
            <a:r>
              <a:rPr lang="en-US" altLang="zh-CN" sz="1600" dirty="0"/>
              <a:t>Selfishness, </a:t>
            </a:r>
            <a:r>
              <a:rPr lang="en-US" altLang="zh-CN" sz="1600" dirty="0" err="1"/>
              <a:t>unbenevolence</a:t>
            </a:r>
            <a:r>
              <a:rPr lang="en-US" altLang="zh-CN" sz="1600" dirty="0"/>
              <a:t>, unfilial, unwilling to help others, or help for oneself.</a:t>
            </a:r>
            <a:endParaRPr lang="zh-CN" altLang="zh-CN" sz="1600" dirty="0"/>
          </a:p>
          <a:p>
            <a:r>
              <a:rPr lang="zh-CN" altLang="zh-CN" sz="1600" dirty="0"/>
              <a:t>〖主要特质〗：自私自利、不讲仁义、不孝顺、不爱帮助他人，或者帮助也是为了自己 。</a:t>
            </a:r>
            <a:r>
              <a:rPr lang="zh-CN" altLang="zh-CN" sz="1600" dirty="0">
                <a:effectLst/>
              </a:rPr>
              <a:t> </a:t>
            </a:r>
            <a:endParaRPr kumimoji="1" lang="zh-CN" altLang="en-US" sz="1600" dirty="0"/>
          </a:p>
        </p:txBody>
      </p:sp>
      <p:sp>
        <p:nvSpPr>
          <p:cNvPr id="5" name="文本框 4">
            <a:extLst>
              <a:ext uri="{FF2B5EF4-FFF2-40B4-BE49-F238E27FC236}">
                <a16:creationId xmlns:a16="http://schemas.microsoft.com/office/drawing/2014/main" id="{1E4D9519-9554-374C-A890-8DD39F6EA2DA}"/>
              </a:ext>
            </a:extLst>
          </p:cNvPr>
          <p:cNvSpPr txBox="1"/>
          <p:nvPr/>
        </p:nvSpPr>
        <p:spPr>
          <a:xfrm>
            <a:off x="6192981" y="1491549"/>
            <a:ext cx="5624946" cy="4524315"/>
          </a:xfrm>
          <a:prstGeom prst="rect">
            <a:avLst/>
          </a:prstGeom>
          <a:noFill/>
        </p:spPr>
        <p:txBody>
          <a:bodyPr wrap="square" rtlCol="0">
            <a:spAutoFit/>
          </a:bodyPr>
          <a:lstStyle/>
          <a:p>
            <a:r>
              <a:rPr lang="en-US" altLang="zh-CN" sz="1600" b="1" dirty="0"/>
              <a:t>6</a:t>
            </a:r>
            <a:r>
              <a:rPr lang="zh-CN" altLang="zh-CN" sz="1600" b="1" dirty="0"/>
              <a:t>、</a:t>
            </a:r>
            <a:r>
              <a:rPr lang="en-US" altLang="zh-CN" sz="1600" b="1" dirty="0"/>
              <a:t>hypocritical</a:t>
            </a:r>
            <a:r>
              <a:rPr lang="zh-CN" altLang="zh-CN" sz="1600" b="1" dirty="0"/>
              <a:t>（虚伪型）</a:t>
            </a:r>
          </a:p>
          <a:p>
            <a:r>
              <a:rPr lang="en-US" altLang="zh-CN" sz="1600" dirty="0"/>
              <a:t>betrayal, duplicity, double-dealing, deceit, hypocrisy.</a:t>
            </a:r>
            <a:endParaRPr lang="zh-CN" altLang="zh-CN" sz="1600" dirty="0"/>
          </a:p>
          <a:p>
            <a:r>
              <a:rPr lang="zh-CN" altLang="zh-CN" sz="1600" dirty="0"/>
              <a:t>〖主要特质〗：背叛、口是心非、两面三刀、口蜜腹剑、虚情假意。</a:t>
            </a:r>
          </a:p>
          <a:p>
            <a:r>
              <a:rPr lang="en-US" altLang="zh-CN" sz="1600" b="1" dirty="0"/>
              <a:t>7</a:t>
            </a:r>
            <a:r>
              <a:rPr lang="zh-CN" altLang="zh-CN" sz="1600" b="1" dirty="0"/>
              <a:t>、</a:t>
            </a:r>
            <a:r>
              <a:rPr lang="en-US" altLang="zh-CN" sz="1600" b="1" dirty="0"/>
              <a:t>Stupid</a:t>
            </a:r>
            <a:r>
              <a:rPr lang="zh-CN" altLang="zh-CN" sz="1600" b="1" dirty="0"/>
              <a:t>（愚笨型）</a:t>
            </a:r>
          </a:p>
          <a:p>
            <a:r>
              <a:rPr lang="en-US" altLang="zh-CN" sz="1600" dirty="0"/>
              <a:t>poor memory, ignorance, even superstition, stupid.</a:t>
            </a:r>
            <a:endParaRPr lang="zh-CN" altLang="zh-CN" sz="1600" dirty="0"/>
          </a:p>
          <a:p>
            <a:r>
              <a:rPr lang="zh-CN" altLang="zh-CN" sz="1600" dirty="0"/>
              <a:t>〖主要特质〗：记忆力差，无知 、甚至迷信、笨笨的。</a:t>
            </a:r>
          </a:p>
          <a:p>
            <a:r>
              <a:rPr lang="en-US" altLang="zh-CN" sz="1600" b="1" dirty="0"/>
              <a:t>8</a:t>
            </a:r>
            <a:r>
              <a:rPr lang="zh-CN" altLang="zh-CN" sz="1600" b="1" dirty="0"/>
              <a:t>、</a:t>
            </a:r>
            <a:r>
              <a:rPr lang="en-US" altLang="zh-CN" sz="1600" b="1" dirty="0"/>
              <a:t>Conservative</a:t>
            </a:r>
            <a:r>
              <a:rPr lang="zh-CN" altLang="zh-CN" sz="1600" b="1" dirty="0"/>
              <a:t>（保守型）</a:t>
            </a:r>
          </a:p>
          <a:p>
            <a:r>
              <a:rPr lang="en-US" altLang="zh-CN" sz="1600" dirty="0"/>
              <a:t>traditional conservative, work orderly, like quiet.</a:t>
            </a:r>
            <a:endParaRPr lang="zh-CN" altLang="zh-CN" sz="1600" dirty="0"/>
          </a:p>
          <a:p>
            <a:r>
              <a:rPr lang="zh-CN" altLang="zh-CN" sz="1600" dirty="0"/>
              <a:t>〖主要特质〗：传统保守、做事规规矩矩，喜欢安静 。</a:t>
            </a:r>
          </a:p>
          <a:p>
            <a:r>
              <a:rPr lang="en-US" altLang="zh-CN" sz="1600" b="1" dirty="0"/>
              <a:t>9</a:t>
            </a:r>
            <a:r>
              <a:rPr lang="zh-CN" altLang="zh-CN" sz="1600" b="1" dirty="0"/>
              <a:t>、</a:t>
            </a:r>
            <a:r>
              <a:rPr lang="en-US" altLang="zh-CN" sz="1600" b="1" dirty="0"/>
              <a:t>Hesitant</a:t>
            </a:r>
            <a:r>
              <a:rPr lang="zh-CN" altLang="zh-CN" sz="1600" b="1" dirty="0"/>
              <a:t>（犹豫型）</a:t>
            </a:r>
          </a:p>
          <a:p>
            <a:r>
              <a:rPr lang="en-US" altLang="zh-CN" sz="1600" dirty="0"/>
              <a:t>indecisive, indecisive, indecisive.</a:t>
            </a:r>
            <a:endParaRPr lang="zh-CN" altLang="zh-CN" sz="1600" dirty="0"/>
          </a:p>
          <a:p>
            <a:r>
              <a:rPr lang="zh-CN" altLang="zh-CN" sz="1600" dirty="0"/>
              <a:t>〖主要特质〗：犹豫不决，没有主见，不能决断。</a:t>
            </a:r>
          </a:p>
          <a:p>
            <a:r>
              <a:rPr lang="en-US" altLang="zh-CN" sz="1600" b="1" dirty="0"/>
              <a:t>10</a:t>
            </a:r>
            <a:r>
              <a:rPr lang="zh-CN" altLang="zh-CN" sz="1600" b="1" dirty="0"/>
              <a:t>、</a:t>
            </a:r>
            <a:r>
              <a:rPr lang="en-US" altLang="zh-CN" sz="1600" b="1" dirty="0"/>
              <a:t>Dull</a:t>
            </a:r>
            <a:r>
              <a:rPr lang="zh-CN" altLang="zh-CN" sz="1600" b="1" dirty="0"/>
              <a:t>（愚钝型）</a:t>
            </a:r>
          </a:p>
          <a:p>
            <a:r>
              <a:rPr lang="en-US" altLang="zh-CN" sz="1600" dirty="0"/>
              <a:t>Single thinking, unable to analyze problems from multiple angles, and unable to solve problems flexibly.</a:t>
            </a:r>
            <a:endParaRPr lang="zh-CN" altLang="zh-CN" sz="1600" dirty="0"/>
          </a:p>
          <a:p>
            <a:r>
              <a:rPr lang="zh-CN" altLang="zh-CN" sz="1600" dirty="0"/>
              <a:t>〖主要特质〗：思维单一，不能多角度分析问题，不能灵活地解决问题。</a:t>
            </a:r>
          </a:p>
        </p:txBody>
      </p:sp>
    </p:spTree>
    <p:extLst>
      <p:ext uri="{BB962C8B-B14F-4D97-AF65-F5344CB8AC3E}">
        <p14:creationId xmlns:p14="http://schemas.microsoft.com/office/powerpoint/2010/main" val="2242307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4980B5BA-4FBF-BF46-8CB6-4EAB0C3A071A}"/>
              </a:ext>
            </a:extLst>
          </p:cNvPr>
          <p:cNvSpPr txBox="1"/>
          <p:nvPr/>
        </p:nvSpPr>
        <p:spPr>
          <a:xfrm>
            <a:off x="290945" y="920620"/>
            <a:ext cx="5805055" cy="5016758"/>
          </a:xfrm>
          <a:prstGeom prst="rect">
            <a:avLst/>
          </a:prstGeom>
          <a:noFill/>
        </p:spPr>
        <p:txBody>
          <a:bodyPr wrap="square" rtlCol="0">
            <a:spAutoFit/>
          </a:bodyPr>
          <a:lstStyle/>
          <a:p>
            <a:r>
              <a:rPr lang="en-US" altLang="zh-CN" sz="1600" b="1" dirty="0"/>
              <a:t>11</a:t>
            </a:r>
            <a:r>
              <a:rPr lang="zh-CN" altLang="zh-CN" sz="1600" b="1" dirty="0"/>
              <a:t>、</a:t>
            </a:r>
            <a:r>
              <a:rPr lang="en-US" altLang="zh-CN" sz="1600" b="1" dirty="0"/>
              <a:t>Casual</a:t>
            </a:r>
            <a:r>
              <a:rPr lang="zh-CN" altLang="zh-CN" sz="1600" b="1" dirty="0"/>
              <a:t>（随意型）</a:t>
            </a:r>
          </a:p>
          <a:p>
            <a:r>
              <a:rPr lang="en-US" altLang="zh-CN" sz="1600" dirty="0"/>
              <a:t>Likely, less persistent, casual, careless, disinterested in research, superficial.</a:t>
            </a:r>
            <a:endParaRPr lang="zh-CN" altLang="zh-CN" sz="1600" dirty="0"/>
          </a:p>
          <a:p>
            <a:r>
              <a:rPr lang="zh-CN" altLang="zh-CN" sz="1600" dirty="0"/>
              <a:t>〖主要特质〗：随便、少毅力、随性、粗心大意、不喜欢研究、浅尝辄止 。</a:t>
            </a:r>
            <a:endParaRPr lang="zh-CN" altLang="zh-CN" sz="1600" b="1" dirty="0"/>
          </a:p>
          <a:p>
            <a:r>
              <a:rPr lang="en-US" altLang="zh-CN" sz="1600" b="1" dirty="0"/>
              <a:t>12</a:t>
            </a:r>
            <a:r>
              <a:rPr lang="zh-CN" altLang="zh-CN" sz="1600" b="1" dirty="0"/>
              <a:t>、</a:t>
            </a:r>
            <a:r>
              <a:rPr lang="en-US" altLang="zh-CN" sz="1600" b="1" dirty="0"/>
              <a:t>Realistic</a:t>
            </a:r>
            <a:r>
              <a:rPr lang="zh-CN" altLang="zh-CN" sz="1600" b="1" dirty="0"/>
              <a:t>（现实型</a:t>
            </a:r>
            <a:r>
              <a:rPr lang="zh-CN" altLang="zh-CN" sz="1600" dirty="0"/>
              <a:t>）</a:t>
            </a:r>
          </a:p>
          <a:p>
            <a:r>
              <a:rPr lang="en-US" altLang="zh-CN" sz="1600" dirty="0"/>
              <a:t>Very realistic, attaches importance to the real things, will not pursue imaginative, illusory things.</a:t>
            </a:r>
            <a:endParaRPr lang="zh-CN" altLang="zh-CN" sz="1600" dirty="0"/>
          </a:p>
          <a:p>
            <a:r>
              <a:rPr lang="zh-CN" altLang="zh-CN" sz="1600" dirty="0"/>
              <a:t>〖主要特质〗：非常现实，重视现实的真实的事物、不会追求想象性的、虚幻性的事物。</a:t>
            </a:r>
          </a:p>
          <a:p>
            <a:r>
              <a:rPr lang="en-US" altLang="zh-CN" sz="1600" b="1" dirty="0"/>
              <a:t>13</a:t>
            </a:r>
            <a:r>
              <a:rPr lang="zh-CN" altLang="zh-CN" sz="1600" b="1" dirty="0"/>
              <a:t>、</a:t>
            </a:r>
            <a:r>
              <a:rPr lang="en-US" altLang="zh-CN" sz="1600" b="1" dirty="0"/>
              <a:t>Easy going</a:t>
            </a:r>
            <a:r>
              <a:rPr lang="zh-CN" altLang="zh-CN" sz="1600" b="1" dirty="0"/>
              <a:t>（随和型）</a:t>
            </a:r>
          </a:p>
          <a:p>
            <a:r>
              <a:rPr lang="en-US" altLang="zh-CN" sz="1600" dirty="0"/>
              <a:t>Mild and friendly, patient, easy-going, afraid of competition, inability to concentrate, very dependent on reminders, attention to details, minor things, not much interest in most things.</a:t>
            </a:r>
            <a:endParaRPr lang="zh-CN" altLang="zh-CN" sz="1600" dirty="0"/>
          </a:p>
          <a:p>
            <a:r>
              <a:rPr lang="zh-CN" altLang="zh-CN" sz="1600" dirty="0"/>
              <a:t>〖主要特质〗：温和友善、忍耐、随和、怕竞争、无法集中注意力，非常倚赖别人的提醒、注意力集中在细节、次要的事、对大多数事物没有多大的兴趣 。</a:t>
            </a:r>
          </a:p>
          <a:p>
            <a:r>
              <a:rPr lang="en-US" altLang="zh-CN" sz="1600" b="1" dirty="0"/>
              <a:t>14</a:t>
            </a:r>
            <a:r>
              <a:rPr lang="zh-CN" altLang="zh-CN" sz="1600" b="1" dirty="0"/>
              <a:t>、</a:t>
            </a:r>
            <a:r>
              <a:rPr lang="en-US" altLang="zh-CN" sz="1600" b="1" dirty="0"/>
              <a:t>Dependency</a:t>
            </a:r>
            <a:r>
              <a:rPr lang="zh-CN" altLang="zh-CN" sz="1600" b="1" dirty="0"/>
              <a:t>（依赖型）</a:t>
            </a:r>
          </a:p>
          <a:p>
            <a:r>
              <a:rPr lang="en-US" altLang="zh-CN" sz="1600" dirty="0"/>
              <a:t>Low autonomy, dependence on others, can't stand loneliness.</a:t>
            </a:r>
            <a:endParaRPr lang="zh-CN" altLang="zh-CN" sz="1600" dirty="0"/>
          </a:p>
          <a:p>
            <a:r>
              <a:rPr lang="zh-CN" altLang="zh-CN" sz="1600" dirty="0"/>
              <a:t>〖主要特质〗：自主性差、依赖别人、不能忍受寂寞。</a:t>
            </a:r>
          </a:p>
        </p:txBody>
      </p:sp>
      <p:sp>
        <p:nvSpPr>
          <p:cNvPr id="5" name="文本框 4">
            <a:extLst>
              <a:ext uri="{FF2B5EF4-FFF2-40B4-BE49-F238E27FC236}">
                <a16:creationId xmlns:a16="http://schemas.microsoft.com/office/drawing/2014/main" id="{8110B432-EBC4-5242-B0AA-FC8DA848B986}"/>
              </a:ext>
            </a:extLst>
          </p:cNvPr>
          <p:cNvSpPr txBox="1"/>
          <p:nvPr/>
        </p:nvSpPr>
        <p:spPr>
          <a:xfrm>
            <a:off x="6567055" y="1166842"/>
            <a:ext cx="5334000" cy="4524315"/>
          </a:xfrm>
          <a:prstGeom prst="rect">
            <a:avLst/>
          </a:prstGeom>
          <a:noFill/>
        </p:spPr>
        <p:txBody>
          <a:bodyPr wrap="square" rtlCol="0">
            <a:spAutoFit/>
          </a:bodyPr>
          <a:lstStyle/>
          <a:p>
            <a:r>
              <a:rPr lang="en-US" altLang="zh-CN" sz="1600" b="1" dirty="0"/>
              <a:t>15</a:t>
            </a:r>
            <a:r>
              <a:rPr lang="zh-CN" altLang="zh-CN" sz="1600" b="1" dirty="0"/>
              <a:t>、</a:t>
            </a:r>
            <a:r>
              <a:rPr lang="en-US" altLang="zh-CN" sz="1600" b="1" dirty="0"/>
              <a:t>Lazy</a:t>
            </a:r>
            <a:r>
              <a:rPr lang="zh-CN" altLang="zh-CN" sz="1600" b="1" dirty="0"/>
              <a:t>（懒惰型）</a:t>
            </a:r>
          </a:p>
          <a:p>
            <a:r>
              <a:rPr lang="en-US" altLang="zh-CN" sz="1600" dirty="0"/>
              <a:t>Lazy, unmotivated, without clear goals and plans.</a:t>
            </a:r>
            <a:endParaRPr lang="zh-CN" altLang="zh-CN" sz="1600" dirty="0"/>
          </a:p>
          <a:p>
            <a:r>
              <a:rPr lang="zh-CN" altLang="zh-CN" sz="1600" dirty="0"/>
              <a:t>〖主要特质〗：懒散，不上进，没有明确目标与计划。</a:t>
            </a:r>
            <a:endParaRPr lang="en-US" altLang="zh-CN" sz="1600" dirty="0"/>
          </a:p>
          <a:p>
            <a:r>
              <a:rPr lang="en-US" altLang="zh-CN" sz="1600" b="1" dirty="0"/>
              <a:t>16</a:t>
            </a:r>
            <a:r>
              <a:rPr lang="zh-CN" altLang="zh-CN" sz="1600" b="1" dirty="0"/>
              <a:t>、</a:t>
            </a:r>
            <a:r>
              <a:rPr lang="en-US" altLang="zh-CN" sz="1600" b="1" dirty="0"/>
              <a:t>Introversion</a:t>
            </a:r>
            <a:r>
              <a:rPr lang="zh-CN" altLang="zh-CN" sz="1600" b="1" dirty="0"/>
              <a:t>（内向型）</a:t>
            </a:r>
          </a:p>
          <a:p>
            <a:r>
              <a:rPr lang="en-US" altLang="zh-CN" sz="1600" dirty="0"/>
              <a:t>closed, introverted, shy, cannot coordinate interpersonal relations, like to be alone.</a:t>
            </a:r>
            <a:endParaRPr lang="zh-CN" altLang="zh-CN" sz="1600" dirty="0"/>
          </a:p>
          <a:p>
            <a:r>
              <a:rPr lang="zh-CN" altLang="zh-CN" sz="1600" dirty="0"/>
              <a:t>〖主要特质〗：封闭、内向、腼腆、不会协调人际关系，喜欢独处。</a:t>
            </a:r>
          </a:p>
          <a:p>
            <a:r>
              <a:rPr lang="en-US" altLang="zh-CN" sz="1600" b="1" dirty="0"/>
              <a:t>17</a:t>
            </a:r>
            <a:r>
              <a:rPr lang="zh-CN" altLang="zh-CN" sz="1600" b="1" dirty="0"/>
              <a:t>、</a:t>
            </a:r>
            <a:r>
              <a:rPr lang="en-US" altLang="zh-CN" sz="1600" b="1" dirty="0"/>
              <a:t>Simplicity</a:t>
            </a:r>
            <a:r>
              <a:rPr lang="zh-CN" altLang="zh-CN" sz="1600" b="1" dirty="0"/>
              <a:t>（单纯型）</a:t>
            </a:r>
          </a:p>
          <a:p>
            <a:r>
              <a:rPr lang="en-US" altLang="zh-CN" sz="1600" dirty="0"/>
              <a:t>simple, immature, immature, childishness, not deep thinking.</a:t>
            </a:r>
            <a:endParaRPr lang="zh-CN" altLang="zh-CN" sz="1600" dirty="0"/>
          </a:p>
          <a:p>
            <a:r>
              <a:rPr lang="zh-CN" altLang="zh-CN" sz="1600" dirty="0"/>
              <a:t>〖主要特质〗：简单，不成熟，稚嫩，孩子气，看法不深刻。</a:t>
            </a:r>
          </a:p>
          <a:p>
            <a:r>
              <a:rPr lang="en-US" altLang="zh-CN" sz="1600" b="1" dirty="0"/>
              <a:t>18</a:t>
            </a:r>
            <a:r>
              <a:rPr lang="zh-CN" altLang="zh-CN" sz="1600" b="1" dirty="0"/>
              <a:t>、</a:t>
            </a:r>
            <a:r>
              <a:rPr lang="en-US" altLang="zh-CN" sz="1600" b="1" dirty="0"/>
              <a:t>Stereotype</a:t>
            </a:r>
            <a:r>
              <a:rPr lang="zh-CN" altLang="zh-CN" sz="1600" b="1" dirty="0"/>
              <a:t>（刻板型）</a:t>
            </a:r>
          </a:p>
          <a:p>
            <a:r>
              <a:rPr lang="en-US" altLang="zh-CN" sz="1600" dirty="0"/>
              <a:t>inflexible, rigid, often missed opportunities, poor adaptability to environment.</a:t>
            </a:r>
            <a:endParaRPr lang="zh-CN" altLang="zh-CN" sz="1600" dirty="0"/>
          </a:p>
          <a:p>
            <a:r>
              <a:rPr lang="zh-CN" altLang="zh-CN" sz="1600" dirty="0"/>
              <a:t>〖主要特质〗：不灵活，刻板，往往错失良机，适应环境能力差。</a:t>
            </a:r>
          </a:p>
        </p:txBody>
      </p:sp>
    </p:spTree>
    <p:extLst>
      <p:ext uri="{BB962C8B-B14F-4D97-AF65-F5344CB8AC3E}">
        <p14:creationId xmlns:p14="http://schemas.microsoft.com/office/powerpoint/2010/main" val="3953148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4AC8D5-C152-C84D-B097-4E80635ACF20}"/>
              </a:ext>
            </a:extLst>
          </p:cNvPr>
          <p:cNvSpPr>
            <a:spLocks noGrp="1"/>
          </p:cNvSpPr>
          <p:nvPr>
            <p:ph type="title"/>
          </p:nvPr>
        </p:nvSpPr>
        <p:spPr>
          <a:xfrm>
            <a:off x="838200" y="1390363"/>
            <a:ext cx="10515600" cy="632402"/>
          </a:xfrm>
        </p:spPr>
        <p:txBody>
          <a:bodyPr>
            <a:normAutofit fontScale="90000"/>
          </a:bodyPr>
          <a:lstStyle/>
          <a:p>
            <a:r>
              <a:rPr lang="en-US" altLang="zh-CN" sz="4000" b="1" i="1" dirty="0">
                <a:latin typeface="Times New Roman" panose="02020603050405020304" pitchFamily="18" charset="0"/>
                <a:cs typeface="Times New Roman" panose="02020603050405020304" pitchFamily="18" charset="0"/>
              </a:rPr>
              <a:t>Communicative social status ( </a:t>
            </a:r>
            <a:r>
              <a:rPr lang="zh-CN" altLang="zh-CN" sz="4000" b="1" i="1" dirty="0">
                <a:latin typeface="Times New Roman" panose="02020603050405020304" pitchFamily="18" charset="0"/>
                <a:cs typeface="Times New Roman" panose="02020603050405020304" pitchFamily="18" charset="0"/>
              </a:rPr>
              <a:t>交际的社会地位</a:t>
            </a:r>
            <a:r>
              <a:rPr lang="en-US" altLang="zh-CN" sz="4000" b="1" i="1" dirty="0">
                <a:latin typeface="Times New Roman" panose="02020603050405020304" pitchFamily="18" charset="0"/>
                <a:cs typeface="Times New Roman" panose="02020603050405020304" pitchFamily="18" charset="0"/>
              </a:rPr>
              <a:t> )</a:t>
            </a:r>
            <a:endParaRPr kumimoji="1" lang="zh-CN" altLang="en-US" sz="4000" b="1" i="1"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14D9E640-166A-A048-BAA7-CB77B381B621}"/>
              </a:ext>
            </a:extLst>
          </p:cNvPr>
          <p:cNvSpPr txBox="1"/>
          <p:nvPr/>
        </p:nvSpPr>
        <p:spPr>
          <a:xfrm>
            <a:off x="297873" y="3220868"/>
            <a:ext cx="11596254" cy="2677656"/>
          </a:xfrm>
          <a:prstGeom prst="rect">
            <a:avLst/>
          </a:prstGeom>
          <a:noFill/>
        </p:spPr>
        <p:txBody>
          <a:bodyPr wrap="square" rtlCol="0">
            <a:spAutoFit/>
          </a:bodyPr>
          <a:lstStyle/>
          <a:p>
            <a:r>
              <a:rPr lang="en-US" altLang="zh-CN" sz="2800" dirty="0">
                <a:latin typeface="Times New Roman" panose="02020603050405020304" pitchFamily="18" charset="0"/>
                <a:cs typeface="Times New Roman" panose="02020603050405020304" pitchFamily="18" charset="0"/>
              </a:rPr>
              <a:t>    Social status refers to the position of an individual or group in social relations, as well as the corresponding dignity and prestige, especially the positioning and function of an individual and his or her group in the relational hierarchy system.</a:t>
            </a:r>
            <a:endParaRPr lang="zh-CN" altLang="zh-CN" sz="2800" dirty="0">
              <a:latin typeface="Times New Roman" panose="02020603050405020304" pitchFamily="18" charset="0"/>
              <a:cs typeface="Times New Roman" panose="02020603050405020304" pitchFamily="18" charset="0"/>
            </a:endParaRPr>
          </a:p>
          <a:p>
            <a:r>
              <a:rPr lang="en-US" altLang="zh-CN" sz="2800" dirty="0"/>
              <a:t>    </a:t>
            </a:r>
          </a:p>
          <a:p>
            <a:r>
              <a:rPr lang="en-US" altLang="zh-CN" sz="2800" dirty="0"/>
              <a:t>    </a:t>
            </a:r>
            <a:r>
              <a:rPr lang="zh-CN" altLang="zh-CN" sz="2800" dirty="0"/>
              <a:t>是个人或群体在社会关系中所处的位置，以及相应的尊严与声望，尤指个体及其所属群体在关系等级系统中的定位与功能。</a:t>
            </a:r>
          </a:p>
        </p:txBody>
      </p:sp>
    </p:spTree>
    <p:extLst>
      <p:ext uri="{BB962C8B-B14F-4D97-AF65-F5344CB8AC3E}">
        <p14:creationId xmlns:p14="http://schemas.microsoft.com/office/powerpoint/2010/main" val="1454305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EAC9B7-EC0D-F94B-AF1E-5FE3C2000171}"/>
              </a:ext>
            </a:extLst>
          </p:cNvPr>
          <p:cNvSpPr>
            <a:spLocks noGrp="1"/>
          </p:cNvSpPr>
          <p:nvPr>
            <p:ph type="title"/>
          </p:nvPr>
        </p:nvSpPr>
        <p:spPr>
          <a:xfrm>
            <a:off x="1731818" y="1523982"/>
            <a:ext cx="8437418" cy="549275"/>
          </a:xfrm>
        </p:spPr>
        <p:txBody>
          <a:bodyPr>
            <a:noAutofit/>
          </a:bodyPr>
          <a:lstStyle/>
          <a:p>
            <a:r>
              <a:rPr lang="en-US" altLang="zh-CN" sz="4000" b="1" i="1" dirty="0"/>
              <a:t>Communicative role ( </a:t>
            </a:r>
            <a:r>
              <a:rPr lang="zh-CN" altLang="zh-CN" sz="4000" b="1" i="1" dirty="0"/>
              <a:t>交际的角色</a:t>
            </a:r>
            <a:r>
              <a:rPr lang="en-US" altLang="zh-CN" sz="4000" b="1" i="1" dirty="0"/>
              <a:t> ) </a:t>
            </a:r>
            <a:endParaRPr kumimoji="1" lang="zh-CN" altLang="en-US" sz="4000" b="1" i="1" dirty="0"/>
          </a:p>
        </p:txBody>
      </p:sp>
      <p:sp>
        <p:nvSpPr>
          <p:cNvPr id="4" name="文本框 3">
            <a:extLst>
              <a:ext uri="{FF2B5EF4-FFF2-40B4-BE49-F238E27FC236}">
                <a16:creationId xmlns:a16="http://schemas.microsoft.com/office/drawing/2014/main" id="{6D910D92-AEDE-FB4B-8090-BC411F6846CC}"/>
              </a:ext>
            </a:extLst>
          </p:cNvPr>
          <p:cNvSpPr txBox="1"/>
          <p:nvPr/>
        </p:nvSpPr>
        <p:spPr>
          <a:xfrm>
            <a:off x="193963" y="3041073"/>
            <a:ext cx="11804073" cy="2062103"/>
          </a:xfrm>
          <a:prstGeom prst="rect">
            <a:avLst/>
          </a:prstGeom>
          <a:noFill/>
        </p:spPr>
        <p:txBody>
          <a:bodyPr wrap="square" rtlCol="0">
            <a:spAutoFit/>
          </a:bodyPr>
          <a:lstStyle/>
          <a:p>
            <a:r>
              <a:rPr lang="en-US" altLang="zh-CN" sz="3200" dirty="0"/>
              <a:t>    refers to the identity and status of the communicator in the communication, social role is the communicative role.</a:t>
            </a:r>
            <a:endParaRPr lang="zh-CN" altLang="zh-CN" sz="3200" dirty="0"/>
          </a:p>
          <a:p>
            <a:endParaRPr lang="en-US" altLang="zh-CN" sz="3200" dirty="0"/>
          </a:p>
          <a:p>
            <a:r>
              <a:rPr lang="en-US" altLang="zh-CN" sz="3200" dirty="0"/>
              <a:t>    </a:t>
            </a:r>
            <a:r>
              <a:rPr lang="zh-CN" altLang="zh-CN" sz="3200" dirty="0"/>
              <a:t>是指交际者在在交际中的身份和地位，社会角色就是交际角色。</a:t>
            </a:r>
          </a:p>
        </p:txBody>
      </p:sp>
    </p:spTree>
    <p:extLst>
      <p:ext uri="{BB962C8B-B14F-4D97-AF65-F5344CB8AC3E}">
        <p14:creationId xmlns:p14="http://schemas.microsoft.com/office/powerpoint/2010/main" val="1225589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6CC7B8-2EE8-074F-9A9A-2780C7D51A67}"/>
              </a:ext>
            </a:extLst>
          </p:cNvPr>
          <p:cNvSpPr>
            <a:spLocks noGrp="1"/>
          </p:cNvSpPr>
          <p:nvPr>
            <p:ph type="title"/>
          </p:nvPr>
        </p:nvSpPr>
        <p:spPr>
          <a:xfrm>
            <a:off x="2060861" y="198870"/>
            <a:ext cx="8070273" cy="604693"/>
          </a:xfrm>
        </p:spPr>
        <p:txBody>
          <a:bodyPr>
            <a:normAutofit fontScale="90000"/>
          </a:bodyPr>
          <a:lstStyle/>
          <a:p>
            <a:r>
              <a:rPr lang="ru-RU" altLang="zh-CN" b="1" i="1" dirty="0">
                <a:latin typeface="Times New Roman" panose="02020603050405020304" pitchFamily="18" charset="0"/>
                <a:cs typeface="Times New Roman" panose="02020603050405020304" pitchFamily="18" charset="0"/>
              </a:rPr>
              <a:t>С</a:t>
            </a:r>
            <a:r>
              <a:rPr lang="en-US" altLang="zh-CN" b="1" i="1" dirty="0" err="1">
                <a:latin typeface="Times New Roman" panose="02020603050405020304" pitchFamily="18" charset="0"/>
                <a:cs typeface="Times New Roman" panose="02020603050405020304" pitchFamily="18" charset="0"/>
              </a:rPr>
              <a:t>ommunicative</a:t>
            </a:r>
            <a:r>
              <a:rPr lang="en-US" altLang="zh-CN" b="1" i="1" dirty="0">
                <a:latin typeface="Times New Roman" panose="02020603050405020304" pitchFamily="18" charset="0"/>
                <a:cs typeface="Times New Roman" panose="02020603050405020304" pitchFamily="18" charset="0"/>
              </a:rPr>
              <a:t> setting (</a:t>
            </a:r>
            <a:r>
              <a:rPr lang="zh-CN" altLang="zh-CN" b="1" i="1" dirty="0">
                <a:latin typeface="Times New Roman" panose="02020603050405020304" pitchFamily="18" charset="0"/>
                <a:cs typeface="Times New Roman" panose="02020603050405020304" pitchFamily="18" charset="0"/>
              </a:rPr>
              <a:t>交际环境</a:t>
            </a:r>
            <a:r>
              <a:rPr lang="en-US" altLang="zh-CN" b="1" i="1" dirty="0">
                <a:latin typeface="Times New Roman" panose="02020603050405020304" pitchFamily="18" charset="0"/>
                <a:cs typeface="Times New Roman" panose="02020603050405020304" pitchFamily="18" charset="0"/>
              </a:rPr>
              <a:t> )</a:t>
            </a:r>
            <a:endParaRPr kumimoji="1" lang="zh-CN" altLang="en-US" b="1" i="1"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95DF4EFA-C8D8-514F-AA7D-86415ACB2133}"/>
              </a:ext>
            </a:extLst>
          </p:cNvPr>
          <p:cNvSpPr txBox="1"/>
          <p:nvPr/>
        </p:nvSpPr>
        <p:spPr>
          <a:xfrm>
            <a:off x="249378" y="803563"/>
            <a:ext cx="11693237" cy="5909310"/>
          </a:xfrm>
          <a:prstGeom prst="rect">
            <a:avLst/>
          </a:prstGeom>
          <a:noFill/>
        </p:spPr>
        <p:txBody>
          <a:bodyPr wrap="square" rtlCol="0">
            <a:spAutoFit/>
          </a:bodyPr>
          <a:lstStyle/>
          <a:p>
            <a:r>
              <a:rPr lang="en-US" altLang="zh-CN" dirty="0"/>
              <a:t>    interpersonal communication is always carried out in a certain natural and social environment, and the environment constitutes a certain external condition for the communicator. At first glance, the environment and communication seem to have no relationship, but the results of social psychology research show that the environment affects people's psychology and then affects communication. Communicative activities have a more comfortable environment, or create a certain kind of peaceful atmosphere, is conducive to the communication to the depth of communication and understanding. Apart from the expression of non-verbal factors in verbal communication, it includes facial expressions, eye movements, gestures and body postures, as well as factors such as the timing of speech and the font of writing. It should be noted that the verbal message is usually the sender's intention, it is often the rational thought of the words, while the non-verbal elements are mostly subconsciously "revealed". In addition, since there are few false elements in people's subconscious consciousness, experienced people often judge the intentions of communication partners through the reference synthesis of non-verbal factors and verbal factors, especially when verbal information is not very clear to people, the value of non-verbal factors is more prominent.</a:t>
            </a:r>
            <a:endParaRPr lang="zh-CN" altLang="zh-CN" dirty="0"/>
          </a:p>
          <a:p>
            <a:r>
              <a:rPr lang="en-US" altLang="zh-CN" dirty="0"/>
              <a:t>    </a:t>
            </a:r>
          </a:p>
          <a:p>
            <a:r>
              <a:rPr lang="en-US" altLang="zh-CN" dirty="0"/>
              <a:t>    </a:t>
            </a:r>
            <a:r>
              <a:rPr lang="zh-CN" altLang="zh-CN" dirty="0"/>
              <a:t>人与人的交往，总是在某种自然环境和社会环境中进行，环境对交往者而言，构成某种外部条件。粗看环境与交往仿佛无关系， 但社会心理研究的结果表明，环境影响人的心理进而影响交往。交际活动有一个较舒适的环境，或营造出某种祥和的氛围，则有利交往向沟通理解的深度发展。交往中除开言语传播的非言语因素的表现，它包括表情，视线的移动、手势，身体姿态，更扩大到包括发言的时机，写出文字的字体等因素。应该注意，言语信息通常是发送者有意发出的，它常常是理智思考过的话语，而非言语因素多数却是下意识地</a:t>
            </a:r>
            <a:r>
              <a:rPr lang="en-US" altLang="zh-CN" dirty="0"/>
              <a:t>"</a:t>
            </a:r>
            <a:r>
              <a:rPr lang="zh-CN" altLang="zh-CN" dirty="0"/>
              <a:t>流露</a:t>
            </a:r>
            <a:r>
              <a:rPr lang="en-US" altLang="zh-CN" dirty="0"/>
              <a:t>"</a:t>
            </a:r>
            <a:r>
              <a:rPr lang="zh-CN" altLang="zh-CN" dirty="0"/>
              <a:t>出来的。又由于人在下意识中虚假成分很少，因而，有经验的人常常是通过非言语因素与言语因素的参照综合来判断交际伙伴的意向，特别是在言语信息让人不很明确时，非言语因素的价值更为突出。</a:t>
            </a:r>
          </a:p>
        </p:txBody>
      </p:sp>
    </p:spTree>
    <p:extLst>
      <p:ext uri="{BB962C8B-B14F-4D97-AF65-F5344CB8AC3E}">
        <p14:creationId xmlns:p14="http://schemas.microsoft.com/office/powerpoint/2010/main" val="327886566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4216CB7EAD73364A8C08FF5BEECD6A59" ma:contentTypeVersion="0" ma:contentTypeDescription="Создание документа." ma:contentTypeScope="" ma:versionID="b693fa730db6f2d4e0692dd5da85b6a9">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F033D3-91AE-45B6-9FAA-4439912F6D7A}"/>
</file>

<file path=customXml/itemProps2.xml><?xml version="1.0" encoding="utf-8"?>
<ds:datastoreItem xmlns:ds="http://schemas.openxmlformats.org/officeDocument/2006/customXml" ds:itemID="{34ADFB34-33B3-4B77-8025-A01150D33ABD}"/>
</file>

<file path=customXml/itemProps3.xml><?xml version="1.0" encoding="utf-8"?>
<ds:datastoreItem xmlns:ds="http://schemas.openxmlformats.org/officeDocument/2006/customXml" ds:itemID="{2F841E16-5BE1-4BFB-A57B-305E30484B60}"/>
</file>

<file path=docProps/app.xml><?xml version="1.0" encoding="utf-8"?>
<Properties xmlns="http://schemas.openxmlformats.org/officeDocument/2006/extended-properties" xmlns:vt="http://schemas.openxmlformats.org/officeDocument/2006/docPropsVTypes">
  <TotalTime>61</TotalTime>
  <Words>3787</Words>
  <Application>Microsoft Office PowerPoint</Application>
  <PresentationFormat>Широкоэкранный</PresentationFormat>
  <Paragraphs>133</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等线</vt:lpstr>
      <vt:lpstr>等线 Light</vt:lpstr>
      <vt:lpstr>Arial</vt:lpstr>
      <vt:lpstr>Times New Roman</vt:lpstr>
      <vt:lpstr>Office 主题​​</vt:lpstr>
      <vt:lpstr>Communicative personality: social status、 communicative role、 communicative setting、 self-representation.   交际人格:社会地位、交际角色、交际环境、自我呈现。 </vt:lpstr>
      <vt:lpstr>Communication personality（交际人格）</vt:lpstr>
      <vt:lpstr>Type 18 balanced personality（18型均衡性人格）</vt:lpstr>
      <vt:lpstr>Презентация PowerPoint</vt:lpstr>
      <vt:lpstr>Type 18 unbalanced personality（18型均衡性人格）</vt:lpstr>
      <vt:lpstr>Презентация PowerPoint</vt:lpstr>
      <vt:lpstr>Communicative social status ( 交际的社会地位 )</vt:lpstr>
      <vt:lpstr>Communicative role ( 交际的角色 ) </vt:lpstr>
      <vt:lpstr>Сommunicative setting (交际环境 )</vt:lpstr>
      <vt:lpstr>Self-presentation (自我呈现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Communicative personality: social status、 communicative role、 communicative setting、 self-representation.   交际人格:社会地位、交际角色、交际环境、自我呈现。 </dc:title>
  <dc:creator>13330</dc:creator>
  <cp:lastModifiedBy>User</cp:lastModifiedBy>
  <cp:revision>16</cp:revision>
  <dcterms:created xsi:type="dcterms:W3CDTF">2021-03-23T05:04:36Z</dcterms:created>
  <dcterms:modified xsi:type="dcterms:W3CDTF">2021-04-07T08:44:49Z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0x0101004216CB7EAD73364A8C08FF5BEECD6A59</vt:lpwstr>
  </property>
</Properties>
</file>