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slides/slide3.xml" ContentType="application/vnd.openxmlformats-officedocument.presentationml.slide+xml"/>
  <Override PartName="/ppt/tags/tag2.xml" ContentType="application/vnd.openxmlformats-officedocument.presentationml.tags+xml"/>
  <Override PartName="/ppt/slides/slide4.xml" ContentType="application/vnd.openxmlformats-officedocument.presentationml.slide+xml"/>
  <Override PartName="/ppt/tags/tag3.xml" ContentType="application/vnd.openxmlformats-officedocument.presentationml.tags+xml"/>
  <Override PartName="/ppt/slides/slide5.xml" ContentType="application/vnd.openxmlformats-officedocument.presentationml.slide+xml"/>
  <Override PartName="/ppt/tags/tag4.xml" ContentType="application/vnd.openxmlformats-officedocument.presentationml.tags+xml"/>
  <Override PartName="/ppt/slides/slide6.xml" ContentType="application/vnd.openxmlformats-officedocument.presentationml.slide+xml"/>
  <Override PartName="/ppt/tags/tag5.xml" ContentType="application/vnd.openxmlformats-officedocument.presentationml.tags+xml"/>
  <Override PartName="/ppt/slides/slide7.xml" ContentType="application/vnd.openxmlformats-officedocument.presentationml.slide+xml"/>
  <Override PartName="/ppt/tags/tag6.xml" ContentType="application/vnd.openxmlformats-officedocument.presentationml.tags+xml"/>
  <Override PartName="/ppt/slides/slide8.xml" ContentType="application/vnd.openxmlformats-officedocument.presentationml.slide+xml"/>
  <Override PartName="/ppt/tags/tag7.xml" ContentType="application/vnd.openxmlformats-officedocument.presentationml.tags+xml"/>
  <Override PartName="/ppt/slides/slide9.xml" ContentType="application/vnd.openxmlformats-officedocument.presentationml.slide+xml"/>
  <Override PartName="/ppt/tags/tag8.xml" ContentType="application/vnd.openxmlformats-officedocument.presentationml.tags+xml"/>
  <Override PartName="/ppt/slides/slide10.xml" ContentType="application/vnd.openxmlformats-officedocument.presentationml.slide+xml"/>
  <Override PartName="/ppt/tags/tag9.xml" ContentType="application/vnd.openxmlformats-officedocument.presentationml.tags+xml"/>
  <Override PartName="/ppt/slides/slide11.xml" ContentType="application/vnd.openxmlformats-officedocument.presentationml.slide+xml"/>
  <Override PartName="/ppt/comments/comment1.xml" ContentType="application/vnd.openxmlformats-officedocument.presentationml.comments+xml"/>
  <Override PartName="/ppt/tags/tag10.xml" ContentType="application/vnd.openxmlformats-officedocument.presentationml.tags+xml"/>
  <Override PartName="/ppt/slides/slide12.xml" ContentType="application/vnd.openxmlformats-officedocument.presentationml.slide+xml"/>
  <Override PartName="/ppt/theme/themeOverride1.xml" ContentType="application/vnd.openxmlformats-officedocument.themeOverride+xml"/>
  <Override PartName="/ppt/tags/tag11.xml" ContentType="application/vnd.openxmlformats-officedocument.presentationml.tags+xml"/>
  <Override PartName="/ppt/slides/slide13.xml" ContentType="application/vnd.openxmlformats-officedocument.presentationml.slide+xml"/>
  <Override PartName="/ppt/tags/tag12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11088003" r:id="rId3"/>
    <p:sldId id="11088004" r:id="rId4"/>
    <p:sldId id="11088043" r:id="rId5"/>
    <p:sldId id="11088005" r:id="rId6"/>
    <p:sldId id="11088032" r:id="rId7"/>
    <p:sldId id="11088014" r:id="rId8"/>
    <p:sldId id="11088024" r:id="rId9"/>
    <p:sldId id="11088025" r:id="rId10"/>
    <p:sldId id="11088026" r:id="rId11"/>
    <p:sldId id="11088027" r:id="rId12"/>
    <p:sldId id="11088028" r:id="rId13"/>
    <p:sldId id="11088015" r:id="rId14"/>
    <p:sldId id="11088022" r:id="rId15"/>
  </p:sldIdLst>
  <p:sldSz cx="24384000" cy="13716000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赵 丽姗" initials="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61" autoAdjust="0"/>
    <p:restoredTop sz="84969" autoAdjust="0"/>
  </p:normalViewPr>
  <p:slideViewPr>
    <p:cSldViewPr snapToGrid="0" snapToObjects="1">
      <p:cViewPr varScale="1">
        <p:scale>
          <a:sx n="28" d="100"/>
          <a:sy n="28" d="100"/>
        </p:scale>
        <p:origin x="92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tableStyles" Target="tableStyles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7" Type="http://schemas.openxmlformats.org/officeDocument/2006/relationships/viewProps" Target="viewProps.xml"/><Relationship Id="rId12" Type="http://schemas.openxmlformats.org/officeDocument/2006/relationships/slide" Target="slides/slide10.xml"/><Relationship Id="rId2" Type="http://schemas.openxmlformats.org/officeDocument/2006/relationships/theme" Target="theme/them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9" Type="http://schemas.openxmlformats.org/officeDocument/2006/relationships/commentAuthors" Target="commentAuthors.xml"/><Relationship Id="rId10" Type="http://schemas.openxmlformats.org/officeDocument/2006/relationships/slide" Target="slides/slide8.xml"/><Relationship Id="rId9" Type="http://schemas.openxmlformats.org/officeDocument/2006/relationships/slide" Target="slides/slide7.xml"/><Relationship Id="rId4" Type="http://schemas.openxmlformats.org/officeDocument/2006/relationships/slide" Target="slides/slide2.xml"/><Relationship Id="rId14" Type="http://schemas.openxmlformats.org/officeDocument/2006/relationships/slide" Target="slides/slide12.xml"/><Relationship Id="rId22" Type="http://schemas.openxmlformats.org/officeDocument/2006/relationships/customXml" Target="../customXml/item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2T19:18:57.437" idx="1">
    <p:pos x="605" y="1440"/>
    <p:text>Chinese scholars have summarized "localization of                     communication" into three levels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comments" Target="../comments/comment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hemeOverride" Target="../theme/themeOverride1.xml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6.png"/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7.png"/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.png"/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6" name="文本"/>
          <p:cNvSpPr>
            <a:spLocks noGrp="1"/>
          </p:cNvSpPr>
          <p:nvPr>
            <p:ph type="ctrTitle"/>
          </p:nvPr>
        </p:nvSpPr>
        <p:spPr>
          <a:xfrm>
            <a:off x="1167765" y="3527425"/>
            <a:ext cx="20609560" cy="414845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l">
              <a:lnSpc>
                <a:spcPts val="20495"/>
              </a:lnSpc>
            </a:pPr>
            <a:r>
              <a:rPr kumimoji="1" lang="en-US" altLang="zh-CN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  <a:sym typeface="+mn-ea"/>
              </a:rPr>
              <a:t>Social and communicative technologies in professional activities</a:t>
            </a:r>
            <a:br>
              <a:rPr kumimoji="1" lang="zh-CN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cs typeface="Calibri" panose="020F0502020204030204" charset="0"/>
              </a:rPr>
            </a:br>
            <a:endParaRPr kumimoji="1" lang="zh-CN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2910185" y="9238615"/>
            <a:ext cx="6617335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600" b="1" noProof="1"/>
              <a:t>  home</a:t>
            </a:r>
            <a:r>
              <a:rPr lang="en-US" altLang="zh-CN" sz="3600" b="1" noProof="1"/>
              <a:t>work</a:t>
            </a:r>
            <a:endParaRPr lang="en-US" altLang="zh-CN" sz="3600" b="1" noProof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未知 3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2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4623" y="391892"/>
            <a:ext cx="1101500" cy="1101500"/>
          </a:xfrm>
          <a:prstGeom prst="rect">
            <a:avLst/>
          </a:prstGeom>
        </p:spPr>
      </p:pic>
      <p:pic>
        <p:nvPicPr>
          <p:cNvPr id="465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930548" y="771530"/>
            <a:ext cx="430596" cy="373349"/>
          </a:xfrm>
          <a:prstGeom prst="rect">
            <a:avLst/>
          </a:prstGeom>
        </p:spPr>
      </p:pic>
      <p:sp>
        <p:nvSpPr>
          <p:cNvPr id="934" name="文本"/>
          <p:cNvSpPr>
            <a:spLocks noGrp="1"/>
          </p:cNvSpPr>
          <p:nvPr>
            <p:ph type="ctrTitle"/>
          </p:nvPr>
        </p:nvSpPr>
        <p:spPr>
          <a:xfrm>
            <a:off x="2070513" y="592852"/>
            <a:ext cx="18191760" cy="975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5280"/>
              </a:lnSpc>
            </a:pPr>
            <a:r>
              <a:rPr lang="en-US" altLang="zh-CN" sz="5400" b="1" i="0" u="none" spc="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EETYPE-XinGothicGB-W7" charset="-122"/>
                <a:cs typeface="GEETYPE-XinGothicGB-W7" charset="-122"/>
              </a:rPr>
              <a:t>Research area and vision</a:t>
            </a:r>
            <a:endParaRPr kumimoji="1" lang="zh-CN" alt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60120" y="1960880"/>
            <a:ext cx="23132415" cy="111715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 algn="l">
              <a:buFont typeface="Wingdings" panose="05000000000000000000" charset="0"/>
              <a:buChar char="u"/>
            </a:pPr>
            <a:r>
              <a:rPr lang="en-US" altLang="zh-CN" sz="4800" dirty="0">
                <a:sym typeface="+mn-ea"/>
              </a:rPr>
              <a:t>The phenomenon of communication exists in every corner of human society, so scholars believe that the research field of communication should also be extensive.</a:t>
            </a:r>
            <a:endParaRPr lang="en-US" altLang="zh-CN" sz="4800" dirty="0">
              <a:sym typeface="+mn-ea"/>
            </a:endParaRPr>
          </a:p>
          <a:p>
            <a:pPr algn="l"/>
            <a:r>
              <a:rPr lang="en-US" altLang="zh-CN" sz="3600" dirty="0">
                <a:sym typeface="+mn-ea"/>
              </a:rPr>
              <a:t>        传播现象存在于人类社会的每个角落，因此学者们认为传播学的研究领域也应该是广泛的。</a:t>
            </a:r>
            <a:endParaRPr lang="en-US" altLang="zh-CN" sz="3600" dirty="0">
              <a:sym typeface="+mn-ea"/>
            </a:endParaRPr>
          </a:p>
          <a:p>
            <a:pPr algn="l"/>
            <a:endParaRPr lang="en-US" altLang="zh-CN" sz="3600" dirty="0">
              <a:sym typeface="+mn-ea"/>
            </a:endParaRPr>
          </a:p>
          <a:p>
            <a:pPr marL="571500" indent="-571500" algn="l">
              <a:buFont typeface="Wingdings" panose="05000000000000000000" charset="0"/>
              <a:buChar char="u"/>
            </a:pPr>
            <a:r>
              <a:rPr lang="en-US" altLang="zh-CN" sz="4800" dirty="0">
                <a:sym typeface="+mn-ea"/>
              </a:rPr>
              <a:t>When communication science was introduced into China, its research field and field of vision were relatively single.</a:t>
            </a:r>
            <a:r>
              <a:rPr lang="en-US" altLang="zh-CN" sz="3600" dirty="0">
                <a:sym typeface="+mn-ea"/>
              </a:rPr>
              <a:t>传播学传入我国时研究领域和视野相对单一。</a:t>
            </a:r>
            <a:endParaRPr lang="en-US" altLang="zh-CN" sz="3600" dirty="0">
              <a:sym typeface="+mn-ea"/>
            </a:endParaRPr>
          </a:p>
          <a:p>
            <a:pPr marL="571500" indent="-571500" algn="l">
              <a:buFont typeface="Wingdings" panose="05000000000000000000" charset="0"/>
              <a:buChar char="u"/>
            </a:pPr>
            <a:endParaRPr lang="en-US" altLang="zh-CN" sz="3600" dirty="0">
              <a:sym typeface="+mn-ea"/>
            </a:endParaRPr>
          </a:p>
          <a:p>
            <a:pPr marL="571500" indent="-571500" algn="l">
              <a:buFont typeface="Wingdings" panose="05000000000000000000" charset="0"/>
              <a:buChar char="u"/>
            </a:pPr>
            <a:r>
              <a:rPr lang="en-US" altLang="zh-CN" sz="4800" dirty="0">
                <a:sym typeface="+mn-ea"/>
              </a:rPr>
              <a:t>With the further development of communication studies in China, this single situation has been improved.</a:t>
            </a:r>
            <a:r>
              <a:rPr lang="en-US" altLang="zh-CN" sz="3600" dirty="0">
                <a:sym typeface="+mn-ea"/>
              </a:rPr>
              <a:t>随着我国传播学研究的进一步发展，这种单一的局面得到了改善。</a:t>
            </a:r>
            <a:endParaRPr lang="en-US" altLang="zh-CN" sz="3600" dirty="0">
              <a:sym typeface="+mn-ea"/>
            </a:endParaRPr>
          </a:p>
          <a:p>
            <a:pPr marL="571500" indent="-571500" algn="l">
              <a:buFont typeface="Wingdings" panose="05000000000000000000" charset="0"/>
              <a:buChar char="u"/>
            </a:pPr>
            <a:endParaRPr lang="en-US" altLang="zh-CN" sz="3600" dirty="0">
              <a:sym typeface="+mn-ea"/>
            </a:endParaRPr>
          </a:p>
          <a:p>
            <a:pPr marL="571500" indent="-571500" algn="l">
              <a:buFont typeface="Wingdings" panose="05000000000000000000" charset="0"/>
              <a:buChar char="u"/>
            </a:pPr>
            <a:r>
              <a:rPr lang="en-US" altLang="zh-CN" sz="4800" dirty="0">
                <a:sym typeface="+mn-ea"/>
              </a:rPr>
              <a:t>Communication has gradually become a complete discipline</a:t>
            </a:r>
            <a:endParaRPr lang="en-US" altLang="zh-CN" sz="4800" dirty="0"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3600" dirty="0">
                <a:sym typeface="+mn-ea"/>
              </a:rPr>
              <a:t>                                   传播学逐渐成为一门完整的学科</a:t>
            </a:r>
            <a:endParaRPr lang="en-US" altLang="zh-CN" sz="3600" dirty="0"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en-US" altLang="zh-CN" sz="3600" dirty="0">
              <a:sym typeface="+mn-ea"/>
            </a:endParaRPr>
          </a:p>
          <a:p>
            <a:pPr indent="0" algn="l">
              <a:buFont typeface="Wingdings" panose="05000000000000000000" charset="0"/>
              <a:buChar char="u"/>
            </a:pPr>
            <a:r>
              <a:rPr lang="en-US" altLang="zh-CN" sz="4800" dirty="0">
                <a:sym typeface="+mn-ea"/>
              </a:rPr>
              <a:t>Interpersonal communication, small group communication and organizational communication are still in the most superficial stage.</a:t>
            </a:r>
            <a:endParaRPr lang="en-US" altLang="zh-CN" sz="4800" dirty="0"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3600" dirty="0">
                <a:sym typeface="+mn-ea"/>
              </a:rPr>
              <a:t>                       人际传播、小群体传播和组织传播还处于最肤浅的阶段。</a:t>
            </a:r>
            <a:endParaRPr lang="en-US" altLang="zh-CN" sz="3600" dirty="0"/>
          </a:p>
          <a:p>
            <a:pPr indent="0" algn="l">
              <a:buFont typeface="Wingdings" panose="05000000000000000000" charset="0"/>
              <a:buNone/>
            </a:pPr>
            <a:endParaRPr lang="en-US" altLang="zh-CN" sz="3600" dirty="0"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未知 2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2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4623" y="391892"/>
            <a:ext cx="1101500" cy="1101500"/>
          </a:xfrm>
          <a:prstGeom prst="rect">
            <a:avLst/>
          </a:prstGeom>
        </p:spPr>
      </p:pic>
      <p:pic>
        <p:nvPicPr>
          <p:cNvPr id="465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930548" y="771530"/>
            <a:ext cx="430596" cy="373349"/>
          </a:xfrm>
          <a:prstGeom prst="rect">
            <a:avLst/>
          </a:prstGeom>
        </p:spPr>
      </p:pic>
      <p:sp>
        <p:nvSpPr>
          <p:cNvPr id="934" name="文本"/>
          <p:cNvSpPr>
            <a:spLocks noGrp="1"/>
          </p:cNvSpPr>
          <p:nvPr>
            <p:ph type="ctrTitle"/>
          </p:nvPr>
        </p:nvSpPr>
        <p:spPr>
          <a:xfrm>
            <a:off x="1824990" y="1060450"/>
            <a:ext cx="18191480" cy="234632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5280"/>
              </a:lnSpc>
            </a:pPr>
            <a:r>
              <a:rPr lang="en-US" altLang="zh-CN" sz="5400" b="1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GEETYPE-XinGothicGB-W7" charset="-122"/>
                <a:cs typeface="GEETYPE-XinGothicGB-W7" charset="-122"/>
              </a:rPr>
              <a:t>I</a:t>
            </a:r>
            <a:r>
              <a:rPr lang="en-US" altLang="zh-CN" sz="6000" b="1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GEETYPE-XinGothicGB-W7" charset="-122"/>
                <a:cs typeface="GEETYPE-XinGothicGB-W7" charset="-122"/>
              </a:rPr>
              <a:t>ndigenous research本土研究</a:t>
            </a:r>
            <a:endParaRPr lang="en-US" altLang="zh-CN" sz="6000" b="1" dirty="0">
              <a:solidFill>
                <a:srgbClr val="000000">
                  <a:alpha val="10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GEETYPE-XinGothicGB-W7" charset="-122"/>
              <a:cs typeface="GEETYPE-XinGothicGB-W7" charset="-122"/>
            </a:endParaRPr>
          </a:p>
        </p:txBody>
      </p:sp>
      <p:sp>
        <p:nvSpPr>
          <p:cNvPr id="5803" name="文本"/>
          <p:cNvSpPr>
            <a:spLocks noGrp="1"/>
          </p:cNvSpPr>
          <p:nvPr>
            <p:ph type="ctrTitle"/>
          </p:nvPr>
        </p:nvSpPr>
        <p:spPr>
          <a:xfrm>
            <a:off x="845185" y="2283460"/>
            <a:ext cx="20715605" cy="9809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l"/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❶</a:t>
            </a:r>
            <a:r>
              <a:rPr lang="en-US" altLang="zh-CN" sz="4800" dirty="0"/>
              <a:t>one is simple transplantation, directly applying foreign theories to local society</a:t>
            </a:r>
            <a:br>
              <a:rPr lang="en-US" altLang="zh-CN" sz="4800" dirty="0"/>
            </a:br>
            <a:r>
              <a:rPr lang="en-US" altLang="zh-CN" dirty="0"/>
              <a:t>一种是简单的移植，将国外的理论直接应用到当地社会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❷</a:t>
            </a:r>
            <a:r>
              <a:rPr lang="en-US" altLang="zh-CN" sz="4800" dirty="0"/>
              <a:t>Secondly, according to the particularity of the local society, it supplements, revises    ordecides the foreign theories.</a:t>
            </a:r>
            <a:br>
              <a:rPr lang="en-US" altLang="zh-CN" sz="4800" dirty="0"/>
            </a:br>
            <a:r>
              <a:rPr lang="en-US" altLang="zh-CN" dirty="0"/>
              <a:t>       其次，根据当地社会的特殊性，对国外理论进行补充、修正或定论。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❸</a:t>
            </a:r>
            <a:r>
              <a:rPr lang="en-US" altLang="zh-CN" sz="4800" dirty="0"/>
              <a:t>The third is to construct original theories based on local society. </a:t>
            </a:r>
            <a:br>
              <a:rPr lang="en-US" altLang="zh-CN" dirty="0"/>
            </a:br>
            <a:r>
              <a:rPr lang="en-US" altLang="zh-CN" dirty="0"/>
              <a:t>               三是以地方社会为基础构建原创理论。</a:t>
            </a:r>
            <a:br>
              <a:rPr lang="en-US" altLang="zh-CN" dirty="0"/>
            </a:br>
            <a:br>
              <a:rPr lang="en-US" altLang="zh-CN" dirty="0"/>
            </a:br>
            <a:endParaRPr lang="en-US" altLang="zh-C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未知 1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468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11685607" y="2196929"/>
            <a:ext cx="1012783" cy="878136"/>
          </a:xfrm>
          <a:prstGeom prst="rect">
            <a:avLst/>
          </a:prstGeom>
        </p:spPr>
      </p:pic>
      <p:sp>
        <p:nvSpPr>
          <p:cNvPr id="934" name="文本"/>
          <p:cNvSpPr>
            <a:spLocks noGrp="1"/>
          </p:cNvSpPr>
          <p:nvPr/>
        </p:nvSpPr>
        <p:spPr>
          <a:xfrm>
            <a:off x="2070735" y="593090"/>
            <a:ext cx="22867620" cy="24504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7680"/>
              </a:lnSpc>
            </a:pPr>
            <a:r>
              <a:rPr lang="en-US" altLang="zh-CN" sz="4800" b="1" i="0" u="none" spc="48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  <a:t>Prospect of the development and research of communication in China</a:t>
            </a:r>
            <a:br>
              <a:rPr lang="en-US" altLang="zh-CN" sz="4800" b="1" i="0" u="none" spc="48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</a:br>
            <a:r>
              <a:rPr lang="en-US" altLang="zh-CN" sz="4000" b="1" i="0" u="none" spc="48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 Chinese DemiLight" charset="-122"/>
                <a:ea typeface="Noto Sans S Chinese DemiLight" charset="-122"/>
                <a:cs typeface="Noto Sans S Chinese DemiLight" charset="-122"/>
              </a:rPr>
              <a:t>            </a:t>
            </a:r>
            <a:r>
              <a:rPr lang="en-US" altLang="zh-CN" sz="4000" spc="480" dirty="0">
                <a:solidFill>
                  <a:srgbClr val="000000">
                    <a:alpha val="100000"/>
                  </a:srgbClr>
                </a:solidFill>
                <a:latin typeface="Noto Sans S Chinese DemiLight" charset="-122"/>
                <a:ea typeface="Noto Sans S Chinese DemiLight" charset="-122"/>
                <a:cs typeface="Noto Sans S Chinese DemiLight" charset="-122"/>
                <a:sym typeface="+mn-ea"/>
              </a:rPr>
              <a:t>中国传播学发展与研究展望</a:t>
            </a:r>
            <a:br>
              <a:rPr lang="en-US" altLang="zh-CN" sz="1100" b="0" i="0" u="none" spc="480" dirty="0">
                <a:solidFill>
                  <a:srgbClr val="000000">
                    <a:alpha val="100000"/>
                  </a:srgbClr>
                </a:solidFill>
                <a:latin typeface="Noto Sans S Chinese DemiLight" charset="-122"/>
                <a:ea typeface="Noto Sans S Chinese DemiLight" charset="-122"/>
                <a:cs typeface="Noto Sans S Chinese DemiLight" charset="-122"/>
              </a:rPr>
            </a:br>
            <a:endParaRPr kumimoji="1" lang="zh-CN" altLang="en-US" sz="11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65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930548" y="771530"/>
            <a:ext cx="430596" cy="373349"/>
          </a:xfrm>
          <a:prstGeom prst="rect">
            <a:avLst/>
          </a:prstGeom>
        </p:spPr>
      </p:pic>
      <p:pic>
        <p:nvPicPr>
          <p:cNvPr id="3" name="Picture" descr="Pictur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59438" y="743047"/>
            <a:ext cx="1101500" cy="11015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420620" y="4272915"/>
            <a:ext cx="20635595" cy="636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p>
            <a:pPr indent="0">
              <a:lnSpc>
                <a:spcPts val="4080"/>
              </a:lnSpc>
              <a:buFont typeface="Wingdings" panose="05000000000000000000" charset="0"/>
              <a:buNone/>
            </a:pPr>
            <a: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1.Do not ignore the initial theoretical pursuit</a:t>
            </a:r>
            <a:b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</a:br>
            <a: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         </a:t>
            </a:r>
            <a:r>
              <a:rPr lang="en-US" altLang="zh-CN" sz="44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不要忽视最初的理论追求</a:t>
            </a:r>
            <a:endParaRPr lang="en-US" altLang="zh-CN" sz="4400" dirty="0">
              <a:solidFill>
                <a:schemeClr val="tx1"/>
              </a:solidFill>
              <a:latin typeface="Calibri" panose="020F0502020204030204" charset="0"/>
              <a:ea typeface="+mj-ea"/>
              <a:cs typeface="Calibri" panose="020F0502020204030204" charset="0"/>
              <a:sym typeface="+mn-ea"/>
            </a:endParaRPr>
          </a:p>
          <a:p>
            <a:pPr indent="0">
              <a:lnSpc>
                <a:spcPts val="4080"/>
              </a:lnSpc>
              <a:buFont typeface="Wingdings" panose="05000000000000000000" charset="0"/>
              <a:buNone/>
            </a:pPr>
            <a:endParaRPr lang="en-US" altLang="zh-CN" sz="4800" dirty="0">
              <a:solidFill>
                <a:schemeClr val="tx1"/>
              </a:solidFill>
              <a:latin typeface="Calibri" panose="020F0502020204030204" charset="0"/>
              <a:ea typeface="+mj-ea"/>
              <a:cs typeface="Calibri" panose="020F0502020204030204" charset="0"/>
              <a:sym typeface="+mn-ea"/>
            </a:endParaRPr>
          </a:p>
          <a:p>
            <a:pPr indent="0">
              <a:lnSpc>
                <a:spcPts val="4080"/>
              </a:lnSpc>
              <a:buFont typeface="Wingdings" panose="05000000000000000000" charset="0"/>
              <a:buNone/>
            </a:pPr>
            <a: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2.Pay attention to the diversity of research directions</a:t>
            </a:r>
            <a:b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</a:br>
            <a: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            </a:t>
            </a:r>
            <a:r>
              <a:rPr lang="en-US" altLang="zh-CN" sz="44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注重研究方向的多样性</a:t>
            </a:r>
            <a:endParaRPr lang="en-US" altLang="zh-CN" sz="4400" i="0" u="none" dirty="0">
              <a:solidFill>
                <a:schemeClr val="tx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marL="285750" indent="-285750">
              <a:lnSpc>
                <a:spcPts val="4080"/>
              </a:lnSpc>
              <a:buFont typeface="Wingdings" panose="05000000000000000000" charset="0"/>
              <a:buChar char="Ø"/>
            </a:pPr>
            <a:endParaRPr lang="en-US" altLang="zh-CN" sz="4800" dirty="0">
              <a:solidFill>
                <a:schemeClr val="tx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indent="0">
              <a:lnSpc>
                <a:spcPts val="4080"/>
              </a:lnSpc>
              <a:buFont typeface="Wingdings" panose="05000000000000000000" charset="0"/>
              <a:buNone/>
            </a:pPr>
            <a: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3.Establish a scientific and fair academic mechanism</a:t>
            </a:r>
            <a:b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</a:br>
            <a: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           </a:t>
            </a:r>
            <a:r>
              <a:rPr lang="en-US" altLang="zh-CN" sz="44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建立科学公正的学术机制</a:t>
            </a:r>
            <a:endParaRPr lang="en-US" altLang="zh-CN" sz="4400" i="0" u="none" dirty="0">
              <a:solidFill>
                <a:schemeClr val="tx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marL="285750" indent="-285750">
              <a:lnSpc>
                <a:spcPts val="4080"/>
              </a:lnSpc>
              <a:buFont typeface="Wingdings" panose="05000000000000000000" charset="0"/>
              <a:buChar char="Ø"/>
            </a:pPr>
            <a:endParaRPr lang="en-US" altLang="zh-CN" sz="4800" dirty="0">
              <a:solidFill>
                <a:schemeClr val="tx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indent="0">
              <a:lnSpc>
                <a:spcPts val="4080"/>
              </a:lnSpc>
              <a:buFont typeface="Wingdings" panose="05000000000000000000" charset="0"/>
              <a:buNone/>
            </a:pPr>
            <a: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4.Strengthen international exchanges</a:t>
            </a:r>
            <a:b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</a:br>
            <a:r>
              <a:rPr lang="en-US" altLang="zh-CN" sz="48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               </a:t>
            </a:r>
            <a:r>
              <a:rPr lang="en-US" altLang="zh-CN" sz="4400" dirty="0">
                <a:solidFill>
                  <a:schemeClr val="tx1"/>
                </a:solidFill>
                <a:latin typeface="Calibri" panose="020F0502020204030204" charset="0"/>
                <a:ea typeface="+mj-ea"/>
                <a:cs typeface="Calibri" panose="020F0502020204030204" charset="0"/>
                <a:sym typeface="+mn-ea"/>
              </a:rPr>
              <a:t>加强国际交流</a:t>
            </a:r>
            <a:endParaRPr lang="en-US" altLang="zh-CN" sz="4400" i="0" u="none" dirty="0">
              <a:solidFill>
                <a:schemeClr val="tx1"/>
              </a:solidFill>
              <a:latin typeface="Calibri" panose="020F0502020204030204" charset="0"/>
              <a:ea typeface="+mj-ea"/>
              <a:cs typeface="Calibri" panose="020F0502020204030204" charset="0"/>
            </a:endParaRPr>
          </a:p>
          <a:p>
            <a:pPr marL="285750" indent="-285750">
              <a:lnSpc>
                <a:spcPts val="4080"/>
              </a:lnSpc>
              <a:buFont typeface="Wingdings" panose="05000000000000000000" charset="0"/>
              <a:buChar char="Ø"/>
            </a:pPr>
            <a:endParaRPr lang="zh-CN" altLang="en-US" sz="4400" b="1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未知 1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469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95033" y="-3790107"/>
            <a:ext cx="6560817" cy="6560817"/>
          </a:xfrm>
          <a:prstGeom prst="rect">
            <a:avLst/>
          </a:prstGeom>
        </p:spPr>
      </p:pic>
      <p:pic>
        <p:nvPicPr>
          <p:cNvPr id="938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1408" y="680543"/>
            <a:ext cx="2251747" cy="2251747"/>
          </a:xfrm>
          <a:prstGeom prst="rect">
            <a:avLst/>
          </a:prstGeom>
        </p:spPr>
      </p:pic>
      <p:pic>
        <p:nvPicPr>
          <p:cNvPr id="1404" name="Picture" descr="Pictur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2810781" y="1456620"/>
            <a:ext cx="880248" cy="763220"/>
          </a:xfrm>
          <a:prstGeom prst="rect">
            <a:avLst/>
          </a:prstGeom>
        </p:spPr>
      </p:pic>
      <p:sp>
        <p:nvSpPr>
          <p:cNvPr id="1876" name="文本"/>
          <p:cNvSpPr>
            <a:spLocks noGrp="1"/>
          </p:cNvSpPr>
          <p:nvPr>
            <p:ph type="ctrTitle"/>
          </p:nvPr>
        </p:nvSpPr>
        <p:spPr>
          <a:xfrm>
            <a:off x="2284095" y="3227070"/>
            <a:ext cx="20148550" cy="8016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l">
              <a:lnSpc>
                <a:spcPts val="20495"/>
              </a:lnSpc>
            </a:pPr>
            <a:r>
              <a:rPr lang="zh-CN" altLang="en-US" sz="9600" b="0" i="0" u="none" spc="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GEETYPE-XinGothicGB-W7" charset="-122"/>
                <a:cs typeface="Calibri" panose="020F0502020204030204" charset="0"/>
              </a:rPr>
              <a:t>Thank you for your appreciation</a:t>
            </a:r>
            <a:endParaRPr lang="zh-CN" altLang="en-US" sz="9600" b="0" i="0" u="none" spc="0" dirty="0">
              <a:solidFill>
                <a:srgbClr val="000000">
                  <a:alpha val="100000"/>
                </a:srgbClr>
              </a:solidFill>
              <a:latin typeface="Calibri" panose="020F0502020204030204" charset="0"/>
              <a:ea typeface="GEETYPE-XinGothicGB-W7" charset="-122"/>
              <a:cs typeface="Calibri" panose="020F0502020204030204" charset="0"/>
            </a:endParaRPr>
          </a:p>
        </p:txBody>
      </p:sp>
      <p:sp>
        <p:nvSpPr>
          <p:cNvPr id="7954" name="文本"/>
          <p:cNvSpPr>
            <a:spLocks noGrp="1"/>
          </p:cNvSpPr>
          <p:nvPr>
            <p:ph type="ctrTitle"/>
          </p:nvPr>
        </p:nvSpPr>
        <p:spPr>
          <a:xfrm>
            <a:off x="21868301" y="416040"/>
            <a:ext cx="1898645" cy="52900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ts val="4165"/>
              </a:lnSpc>
            </a:pPr>
            <a:r>
              <a:rPr lang="zh-CN" altLang="en-US" sz="3470" b="0" i="0" u="none" spc="0" dirty="0">
                <a:solidFill>
                  <a:srgbClr val="000000">
                    <a:alpha val="100000"/>
                  </a:srgbClr>
                </a:solidFill>
                <a:latin typeface="Francois One" charset="-122"/>
                <a:ea typeface="Francois One" charset="-122"/>
                <a:cs typeface="Francois One" charset="-122"/>
              </a:rPr>
              <a:t>-2020</a:t>
            </a:r>
            <a:endParaRPr kumimoji="1" lang="zh-CN" altLang="en-US" sz="2000" dirty="0">
              <a:solidFill>
                <a:srgbClr val="00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4026515" y="8506460"/>
            <a:ext cx="8809990" cy="3969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600" b="1" dirty="0">
                <a:latin typeface="+mn-lt"/>
                <a:ea typeface="+mn-ea"/>
                <a:sym typeface="+mn-ea"/>
              </a:rPr>
              <a:t>Reporter:</a:t>
            </a:r>
            <a:r>
              <a:rPr lang="en-US" altLang="zh-CN" sz="3600" b="1" noProof="1"/>
              <a:t> </a:t>
            </a:r>
            <a:endParaRPr lang="en-US" altLang="zh-CN" sz="3600" b="1" noProof="1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altLang="zh-CN" sz="3600" b="1" noProof="1">
                <a:solidFill>
                  <a:schemeClr val="tx2"/>
                </a:solidFill>
                <a:latin typeface="+mn-lt"/>
                <a:ea typeface="+mn-ea"/>
                <a:sym typeface="+mn-ea"/>
              </a:rPr>
              <a:t>                 </a:t>
            </a:r>
            <a:r>
              <a:rPr lang="en-US" altLang="zh-CN" sz="3600" b="1" dirty="0">
                <a:latin typeface="+mn-lt"/>
                <a:ea typeface="+mn-ea"/>
                <a:sym typeface="+mn-ea"/>
              </a:rPr>
              <a:t>XU Lulu(Bonny)</a:t>
            </a:r>
            <a:endParaRPr lang="en-US" altLang="zh-CN" sz="3600" b="1" dirty="0">
              <a:latin typeface="+mn-lt"/>
              <a:ea typeface="+mn-ea"/>
              <a:sym typeface="+mn-ea"/>
            </a:endParaRPr>
          </a:p>
          <a:p>
            <a:pPr>
              <a:defRPr/>
            </a:pPr>
            <a:r>
              <a:rPr lang="en-US" altLang="zh-CN" sz="3600" b="1">
                <a:sym typeface="+mn-ea"/>
              </a:rPr>
              <a:t>                  Zhao Wenlong(Bruce</a:t>
            </a:r>
            <a:r>
              <a:rPr lang="en-US" altLang="zh-CN" sz="3600" b="1">
                <a:solidFill>
                  <a:schemeClr val="tx2"/>
                </a:solidFill>
                <a:sym typeface="+mn-ea"/>
              </a:rPr>
              <a:t>)</a:t>
            </a:r>
            <a:endParaRPr lang="en-US" altLang="zh-CN" sz="3600" b="1" dirty="0">
              <a:latin typeface="+mn-lt"/>
              <a:ea typeface="+mn-ea"/>
              <a:sym typeface="+mn-ea"/>
            </a:endParaRPr>
          </a:p>
          <a:p>
            <a:pPr>
              <a:defRPr/>
            </a:pPr>
            <a:r>
              <a:rPr lang="zh-CN" altLang="en-US" sz="3600" b="1" noProof="1"/>
              <a:t>                 </a:t>
            </a:r>
            <a:r>
              <a:rPr lang="en-US" altLang="zh-CN" sz="3600" b="1" noProof="1"/>
              <a:t>Zhu Huaxing(Danes)</a:t>
            </a:r>
            <a:endParaRPr lang="en-US" altLang="zh-CN" sz="3600" b="1" noProof="1"/>
          </a:p>
          <a:p>
            <a:pPr>
              <a:defRPr/>
            </a:pPr>
            <a:r>
              <a:rPr lang="en-US" altLang="zh-CN" sz="3600" b="1" noProof="1"/>
              <a:t>                 Wei Feng(Max)</a:t>
            </a:r>
            <a:endParaRPr lang="en-US" altLang="zh-CN" sz="3600" b="1" noProof="1"/>
          </a:p>
          <a:p>
            <a:pPr>
              <a:defRPr/>
            </a:pPr>
            <a:r>
              <a:rPr lang="en-US" altLang="zh-CN" sz="3600" b="1" noProof="1"/>
              <a:t>                 Tian Zhiwen(Kevin)</a:t>
            </a:r>
            <a:endParaRPr lang="en-US" altLang="zh-CN" sz="3600" b="1" noProof="1"/>
          </a:p>
          <a:p>
            <a:pPr>
              <a:defRPr/>
            </a:pPr>
            <a:r>
              <a:rPr lang="en-US" altLang="zh-CN" sz="3600" b="1" noProof="1"/>
              <a:t>                 Zhang Shuai(James)</a:t>
            </a:r>
            <a:endParaRPr lang="en-US" altLang="zh-CN" sz="3600" b="1" noProof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未知 1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934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8152294" y="9050172"/>
            <a:ext cx="1056242" cy="915817"/>
          </a:xfrm>
          <a:prstGeom prst="rect">
            <a:avLst/>
          </a:prstGeom>
        </p:spPr>
      </p:pic>
      <p:sp>
        <p:nvSpPr>
          <p:cNvPr id="7564" name="文本"/>
          <p:cNvSpPr>
            <a:spLocks noGrp="1"/>
          </p:cNvSpPr>
          <p:nvPr>
            <p:ph type="ctrTitle"/>
          </p:nvPr>
        </p:nvSpPr>
        <p:spPr>
          <a:xfrm>
            <a:off x="3512820" y="3951605"/>
            <a:ext cx="17358995" cy="166751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l">
              <a:lnSpc>
                <a:spcPts val="4080"/>
              </a:lnSpc>
            </a:pPr>
            <a: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  <a:t>The origin and development of communication in China</a:t>
            </a:r>
            <a:b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</a:br>
            <a:b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</a:br>
            <a: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  <a:t>        传播学的起源与发展</a:t>
            </a:r>
            <a:endParaRPr lang="en-US" altLang="zh-CN" sz="4800" b="0" i="0" u="none" spc="480" dirty="0">
              <a:solidFill>
                <a:srgbClr val="000000">
                  <a:alpha val="100000"/>
                </a:srgbClr>
              </a:solidFill>
              <a:latin typeface="Calibri" panose="020F0502020204030204" charset="0"/>
              <a:ea typeface="Noto Sans S Chinese DemiLight" charset="-122"/>
              <a:cs typeface="Calibri" panose="020F0502020204030204" charset="0"/>
            </a:endParaRPr>
          </a:p>
        </p:txBody>
      </p:sp>
      <p:sp>
        <p:nvSpPr>
          <p:cNvPr id="8632" name="文本"/>
          <p:cNvSpPr>
            <a:spLocks noGrp="1"/>
          </p:cNvSpPr>
          <p:nvPr>
            <p:ph type="ctrTitle"/>
          </p:nvPr>
        </p:nvSpPr>
        <p:spPr>
          <a:xfrm>
            <a:off x="3512820" y="7183120"/>
            <a:ext cx="20429855" cy="194437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l">
              <a:lnSpc>
                <a:spcPts val="4080"/>
              </a:lnSpc>
            </a:pPr>
            <a: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  <a:t>Current situation and characteristics of communication research </a:t>
            </a:r>
            <a:b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</a:br>
            <a:b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</a:br>
            <a: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  <a:t>         传播学研究的现状与特点</a:t>
            </a:r>
            <a:endParaRPr lang="en-US" altLang="zh-CN" sz="4800" b="0" i="0" u="none" spc="480" dirty="0">
              <a:solidFill>
                <a:srgbClr val="000000">
                  <a:alpha val="100000"/>
                </a:srgbClr>
              </a:solidFill>
              <a:latin typeface="Calibri" panose="020F0502020204030204" charset="0"/>
              <a:ea typeface="Noto Sans S Chinese DemiLight" charset="-122"/>
              <a:cs typeface="Calibri" panose="020F0502020204030204" charset="0"/>
            </a:endParaRPr>
          </a:p>
        </p:txBody>
      </p:sp>
      <p:sp>
        <p:nvSpPr>
          <p:cNvPr id="9700" name="文本"/>
          <p:cNvSpPr>
            <a:spLocks noGrp="1"/>
          </p:cNvSpPr>
          <p:nvPr>
            <p:ph type="ctrTitle"/>
          </p:nvPr>
        </p:nvSpPr>
        <p:spPr>
          <a:xfrm>
            <a:off x="3512820" y="10177780"/>
            <a:ext cx="18721070" cy="144081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l">
              <a:lnSpc>
                <a:spcPts val="4080"/>
              </a:lnSpc>
            </a:pPr>
            <a: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  <a:t>Prospect of the development and research of communication</a:t>
            </a:r>
            <a:b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</a:br>
            <a: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  <a:t>  </a:t>
            </a:r>
            <a:b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</a:br>
            <a: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  <a:t>         传播学发展与研究展望</a:t>
            </a:r>
            <a:endParaRPr lang="en-US" altLang="zh-CN" sz="4800" b="0" i="0" u="none" spc="480" dirty="0">
              <a:solidFill>
                <a:srgbClr val="000000">
                  <a:alpha val="100000"/>
                </a:srgbClr>
              </a:solidFill>
              <a:latin typeface="Calibri" panose="020F0502020204030204" charset="0"/>
              <a:ea typeface="Noto Sans S Chinese DemiLight" charset="-122"/>
              <a:cs typeface="Calibri" panose="020F0502020204030204" charset="0"/>
            </a:endParaRPr>
          </a:p>
        </p:txBody>
      </p:sp>
      <p:pic>
        <p:nvPicPr>
          <p:cNvPr id="11838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0978" y="3675017"/>
            <a:ext cx="1284992" cy="1284992"/>
          </a:xfrm>
          <a:prstGeom prst="rect">
            <a:avLst/>
          </a:prstGeom>
        </p:spPr>
      </p:pic>
      <p:pic>
        <p:nvPicPr>
          <p:cNvPr id="12308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0343" y="6800108"/>
            <a:ext cx="1284992" cy="1284992"/>
          </a:xfrm>
          <a:prstGeom prst="rect">
            <a:avLst/>
          </a:prstGeom>
        </p:spPr>
      </p:pic>
      <p:pic>
        <p:nvPicPr>
          <p:cNvPr id="12778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42383" y="9878085"/>
            <a:ext cx="1284992" cy="1284992"/>
          </a:xfrm>
          <a:prstGeom prst="rect">
            <a:avLst/>
          </a:prstGeom>
        </p:spPr>
      </p:pic>
      <p:sp>
        <p:nvSpPr>
          <p:cNvPr id="13718" name="文本"/>
          <p:cNvSpPr>
            <a:spLocks noGrp="1"/>
          </p:cNvSpPr>
          <p:nvPr>
            <p:ph type="ctrTitle"/>
          </p:nvPr>
        </p:nvSpPr>
        <p:spPr>
          <a:xfrm>
            <a:off x="2120958" y="3951331"/>
            <a:ext cx="906303" cy="7315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5760"/>
              </a:lnSpc>
            </a:pPr>
            <a:r>
              <a:rPr lang="zh-CN" altLang="en-US" sz="4800" b="0" i="0" u="none" spc="0" dirty="0">
                <a:solidFill>
                  <a:srgbClr val="000000">
                    <a:alpha val="100000"/>
                  </a:srgbClr>
                </a:solidFill>
                <a:latin typeface="Francois One" charset="-122"/>
                <a:ea typeface="Francois One" charset="-122"/>
                <a:cs typeface="Francois One" charset="-122"/>
              </a:rPr>
              <a:t>01</a:t>
            </a:r>
            <a:endParaRPr kumimoji="1" lang="zh-CN" altLang="en-US" sz="2000" dirty="0">
              <a:solidFill>
                <a:srgbClr val="000000"/>
              </a:solidFill>
            </a:endParaRPr>
          </a:p>
        </p:txBody>
      </p:sp>
      <p:sp>
        <p:nvSpPr>
          <p:cNvPr id="14717" name="文本"/>
          <p:cNvSpPr>
            <a:spLocks noGrp="1"/>
          </p:cNvSpPr>
          <p:nvPr>
            <p:ph type="ctrTitle"/>
          </p:nvPr>
        </p:nvSpPr>
        <p:spPr>
          <a:xfrm>
            <a:off x="2120323" y="7077057"/>
            <a:ext cx="906303" cy="7315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5760"/>
              </a:lnSpc>
            </a:pPr>
            <a:r>
              <a:rPr lang="zh-CN" altLang="en-US" sz="4800" b="0" i="0" u="none" spc="0" dirty="0">
                <a:solidFill>
                  <a:srgbClr val="000000">
                    <a:alpha val="100000"/>
                  </a:srgbClr>
                </a:solidFill>
                <a:latin typeface="Francois One" charset="-122"/>
                <a:ea typeface="Francois One" charset="-122"/>
                <a:cs typeface="Francois One" charset="-122"/>
              </a:rPr>
              <a:t>02</a:t>
            </a:r>
            <a:endParaRPr kumimoji="1" lang="zh-CN" altLang="en-US" sz="2000" dirty="0">
              <a:solidFill>
                <a:srgbClr val="000000"/>
              </a:solidFill>
            </a:endParaRPr>
          </a:p>
        </p:txBody>
      </p:sp>
      <p:sp>
        <p:nvSpPr>
          <p:cNvPr id="15716" name="文本"/>
          <p:cNvSpPr>
            <a:spLocks noGrp="1"/>
          </p:cNvSpPr>
          <p:nvPr>
            <p:ph type="ctrTitle"/>
          </p:nvPr>
        </p:nvSpPr>
        <p:spPr>
          <a:xfrm>
            <a:off x="1931728" y="9970892"/>
            <a:ext cx="906303" cy="7315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5760"/>
              </a:lnSpc>
            </a:pPr>
            <a:r>
              <a:rPr lang="zh-CN" altLang="en-US" sz="4800" b="0" i="0" u="none" spc="0" dirty="0">
                <a:solidFill>
                  <a:srgbClr val="000000">
                    <a:alpha val="100000"/>
                  </a:srgbClr>
                </a:solidFill>
                <a:latin typeface="Francois One" charset="-122"/>
                <a:ea typeface="Francois One" charset="-122"/>
                <a:cs typeface="Francois One" charset="-122"/>
              </a:rPr>
              <a:t>03</a:t>
            </a:r>
            <a:endParaRPr kumimoji="1" lang="zh-CN" altLang="en-US" sz="2000" dirty="0">
              <a:solidFill>
                <a:srgbClr val="0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43625" y="845185"/>
            <a:ext cx="1290574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altLang="zh-CN" sz="6000" b="1" i="1" dirty="0">
                <a:latin typeface="Calibri" panose="020F0502020204030204" charset="0"/>
                <a:cs typeface="Calibri" panose="020F0502020204030204" charset="0"/>
                <a:sym typeface="+mn-ea"/>
              </a:rPr>
              <a:t>Communication research in China</a:t>
            </a:r>
            <a:endParaRPr kumimoji="1" lang="zh-CN" altLang="en-US" sz="6000" b="1" i="1" dirty="0">
              <a:solidFill>
                <a:srgbClr val="000000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pPr algn="l"/>
            <a:r>
              <a:rPr lang="en-US" altLang="zh-CN" sz="6000">
                <a:latin typeface="Calibri" panose="020F0502020204030204" charset="0"/>
                <a:cs typeface="Calibri" panose="020F0502020204030204" charset="0"/>
              </a:rPr>
              <a:t>               </a:t>
            </a:r>
            <a:r>
              <a:rPr lang="zh-CN" altLang="en-US" sz="4400" b="1">
                <a:latin typeface="Calibri" panose="020F0502020204030204" charset="0"/>
                <a:cs typeface="Calibri" panose="020F0502020204030204" charset="0"/>
              </a:rPr>
              <a:t>中国传播学</a:t>
            </a:r>
            <a:endParaRPr lang="zh-CN" altLang="en-US" sz="4400" b="1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6" name="未知 5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sp>
        <p:nvSpPr>
          <p:cNvPr id="2" name="文本框 1"/>
          <p:cNvSpPr txBox="1"/>
          <p:nvPr/>
        </p:nvSpPr>
        <p:spPr>
          <a:xfrm>
            <a:off x="2575560" y="748665"/>
            <a:ext cx="167830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800"/>
              <a:t>The basic meaning of communicatio</a:t>
            </a:r>
            <a:r>
              <a:rPr lang="en-US" altLang="zh-CN" sz="4800"/>
              <a:t>  </a:t>
            </a:r>
            <a:r>
              <a:rPr lang="zh-CN" altLang="en-US" sz="4800"/>
              <a:t>传播学学基本含</a:t>
            </a:r>
            <a:r>
              <a:rPr lang="zh-CN" altLang="en-US" sz="4800"/>
              <a:t>义</a:t>
            </a:r>
            <a:endParaRPr lang="zh-CN" altLang="en-US" sz="4800"/>
          </a:p>
        </p:txBody>
      </p:sp>
      <p:pic>
        <p:nvPicPr>
          <p:cNvPr id="465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929913" y="755655"/>
            <a:ext cx="430596" cy="373349"/>
          </a:xfrm>
          <a:prstGeom prst="rect">
            <a:avLst/>
          </a:prstGeom>
        </p:spPr>
      </p:pic>
      <p:pic>
        <p:nvPicPr>
          <p:cNvPr id="3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548" y="612872"/>
            <a:ext cx="1101500" cy="11015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26770" y="2069465"/>
            <a:ext cx="22369145" cy="28613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p>
            <a:r>
              <a:rPr lang="en-US" altLang="zh-CN" sz="4800">
                <a:solidFill>
                  <a:schemeClr val="tx1"/>
                </a:solidFill>
              </a:rPr>
              <a:t>   </a:t>
            </a:r>
            <a:r>
              <a:rPr lang="en-US" altLang="zh-CN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Communication is closely related to other social sciencesSuch as politics, economics, anthropology, sociology, psychology, philosophy, linguistics, semantics, psychiatry, etc., are all related to communication.</a:t>
            </a:r>
            <a:r>
              <a:rPr lang="zh-CN" altLang="en-US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传播学和其他社会科学学科有密切的联系，如政治学、经济学、人类学、社会学、心理学、哲学、语言学、语义学、精神病学等等，都与传播学相关。</a:t>
            </a:r>
            <a:endParaRPr lang="zh-CN" altLang="en-US" sz="3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26770" y="5365750"/>
            <a:ext cx="22392005" cy="72320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p>
            <a:pPr marL="685800" indent="-685800" algn="ctr">
              <a:buFont typeface="Wingdings" panose="05000000000000000000" charset="0"/>
              <a:buChar char="l"/>
            </a:pP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 the process of communication, the basic elements are interrelated and restricted;</a:t>
            </a:r>
            <a:r>
              <a:rPr lang="zh-CN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传播过程中各基本要素的相互联系与制约；</a:t>
            </a:r>
            <a:endParaRPr lang="zh-CN" altLang="en-US" sz="48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685800" indent="-685800">
              <a:buFont typeface="Wingdings" panose="05000000000000000000" charset="0"/>
              <a:buChar char="l"/>
            </a:pP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altLang="zh-CN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Information generation and acquisition, processing and transmission, efficiency and feedback, and interaction between information and objects;                                                                                                                                                                             </a:t>
            </a: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信</a:t>
            </a:r>
            <a:r>
              <a:rPr lang="zh-CN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息的产生与获得、加工与传递、效能与反馈，信息与对象的交互作用；</a:t>
            </a:r>
            <a:endParaRPr lang="zh-CN" altLang="en-US" sz="48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685800" indent="-685800">
              <a:buFont typeface="Wingdings" panose="05000000000000000000" charset="0"/>
              <a:buChar char="l"/>
            </a:pP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formation of various symbol systems and their functions in communication;</a:t>
            </a:r>
            <a:endParaRPr lang="zh-CN" altLang="en-US" sz="48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altLang="zh-CN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</a:t>
            </a:r>
            <a:r>
              <a:rPr lang="zh-CN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各种符号系统的形成及其在传播中的功能</a:t>
            </a: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；</a:t>
            </a:r>
            <a:endParaRPr lang="zh-CN" altLang="en-US" sz="48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685800" indent="-685800">
              <a:buFont typeface="Wingdings" panose="05000000000000000000" charset="0"/>
              <a:buChar char="l"/>
            </a:pPr>
            <a:r>
              <a:rPr lang="zh-CN" altLang="en-US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function and status of various media, the relationship between communication system, structure and various social fields and systems, etc</a:t>
            </a:r>
            <a:endParaRPr lang="zh-CN" altLang="en-US" sz="48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altLang="zh-CN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</a:t>
            </a:r>
            <a:r>
              <a:rPr lang="zh-CN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各种传播媒介的功能与地位；传播制度、结构与社会各领域各系统的关系等</a:t>
            </a:r>
            <a:endParaRPr lang="zh-CN" altLang="en-US" sz="4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未知 1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468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11685607" y="2196929"/>
            <a:ext cx="1012783" cy="87813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596390" y="1303020"/>
            <a:ext cx="619569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6000">
                <a:latin typeface="Calibri" panose="020F0502020204030204" charset="0"/>
                <a:cs typeface="Calibri" panose="020F0502020204030204" charset="0"/>
              </a:rPr>
              <a:t>1.</a:t>
            </a:r>
            <a:r>
              <a:rPr lang="zh-CN" altLang="en-US" sz="6000">
                <a:latin typeface="Calibri" panose="020F0502020204030204" charset="0"/>
                <a:cs typeface="Calibri" panose="020F0502020204030204" charset="0"/>
              </a:rPr>
              <a:t>Research scope</a:t>
            </a:r>
            <a:endParaRPr lang="zh-CN" altLang="en-US" sz="48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4800">
                <a:latin typeface="Calibri" panose="020F0502020204030204" charset="0"/>
                <a:cs typeface="Calibri" panose="020F0502020204030204" charset="0"/>
              </a:rPr>
              <a:t>       </a:t>
            </a:r>
            <a:r>
              <a:rPr lang="zh-CN" altLang="en-US" sz="4800">
                <a:latin typeface="Calibri" panose="020F0502020204030204" charset="0"/>
                <a:cs typeface="Calibri" panose="020F0502020204030204" charset="0"/>
              </a:rPr>
              <a:t>研究范围</a:t>
            </a:r>
            <a:endParaRPr lang="zh-CN" altLang="en-US" sz="480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519160" y="1911985"/>
            <a:ext cx="7345680" cy="1163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4400">
                <a:solidFill>
                  <a:schemeClr val="tx1"/>
                </a:solidFill>
                <a:sym typeface="+mn-ea"/>
              </a:rPr>
              <a:t>It mainly includes主要包括</a:t>
            </a:r>
            <a:endParaRPr lang="zh-CN" altLang="en-US" sz="4400">
              <a:solidFill>
                <a:schemeClr val="tx1"/>
              </a:solidFill>
              <a:sym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763520" y="4642485"/>
            <a:ext cx="3862070" cy="21666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4400">
                <a:solidFill>
                  <a:schemeClr val="tx1"/>
                </a:solidFill>
                <a:sym typeface="+mn-ea"/>
              </a:rPr>
              <a:t> interpersonal communication</a:t>
            </a:r>
            <a:endParaRPr lang="zh-CN" altLang="en-US"/>
          </a:p>
        </p:txBody>
      </p:sp>
      <p:sp>
        <p:nvSpPr>
          <p:cNvPr id="18" name="右箭头 17"/>
          <p:cNvSpPr/>
          <p:nvPr/>
        </p:nvSpPr>
        <p:spPr>
          <a:xfrm rot="5400000">
            <a:off x="9455150" y="3535045"/>
            <a:ext cx="1585595" cy="62865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12698095" y="4783455"/>
            <a:ext cx="3841750" cy="21666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4400">
                <a:solidFill>
                  <a:schemeClr val="tx1"/>
                </a:solidFill>
                <a:sym typeface="+mn-ea"/>
              </a:rPr>
              <a:t>institutional communication</a:t>
            </a:r>
            <a:endParaRPr lang="zh-CN" altLang="en-US" sz="440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905750" y="4783455"/>
            <a:ext cx="3728720" cy="21666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4400">
                <a:solidFill>
                  <a:schemeClr val="tx1"/>
                </a:solidFill>
                <a:sym typeface="+mn-ea"/>
              </a:rPr>
              <a:t>organizational communication</a:t>
            </a:r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17401540" y="4783455"/>
            <a:ext cx="3785235" cy="21666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4400">
                <a:solidFill>
                  <a:schemeClr val="tx1"/>
                </a:solidFill>
                <a:sym typeface="+mn-ea"/>
              </a:rPr>
              <a:t> mass communication</a:t>
            </a:r>
            <a:endParaRPr lang="zh-CN" altLang="en-US" sz="4400">
              <a:solidFill>
                <a:schemeClr val="tx1"/>
              </a:solidFill>
            </a:endParaRPr>
          </a:p>
        </p:txBody>
      </p:sp>
      <p:sp>
        <p:nvSpPr>
          <p:cNvPr id="22" name="右箭头 21"/>
          <p:cNvSpPr/>
          <p:nvPr/>
        </p:nvSpPr>
        <p:spPr>
          <a:xfrm rot="5400000">
            <a:off x="12968605" y="3557905"/>
            <a:ext cx="1593215" cy="62865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等于号 22"/>
          <p:cNvSpPr/>
          <p:nvPr/>
        </p:nvSpPr>
        <p:spPr>
          <a:xfrm>
            <a:off x="6419850" y="5820410"/>
            <a:ext cx="1559560" cy="762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等于号 23"/>
          <p:cNvSpPr/>
          <p:nvPr/>
        </p:nvSpPr>
        <p:spPr>
          <a:xfrm>
            <a:off x="11240770" y="5820410"/>
            <a:ext cx="1589405" cy="9271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等于号 24"/>
          <p:cNvSpPr/>
          <p:nvPr/>
        </p:nvSpPr>
        <p:spPr>
          <a:xfrm>
            <a:off x="16203930" y="5913120"/>
            <a:ext cx="1609090" cy="76200"/>
          </a:xfrm>
          <a:prstGeom prst="mathEqual">
            <a:avLst>
              <a:gd name="adj1" fmla="val 23520"/>
              <a:gd name="adj2" fmla="val 109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144270" y="7296150"/>
            <a:ext cx="6481445" cy="1691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6000">
                <a:latin typeface="Calibri" panose="020F0502020204030204" charset="0"/>
                <a:cs typeface="Calibri" panose="020F0502020204030204" charset="0"/>
              </a:rPr>
              <a:t>2.</a:t>
            </a:r>
            <a:r>
              <a:rPr lang="zh-CN" altLang="en-US" sz="6000">
                <a:latin typeface="Calibri" panose="020F0502020204030204" charset="0"/>
                <a:cs typeface="Calibri" panose="020F0502020204030204" charset="0"/>
              </a:rPr>
              <a:t>Knowledge level</a:t>
            </a:r>
            <a:r>
              <a:rPr lang="en-US" altLang="zh-CN" sz="6000">
                <a:latin typeface="Calibri" panose="020F0502020204030204" charset="0"/>
                <a:cs typeface="Calibri" panose="020F0502020204030204" charset="0"/>
              </a:rPr>
              <a:t>  </a:t>
            </a:r>
            <a:endParaRPr lang="en-US" altLang="zh-CN" sz="6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4400">
                <a:latin typeface="Calibri" panose="020F0502020204030204" charset="0"/>
                <a:cs typeface="Calibri" panose="020F0502020204030204" charset="0"/>
              </a:rPr>
              <a:t>       </a:t>
            </a:r>
            <a:r>
              <a:rPr lang="zh-CN" altLang="en-US" sz="4400">
                <a:latin typeface="Calibri" panose="020F0502020204030204" charset="0"/>
                <a:cs typeface="Calibri" panose="020F0502020204030204" charset="0"/>
              </a:rPr>
              <a:t>知识层次</a:t>
            </a:r>
            <a:endParaRPr lang="zh-CN" altLang="en-US" sz="440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660525" y="8987790"/>
            <a:ext cx="1168209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Wingdings" panose="05000000000000000000" charset="0"/>
              <a:buChar char="l"/>
            </a:pPr>
            <a:r>
              <a:rPr lang="zh-CN" altLang="en-US" sz="4000"/>
              <a:t>Communication and Sociology传播学与社会学</a:t>
            </a:r>
            <a:endParaRPr lang="zh-CN" altLang="en-US" sz="4000"/>
          </a:p>
          <a:p>
            <a:pPr marL="571500" indent="-571500">
              <a:buFont typeface="Wingdings" panose="05000000000000000000" charset="0"/>
              <a:buChar char="l"/>
            </a:pPr>
            <a:endParaRPr lang="zh-CN" altLang="en-US" sz="4000"/>
          </a:p>
        </p:txBody>
      </p:sp>
      <p:sp>
        <p:nvSpPr>
          <p:cNvPr id="29" name="文本框 28"/>
          <p:cNvSpPr txBox="1"/>
          <p:nvPr/>
        </p:nvSpPr>
        <p:spPr>
          <a:xfrm>
            <a:off x="1751330" y="9846310"/>
            <a:ext cx="1107884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Wingdings" panose="05000000000000000000" charset="0"/>
              <a:buChar char="l"/>
            </a:pPr>
            <a:r>
              <a:rPr lang="zh-CN" altLang="en-US" sz="4000">
                <a:latin typeface="Calibri" panose="020F0502020204030204" charset="0"/>
                <a:cs typeface="Calibri" panose="020F0502020204030204" charset="0"/>
                <a:sym typeface="+mn-ea"/>
              </a:rPr>
              <a:t>Communication and psychology传播学与心理学</a:t>
            </a:r>
            <a:endParaRPr lang="zh-CN" altLang="en-US" sz="400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704340" y="10553065"/>
            <a:ext cx="1237551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Wingdings" panose="05000000000000000000" charset="0"/>
              <a:buChar char="l"/>
            </a:pPr>
            <a:r>
              <a:rPr lang="zh-CN" altLang="en-US" sz="4000"/>
              <a:t>Communication and Anthropology传播学与人类学</a:t>
            </a:r>
            <a:endParaRPr lang="zh-CN" altLang="en-US" sz="4000"/>
          </a:p>
        </p:txBody>
      </p:sp>
      <p:sp>
        <p:nvSpPr>
          <p:cNvPr id="31" name="文本框 30"/>
          <p:cNvSpPr txBox="1"/>
          <p:nvPr/>
        </p:nvSpPr>
        <p:spPr>
          <a:xfrm>
            <a:off x="1612265" y="11259820"/>
            <a:ext cx="1108583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Wingdings" panose="05000000000000000000" charset="0"/>
              <a:buChar char="l"/>
            </a:pPr>
            <a:r>
              <a:rPr lang="en-US" altLang="zh-CN" sz="4000"/>
              <a:t>c</a:t>
            </a:r>
            <a:r>
              <a:rPr lang="zh-CN" altLang="en-US" sz="4000"/>
              <a:t>ommunication and publicity传播学与宣传学</a:t>
            </a:r>
            <a:endParaRPr lang="zh-CN" altLang="en-US" sz="4000"/>
          </a:p>
        </p:txBody>
      </p:sp>
      <p:sp>
        <p:nvSpPr>
          <p:cNvPr id="32" name="文本框 31"/>
          <p:cNvSpPr txBox="1"/>
          <p:nvPr/>
        </p:nvSpPr>
        <p:spPr>
          <a:xfrm>
            <a:off x="1507490" y="11966575"/>
            <a:ext cx="1129538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571500" indent="-571500">
              <a:buFont typeface="Wingdings" panose="05000000000000000000" charset="0"/>
              <a:buChar char="l"/>
            </a:pPr>
            <a:r>
              <a:rPr lang="zh-CN" altLang="en-US" sz="4000"/>
              <a:t>Communication and Journalism传播学与新闻学</a:t>
            </a:r>
            <a:endParaRPr lang="zh-CN" altLang="en-US"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未知 1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465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930548" y="771530"/>
            <a:ext cx="430596" cy="373349"/>
          </a:xfrm>
          <a:prstGeom prst="rect">
            <a:avLst/>
          </a:prstGeom>
        </p:spPr>
      </p:pic>
      <p:pic>
        <p:nvPicPr>
          <p:cNvPr id="4306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801706" y="8951502"/>
            <a:ext cx="853745" cy="8537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364" y="3392451"/>
            <a:ext cx="23923636" cy="786897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449996" y="3664884"/>
            <a:ext cx="4389853" cy="953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chemeClr val="tx1"/>
                </a:solidFill>
              </a:rPr>
              <a:t>1982</a:t>
            </a:r>
            <a:r>
              <a:rPr lang="zh-CN" altLang="en-US" sz="2800" b="1" dirty="0">
                <a:solidFill>
                  <a:schemeClr val="tx1"/>
                </a:solidFill>
              </a:rPr>
              <a:t>年</a:t>
            </a:r>
            <a:r>
              <a:rPr lang="en-US" altLang="zh-CN" sz="2800" b="1" dirty="0">
                <a:solidFill>
                  <a:schemeClr val="tx1"/>
                </a:solidFill>
              </a:rPr>
              <a:t>11</a:t>
            </a:r>
            <a:r>
              <a:rPr lang="zh-CN" altLang="en-US" sz="2800" b="1" dirty="0">
                <a:solidFill>
                  <a:schemeClr val="tx1"/>
                </a:solidFill>
              </a:rPr>
              <a:t>月，传播学正式被视为一门学科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553150" y="9938155"/>
            <a:ext cx="4953826" cy="1076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/>
              <a:t>1982年11月，传播学正式被视为一门学科</a:t>
            </a:r>
            <a:endParaRPr lang="zh-CN" altLang="en-US" sz="3200" dirty="0"/>
          </a:p>
        </p:txBody>
      </p:sp>
      <p:sp>
        <p:nvSpPr>
          <p:cNvPr id="14" name="文本框 13"/>
          <p:cNvSpPr txBox="1"/>
          <p:nvPr/>
        </p:nvSpPr>
        <p:spPr>
          <a:xfrm>
            <a:off x="9448165" y="3392452"/>
            <a:ext cx="4997245" cy="1076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/>
              <a:t>1992年中国经济体制转向市场经济体制</a:t>
            </a:r>
            <a:endParaRPr lang="zh-CN" altLang="en-US" sz="3200" dirty="0"/>
          </a:p>
        </p:txBody>
      </p:sp>
      <p:sp>
        <p:nvSpPr>
          <p:cNvPr id="16" name="文本框 15"/>
          <p:cNvSpPr txBox="1"/>
          <p:nvPr/>
        </p:nvSpPr>
        <p:spPr>
          <a:xfrm>
            <a:off x="12665626" y="10734722"/>
            <a:ext cx="7596647" cy="1568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/>
              <a:t>1997年，经国家有关部门批准，新闻学由二级学科提升为一级学科，并更名为新闻与传播，确立了学科地位。</a:t>
            </a:r>
            <a:endParaRPr lang="zh-CN" altLang="en-US" sz="3200" dirty="0"/>
          </a:p>
        </p:txBody>
      </p:sp>
      <p:sp>
        <p:nvSpPr>
          <p:cNvPr id="18" name="文本框 17"/>
          <p:cNvSpPr txBox="1"/>
          <p:nvPr/>
        </p:nvSpPr>
        <p:spPr>
          <a:xfrm>
            <a:off x="18088521" y="2588534"/>
            <a:ext cx="6618866" cy="1076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/>
              <a:t>2000年，国家级传播学研究基地——复旦大学信息与传播研究中心成立。</a:t>
            </a:r>
            <a:endParaRPr lang="zh-CN" altLang="en-US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1878330" y="805180"/>
            <a:ext cx="25400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6000">
                <a:latin typeface="Calibri" panose="020F0502020204030204" charset="0"/>
                <a:cs typeface="Calibri" panose="020F0502020204030204" charset="0"/>
              </a:rPr>
              <a:t>3.</a:t>
            </a:r>
            <a:r>
              <a:rPr lang="zh-CN" altLang="en-US" sz="6000">
                <a:latin typeface="Calibri" panose="020F0502020204030204" charset="0"/>
                <a:cs typeface="Calibri" panose="020F0502020204030204" charset="0"/>
              </a:rPr>
              <a:t>origin</a:t>
            </a:r>
            <a:endParaRPr lang="zh-CN" altLang="en-US" sz="60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未知 2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2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438" y="743047"/>
            <a:ext cx="1101500" cy="1101500"/>
          </a:xfrm>
          <a:prstGeom prst="rect">
            <a:avLst/>
          </a:prstGeom>
        </p:spPr>
      </p:pic>
      <p:pic>
        <p:nvPicPr>
          <p:cNvPr id="465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930548" y="771530"/>
            <a:ext cx="430596" cy="373349"/>
          </a:xfrm>
          <a:prstGeom prst="rect">
            <a:avLst/>
          </a:prstGeom>
        </p:spPr>
      </p:pic>
      <p:sp>
        <p:nvSpPr>
          <p:cNvPr id="934" name="文本"/>
          <p:cNvSpPr>
            <a:spLocks noGrp="1"/>
          </p:cNvSpPr>
          <p:nvPr>
            <p:ph type="ctrTitle"/>
          </p:nvPr>
        </p:nvSpPr>
        <p:spPr>
          <a:xfrm>
            <a:off x="1598930" y="593090"/>
            <a:ext cx="22250400" cy="22529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7680"/>
              </a:lnSpc>
            </a:pPr>
            <a:r>
              <a:rPr lang="en-US" altLang="zh-CN" sz="4800" b="1" i="0" u="none" spc="48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  <a:t>Current situation and characteristics of communication research </a:t>
            </a:r>
            <a:br>
              <a:rPr lang="en-US" altLang="zh-CN" sz="4800" b="1" i="0" u="none" spc="48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</a:br>
            <a:r>
              <a:rPr lang="en-US" altLang="zh-CN" sz="4000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  <a:sym typeface="+mn-ea"/>
              </a:rPr>
              <a:t>我国传播学研究的现状与特点</a:t>
            </a:r>
            <a:br>
              <a:rPr lang="en-US" altLang="zh-CN" sz="4800" b="0" i="0" u="none" spc="480" dirty="0">
                <a:solidFill>
                  <a:srgbClr val="000000">
                    <a:alpha val="100000"/>
                  </a:srgbClr>
                </a:solidFill>
                <a:latin typeface="Calibri" panose="020F0502020204030204" charset="0"/>
                <a:ea typeface="Noto Sans S Chinese DemiLight" charset="-122"/>
                <a:cs typeface="Calibri" panose="020F0502020204030204" charset="0"/>
              </a:rPr>
            </a:br>
            <a:endParaRPr kumimoji="1" lang="zh-CN" altLang="en-US" sz="4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1962" name="Picture" descr="Pictur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36107" y="3272504"/>
            <a:ext cx="1286077" cy="1286077"/>
          </a:xfrm>
          <a:prstGeom prst="rect">
            <a:avLst/>
          </a:prstGeom>
        </p:spPr>
      </p:pic>
      <p:pic>
        <p:nvPicPr>
          <p:cNvPr id="2430" name="Picture" descr="Pictur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42345" y="3463639"/>
            <a:ext cx="1286077" cy="1286077"/>
          </a:xfrm>
          <a:prstGeom prst="rect">
            <a:avLst/>
          </a:prstGeom>
        </p:spPr>
      </p:pic>
      <p:pic>
        <p:nvPicPr>
          <p:cNvPr id="2899" name="Picture" descr="Picture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481728" y="3743674"/>
            <a:ext cx="1286077" cy="1286077"/>
          </a:xfrm>
          <a:prstGeom prst="rect">
            <a:avLst/>
          </a:prstGeom>
        </p:spPr>
      </p:pic>
      <p:pic>
        <p:nvPicPr>
          <p:cNvPr id="3368" name="Picture" descr="Picture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98683" y="8293362"/>
            <a:ext cx="1301794" cy="1301794"/>
          </a:xfrm>
          <a:prstGeom prst="rect">
            <a:avLst/>
          </a:prstGeom>
        </p:spPr>
      </p:pic>
      <p:sp>
        <p:nvSpPr>
          <p:cNvPr id="4774" name="文本"/>
          <p:cNvSpPr>
            <a:spLocks noGrp="1"/>
          </p:cNvSpPr>
          <p:nvPr>
            <p:ph type="ctrTitle"/>
          </p:nvPr>
        </p:nvSpPr>
        <p:spPr>
          <a:xfrm>
            <a:off x="2760979" y="3580147"/>
            <a:ext cx="4258368" cy="670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5280"/>
              </a:lnSpc>
            </a:pPr>
            <a:r>
              <a:rPr lang="en-US" altLang="zh-CN" dirty="0"/>
              <a:t>Research stage</a:t>
            </a:r>
            <a:br>
              <a:rPr lang="en-US" altLang="zh-CN" dirty="0"/>
            </a:br>
            <a:r>
              <a:rPr lang="en-US" altLang="zh-CN" sz="3600" dirty="0"/>
              <a:t>研究阶段</a:t>
            </a:r>
            <a:endParaRPr lang="en-US" altLang="zh-CN" sz="3600" dirty="0"/>
          </a:p>
        </p:txBody>
      </p:sp>
      <p:sp>
        <p:nvSpPr>
          <p:cNvPr id="6874" name="文本"/>
          <p:cNvSpPr>
            <a:spLocks noGrp="1"/>
          </p:cNvSpPr>
          <p:nvPr>
            <p:ph type="ctrTitle"/>
          </p:nvPr>
        </p:nvSpPr>
        <p:spPr>
          <a:xfrm>
            <a:off x="9639935" y="3806825"/>
            <a:ext cx="6671945" cy="122237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5280"/>
              </a:lnSpc>
            </a:pPr>
            <a:r>
              <a:rPr lang="en-US" altLang="zh-CN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  <a:t>R</a:t>
            </a:r>
            <a:r>
              <a:rPr lang="en-US" altLang="zh-CN" sz="4400" b="0" i="0" u="none" spc="0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  <a:t>esearch subject</a:t>
            </a:r>
            <a:br>
              <a:rPr lang="en-US" altLang="zh-CN" sz="4400" b="0" i="0" u="none" spc="0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</a:br>
            <a:r>
              <a:rPr lang="en-US" altLang="zh-CN" sz="3600" b="0" i="0" u="none" spc="0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  <a:t>研究课题</a:t>
            </a:r>
            <a:endParaRPr lang="en-US" altLang="zh-CN" sz="3600" b="0" i="0" u="none" spc="0" dirty="0">
              <a:solidFill>
                <a:srgbClr val="000000">
                  <a:alpha val="100000"/>
                </a:srgbClr>
              </a:solidFill>
              <a:latin typeface="GEETYPE-XinGothicGB-W7" charset="-122"/>
              <a:ea typeface="GEETYPE-XinGothicGB-W7" charset="-122"/>
              <a:cs typeface="GEETYPE-XinGothicGB-W7" charset="-122"/>
            </a:endParaRPr>
          </a:p>
        </p:txBody>
      </p:sp>
      <p:sp>
        <p:nvSpPr>
          <p:cNvPr id="8975" name="文本"/>
          <p:cNvSpPr>
            <a:spLocks noGrp="1"/>
          </p:cNvSpPr>
          <p:nvPr>
            <p:ph type="ctrTitle"/>
          </p:nvPr>
        </p:nvSpPr>
        <p:spPr>
          <a:xfrm>
            <a:off x="18156496" y="4065922"/>
            <a:ext cx="4685204" cy="49245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5280"/>
              </a:lnSpc>
            </a:pPr>
            <a:r>
              <a:rPr lang="en-US" altLang="zh-CN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  <a:t>R</a:t>
            </a:r>
            <a:r>
              <a:rPr lang="en-US" altLang="zh-CN" sz="4400" b="0" i="0" u="none" spc="0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  <a:t>esearch method</a:t>
            </a:r>
            <a:br>
              <a:rPr lang="en-US" altLang="zh-CN" sz="4400" b="0" i="0" u="none" spc="0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</a:br>
            <a:r>
              <a:rPr lang="en-US" altLang="zh-CN" sz="3600" b="0" i="0" u="none" spc="0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  <a:t>研究方法</a:t>
            </a:r>
            <a:endParaRPr lang="en-US" altLang="zh-CN" sz="3600" b="0" i="0" u="none" spc="0" dirty="0">
              <a:solidFill>
                <a:srgbClr val="000000">
                  <a:alpha val="100000"/>
                </a:srgbClr>
              </a:solidFill>
              <a:latin typeface="GEETYPE-XinGothicGB-W7" charset="-122"/>
              <a:ea typeface="GEETYPE-XinGothicGB-W7" charset="-122"/>
              <a:cs typeface="GEETYPE-XinGothicGB-W7" charset="-122"/>
            </a:endParaRPr>
          </a:p>
        </p:txBody>
      </p:sp>
      <p:sp>
        <p:nvSpPr>
          <p:cNvPr id="11078" name="文本"/>
          <p:cNvSpPr>
            <a:spLocks noGrp="1"/>
          </p:cNvSpPr>
          <p:nvPr>
            <p:ph type="ctrTitle"/>
          </p:nvPr>
        </p:nvSpPr>
        <p:spPr>
          <a:xfrm>
            <a:off x="3126998" y="8609341"/>
            <a:ext cx="7484111" cy="66849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5280"/>
              </a:lnSpc>
            </a:pPr>
            <a:r>
              <a:rPr lang="en-US" altLang="zh-CN" sz="4400" b="0" i="0" u="none" spc="0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  <a:t>Research area and vision</a:t>
            </a:r>
            <a:br>
              <a:rPr lang="en-US" altLang="zh-CN" sz="4400" b="0" i="0" u="none" spc="0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</a:br>
            <a:r>
              <a:rPr lang="en-US" altLang="zh-CN" sz="3600" b="0" i="0" u="none" spc="0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  <a:t>研究领域与展望</a:t>
            </a:r>
            <a:endParaRPr lang="en-US" altLang="zh-CN" sz="3600" b="0" i="0" u="none" spc="0" dirty="0">
              <a:solidFill>
                <a:srgbClr val="000000">
                  <a:alpha val="100000"/>
                </a:srgbClr>
              </a:solidFill>
              <a:latin typeface="GEETYPE-XinGothicGB-W7" charset="-122"/>
              <a:ea typeface="GEETYPE-XinGothicGB-W7" charset="-122"/>
              <a:cs typeface="GEETYPE-XinGothicGB-W7" charset="-122"/>
            </a:endParaRPr>
          </a:p>
        </p:txBody>
      </p:sp>
      <p:pic>
        <p:nvPicPr>
          <p:cNvPr id="23" name="Picture" descr="Picture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2630454" y="8850177"/>
            <a:ext cx="1168201" cy="1168201"/>
          </a:xfrm>
          <a:prstGeom prst="rect">
            <a:avLst/>
          </a:prstGeom>
        </p:spPr>
      </p:pic>
      <p:sp>
        <p:nvSpPr>
          <p:cNvPr id="24" name="文本"/>
          <p:cNvSpPr txBox="1"/>
          <p:nvPr/>
        </p:nvSpPr>
        <p:spPr>
          <a:xfrm>
            <a:off x="13975961" y="9098989"/>
            <a:ext cx="6671934" cy="6705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5280"/>
              </a:lnSpc>
            </a:pPr>
            <a:r>
              <a:rPr lang="en-US" altLang="zh-CN" dirty="0">
                <a:solidFill>
                  <a:srgbClr val="000000">
                    <a:alpha val="100000"/>
                  </a:srgbClr>
                </a:solidFill>
                <a:latin typeface="GEETYPE-XinGothicGB-W7" charset="-122"/>
                <a:ea typeface="GEETYPE-XinGothicGB-W7" charset="-122"/>
                <a:cs typeface="GEETYPE-XinGothicGB-W7" charset="-122"/>
              </a:rPr>
              <a:t>Indigenous research</a:t>
            </a:r>
            <a:endParaRPr lang="en-US" altLang="zh-CN" dirty="0">
              <a:solidFill>
                <a:srgbClr val="000000">
                  <a:alpha val="100000"/>
                </a:srgbClr>
              </a:solidFill>
              <a:latin typeface="GEETYPE-XinGothicGB-W7" charset="-122"/>
              <a:ea typeface="GEETYPE-XinGothicGB-W7" charset="-122"/>
              <a:cs typeface="GEETYPE-XinGothicGB-W7" charset="-122"/>
            </a:endParaRPr>
          </a:p>
          <a:p>
            <a:pPr algn="ctr">
              <a:lnSpc>
                <a:spcPts val="5280"/>
              </a:lnSpc>
            </a:pPr>
            <a:r>
              <a:rPr kumimoji="1" lang="zh-CN" altLang="en-US" sz="3600" dirty="0">
                <a:solidFill>
                  <a:srgbClr val="000000"/>
                </a:solidFill>
              </a:rPr>
              <a:t>本土研究</a:t>
            </a:r>
            <a:endParaRPr kumimoji="1" lang="zh-CN" altLang="en-US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未知 2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2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4623" y="391892"/>
            <a:ext cx="1101500" cy="1101500"/>
          </a:xfrm>
          <a:prstGeom prst="rect">
            <a:avLst/>
          </a:prstGeom>
        </p:spPr>
      </p:pic>
      <p:pic>
        <p:nvPicPr>
          <p:cNvPr id="465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929913" y="755655"/>
            <a:ext cx="430596" cy="373349"/>
          </a:xfrm>
          <a:prstGeom prst="rect">
            <a:avLst/>
          </a:prstGeom>
        </p:spPr>
      </p:pic>
      <p:sp>
        <p:nvSpPr>
          <p:cNvPr id="934" name="文本"/>
          <p:cNvSpPr>
            <a:spLocks noGrp="1"/>
          </p:cNvSpPr>
          <p:nvPr>
            <p:ph type="ctrTitle"/>
          </p:nvPr>
        </p:nvSpPr>
        <p:spPr>
          <a:xfrm>
            <a:off x="2070513" y="592852"/>
            <a:ext cx="18191760" cy="975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5280"/>
              </a:lnSpc>
            </a:pPr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stage研究阶段</a:t>
            </a:r>
            <a:endParaRPr lang="en-US" altLang="zh-CN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32" name="Picture" descr="Picture"/>
          <p:cNvPicPr>
            <a:picLocks noChangeAspect="1"/>
          </p:cNvPicPr>
          <p:nvPr/>
        </p:nvPicPr>
        <p:blipFill>
          <a:blip r:embed="rId4" cstate="print">
            <a:alphaModFix amt="28999"/>
          </a:blip>
          <a:stretch>
            <a:fillRect/>
          </a:stretch>
        </p:blipFill>
        <p:spPr>
          <a:xfrm>
            <a:off x="16751048" y="4419175"/>
            <a:ext cx="6698337" cy="6698337"/>
          </a:xfrm>
          <a:prstGeom prst="rect">
            <a:avLst/>
          </a:prstGeom>
        </p:spPr>
      </p:pic>
      <p:sp>
        <p:nvSpPr>
          <p:cNvPr id="5803" name="文本"/>
          <p:cNvSpPr>
            <a:spLocks noGrp="1"/>
          </p:cNvSpPr>
          <p:nvPr>
            <p:ph type="ctrTitle"/>
          </p:nvPr>
        </p:nvSpPr>
        <p:spPr>
          <a:xfrm>
            <a:off x="1332183" y="3397135"/>
            <a:ext cx="20999497" cy="997843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altLang="zh-CN" dirty="0"/>
              <a:t>❶</a:t>
            </a:r>
            <a:r>
              <a:rPr lang="en-US" altLang="zh-CN" sz="4800" dirty="0"/>
              <a:t>the stage of spreading and popularizing    </a:t>
            </a:r>
            <a:r>
              <a:rPr lang="en-US" altLang="zh-CN" dirty="0"/>
              <a:t>传播普及阶段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❷the stage of establishing the basic concept     确立基本概念的阶段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❸the stage of deepening and turning               深化和转向阶段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❹ the stage of getting out of the trough           走出低谷的阶段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❺the stage of establishing the position of the discipline.</a:t>
            </a:r>
            <a:br>
              <a:rPr lang="en-US" altLang="zh-CN" dirty="0"/>
            </a:br>
            <a:r>
              <a:rPr lang="en-US" altLang="zh-CN" dirty="0"/>
              <a:t>          </a:t>
            </a:r>
            <a:r>
              <a:rPr lang="en-US" altLang="zh-CN" dirty="0"/>
              <a:t>确立学科地位的阶段。</a:t>
            </a:r>
            <a:endParaRPr lang="en-US" altLang="zh-C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未知 4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2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4623" y="391892"/>
            <a:ext cx="1101500" cy="1101500"/>
          </a:xfrm>
          <a:prstGeom prst="rect">
            <a:avLst/>
          </a:prstGeom>
        </p:spPr>
      </p:pic>
      <p:pic>
        <p:nvPicPr>
          <p:cNvPr id="465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930548" y="771530"/>
            <a:ext cx="430596" cy="373349"/>
          </a:xfrm>
          <a:prstGeom prst="rect">
            <a:avLst/>
          </a:prstGeom>
        </p:spPr>
      </p:pic>
      <p:sp>
        <p:nvSpPr>
          <p:cNvPr id="934" name="文本"/>
          <p:cNvSpPr>
            <a:spLocks noGrp="1"/>
          </p:cNvSpPr>
          <p:nvPr>
            <p:ph type="ctrTitle"/>
          </p:nvPr>
        </p:nvSpPr>
        <p:spPr>
          <a:xfrm>
            <a:off x="2070513" y="592852"/>
            <a:ext cx="18191760" cy="975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5280"/>
              </a:lnSpc>
            </a:pPr>
            <a:r>
              <a:rPr lang="en-US" altLang="zh-CN" sz="5400" b="1" i="0" u="none" spc="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EETYPE-XinGothicGB-W7" charset="-122"/>
                <a:cs typeface="GEETYPE-XinGothicGB-W7" charset="-122"/>
              </a:rPr>
              <a:t>Research subject </a:t>
            </a:r>
            <a:r>
              <a:rPr lang="zh-CN" altLang="en-US" sz="3600" b="1" i="0" u="none" spc="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charset="0"/>
                <a:ea typeface="GEETYPE-XinGothicGB-W7" charset="-122"/>
                <a:cs typeface="GEETYPE-XinGothicGB-W7" charset="-122"/>
              </a:rPr>
              <a:t>研究现状</a:t>
            </a:r>
            <a:endParaRPr lang="zh-CN" altLang="en-US" sz="3600" b="1" i="0" u="none" spc="0" dirty="0">
              <a:solidFill>
                <a:srgbClr val="000000">
                  <a:alpha val="10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charset="0"/>
              <a:ea typeface="GEETYPE-XinGothicGB-W7" charset="-122"/>
              <a:cs typeface="GEETYPE-XinGothicGB-W7" charset="-122"/>
            </a:endParaRPr>
          </a:p>
        </p:txBody>
      </p:sp>
      <p:pic>
        <p:nvPicPr>
          <p:cNvPr id="2900" name="Picture" descr="Pictur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07517" y="8557313"/>
            <a:ext cx="1642124" cy="1642124"/>
          </a:xfrm>
          <a:prstGeom prst="rect">
            <a:avLst/>
          </a:prstGeom>
        </p:spPr>
      </p:pic>
      <p:pic>
        <p:nvPicPr>
          <p:cNvPr id="4306" name="Picture" descr="Pictur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801706" y="8951502"/>
            <a:ext cx="853745" cy="85374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136650" y="1568450"/>
            <a:ext cx="17740630" cy="24301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3600"/>
              <a:t>     </a:t>
            </a:r>
            <a:r>
              <a:rPr lang="zh-CN" altLang="en-US" sz="4000"/>
              <a:t>The knowledge background of early communication researchers is quite different from that of western developed countries</a:t>
            </a:r>
            <a:r>
              <a:rPr lang="en-US" altLang="zh-CN" sz="4000"/>
              <a:t>.</a:t>
            </a:r>
            <a:endParaRPr lang="en-US" altLang="zh-CN" sz="3600"/>
          </a:p>
          <a:p>
            <a:r>
              <a:rPr lang="en-US" altLang="zh-CN" sz="3200"/>
              <a:t>                   早期传播学研究者的知识背景与西方发达国家有很大的不同</a:t>
            </a:r>
            <a:endParaRPr lang="en-US" altLang="zh-CN" sz="3200"/>
          </a:p>
        </p:txBody>
      </p:sp>
      <p:sp>
        <p:nvSpPr>
          <p:cNvPr id="4" name="文本框 3"/>
          <p:cNvSpPr txBox="1"/>
          <p:nvPr/>
        </p:nvSpPr>
        <p:spPr>
          <a:xfrm>
            <a:off x="959485" y="4530725"/>
            <a:ext cx="20060285" cy="88322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n"/>
            </a:pPr>
            <a:r>
              <a:rPr lang="zh-CN" altLang="en-US" sz="4000"/>
              <a:t>Focus on Chinese, news and publishing</a:t>
            </a:r>
            <a:r>
              <a:rPr lang="en-US" altLang="zh-CN" sz="4000"/>
              <a:t> </a:t>
            </a:r>
            <a:r>
              <a:rPr lang="en-US" altLang="zh-CN" sz="4400" i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(It is not a traditional social discipline such as sociology, politics and psychology)</a:t>
            </a:r>
            <a:endParaRPr lang="en-US" altLang="zh-CN" sz="4400" i="1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indent="0">
              <a:buFont typeface="Wingdings" panose="05000000000000000000" charset="0"/>
              <a:buNone/>
            </a:pPr>
            <a:r>
              <a:rPr lang="en-US" altLang="zh-CN" sz="4000" dirty="0">
                <a:sym typeface="+mn-ea"/>
              </a:rPr>
              <a:t>             关注中文、新闻和出版</a:t>
            </a:r>
            <a:r>
              <a:rPr lang="en-US" altLang="zh-CN" sz="4000" dirty="0">
                <a:solidFill>
                  <a:srgbClr val="FF0000"/>
                </a:solidFill>
                <a:sym typeface="+mn-ea"/>
              </a:rPr>
              <a:t>(不是社会学、政治学和心理学等传统社会学科)</a:t>
            </a:r>
            <a:endParaRPr lang="en-US" altLang="zh-CN" sz="4000" dirty="0">
              <a:solidFill>
                <a:srgbClr val="FF0000"/>
              </a:solidFill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endParaRPr lang="en-US" altLang="zh-CN" sz="4000"/>
          </a:p>
          <a:p>
            <a:pPr marL="285750" indent="-285750">
              <a:buFont typeface="Wingdings" panose="05000000000000000000" charset="0"/>
              <a:buChar char="n"/>
            </a:pPr>
            <a:r>
              <a:rPr lang="en-US" altLang="zh-CN" sz="4000"/>
              <a:t>  The main work is to introduce and translate the works.</a:t>
            </a:r>
            <a:endParaRPr lang="en-US" altLang="zh-CN" sz="4000"/>
          </a:p>
          <a:p>
            <a:pPr indent="0">
              <a:buFont typeface="Wingdings" panose="05000000000000000000" charset="0"/>
              <a:buNone/>
            </a:pPr>
            <a:r>
              <a:rPr lang="en-US" altLang="zh-CN" sz="4000"/>
              <a:t>                主要工作是介绍和翻译作品</a:t>
            </a:r>
            <a:endParaRPr lang="en-US" altLang="zh-CN" sz="4000"/>
          </a:p>
          <a:p>
            <a:pPr indent="0">
              <a:buFont typeface="Wingdings" panose="05000000000000000000" charset="0"/>
              <a:buNone/>
            </a:pPr>
            <a:endParaRPr lang="en-US" altLang="zh-CN" sz="4000"/>
          </a:p>
          <a:p>
            <a:pPr indent="0">
              <a:buFont typeface="Wingdings" panose="05000000000000000000" charset="0"/>
              <a:buChar char="n"/>
            </a:pPr>
            <a:r>
              <a:rPr lang="en-US" altLang="zh-CN" sz="4000"/>
              <a:t>Early and mid term research groups are often closely related to research institutions</a:t>
            </a:r>
            <a:endParaRPr lang="en-US" altLang="zh-CN" sz="4000"/>
          </a:p>
          <a:p>
            <a:pPr indent="0">
              <a:buFont typeface="Wingdings" panose="05000000000000000000" charset="0"/>
              <a:buNone/>
            </a:pPr>
            <a:r>
              <a:rPr lang="en-US" altLang="zh-CN" sz="4000" dirty="0">
                <a:sym typeface="+mn-ea"/>
              </a:rPr>
              <a:t>                  早中期研究群体往往与研究机构关系密切</a:t>
            </a:r>
            <a:endParaRPr lang="en-US" altLang="zh-CN" sz="4000" dirty="0"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endParaRPr lang="en-US" altLang="zh-CN" sz="4000" dirty="0">
              <a:sym typeface="+mn-ea"/>
            </a:endParaRPr>
          </a:p>
          <a:p>
            <a:pPr indent="0">
              <a:buFont typeface="Wingdings" panose="05000000000000000000" charset="0"/>
              <a:buChar char="n"/>
            </a:pPr>
            <a:r>
              <a:rPr lang="en-US" altLang="zh-CN" sz="4000" dirty="0">
                <a:sym typeface="+mn-ea"/>
              </a:rPr>
              <a:t>Cooperative research is very common in communication research papers, and the cooperation between tutors and students is prominent</a:t>
            </a:r>
            <a:endParaRPr lang="en-US" altLang="zh-CN" sz="4000" dirty="0"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r>
              <a:rPr lang="en-US" altLang="zh-CN" sz="4000" dirty="0">
                <a:sym typeface="+mn-ea"/>
              </a:rPr>
              <a:t>                   合作研究在传播学研究论文中很常见，导师和学生之间的合作突出</a:t>
            </a:r>
            <a:endParaRPr lang="en-US" altLang="zh-CN" sz="4000"/>
          </a:p>
          <a:p>
            <a:pPr marL="285750" indent="-285750">
              <a:buFont typeface="Wingdings" panose="05000000000000000000" charset="0"/>
              <a:buChar char="n"/>
            </a:pPr>
            <a:endParaRPr lang="en-US" altLang="zh-CN"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未知 2"/>
          <p:cNvSpPr/>
          <p:nvPr>
            <p:custDataLst>
              <p:tags r:id="rId1"/>
            </p:custDataLst>
          </p:nvPr>
        </p:nvSpPr>
        <p:spPr>
          <a:xfrm>
            <a:off x="-2" y="-1"/>
            <a:ext cx="24384000" cy="13716000"/>
          </a:xfrm>
          <a:prstGeom prst="rect">
            <a:avLst/>
          </a:prstGeom>
          <a:gradFill>
            <a:gsLst>
              <a:gs pos="50000">
                <a:srgbClr val="84E1C7">
                  <a:alpha val="50000"/>
                </a:srgbClr>
              </a:gs>
              <a:gs pos="0">
                <a:srgbClr val="53C7A1">
                  <a:alpha val="50000"/>
                </a:srgbClr>
              </a:gs>
              <a:gs pos="99000">
                <a:srgbClr val="AEF7E7">
                  <a:alpha val="50000"/>
                </a:srgbClr>
              </a:gs>
            </a:gsLst>
          </a:gradFill>
        </p:spPr>
      </p:sp>
      <p:pic>
        <p:nvPicPr>
          <p:cNvPr id="2" name="Picture" descr="Pictur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4623" y="391892"/>
            <a:ext cx="1101500" cy="1101500"/>
          </a:xfrm>
          <a:prstGeom prst="rect">
            <a:avLst/>
          </a:prstGeom>
        </p:spPr>
      </p:pic>
      <p:pic>
        <p:nvPicPr>
          <p:cNvPr id="465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930548" y="771530"/>
            <a:ext cx="430596" cy="373349"/>
          </a:xfrm>
          <a:prstGeom prst="rect">
            <a:avLst/>
          </a:prstGeom>
        </p:spPr>
      </p:pic>
      <p:sp>
        <p:nvSpPr>
          <p:cNvPr id="934" name="文本"/>
          <p:cNvSpPr>
            <a:spLocks noGrp="1"/>
          </p:cNvSpPr>
          <p:nvPr>
            <p:ph type="ctrTitle"/>
          </p:nvPr>
        </p:nvSpPr>
        <p:spPr>
          <a:xfrm>
            <a:off x="2070513" y="592852"/>
            <a:ext cx="18191760" cy="975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5280"/>
              </a:lnSpc>
            </a:pPr>
            <a:r>
              <a:rPr lang="en-US" altLang="zh-CN" sz="5400" b="1" i="0" u="none" spc="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EETYPE-XinGothicGB-W7" charset="-122"/>
                <a:cs typeface="GEETYPE-XinGothicGB-W7" charset="-122"/>
              </a:rPr>
              <a:t>Research method  </a:t>
            </a:r>
            <a:r>
              <a:rPr lang="zh-CN" altLang="en-US" sz="5400" b="1" i="0" u="none" spc="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EETYPE-XinGothicGB-W7" charset="-122"/>
                <a:cs typeface="GEETYPE-XinGothicGB-W7" charset="-122"/>
              </a:rPr>
              <a:t>研究</a:t>
            </a:r>
            <a:r>
              <a:rPr lang="zh-CN" altLang="en-US" sz="5400" b="1" i="0" u="none" spc="0" dirty="0">
                <a:solidFill>
                  <a:srgbClr val="000000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EETYPE-XinGothicGB-W7" charset="-122"/>
                <a:cs typeface="GEETYPE-XinGothicGB-W7" charset="-122"/>
              </a:rPr>
              <a:t>方法</a:t>
            </a:r>
            <a:endParaRPr lang="zh-CN" altLang="en-US" sz="5400" b="1" i="0" u="none" spc="0" dirty="0">
              <a:solidFill>
                <a:srgbClr val="000000">
                  <a:alpha val="10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GEETYPE-XinGothicGB-W7" charset="-122"/>
              <a:cs typeface="GEETYPE-XinGothicGB-W7" charset="-122"/>
            </a:endParaRPr>
          </a:p>
        </p:txBody>
      </p:sp>
      <p:pic>
        <p:nvPicPr>
          <p:cNvPr id="4306" name="Picture" descr="Pictur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299265" y="8951502"/>
            <a:ext cx="853745" cy="85374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0922000" y="653542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I</a:t>
            </a:r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959485" y="2063115"/>
            <a:ext cx="5181600" cy="21285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4800">
                <a:sym typeface="+mn-ea"/>
              </a:rPr>
              <a:t>nvestigation and research method</a:t>
            </a:r>
            <a:endParaRPr lang="zh-CN" altLang="en-US" sz="4800">
              <a:sym typeface="+mn-ea"/>
            </a:endParaRPr>
          </a:p>
          <a:p>
            <a:pPr algn="ctr"/>
            <a:r>
              <a:rPr lang="zh-CN" altLang="en-US" sz="4000"/>
              <a:t>问卷调查法</a:t>
            </a:r>
            <a:endParaRPr lang="zh-CN" altLang="en-US" sz="4000"/>
          </a:p>
        </p:txBody>
      </p:sp>
      <p:sp>
        <p:nvSpPr>
          <p:cNvPr id="9" name="右箭头 8"/>
          <p:cNvSpPr/>
          <p:nvPr/>
        </p:nvSpPr>
        <p:spPr>
          <a:xfrm>
            <a:off x="6141085" y="2863850"/>
            <a:ext cx="1449705" cy="5086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流程图: 过程 9"/>
          <p:cNvSpPr/>
          <p:nvPr/>
        </p:nvSpPr>
        <p:spPr>
          <a:xfrm>
            <a:off x="7548245" y="1903095"/>
            <a:ext cx="15636240" cy="2762250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4000"/>
              <a:t>With objective attitude and scientific methodAnd collect a large number of data to statistical analysis, the conclusion of the research method.</a:t>
            </a:r>
            <a:r>
              <a:rPr lang="zh-CN" altLang="en-US" sz="3600"/>
              <a:t>用客观的态度和科学的方法并收集大量资料以统计分析，得出结论的研究方法。</a:t>
            </a:r>
            <a:endParaRPr lang="zh-CN" altLang="en-US" sz="3600"/>
          </a:p>
        </p:txBody>
      </p:sp>
      <p:sp>
        <p:nvSpPr>
          <p:cNvPr id="11" name="圆角矩形 10"/>
          <p:cNvSpPr/>
          <p:nvPr/>
        </p:nvSpPr>
        <p:spPr>
          <a:xfrm>
            <a:off x="808990" y="4999990"/>
            <a:ext cx="5181600" cy="21285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4800">
                <a:sym typeface="+mn-ea"/>
              </a:rPr>
              <a:t>Content analysis</a:t>
            </a:r>
            <a:endParaRPr lang="zh-CN" altLang="en-US" sz="4800">
              <a:sym typeface="+mn-ea"/>
            </a:endParaRPr>
          </a:p>
          <a:p>
            <a:pPr algn="ctr"/>
            <a:r>
              <a:rPr lang="zh-CN" altLang="en-US" sz="4000">
                <a:sym typeface="+mn-ea"/>
              </a:rPr>
              <a:t>内容分析法</a:t>
            </a:r>
            <a:endParaRPr lang="zh-CN" altLang="en-US" sz="4800"/>
          </a:p>
        </p:txBody>
      </p:sp>
      <p:sp>
        <p:nvSpPr>
          <p:cNvPr id="12" name="右箭头 11"/>
          <p:cNvSpPr/>
          <p:nvPr/>
        </p:nvSpPr>
        <p:spPr>
          <a:xfrm>
            <a:off x="5990590" y="5800090"/>
            <a:ext cx="1595120" cy="5276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流程图: 过程 12"/>
          <p:cNvSpPr/>
          <p:nvPr/>
        </p:nvSpPr>
        <p:spPr>
          <a:xfrm>
            <a:off x="7585710" y="4875530"/>
            <a:ext cx="15598140" cy="2900680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3600"/>
              <a:t>As a type of literature research, it is a research technology to objectively, systematically and quantitatively describe the dominant content of printed words, films, radio, television and other media。是文献研究的一种类型，是对印刷文字、影片、广播、电视等传播媒介中显性内容进行客观、系统和定量描述的一项研究技术</a:t>
            </a:r>
            <a:endParaRPr lang="zh-CN" altLang="en-US" sz="3600"/>
          </a:p>
        </p:txBody>
      </p:sp>
      <p:sp>
        <p:nvSpPr>
          <p:cNvPr id="15" name="圆角矩形 14"/>
          <p:cNvSpPr/>
          <p:nvPr/>
        </p:nvSpPr>
        <p:spPr>
          <a:xfrm>
            <a:off x="675640" y="10553700"/>
            <a:ext cx="5181600" cy="21285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4800">
                <a:sym typeface="+mn-ea"/>
              </a:rPr>
              <a:t>case study</a:t>
            </a:r>
            <a:endParaRPr lang="zh-CN" altLang="en-US" sz="4800">
              <a:sym typeface="+mn-ea"/>
            </a:endParaRPr>
          </a:p>
          <a:p>
            <a:pPr algn="ctr"/>
            <a:r>
              <a:rPr lang="zh-CN" altLang="en-US" sz="4000">
                <a:sym typeface="+mn-ea"/>
              </a:rPr>
              <a:t>个案研究</a:t>
            </a:r>
            <a:endParaRPr lang="zh-CN" altLang="en-US" sz="4000">
              <a:sym typeface="+mn-ea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542290" y="7871460"/>
            <a:ext cx="5448300" cy="21285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zh-CN" altLang="en-US" sz="4800">
                <a:sym typeface="+mn-ea"/>
              </a:rPr>
              <a:t>Control</a:t>
            </a:r>
            <a:r>
              <a:rPr lang="en-US" altLang="zh-CN" sz="4800">
                <a:sym typeface="+mn-ea"/>
              </a:rPr>
              <a:t>  </a:t>
            </a:r>
            <a:r>
              <a:rPr lang="zh-CN" altLang="en-US" sz="4800">
                <a:sym typeface="+mn-ea"/>
              </a:rPr>
              <a:t>experiment method</a:t>
            </a:r>
            <a:r>
              <a:rPr lang="zh-CN" altLang="en-US" sz="4000">
                <a:sym typeface="+mn-ea"/>
              </a:rPr>
              <a:t>控制实验法</a:t>
            </a:r>
            <a:endParaRPr lang="zh-CN" altLang="en-US" sz="4000"/>
          </a:p>
        </p:txBody>
      </p:sp>
      <p:sp>
        <p:nvSpPr>
          <p:cNvPr id="17" name="右箭头 16"/>
          <p:cNvSpPr/>
          <p:nvPr/>
        </p:nvSpPr>
        <p:spPr>
          <a:xfrm>
            <a:off x="5848350" y="11730355"/>
            <a:ext cx="1595120" cy="5276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右箭头 17"/>
          <p:cNvSpPr/>
          <p:nvPr/>
        </p:nvSpPr>
        <p:spPr>
          <a:xfrm>
            <a:off x="5990590" y="8672195"/>
            <a:ext cx="1595120" cy="5276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流程图: 过程 18"/>
          <p:cNvSpPr/>
          <p:nvPr/>
        </p:nvSpPr>
        <p:spPr>
          <a:xfrm>
            <a:off x="7585710" y="10762615"/>
            <a:ext cx="15701010" cy="2463165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3600"/>
              <a:t>The value lies in the thorough and comprehensive possession of the data of the research object, providing a lot of materials and insights for other research</a:t>
            </a:r>
            <a:endParaRPr lang="zh-CN" altLang="en-US" sz="3600"/>
          </a:p>
          <a:p>
            <a:pPr algn="l"/>
            <a:r>
              <a:rPr lang="zh-CN" altLang="en-US" sz="3600"/>
              <a:t>价值在于深入全面地占有研究对象的资料，提供许多材料与见解，供其他研究作基础使用</a:t>
            </a:r>
            <a:endParaRPr lang="zh-CN" altLang="en-US" sz="3600"/>
          </a:p>
        </p:txBody>
      </p:sp>
      <p:sp>
        <p:nvSpPr>
          <p:cNvPr id="20" name="流程图: 过程 19"/>
          <p:cNvSpPr/>
          <p:nvPr/>
        </p:nvSpPr>
        <p:spPr>
          <a:xfrm>
            <a:off x="7646670" y="8094980"/>
            <a:ext cx="15537815" cy="2077085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3600"/>
              <a:t>According to a certain purpose, artificially designed a specific, unnatural state of the environment, under the control of the researchers to test the method.</a:t>
            </a:r>
            <a:endParaRPr lang="zh-CN" altLang="en-US" sz="3600"/>
          </a:p>
          <a:p>
            <a:pPr algn="l"/>
            <a:r>
              <a:rPr lang="zh-CN" altLang="en-US" sz="3600"/>
              <a:t>根据一定的目的，人为地设计一个特定的、非自然状态的环境，在研究者控制下进行测验的方法。</a:t>
            </a:r>
            <a:endParaRPr lang="zh-CN" altLang="en-US" sz="36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MASKTAG" val="bgMask"/>
</p:tagLst>
</file>

<file path=ppt/tags/tag10.xml><?xml version="1.0" encoding="utf-8"?>
<p:tagLst xmlns:p="http://schemas.openxmlformats.org/presentationml/2006/main">
  <p:tag name="MASKTAG" val="bgMask"/>
</p:tagLst>
</file>

<file path=ppt/tags/tag11.xml><?xml version="1.0" encoding="utf-8"?>
<p:tagLst xmlns:p="http://schemas.openxmlformats.org/presentationml/2006/main">
  <p:tag name="MASKTAG" val="bgMask"/>
</p:tagLst>
</file>

<file path=ppt/tags/tag12.xml><?xml version="1.0" encoding="utf-8"?>
<p:tagLst xmlns:p="http://schemas.openxmlformats.org/presentationml/2006/main">
  <p:tag name="MASKTAG" val="bgMask"/>
</p:tagLst>
</file>

<file path=ppt/tags/tag2.xml><?xml version="1.0" encoding="utf-8"?>
<p:tagLst xmlns:p="http://schemas.openxmlformats.org/presentationml/2006/main">
  <p:tag name="MASKTAG" val="bgMask"/>
</p:tagLst>
</file>

<file path=ppt/tags/tag3.xml><?xml version="1.0" encoding="utf-8"?>
<p:tagLst xmlns:p="http://schemas.openxmlformats.org/presentationml/2006/main">
  <p:tag name="MASKTAG" val="bgMask"/>
</p:tagLst>
</file>

<file path=ppt/tags/tag4.xml><?xml version="1.0" encoding="utf-8"?>
<p:tagLst xmlns:p="http://schemas.openxmlformats.org/presentationml/2006/main">
  <p:tag name="MASKTAG" val="bgMask"/>
</p:tagLst>
</file>

<file path=ppt/tags/tag5.xml><?xml version="1.0" encoding="utf-8"?>
<p:tagLst xmlns:p="http://schemas.openxmlformats.org/presentationml/2006/main">
  <p:tag name="MASKTAG" val="bgMask"/>
</p:tagLst>
</file>

<file path=ppt/tags/tag6.xml><?xml version="1.0" encoding="utf-8"?>
<p:tagLst xmlns:p="http://schemas.openxmlformats.org/presentationml/2006/main">
  <p:tag name="MASKTAG" val="bgMask"/>
</p:tagLst>
</file>

<file path=ppt/tags/tag7.xml><?xml version="1.0" encoding="utf-8"?>
<p:tagLst xmlns:p="http://schemas.openxmlformats.org/presentationml/2006/main">
  <p:tag name="MASKTAG" val="bgMask"/>
</p:tagLst>
</file>

<file path=ppt/tags/tag8.xml><?xml version="1.0" encoding="utf-8"?>
<p:tagLst xmlns:p="http://schemas.openxmlformats.org/presentationml/2006/main">
  <p:tag name="MASKTAG" val="bgMask"/>
</p:tagLst>
</file>

<file path=ppt/tags/tag9.xml><?xml version="1.0" encoding="utf-8"?>
<p:tagLst xmlns:p="http://schemas.openxmlformats.org/presentationml/2006/main">
  <p:tag name="MASKTAG" val="bgMask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8610A8-6EA1-43E4-96B1-BC2DC9BB27B2}"/>
</file>

<file path=customXml/itemProps2.xml><?xml version="1.0" encoding="utf-8"?>
<ds:datastoreItem xmlns:ds="http://schemas.openxmlformats.org/officeDocument/2006/customXml" ds:itemID="{CAF0A420-DBEA-49B1-A38D-3DA3B4CC16B4}"/>
</file>

<file path=customXml/itemProps3.xml><?xml version="1.0" encoding="utf-8"?>
<ds:datastoreItem xmlns:ds="http://schemas.openxmlformats.org/officeDocument/2006/customXml" ds:itemID="{032E6CD3-F0C9-4764-8DB5-7529E97496C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5965</Words>
  <Application>WPS 演示</Application>
  <PresentationFormat>自定义</PresentationFormat>
  <Paragraphs>172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Arial</vt:lpstr>
      <vt:lpstr>Calibri</vt:lpstr>
      <vt:lpstr>Noto Sans S Chinese DemiLight</vt:lpstr>
      <vt:lpstr>Francois One</vt:lpstr>
      <vt:lpstr>Wingdings</vt:lpstr>
      <vt:lpstr>GEETYPE-XinGothicGB-W7</vt:lpstr>
      <vt:lpstr>微软雅黑</vt:lpstr>
      <vt:lpstr>Arial Unicode MS</vt:lpstr>
      <vt:lpstr>Office Theme</vt:lpstr>
      <vt:lpstr>Social and communicative technologies in professional activities </vt:lpstr>
      <vt:lpstr>03</vt:lpstr>
      <vt:lpstr>PowerPoint 演示文稿</vt:lpstr>
      <vt:lpstr>PowerPoint 演示文稿</vt:lpstr>
      <vt:lpstr>PowerPoint 演示文稿</vt:lpstr>
      <vt:lpstr>Research area and vision 研究领域与展望</vt:lpstr>
      <vt:lpstr>❶the stage of spreading and popularizing    传播普及阶段   ❷the stage of establishing the basic concept     确立基本概念的阶段   ❸the stage of deepening and turning               深化和转向阶段   ❹ the stage of getting out of the trough           走出低谷的阶段   ❺the stage of establishing the position of the discipline.           确立学科地位的阶段。</vt:lpstr>
      <vt:lpstr>Research subject 研究现状</vt:lpstr>
      <vt:lpstr>Research method  研究方法</vt:lpstr>
      <vt:lpstr>Research area and vision</vt:lpstr>
      <vt:lpstr>  ❶one is simple transplantation, directly applying foreign theories to local society 一种是简单的移植，将国外的理论直接应用到当地社会   ❷Secondly, according to the particularity of the local society, it supplements, revises    ordecides the foreign theories.        其次，根据当地社会的特殊性，对国外理论进行补充、修正或定论。   ❸The third is to construct original theories based on local society.                 三是以地方社会为基础构建原创理论。  </vt:lpstr>
      <vt:lpstr>PowerPoint 演示文稿</vt:lpstr>
      <vt:lpstr>-2020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姚尧</cp:lastModifiedBy>
  <cp:revision>19</cp:revision>
  <dcterms:created xsi:type="dcterms:W3CDTF">2021-04-07T16:16:00Z</dcterms:created>
  <dcterms:modified xsi:type="dcterms:W3CDTF">2021-04-10T07:25:03Z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ICV">
    <vt:lpwstr>CF843F920FE044DBB8BA047FA515E091</vt:lpwstr>
  </property>
  <property fmtid="{D5CDD505-2E9C-101B-9397-08002B2CF9AE}" pid="4" name="ContentTypeId">
    <vt:lpwstr>0x0101004216CB7EAD73364A8C08FF5BEECD6A59</vt:lpwstr>
  </property>
</Properties>
</file>