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comments/comment1.xml" ContentType="application/vnd.openxmlformats-officedocument.presentationml.comment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3431059978" r:id="rId1"/>
  </p:sldMasterIdLst>
  <p:sldIdLst>
    <p:sldId id="11088003" r:id="rId2"/>
    <p:sldId id="11088004" r:id="rId3"/>
    <p:sldId id="11088005" r:id="rId4"/>
    <p:sldId id="11088006" r:id="rId5"/>
    <p:sldId id="11088011" r:id="rId6"/>
    <p:sldId id="11088014" r:id="rId7"/>
    <p:sldId id="11088024" r:id="rId8"/>
    <p:sldId id="11088025" r:id="rId9"/>
    <p:sldId id="11088026" r:id="rId10"/>
    <p:sldId id="11088028" r:id="rId11"/>
    <p:sldId id="11088015" r:id="rId12"/>
    <p:sldId id="11088009" r:id="rId13"/>
    <p:sldId id="11088022" r:id="rId14"/>
  </p:sldIdLst>
  <p:sldSz cx="24384000" cy="13716000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赵 丽姗" initials="赵" lastIdx="1" clrIdx="0">
    <p:extLst>
      <p:ext uri="{19B8F6BF-5375-455C-9EA6-DF929625EA0E}">
        <p15:presenceInfo xmlns:p15="http://schemas.microsoft.com/office/powerpoint/2012/main" userId="e632090af4ff638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1" autoAdjust="0"/>
    <p:restoredTop sz="84969" autoAdjust="0"/>
  </p:normalViewPr>
  <p:slideViewPr>
    <p:cSldViewPr snapToGrid="0" snapToObjects="1">
      <p:cViewPr varScale="1">
        <p:scale>
          <a:sx n="28" d="100"/>
          <a:sy n="28" d="100"/>
        </p:scale>
        <p:origin x="92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2T19:18:57.437" idx="1">
    <p:pos x="605" y="1440"/>
    <p:text>Chinese scholars have summarized "localization of                     communication" into three levels</p:text>
    <p:extLst>
      <p:ext uri="{C676402C-5697-4E1C-873F-D02D1690AC5C}">
        <p15:threadingInfo xmlns:p15="http://schemas.microsoft.com/office/powerpoint/2012/main" timeZoneBias="-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98563420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comments" Target="../comments/comment1.xml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4.png"/><Relationship Id="rId4" Type="http://schemas.openxmlformats.org/officeDocument/2006/relationships/image" Target="../media/image26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8315929" y="-1788057"/>
            <a:ext cx="8052143" cy="8052143"/>
          </a:xfrm>
          <a:prstGeom prst="rect">
            <a:avLst/>
          </a:prstGeom>
        </p:spPr>
      </p:pic>
      <p:pic>
        <p:nvPicPr>
          <p:cNvPr id="469" name="Picture" descr="Picture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-2695033" y="-3790107"/>
            <a:ext cx="6560817" cy="6560817"/>
          </a:xfrm>
          <a:prstGeom prst="rect">
            <a:avLst/>
          </a:prstGeom>
        </p:spPr>
      </p:pic>
      <p:pic>
        <p:nvPicPr>
          <p:cNvPr id="938" name="Picture" descr="Picture"/>
          <p:cNvPicPr>
            <a:picLocks noChangeAspect="1"/>
          </p:cNvPicPr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2001408" y="680543"/>
            <a:ext cx="2251747" cy="2251747"/>
          </a:xfrm>
          <a:prstGeom prst="rect">
            <a:avLst/>
          </a:prstGeom>
        </p:spPr>
      </p:pic>
      <p:pic>
        <p:nvPicPr>
          <p:cNvPr id="1404" name="Picture" descr="Picture"/>
          <p:cNvPicPr>
            <a:picLocks noChangeAspect="1"/>
          </p:cNvPicPr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 rot="5400000">
            <a:off x="2810781" y="1456620"/>
            <a:ext cx="880248" cy="763220"/>
          </a:xfrm>
          <a:prstGeom prst="rect">
            <a:avLst/>
          </a:prstGeom>
        </p:spPr>
      </p:pic>
      <p:sp>
        <p:nvSpPr>
          <p:cNvPr id="1876" name="文本"/>
          <p:cNvSpPr>
            <a:spLocks noGrp="1"/>
          </p:cNvSpPr>
          <p:nvPr>
            <p:ph type="ctrTitle"/>
          </p:nvPr>
        </p:nvSpPr>
        <p:spPr>
          <a:xfrm>
            <a:off x="760976" y="4561076"/>
            <a:ext cx="18766533" cy="520607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20496"/>
              </a:lnSpc>
            </a:pPr>
            <a:r>
              <a:rPr lang="en-US" altLang="zh-CN" sz="9600" b="1" dirty="0"/>
              <a:t>Communication research in China</a:t>
            </a:r>
            <a:endParaRPr kumimoji="1" lang="zh-CN" altLang="en-US" sz="2000" b="1" dirty="0">
              <a:solidFill>
                <a:srgbClr val="000000"/>
              </a:solidFill>
            </a:endParaRPr>
          </a:p>
        </p:txBody>
      </p:sp>
      <p:pic>
        <p:nvPicPr>
          <p:cNvPr id="3975" name="Picture" descr="Picture"/>
          <p:cNvPicPr>
            <a:picLocks noChangeAspect="1"/>
          </p:cNvPicPr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14869951" y="1838230"/>
            <a:ext cx="2011490" cy="2011490"/>
          </a:xfrm>
          <a:prstGeom prst="rect">
            <a:avLst/>
          </a:prstGeom>
        </p:spPr>
      </p:pic>
      <p:sp>
        <p:nvSpPr>
          <p:cNvPr id="4444" name="文本"/>
          <p:cNvSpPr>
            <a:spLocks noGrp="1"/>
          </p:cNvSpPr>
          <p:nvPr>
            <p:ph type="ctrTitle"/>
          </p:nvPr>
        </p:nvSpPr>
        <p:spPr>
          <a:xfrm>
            <a:off x="1711273" y="3219192"/>
            <a:ext cx="14157559" cy="53816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and communicative technologies in professional activities</a:t>
            </a:r>
            <a:br>
              <a:rPr kumimoji="1" lang="en-US" altLang="zh-CN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1" lang="en-US" altLang="zh-CN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</a:t>
            </a:r>
            <a:endParaRPr kumimoji="1" lang="zh-CN" altLang="en-US" sz="40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548" name="Picture" descr="Picture"/>
          <p:cNvPicPr>
            <a:picLocks noChangeAspect="1"/>
          </p:cNvPicPr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12937616" y="8433024"/>
            <a:ext cx="1114420" cy="111442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E3F757C7-91F4-480A-8A33-86C2FE539589}"/>
              </a:ext>
            </a:extLst>
          </p:cNvPr>
          <p:cNvSpPr txBox="1"/>
          <p:nvPr/>
        </p:nvSpPr>
        <p:spPr>
          <a:xfrm>
            <a:off x="4923560" y="8243121"/>
            <a:ext cx="1453688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b="1" dirty="0">
                <a:latin typeface="+mn-lt"/>
                <a:ea typeface="+mn-ea"/>
                <a:sym typeface="+mn-ea"/>
              </a:rPr>
              <a:t>Reporter:</a:t>
            </a:r>
            <a:r>
              <a:rPr lang="en-US" altLang="zh-CN" sz="3600" b="1" noProof="1"/>
              <a:t> Zhao Wenlong(Bruce</a:t>
            </a:r>
            <a:r>
              <a:rPr lang="en-US" altLang="zh-CN" sz="3600" b="1" noProof="1">
                <a:solidFill>
                  <a:schemeClr val="tx2"/>
                </a:solidFill>
              </a:rPr>
              <a:t>)</a:t>
            </a:r>
          </a:p>
          <a:p>
            <a:pPr>
              <a:defRPr/>
            </a:pPr>
            <a:r>
              <a:rPr lang="en-US" altLang="zh-CN" sz="3600" b="1" noProof="1">
                <a:solidFill>
                  <a:schemeClr val="tx2"/>
                </a:solidFill>
                <a:latin typeface="+mn-lt"/>
                <a:ea typeface="+mn-ea"/>
                <a:sym typeface="+mn-ea"/>
              </a:rPr>
              <a:t>                  </a:t>
            </a:r>
            <a:r>
              <a:rPr lang="en-US" altLang="zh-CN" sz="3600" b="1" dirty="0">
                <a:latin typeface="+mn-lt"/>
                <a:ea typeface="+mn-ea"/>
                <a:sym typeface="+mn-ea"/>
              </a:rPr>
              <a:t>XU Lulu(Bonny)</a:t>
            </a:r>
          </a:p>
          <a:p>
            <a:pPr>
              <a:defRPr/>
            </a:pPr>
            <a:r>
              <a:rPr lang="zh-CN" altLang="en-US" sz="3600" b="1" noProof="1"/>
              <a:t>                 </a:t>
            </a:r>
            <a:r>
              <a:rPr lang="en-US" altLang="zh-CN" sz="3600" b="1" noProof="1"/>
              <a:t>Zhu Huaxing(Danes)</a:t>
            </a:r>
          </a:p>
          <a:p>
            <a:pPr>
              <a:defRPr/>
            </a:pPr>
            <a:r>
              <a:rPr lang="en-US" altLang="zh-CN" sz="3600" b="1" noProof="1"/>
              <a:t>                 Wei Feng(Max)</a:t>
            </a:r>
          </a:p>
          <a:p>
            <a:pPr>
              <a:defRPr/>
            </a:pPr>
            <a:r>
              <a:rPr lang="en-US" altLang="zh-CN" sz="3600" b="1" noProof="1"/>
              <a:t>                 Tian Zhiwen(Kevin)</a:t>
            </a:r>
          </a:p>
          <a:p>
            <a:pPr>
              <a:defRPr/>
            </a:pPr>
            <a:r>
              <a:rPr lang="en-US" altLang="zh-CN" sz="3600" b="1" noProof="1"/>
              <a:t>                 Zhang Shuai(James)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534623" y="391892"/>
            <a:ext cx="1101500" cy="1101500"/>
          </a:xfrm>
          <a:prstGeom prst="rect">
            <a:avLst/>
          </a:prstGeom>
        </p:spPr>
      </p:pic>
      <p:pic>
        <p:nvPicPr>
          <p:cNvPr id="465" name="Picture" descr="Picture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 rot="5400000">
            <a:off x="930548" y="771530"/>
            <a:ext cx="430596" cy="373349"/>
          </a:xfrm>
          <a:prstGeom prst="rect">
            <a:avLst/>
          </a:prstGeom>
        </p:spPr>
      </p:pic>
      <p:sp>
        <p:nvSpPr>
          <p:cNvPr id="934" name="文本"/>
          <p:cNvSpPr>
            <a:spLocks noGrp="1"/>
          </p:cNvSpPr>
          <p:nvPr>
            <p:ph type="ctrTitle"/>
          </p:nvPr>
        </p:nvSpPr>
        <p:spPr>
          <a:xfrm>
            <a:off x="2060671" y="537145"/>
            <a:ext cx="18191760" cy="975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ts val="5280"/>
              </a:lnSpc>
            </a:pPr>
            <a:r>
              <a:rPr lang="en-US" altLang="zh-CN" sz="5400" b="1" dirty="0">
                <a:solidFill>
                  <a:srgbClr val="000000">
                    <a:alpha val="10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GEETYPE-XinGothicGB-W7" charset="-122"/>
                <a:cs typeface="GEETYPE-XinGothicGB-W7" charset="-122"/>
              </a:rPr>
              <a:t>Indigenous research</a:t>
            </a:r>
            <a:endParaRPr kumimoji="1" lang="zh-CN" altLang="en-US" sz="5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963" name="Picture" descr="Picture"/>
          <p:cNvPicPr>
            <a:picLocks noChangeAspect="1"/>
          </p:cNvPicPr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20573820" y="4126965"/>
            <a:ext cx="3641379" cy="3641379"/>
          </a:xfrm>
          <a:prstGeom prst="rect">
            <a:avLst/>
          </a:prstGeom>
        </p:spPr>
      </p:pic>
      <p:pic>
        <p:nvPicPr>
          <p:cNvPr id="2432" name="Picture" descr="Picture"/>
          <p:cNvPicPr>
            <a:picLocks noChangeAspect="1"/>
          </p:cNvPicPr>
          <p:nvPr/>
        </p:nvPicPr>
        <p:blipFill>
          <a:blip r:embed="rId5" cstate="print">
            <a:alphaModFix amt="28999"/>
          </a:blip>
          <a:stretch>
            <a:fillRect/>
          </a:stretch>
        </p:blipFill>
        <p:spPr>
          <a:xfrm>
            <a:off x="16751048" y="4419175"/>
            <a:ext cx="6698337" cy="6698337"/>
          </a:xfrm>
          <a:prstGeom prst="rect">
            <a:avLst/>
          </a:prstGeom>
        </p:spPr>
      </p:pic>
      <p:pic>
        <p:nvPicPr>
          <p:cNvPr id="2900" name="Picture" descr="Picture"/>
          <p:cNvPicPr>
            <a:picLocks noChangeAspect="1"/>
          </p:cNvPicPr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16407517" y="8557313"/>
            <a:ext cx="1642124" cy="1642124"/>
          </a:xfrm>
          <a:prstGeom prst="rect">
            <a:avLst/>
          </a:prstGeom>
        </p:spPr>
      </p:pic>
      <p:pic>
        <p:nvPicPr>
          <p:cNvPr id="3369" name="Picture" descr="Picture"/>
          <p:cNvPicPr>
            <a:picLocks noChangeAspect="1"/>
          </p:cNvPicPr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15482430" y="2598483"/>
            <a:ext cx="2936759" cy="2936759"/>
          </a:xfrm>
          <a:prstGeom prst="rect">
            <a:avLst/>
          </a:prstGeom>
        </p:spPr>
      </p:pic>
      <p:pic>
        <p:nvPicPr>
          <p:cNvPr id="3838" name="Picture" descr="Picture"/>
          <p:cNvPicPr>
            <a:picLocks noChangeAspect="1"/>
          </p:cNvPicPr>
          <p:nvPr/>
        </p:nvPicPr>
        <p:blipFill>
          <a:blip r:embed="rId8" cstate="print">
            <a:alphaModFix amt="28999"/>
          </a:blip>
          <a:stretch>
            <a:fillRect/>
          </a:stretch>
        </p:blipFill>
        <p:spPr>
          <a:xfrm>
            <a:off x="15538261" y="2598484"/>
            <a:ext cx="2936759" cy="2936759"/>
          </a:xfrm>
          <a:prstGeom prst="rect">
            <a:avLst/>
          </a:prstGeom>
        </p:spPr>
      </p:pic>
      <p:pic>
        <p:nvPicPr>
          <p:cNvPr id="4306" name="Picture" descr="Picture"/>
          <p:cNvPicPr>
            <a:picLocks noChangeAspect="1"/>
          </p:cNvPicPr>
          <p:nvPr/>
        </p:nvPicPr>
        <p:blipFill>
          <a:blip r:embed="rId9" cstate="print">
            <a:alphaModFix/>
          </a:blip>
          <a:stretch>
            <a:fillRect/>
          </a:stretch>
        </p:blipFill>
        <p:spPr>
          <a:xfrm>
            <a:off x="16801706" y="8951502"/>
            <a:ext cx="853745" cy="853745"/>
          </a:xfrm>
          <a:prstGeom prst="rect">
            <a:avLst/>
          </a:prstGeom>
        </p:spPr>
      </p:pic>
      <p:sp>
        <p:nvSpPr>
          <p:cNvPr id="5803" name="文本"/>
          <p:cNvSpPr>
            <a:spLocks noGrp="1"/>
          </p:cNvSpPr>
          <p:nvPr>
            <p:ph type="ctrTitle"/>
          </p:nvPr>
        </p:nvSpPr>
        <p:spPr>
          <a:xfrm>
            <a:off x="845254" y="2283369"/>
            <a:ext cx="15271485" cy="760538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❶one is simple transplantation, directly applying foreign theories to local society</a:t>
            </a: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❷Secondly, according to the particularity of the local society, it supplements, revises or decides the foreign theories.</a:t>
            </a: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❸The third is to construct original theories based on local society. </a:t>
            </a:r>
            <a:br>
              <a:rPr lang="en-US" altLang="zh-CN" dirty="0"/>
            </a:br>
            <a:br>
              <a:rPr lang="en-US" altLang="zh-CN" dirty="0"/>
            </a:b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26326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6156888" y="822888"/>
            <a:ext cx="12070222" cy="12070222"/>
          </a:xfrm>
          <a:prstGeom prst="rect">
            <a:avLst/>
          </a:prstGeom>
        </p:spPr>
      </p:pic>
      <p:pic>
        <p:nvPicPr>
          <p:cNvPr id="468" name="Picture" descr="Picture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 rot="10800000">
            <a:off x="11685607" y="2196929"/>
            <a:ext cx="1012783" cy="878136"/>
          </a:xfrm>
          <a:prstGeom prst="rect">
            <a:avLst/>
          </a:prstGeom>
        </p:spPr>
      </p:pic>
      <p:sp>
        <p:nvSpPr>
          <p:cNvPr id="1976" name="文本"/>
          <p:cNvSpPr>
            <a:spLocks noGrp="1"/>
          </p:cNvSpPr>
          <p:nvPr>
            <p:ph type="ctrTitle"/>
          </p:nvPr>
        </p:nvSpPr>
        <p:spPr>
          <a:xfrm>
            <a:off x="7184633" y="7167022"/>
            <a:ext cx="10014732" cy="103631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0" i="0" u="none" spc="480" dirty="0">
                <a:solidFill>
                  <a:srgbClr val="000000">
                    <a:alpha val="100000"/>
                  </a:srgbClr>
                </a:solidFill>
                <a:latin typeface="Noto Sans S Chinese DemiLight" charset="-122"/>
                <a:ea typeface="Noto Sans S Chinese DemiLight" charset="-122"/>
                <a:cs typeface="Noto Sans S Chinese DemiLight" charset="-122"/>
              </a:rPr>
              <a:t>Prospect of the development and research of communication in China</a:t>
            </a:r>
            <a:endParaRPr kumimoji="1" lang="zh-CN" altLang="en-US" sz="3200" dirty="0">
              <a:solidFill>
                <a:srgbClr val="000000"/>
              </a:solidFill>
            </a:endParaRPr>
          </a:p>
        </p:txBody>
      </p:sp>
      <p:sp>
        <p:nvSpPr>
          <p:cNvPr id="3062" name="文本"/>
          <p:cNvSpPr>
            <a:spLocks noGrp="1"/>
          </p:cNvSpPr>
          <p:nvPr>
            <p:ph type="ctrTitle"/>
          </p:nvPr>
        </p:nvSpPr>
        <p:spPr>
          <a:xfrm>
            <a:off x="6752528" y="4102783"/>
            <a:ext cx="10878942" cy="19280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15181"/>
              </a:lnSpc>
            </a:pPr>
            <a:r>
              <a:rPr lang="zh-CN" altLang="en-US" sz="12651" b="0" i="0" u="none" spc="0" dirty="0">
                <a:solidFill>
                  <a:srgbClr val="000000">
                    <a:alpha val="100000"/>
                  </a:srgbClr>
                </a:solidFill>
                <a:latin typeface="Francois One" charset="-122"/>
                <a:ea typeface="Francois One" charset="-122"/>
                <a:cs typeface="Francois One" charset="-122"/>
              </a:rPr>
              <a:t>PART.03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534623" y="391892"/>
            <a:ext cx="1101500" cy="1101500"/>
          </a:xfrm>
          <a:prstGeom prst="rect">
            <a:avLst/>
          </a:prstGeom>
        </p:spPr>
      </p:pic>
      <p:pic>
        <p:nvPicPr>
          <p:cNvPr id="465" name="Picture" descr="Picture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 rot="5400000">
            <a:off x="930548" y="771530"/>
            <a:ext cx="430596" cy="373349"/>
          </a:xfrm>
          <a:prstGeom prst="rect">
            <a:avLst/>
          </a:prstGeom>
        </p:spPr>
      </p:pic>
      <p:sp>
        <p:nvSpPr>
          <p:cNvPr id="934" name="文本"/>
          <p:cNvSpPr>
            <a:spLocks noGrp="1"/>
          </p:cNvSpPr>
          <p:nvPr>
            <p:ph type="ctrTitle"/>
          </p:nvPr>
        </p:nvSpPr>
        <p:spPr>
          <a:xfrm>
            <a:off x="2070512" y="592852"/>
            <a:ext cx="22867669" cy="58065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7680"/>
              </a:lnSpc>
            </a:pPr>
            <a:r>
              <a:rPr lang="en-US" altLang="zh-CN" sz="4000" b="1" i="0" u="none" spc="480" dirty="0">
                <a:solidFill>
                  <a:srgbClr val="000000">
                    <a:alpha val="10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S Chinese DemiLight" charset="-122"/>
                <a:ea typeface="Noto Sans S Chinese DemiLight" charset="-122"/>
                <a:cs typeface="Noto Sans S Chinese DemiLight" charset="-122"/>
              </a:rPr>
              <a:t>Prospect of the development and research of communication in China</a:t>
            </a:r>
            <a:endParaRPr kumimoji="1" lang="zh-CN" altLang="en-US" sz="11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63" name="Picture" descr="Picture"/>
          <p:cNvPicPr>
            <a:picLocks noChangeAspect="1"/>
          </p:cNvPicPr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-340108" y="3628114"/>
            <a:ext cx="25064215" cy="6459770"/>
          </a:xfrm>
          <a:prstGeom prst="rect">
            <a:avLst/>
          </a:prstGeom>
        </p:spPr>
      </p:pic>
      <p:pic>
        <p:nvPicPr>
          <p:cNvPr id="2432" name="Picture" descr="Picture"/>
          <p:cNvPicPr>
            <a:picLocks noChangeAspect="1"/>
          </p:cNvPicPr>
          <p:nvPr/>
        </p:nvPicPr>
        <p:blipFill>
          <a:blip r:embed="rId5" cstate="print">
            <a:alphaModFix amt="13000"/>
          </a:blip>
          <a:stretch>
            <a:fillRect/>
          </a:stretch>
        </p:blipFill>
        <p:spPr>
          <a:xfrm>
            <a:off x="307725" y="3628114"/>
            <a:ext cx="25064215" cy="6459770"/>
          </a:xfrm>
          <a:prstGeom prst="rect">
            <a:avLst/>
          </a:prstGeom>
        </p:spPr>
      </p:pic>
      <p:pic>
        <p:nvPicPr>
          <p:cNvPr id="2894" name="Picture" descr="Picture"/>
          <p:cNvPicPr>
            <a:picLocks noChangeAspect="1"/>
          </p:cNvPicPr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3440730" y="4677762"/>
            <a:ext cx="1383832" cy="1383832"/>
          </a:xfrm>
          <a:prstGeom prst="rect">
            <a:avLst/>
          </a:prstGeom>
        </p:spPr>
      </p:pic>
      <p:pic>
        <p:nvPicPr>
          <p:cNvPr id="3362" name="Picture" descr="Picture"/>
          <p:cNvPicPr>
            <a:picLocks noChangeAspect="1"/>
          </p:cNvPicPr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3359181" y="7625736"/>
            <a:ext cx="1383832" cy="1383832"/>
          </a:xfrm>
          <a:prstGeom prst="rect">
            <a:avLst/>
          </a:prstGeom>
        </p:spPr>
      </p:pic>
      <p:sp>
        <p:nvSpPr>
          <p:cNvPr id="4858" name="文本"/>
          <p:cNvSpPr>
            <a:spLocks noGrp="1"/>
          </p:cNvSpPr>
          <p:nvPr>
            <p:ph type="ctrTitle"/>
          </p:nvPr>
        </p:nvSpPr>
        <p:spPr>
          <a:xfrm>
            <a:off x="5575357" y="4890921"/>
            <a:ext cx="7264476" cy="103631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4079"/>
              </a:lnSpc>
            </a:pPr>
            <a:r>
              <a:rPr lang="en-US" altLang="zh-CN" sz="2800" b="1" i="0" u="none" spc="480" dirty="0">
                <a:solidFill>
                  <a:srgbClr val="000000">
                    <a:alpha val="100000"/>
                  </a:srgbClr>
                </a:solidFill>
                <a:latin typeface="Noto Sans S Chinese DemiLight" charset="-122"/>
                <a:ea typeface="Noto Sans S Chinese DemiLight" charset="-122"/>
                <a:cs typeface="Noto Sans S Chinese DemiLight" charset="-122"/>
              </a:rPr>
              <a:t>Do not ignore the initial theoretical pursuit</a:t>
            </a:r>
            <a:endParaRPr kumimoji="1"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6962" name="文本"/>
          <p:cNvSpPr>
            <a:spLocks noGrp="1"/>
          </p:cNvSpPr>
          <p:nvPr>
            <p:ph type="ctrTitle"/>
          </p:nvPr>
        </p:nvSpPr>
        <p:spPr>
          <a:xfrm>
            <a:off x="5500400" y="7828161"/>
            <a:ext cx="6458854" cy="9708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4079"/>
              </a:lnSpc>
            </a:pPr>
            <a:r>
              <a:rPr lang="en-US" altLang="zh-CN" sz="2800" b="1" i="0" u="none" spc="480" dirty="0">
                <a:solidFill>
                  <a:srgbClr val="000000">
                    <a:alpha val="100000"/>
                  </a:srgbClr>
                </a:solidFill>
                <a:latin typeface="Noto Sans S Chinese DemiLight" charset="-122"/>
                <a:ea typeface="Noto Sans S Chinese DemiLight" charset="-122"/>
                <a:cs typeface="Noto Sans S Chinese DemiLight" charset="-122"/>
              </a:rPr>
              <a:t>Establish a scientific and fair academic mechanism</a:t>
            </a:r>
            <a:endParaRPr kumimoji="1" lang="zh-CN" altLang="en-US" sz="2400" b="1" dirty="0">
              <a:solidFill>
                <a:srgbClr val="000000"/>
              </a:solidFill>
            </a:endParaRPr>
          </a:p>
        </p:txBody>
      </p:sp>
      <p:pic>
        <p:nvPicPr>
          <p:cNvPr id="8038" name="Picture" descr="Picture"/>
          <p:cNvPicPr>
            <a:picLocks noChangeAspect="1"/>
          </p:cNvPicPr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13410442" y="4677762"/>
            <a:ext cx="1383832" cy="1383832"/>
          </a:xfrm>
          <a:prstGeom prst="rect">
            <a:avLst/>
          </a:prstGeom>
        </p:spPr>
      </p:pic>
      <p:pic>
        <p:nvPicPr>
          <p:cNvPr id="8507" name="Picture" descr="Picture"/>
          <p:cNvPicPr>
            <a:picLocks noChangeAspect="1"/>
          </p:cNvPicPr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13410442" y="7654404"/>
            <a:ext cx="1383832" cy="1383832"/>
          </a:xfrm>
          <a:prstGeom prst="rect">
            <a:avLst/>
          </a:prstGeom>
        </p:spPr>
      </p:pic>
      <p:sp>
        <p:nvSpPr>
          <p:cNvPr id="10005" name="文本"/>
          <p:cNvSpPr>
            <a:spLocks noGrp="1"/>
          </p:cNvSpPr>
          <p:nvPr>
            <p:ph type="ctrTitle"/>
          </p:nvPr>
        </p:nvSpPr>
        <p:spPr>
          <a:xfrm>
            <a:off x="15658542" y="4890921"/>
            <a:ext cx="8725458" cy="81187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4079"/>
              </a:lnSpc>
            </a:pPr>
            <a:r>
              <a:rPr lang="en-US" altLang="zh-CN" sz="2800" b="1" i="0" u="none" spc="480" dirty="0">
                <a:solidFill>
                  <a:srgbClr val="000000">
                    <a:alpha val="100000"/>
                  </a:srgbClr>
                </a:solidFill>
                <a:latin typeface="Noto Sans S Chinese DemiLight" charset="-122"/>
                <a:ea typeface="Noto Sans S Chinese DemiLight" charset="-122"/>
                <a:cs typeface="Noto Sans S Chinese DemiLight" charset="-122"/>
              </a:rPr>
              <a:t>Pay attention to the diversity of research directions</a:t>
            </a:r>
            <a:endParaRPr kumimoji="1"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12113" name="文本"/>
          <p:cNvSpPr>
            <a:spLocks noGrp="1"/>
          </p:cNvSpPr>
          <p:nvPr>
            <p:ph type="ctrTitle"/>
          </p:nvPr>
        </p:nvSpPr>
        <p:spPr>
          <a:xfrm>
            <a:off x="15658542" y="7762694"/>
            <a:ext cx="7575531" cy="9818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4079"/>
              </a:lnSpc>
            </a:pPr>
            <a:r>
              <a:rPr lang="en-US" altLang="zh-CN" sz="2800" b="1" i="0" u="none" spc="480" dirty="0">
                <a:solidFill>
                  <a:srgbClr val="000000">
                    <a:alpha val="100000"/>
                  </a:srgbClr>
                </a:solidFill>
                <a:latin typeface="Noto Sans S Chinese DemiLight" charset="-122"/>
                <a:ea typeface="Noto Sans S Chinese DemiLight" charset="-122"/>
                <a:cs typeface="Noto Sans S Chinese DemiLight" charset="-122"/>
              </a:rPr>
              <a:t>Strengthen international exchanges</a:t>
            </a:r>
            <a:endParaRPr kumimoji="1" lang="zh-CN" altLang="en-US" sz="2400" b="1" dirty="0">
              <a:solidFill>
                <a:srgbClr val="000000"/>
              </a:solidFill>
            </a:endParaRPr>
          </a:p>
        </p:txBody>
      </p:sp>
      <p:pic>
        <p:nvPicPr>
          <p:cNvPr id="13191" name="Picture" descr="Picture"/>
          <p:cNvPicPr>
            <a:picLocks noChangeAspect="1"/>
          </p:cNvPicPr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3705773" y="4914138"/>
            <a:ext cx="853745" cy="853745"/>
          </a:xfrm>
          <a:prstGeom prst="rect">
            <a:avLst/>
          </a:prstGeom>
        </p:spPr>
      </p:pic>
      <p:pic>
        <p:nvPicPr>
          <p:cNvPr id="13659" name="Picture" descr="Picture"/>
          <p:cNvPicPr>
            <a:picLocks noChangeAspect="1"/>
          </p:cNvPicPr>
          <p:nvPr/>
        </p:nvPicPr>
        <p:blipFill>
          <a:blip r:embed="rId8" cstate="print">
            <a:alphaModFix/>
          </a:blip>
          <a:stretch>
            <a:fillRect/>
          </a:stretch>
        </p:blipFill>
        <p:spPr>
          <a:xfrm>
            <a:off x="13675485" y="7890780"/>
            <a:ext cx="853745" cy="853745"/>
          </a:xfrm>
          <a:prstGeom prst="rect">
            <a:avLst/>
          </a:prstGeom>
        </p:spPr>
      </p:pic>
      <p:pic>
        <p:nvPicPr>
          <p:cNvPr id="14128" name="Picture" descr="Picture"/>
          <p:cNvPicPr>
            <a:picLocks noChangeAspect="1"/>
          </p:cNvPicPr>
          <p:nvPr/>
        </p:nvPicPr>
        <p:blipFill>
          <a:blip r:embed="rId9" cstate="print">
            <a:alphaModFix/>
          </a:blip>
          <a:stretch>
            <a:fillRect/>
          </a:stretch>
        </p:blipFill>
        <p:spPr>
          <a:xfrm>
            <a:off x="13675485" y="4914138"/>
            <a:ext cx="853745" cy="853745"/>
          </a:xfrm>
          <a:prstGeom prst="rect">
            <a:avLst/>
          </a:prstGeom>
        </p:spPr>
      </p:pic>
      <p:pic>
        <p:nvPicPr>
          <p:cNvPr id="14597" name="Picture" descr="Picture"/>
          <p:cNvPicPr>
            <a:picLocks noChangeAspect="1"/>
          </p:cNvPicPr>
          <p:nvPr/>
        </p:nvPicPr>
        <p:blipFill>
          <a:blip r:embed="rId10" cstate="print">
            <a:alphaModFix/>
          </a:blip>
          <a:stretch>
            <a:fillRect/>
          </a:stretch>
        </p:blipFill>
        <p:spPr>
          <a:xfrm>
            <a:off x="3705773" y="7890780"/>
            <a:ext cx="853745" cy="853745"/>
          </a:xfrm>
          <a:prstGeom prst="rect">
            <a:avLst/>
          </a:prstGeom>
        </p:spPr>
      </p:pic>
      <p:pic>
        <p:nvPicPr>
          <p:cNvPr id="23" name="Picture" descr="Picture">
            <a:extLst>
              <a:ext uri="{FF2B5EF4-FFF2-40B4-BE49-F238E27FC236}">
                <a16:creationId xmlns:a16="http://schemas.microsoft.com/office/drawing/2014/main" id="{DD15923E-BE94-413B-A659-6E0DFE44D9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/>
          </a:blip>
          <a:stretch>
            <a:fillRect/>
          </a:stretch>
        </p:blipFill>
        <p:spPr>
          <a:xfrm>
            <a:off x="3522278" y="7895733"/>
            <a:ext cx="853745" cy="8537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8315929" y="-1788057"/>
            <a:ext cx="8052143" cy="8052143"/>
          </a:xfrm>
          <a:prstGeom prst="rect">
            <a:avLst/>
          </a:prstGeom>
        </p:spPr>
      </p:pic>
      <p:pic>
        <p:nvPicPr>
          <p:cNvPr id="469" name="Picture" descr="Picture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-2695033" y="-3790107"/>
            <a:ext cx="6560817" cy="6560817"/>
          </a:xfrm>
          <a:prstGeom prst="rect">
            <a:avLst/>
          </a:prstGeom>
        </p:spPr>
      </p:pic>
      <p:pic>
        <p:nvPicPr>
          <p:cNvPr id="938" name="Picture" descr="Picture"/>
          <p:cNvPicPr>
            <a:picLocks noChangeAspect="1"/>
          </p:cNvPicPr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2001408" y="680543"/>
            <a:ext cx="2251747" cy="2251747"/>
          </a:xfrm>
          <a:prstGeom prst="rect">
            <a:avLst/>
          </a:prstGeom>
        </p:spPr>
      </p:pic>
      <p:pic>
        <p:nvPicPr>
          <p:cNvPr id="1404" name="Picture" descr="Picture"/>
          <p:cNvPicPr>
            <a:picLocks noChangeAspect="1"/>
          </p:cNvPicPr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 rot="5400000">
            <a:off x="2810781" y="1456620"/>
            <a:ext cx="880248" cy="763220"/>
          </a:xfrm>
          <a:prstGeom prst="rect">
            <a:avLst/>
          </a:prstGeom>
        </p:spPr>
      </p:pic>
      <p:sp>
        <p:nvSpPr>
          <p:cNvPr id="1876" name="文本"/>
          <p:cNvSpPr>
            <a:spLocks noGrp="1"/>
          </p:cNvSpPr>
          <p:nvPr>
            <p:ph type="ctrTitle"/>
          </p:nvPr>
        </p:nvSpPr>
        <p:spPr>
          <a:xfrm>
            <a:off x="2284296" y="3226954"/>
            <a:ext cx="9342497" cy="520607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20496"/>
              </a:lnSpc>
            </a:pPr>
            <a:r>
              <a:rPr lang="en-US" altLang="zh-CN" sz="17080" b="0" i="0" u="none" spc="0" dirty="0">
                <a:solidFill>
                  <a:srgbClr val="000000">
                    <a:alpha val="100000"/>
                  </a:srgbClr>
                </a:solidFill>
                <a:latin typeface="GEETYPE-XinGothicGB-W7" charset="-122"/>
                <a:ea typeface="GEETYPE-XinGothicGB-W7" charset="-122"/>
                <a:cs typeface="GEETYPE-XinGothicGB-W7" charset="-122"/>
              </a:rPr>
              <a:t>THANKS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pic>
        <p:nvPicPr>
          <p:cNvPr id="2911" name="Picture" descr="Picture"/>
          <p:cNvPicPr>
            <a:picLocks noChangeAspect="1"/>
          </p:cNvPicPr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14505608" y="2392790"/>
            <a:ext cx="8312016" cy="8312016"/>
          </a:xfrm>
          <a:prstGeom prst="rect">
            <a:avLst/>
          </a:prstGeom>
        </p:spPr>
      </p:pic>
      <p:pic>
        <p:nvPicPr>
          <p:cNvPr id="3380" name="Picture" descr="Picture"/>
          <p:cNvPicPr>
            <a:picLocks noChangeAspect="1"/>
          </p:cNvPicPr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14869951" y="1838230"/>
            <a:ext cx="2011490" cy="2011490"/>
          </a:xfrm>
          <a:prstGeom prst="rect">
            <a:avLst/>
          </a:prstGeom>
        </p:spPr>
      </p:pic>
      <p:sp>
        <p:nvSpPr>
          <p:cNvPr id="7954" name="文本"/>
          <p:cNvSpPr>
            <a:spLocks noGrp="1"/>
          </p:cNvSpPr>
          <p:nvPr>
            <p:ph type="ctrTitle"/>
          </p:nvPr>
        </p:nvSpPr>
        <p:spPr>
          <a:xfrm>
            <a:off x="21868301" y="416040"/>
            <a:ext cx="1898645" cy="52900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ts val="4165"/>
              </a:lnSpc>
            </a:pPr>
            <a:r>
              <a:rPr lang="zh-CN" altLang="en-US" sz="3471" b="0" i="0" u="none" spc="0" dirty="0">
                <a:solidFill>
                  <a:srgbClr val="000000">
                    <a:alpha val="100000"/>
                  </a:srgbClr>
                </a:solidFill>
                <a:latin typeface="Francois One" charset="-122"/>
                <a:ea typeface="Francois One" charset="-122"/>
                <a:cs typeface="Francois One" charset="-122"/>
              </a:rPr>
              <a:t>-2020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pic>
        <p:nvPicPr>
          <p:cNvPr id="8953" name="Picture" descr="Picture"/>
          <p:cNvPicPr>
            <a:picLocks noChangeAspect="1"/>
          </p:cNvPicPr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12937616" y="8433024"/>
            <a:ext cx="1114420" cy="111442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E4E13712-E13E-45B4-BDB7-1C0B2E4A0F43}"/>
              </a:ext>
            </a:extLst>
          </p:cNvPr>
          <p:cNvSpPr txBox="1"/>
          <p:nvPr/>
        </p:nvSpPr>
        <p:spPr>
          <a:xfrm>
            <a:off x="3779049" y="7775016"/>
            <a:ext cx="1453688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b="1" dirty="0">
                <a:latin typeface="+mn-lt"/>
                <a:ea typeface="+mn-ea"/>
                <a:sym typeface="+mn-ea"/>
              </a:rPr>
              <a:t>Reporter:</a:t>
            </a:r>
            <a:r>
              <a:rPr lang="en-US" altLang="zh-CN" sz="3600" b="1" noProof="1"/>
              <a:t> Zhao Wenlong(Bruce</a:t>
            </a:r>
            <a:r>
              <a:rPr lang="en-US" altLang="zh-CN" sz="3600" b="1" noProof="1">
                <a:solidFill>
                  <a:schemeClr val="tx2"/>
                </a:solidFill>
              </a:rPr>
              <a:t>)</a:t>
            </a:r>
          </a:p>
          <a:p>
            <a:pPr>
              <a:defRPr/>
            </a:pPr>
            <a:r>
              <a:rPr lang="en-US" altLang="zh-CN" sz="3600" b="1" noProof="1">
                <a:solidFill>
                  <a:schemeClr val="tx2"/>
                </a:solidFill>
                <a:latin typeface="+mn-lt"/>
                <a:ea typeface="+mn-ea"/>
                <a:sym typeface="+mn-ea"/>
              </a:rPr>
              <a:t>                  </a:t>
            </a:r>
            <a:r>
              <a:rPr lang="en-US" altLang="zh-CN" sz="3600" b="1" dirty="0">
                <a:latin typeface="+mn-lt"/>
                <a:ea typeface="+mn-ea"/>
                <a:sym typeface="+mn-ea"/>
              </a:rPr>
              <a:t>XU Lulu(Bonny)</a:t>
            </a:r>
          </a:p>
          <a:p>
            <a:pPr>
              <a:defRPr/>
            </a:pPr>
            <a:r>
              <a:rPr lang="zh-CN" altLang="en-US" sz="3600" b="1" noProof="1"/>
              <a:t>                 </a:t>
            </a:r>
            <a:r>
              <a:rPr lang="en-US" altLang="zh-CN" sz="3600" b="1" noProof="1"/>
              <a:t>Zhu Huaxing(Danes)</a:t>
            </a:r>
          </a:p>
          <a:p>
            <a:pPr>
              <a:defRPr/>
            </a:pPr>
            <a:r>
              <a:rPr lang="en-US" altLang="zh-CN" sz="3600" b="1" noProof="1"/>
              <a:t>                 Wei Feng(Max)</a:t>
            </a:r>
          </a:p>
          <a:p>
            <a:pPr>
              <a:defRPr/>
            </a:pPr>
            <a:r>
              <a:rPr lang="en-US" altLang="zh-CN" sz="3600" b="1" noProof="1"/>
              <a:t>                 Tian Zhiwen(Kevin)</a:t>
            </a:r>
          </a:p>
          <a:p>
            <a:pPr>
              <a:defRPr/>
            </a:pPr>
            <a:r>
              <a:rPr lang="en-US" altLang="zh-CN" sz="3600" b="1" noProof="1"/>
              <a:t>                 Zhang Shuai(James)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356664" y="2754427"/>
            <a:ext cx="7872569" cy="7872569"/>
          </a:xfrm>
          <a:prstGeom prst="rect">
            <a:avLst/>
          </a:prstGeom>
        </p:spPr>
      </p:pic>
      <p:pic>
        <p:nvPicPr>
          <p:cNvPr id="467" name="Picture" descr="Picture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7181097" y="8118928"/>
            <a:ext cx="2701955" cy="2701955"/>
          </a:xfrm>
          <a:prstGeom prst="rect">
            <a:avLst/>
          </a:prstGeom>
        </p:spPr>
      </p:pic>
      <p:pic>
        <p:nvPicPr>
          <p:cNvPr id="934" name="Picture" descr="Picture"/>
          <p:cNvPicPr>
            <a:picLocks noChangeAspect="1"/>
          </p:cNvPicPr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 rot="5400000">
            <a:off x="8152294" y="9050172"/>
            <a:ext cx="1056242" cy="915817"/>
          </a:xfrm>
          <a:prstGeom prst="rect">
            <a:avLst/>
          </a:prstGeom>
        </p:spPr>
      </p:pic>
      <p:sp>
        <p:nvSpPr>
          <p:cNvPr id="2435" name="文本"/>
          <p:cNvSpPr>
            <a:spLocks noGrp="1"/>
          </p:cNvSpPr>
          <p:nvPr>
            <p:ph type="ctrTitle"/>
          </p:nvPr>
        </p:nvSpPr>
        <p:spPr>
          <a:xfrm>
            <a:off x="2418319" y="6212988"/>
            <a:ext cx="5563236" cy="115995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9133"/>
              </a:lnSpc>
            </a:pPr>
            <a:r>
              <a:rPr lang="zh-CN" altLang="en-US" sz="7611" b="0" i="0" u="none" spc="761" dirty="0">
                <a:solidFill>
                  <a:srgbClr val="000000">
                    <a:alpha val="100000"/>
                  </a:srgbClr>
                </a:solidFill>
                <a:latin typeface="Francois One" charset="-122"/>
                <a:ea typeface="Francois One" charset="-122"/>
                <a:cs typeface="Francois One" charset="-122"/>
              </a:rPr>
              <a:t>CONTENT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7564" name="文本"/>
          <p:cNvSpPr>
            <a:spLocks noGrp="1"/>
          </p:cNvSpPr>
          <p:nvPr>
            <p:ph type="ctrTitle"/>
          </p:nvPr>
        </p:nvSpPr>
        <p:spPr>
          <a:xfrm>
            <a:off x="14140185" y="2730015"/>
            <a:ext cx="8261368" cy="518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4079"/>
              </a:lnSpc>
            </a:pPr>
            <a:r>
              <a:rPr lang="en-US" altLang="zh-CN" sz="3200" b="0" i="0" u="none" spc="480" dirty="0">
                <a:solidFill>
                  <a:srgbClr val="000000">
                    <a:alpha val="100000"/>
                  </a:srgbClr>
                </a:solidFill>
                <a:latin typeface="Noto Sans S Chinese DemiLight" charset="-122"/>
                <a:ea typeface="Noto Sans S Chinese DemiLight" charset="-122"/>
                <a:cs typeface="Noto Sans S Chinese DemiLight" charset="-122"/>
              </a:rPr>
              <a:t>The origin and development of communication in China</a:t>
            </a:r>
            <a:endParaRPr kumimoji="1" lang="zh-CN" altLang="en-US" sz="2800" dirty="0">
              <a:solidFill>
                <a:srgbClr val="000000"/>
              </a:solidFill>
            </a:endParaRPr>
          </a:p>
        </p:txBody>
      </p:sp>
      <p:sp>
        <p:nvSpPr>
          <p:cNvPr id="8632" name="文本"/>
          <p:cNvSpPr>
            <a:spLocks noGrp="1"/>
          </p:cNvSpPr>
          <p:nvPr>
            <p:ph type="ctrTitle"/>
          </p:nvPr>
        </p:nvSpPr>
        <p:spPr>
          <a:xfrm>
            <a:off x="14140184" y="5291321"/>
            <a:ext cx="9842033" cy="518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4079"/>
              </a:lnSpc>
            </a:pPr>
            <a:r>
              <a:rPr lang="en-US" altLang="zh-CN" sz="3200" b="0" i="0" u="none" spc="480" dirty="0">
                <a:solidFill>
                  <a:srgbClr val="000000">
                    <a:alpha val="100000"/>
                  </a:srgbClr>
                </a:solidFill>
                <a:latin typeface="Noto Sans S Chinese DemiLight" charset="-122"/>
                <a:ea typeface="Noto Sans S Chinese DemiLight" charset="-122"/>
                <a:cs typeface="Noto Sans S Chinese DemiLight" charset="-122"/>
              </a:rPr>
              <a:t>Current situation and characteristics of communication research in China</a:t>
            </a:r>
            <a:endParaRPr kumimoji="1" lang="zh-CN" altLang="en-US" sz="2800" dirty="0">
              <a:solidFill>
                <a:srgbClr val="000000"/>
              </a:solidFill>
            </a:endParaRPr>
          </a:p>
        </p:txBody>
      </p:sp>
      <p:sp>
        <p:nvSpPr>
          <p:cNvPr id="9700" name="文本"/>
          <p:cNvSpPr>
            <a:spLocks noGrp="1"/>
          </p:cNvSpPr>
          <p:nvPr>
            <p:ph type="ctrTitle"/>
          </p:nvPr>
        </p:nvSpPr>
        <p:spPr>
          <a:xfrm>
            <a:off x="14140185" y="7809352"/>
            <a:ext cx="9301706" cy="518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4079"/>
              </a:lnSpc>
            </a:pPr>
            <a:r>
              <a:rPr lang="en-US" altLang="zh-CN" sz="3200" b="0" i="0" u="none" spc="480" dirty="0">
                <a:solidFill>
                  <a:srgbClr val="000000">
                    <a:alpha val="100000"/>
                  </a:srgbClr>
                </a:solidFill>
                <a:latin typeface="Noto Sans S Chinese DemiLight" charset="-122"/>
                <a:ea typeface="Noto Sans S Chinese DemiLight" charset="-122"/>
                <a:cs typeface="Noto Sans S Chinese DemiLight" charset="-122"/>
              </a:rPr>
              <a:t>Prospect of the development and research of communication in China</a:t>
            </a:r>
            <a:endParaRPr kumimoji="1" lang="zh-CN" altLang="en-US" sz="2800" dirty="0">
              <a:solidFill>
                <a:srgbClr val="000000"/>
              </a:solidFill>
            </a:endParaRPr>
          </a:p>
        </p:txBody>
      </p:sp>
      <p:pic>
        <p:nvPicPr>
          <p:cNvPr id="11838" name="Picture" descr="Picture"/>
          <p:cNvPicPr>
            <a:picLocks noChangeAspect="1"/>
          </p:cNvPicPr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12407208" y="2548527"/>
            <a:ext cx="1284992" cy="1284992"/>
          </a:xfrm>
          <a:prstGeom prst="rect">
            <a:avLst/>
          </a:prstGeom>
        </p:spPr>
      </p:pic>
      <p:pic>
        <p:nvPicPr>
          <p:cNvPr id="12308" name="Picture" descr="Picture"/>
          <p:cNvPicPr>
            <a:picLocks noChangeAspect="1"/>
          </p:cNvPicPr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12407208" y="4959878"/>
            <a:ext cx="1284992" cy="1284992"/>
          </a:xfrm>
          <a:prstGeom prst="rect">
            <a:avLst/>
          </a:prstGeom>
        </p:spPr>
      </p:pic>
      <p:pic>
        <p:nvPicPr>
          <p:cNvPr id="12778" name="Picture" descr="Picture"/>
          <p:cNvPicPr>
            <a:picLocks noChangeAspect="1"/>
          </p:cNvPicPr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12407208" y="7495565"/>
            <a:ext cx="1284992" cy="1284992"/>
          </a:xfrm>
          <a:prstGeom prst="rect">
            <a:avLst/>
          </a:prstGeom>
        </p:spPr>
      </p:pic>
      <p:sp>
        <p:nvSpPr>
          <p:cNvPr id="13718" name="文本"/>
          <p:cNvSpPr>
            <a:spLocks noGrp="1"/>
          </p:cNvSpPr>
          <p:nvPr>
            <p:ph type="ctrTitle"/>
          </p:nvPr>
        </p:nvSpPr>
        <p:spPr>
          <a:xfrm>
            <a:off x="12596553" y="2927711"/>
            <a:ext cx="906303" cy="7315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5759"/>
              </a:lnSpc>
            </a:pPr>
            <a:r>
              <a:rPr lang="zh-CN" altLang="en-US" sz="4800" b="0" i="0" u="none" spc="0" dirty="0">
                <a:solidFill>
                  <a:srgbClr val="000000">
                    <a:alpha val="100000"/>
                  </a:srgbClr>
                </a:solidFill>
                <a:latin typeface="Francois One" charset="-122"/>
                <a:ea typeface="Francois One" charset="-122"/>
                <a:cs typeface="Francois One" charset="-122"/>
              </a:rPr>
              <a:t>01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4717" name="文本"/>
          <p:cNvSpPr>
            <a:spLocks noGrp="1"/>
          </p:cNvSpPr>
          <p:nvPr>
            <p:ph type="ctrTitle"/>
          </p:nvPr>
        </p:nvSpPr>
        <p:spPr>
          <a:xfrm>
            <a:off x="12596553" y="5339062"/>
            <a:ext cx="906303" cy="7315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5759"/>
              </a:lnSpc>
            </a:pPr>
            <a:r>
              <a:rPr lang="zh-CN" altLang="en-US" sz="4800" b="0" i="0" u="none" spc="0" dirty="0">
                <a:solidFill>
                  <a:srgbClr val="000000">
                    <a:alpha val="100000"/>
                  </a:srgbClr>
                </a:solidFill>
                <a:latin typeface="Francois One" charset="-122"/>
                <a:ea typeface="Francois One" charset="-122"/>
                <a:cs typeface="Francois One" charset="-122"/>
              </a:rPr>
              <a:t>02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5716" name="文本"/>
          <p:cNvSpPr>
            <a:spLocks noGrp="1"/>
          </p:cNvSpPr>
          <p:nvPr>
            <p:ph type="ctrTitle"/>
          </p:nvPr>
        </p:nvSpPr>
        <p:spPr>
          <a:xfrm>
            <a:off x="12596553" y="7809352"/>
            <a:ext cx="906303" cy="7315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5759"/>
              </a:lnSpc>
            </a:pPr>
            <a:r>
              <a:rPr lang="zh-CN" altLang="en-US" sz="4800" b="0" i="0" u="none" spc="0" dirty="0">
                <a:solidFill>
                  <a:srgbClr val="000000">
                    <a:alpha val="100000"/>
                  </a:srgbClr>
                </a:solidFill>
                <a:latin typeface="Francois One" charset="-122"/>
                <a:ea typeface="Francois One" charset="-122"/>
                <a:cs typeface="Francois One" charset="-122"/>
              </a:rPr>
              <a:t>03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6156888" y="822888"/>
            <a:ext cx="12070222" cy="12070222"/>
          </a:xfrm>
          <a:prstGeom prst="rect">
            <a:avLst/>
          </a:prstGeom>
        </p:spPr>
      </p:pic>
      <p:pic>
        <p:nvPicPr>
          <p:cNvPr id="468" name="Picture" descr="Picture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 rot="10800000">
            <a:off x="11685607" y="2196929"/>
            <a:ext cx="1012783" cy="878136"/>
          </a:xfrm>
          <a:prstGeom prst="rect">
            <a:avLst/>
          </a:prstGeom>
        </p:spPr>
      </p:pic>
      <p:sp>
        <p:nvSpPr>
          <p:cNvPr id="1976" name="文本"/>
          <p:cNvSpPr>
            <a:spLocks noGrp="1"/>
          </p:cNvSpPr>
          <p:nvPr>
            <p:ph type="ctrTitle"/>
          </p:nvPr>
        </p:nvSpPr>
        <p:spPr>
          <a:xfrm>
            <a:off x="7616738" y="7228186"/>
            <a:ext cx="10014732" cy="103631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0" i="0" u="none" spc="480" dirty="0">
                <a:solidFill>
                  <a:srgbClr val="000000">
                    <a:alpha val="100000"/>
                  </a:srgbClr>
                </a:solidFill>
                <a:latin typeface="Noto Sans S Chinese DemiLight" charset="-122"/>
                <a:ea typeface="Noto Sans S Chinese DemiLight" charset="-122"/>
                <a:cs typeface="Noto Sans S Chinese DemiLight" charset="-122"/>
              </a:rPr>
              <a:t>The origin and development of communication in China</a:t>
            </a:r>
            <a:endParaRPr kumimoji="1" lang="zh-CN" altLang="en-US" sz="4000" dirty="0">
              <a:solidFill>
                <a:srgbClr val="000000"/>
              </a:solidFill>
            </a:endParaRPr>
          </a:p>
        </p:txBody>
      </p:sp>
      <p:sp>
        <p:nvSpPr>
          <p:cNvPr id="3062" name="文本"/>
          <p:cNvSpPr>
            <a:spLocks noGrp="1"/>
          </p:cNvSpPr>
          <p:nvPr>
            <p:ph type="ctrTitle"/>
          </p:nvPr>
        </p:nvSpPr>
        <p:spPr>
          <a:xfrm>
            <a:off x="6752528" y="4041619"/>
            <a:ext cx="10878942" cy="19280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15181"/>
              </a:lnSpc>
            </a:pPr>
            <a:r>
              <a:rPr lang="zh-CN" altLang="en-US" sz="12651" b="0" i="0" u="none" spc="0" dirty="0">
                <a:solidFill>
                  <a:srgbClr val="000000">
                    <a:alpha val="100000"/>
                  </a:srgbClr>
                </a:solidFill>
                <a:latin typeface="Francois One" charset="-122"/>
                <a:ea typeface="Francois One" charset="-122"/>
                <a:cs typeface="Francois One" charset="-122"/>
              </a:rPr>
              <a:t>PART.01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534623" y="391892"/>
            <a:ext cx="1101500" cy="1101500"/>
          </a:xfrm>
          <a:prstGeom prst="rect">
            <a:avLst/>
          </a:prstGeom>
        </p:spPr>
      </p:pic>
      <p:pic>
        <p:nvPicPr>
          <p:cNvPr id="465" name="Picture" descr="Picture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 rot="5400000">
            <a:off x="930548" y="771530"/>
            <a:ext cx="430596" cy="373349"/>
          </a:xfrm>
          <a:prstGeom prst="rect">
            <a:avLst/>
          </a:prstGeom>
        </p:spPr>
      </p:pic>
      <p:sp>
        <p:nvSpPr>
          <p:cNvPr id="934" name="文本"/>
          <p:cNvSpPr>
            <a:spLocks noGrp="1"/>
          </p:cNvSpPr>
          <p:nvPr>
            <p:ph type="ctrTitle"/>
          </p:nvPr>
        </p:nvSpPr>
        <p:spPr>
          <a:xfrm>
            <a:off x="2070513" y="592852"/>
            <a:ext cx="18191760" cy="975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4079"/>
              </a:lnSpc>
            </a:pPr>
            <a:r>
              <a:rPr lang="en-US" altLang="zh-CN" sz="3600" b="1" i="0" u="none" spc="4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S Chinese DemiLight" charset="-122"/>
                <a:ea typeface="Noto Sans S Chinese DemiLight" charset="-122"/>
                <a:cs typeface="Noto Sans S Chinese DemiLight" charset="-122"/>
              </a:rPr>
              <a:t>The origin and development of communication in China</a:t>
            </a:r>
            <a:endParaRPr kumimoji="1"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63" name="Picture" descr="Picture"/>
          <p:cNvPicPr>
            <a:picLocks noChangeAspect="1"/>
          </p:cNvPicPr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8609724" y="-20647"/>
            <a:ext cx="3641379" cy="3641379"/>
          </a:xfrm>
          <a:prstGeom prst="rect">
            <a:avLst/>
          </a:prstGeom>
        </p:spPr>
      </p:pic>
      <p:pic>
        <p:nvPicPr>
          <p:cNvPr id="3369" name="Picture" descr="Picture"/>
          <p:cNvPicPr>
            <a:picLocks noChangeAspect="1"/>
          </p:cNvPicPr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18583352" y="-294877"/>
            <a:ext cx="2936759" cy="2936759"/>
          </a:xfrm>
          <a:prstGeom prst="rect">
            <a:avLst/>
          </a:prstGeom>
        </p:spPr>
      </p:pic>
      <p:pic>
        <p:nvPicPr>
          <p:cNvPr id="4306" name="Picture" descr="Picture"/>
          <p:cNvPicPr>
            <a:picLocks noChangeAspect="1"/>
          </p:cNvPicPr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16801706" y="8951502"/>
            <a:ext cx="853745" cy="85374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F3B03A7-15C8-48EE-8E72-A737975C74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364" y="3392451"/>
            <a:ext cx="23923636" cy="78689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6066831" y="822888"/>
            <a:ext cx="12070222" cy="12070222"/>
          </a:xfrm>
          <a:prstGeom prst="rect">
            <a:avLst/>
          </a:prstGeom>
        </p:spPr>
      </p:pic>
      <p:pic>
        <p:nvPicPr>
          <p:cNvPr id="468" name="Picture" descr="Picture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 rot="10800000">
            <a:off x="11685607" y="2196929"/>
            <a:ext cx="1012783" cy="878136"/>
          </a:xfrm>
          <a:prstGeom prst="rect">
            <a:avLst/>
          </a:prstGeom>
        </p:spPr>
      </p:pic>
      <p:sp>
        <p:nvSpPr>
          <p:cNvPr id="1976" name="文本"/>
          <p:cNvSpPr>
            <a:spLocks noGrp="1"/>
          </p:cNvSpPr>
          <p:nvPr>
            <p:ph type="ctrTitle"/>
          </p:nvPr>
        </p:nvSpPr>
        <p:spPr>
          <a:xfrm>
            <a:off x="6408752" y="7143535"/>
            <a:ext cx="11566491" cy="103631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4000" b="0" i="0" u="none" spc="480" dirty="0">
                <a:solidFill>
                  <a:srgbClr val="000000">
                    <a:alpha val="100000"/>
                  </a:srgbClr>
                </a:solidFill>
                <a:latin typeface="Noto Sans S Chinese DemiLight" charset="-122"/>
                <a:ea typeface="Noto Sans S Chinese DemiLight" charset="-122"/>
                <a:cs typeface="Noto Sans S Chinese DemiLight" charset="-122"/>
              </a:rPr>
              <a:t>Current situation and characteristics of communication research in China</a:t>
            </a:r>
            <a:endParaRPr kumimoji="1" lang="zh-CN" altLang="en-US" sz="3600" dirty="0">
              <a:solidFill>
                <a:srgbClr val="000000"/>
              </a:solidFill>
            </a:endParaRPr>
          </a:p>
        </p:txBody>
      </p:sp>
      <p:sp>
        <p:nvSpPr>
          <p:cNvPr id="3062" name="文本"/>
          <p:cNvSpPr>
            <a:spLocks noGrp="1"/>
          </p:cNvSpPr>
          <p:nvPr>
            <p:ph type="ctrTitle"/>
          </p:nvPr>
        </p:nvSpPr>
        <p:spPr>
          <a:xfrm>
            <a:off x="6752528" y="4102783"/>
            <a:ext cx="10878942" cy="19280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15181"/>
              </a:lnSpc>
            </a:pPr>
            <a:r>
              <a:rPr lang="zh-CN" altLang="en-US" sz="12651" b="0" i="0" u="none" spc="0" dirty="0">
                <a:solidFill>
                  <a:srgbClr val="000000">
                    <a:alpha val="100000"/>
                  </a:srgbClr>
                </a:solidFill>
                <a:latin typeface="Francois One" charset="-122"/>
                <a:ea typeface="Francois One" charset="-122"/>
                <a:cs typeface="Francois One" charset="-122"/>
              </a:rPr>
              <a:t>PART.02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534623" y="391892"/>
            <a:ext cx="1101500" cy="1101500"/>
          </a:xfrm>
          <a:prstGeom prst="rect">
            <a:avLst/>
          </a:prstGeom>
        </p:spPr>
      </p:pic>
      <p:pic>
        <p:nvPicPr>
          <p:cNvPr id="465" name="Picture" descr="Picture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 rot="5400000">
            <a:off x="930548" y="771530"/>
            <a:ext cx="430596" cy="373349"/>
          </a:xfrm>
          <a:prstGeom prst="rect">
            <a:avLst/>
          </a:prstGeom>
        </p:spPr>
      </p:pic>
      <p:sp>
        <p:nvSpPr>
          <p:cNvPr id="934" name="文本"/>
          <p:cNvSpPr>
            <a:spLocks noGrp="1"/>
          </p:cNvSpPr>
          <p:nvPr>
            <p:ph type="ctrTitle"/>
          </p:nvPr>
        </p:nvSpPr>
        <p:spPr>
          <a:xfrm>
            <a:off x="2070511" y="592852"/>
            <a:ext cx="21778865" cy="66849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7680"/>
              </a:lnSpc>
            </a:pPr>
            <a:r>
              <a:rPr lang="en-US" altLang="zh-CN" sz="3600" b="1" i="0" u="none" spc="480" dirty="0">
                <a:solidFill>
                  <a:srgbClr val="000000">
                    <a:alpha val="10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S Chinese DemiLight" charset="-122"/>
                <a:ea typeface="Noto Sans S Chinese DemiLight" charset="-122"/>
                <a:cs typeface="Noto Sans S Chinese DemiLight" charset="-122"/>
              </a:rPr>
              <a:t>Current situation and characteristics of communication research in China</a:t>
            </a:r>
            <a:endParaRPr kumimoji="1" lang="zh-CN" altLang="en-US" sz="105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62" name="Picture" descr="Picture"/>
          <p:cNvPicPr>
            <a:picLocks noChangeAspect="1"/>
          </p:cNvPicPr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3981162" y="2826734"/>
            <a:ext cx="1286077" cy="1286077"/>
          </a:xfrm>
          <a:prstGeom prst="rect">
            <a:avLst/>
          </a:prstGeom>
        </p:spPr>
      </p:pic>
      <p:pic>
        <p:nvPicPr>
          <p:cNvPr id="2430" name="Picture" descr="Picture"/>
          <p:cNvPicPr>
            <a:picLocks noChangeAspect="1"/>
          </p:cNvPicPr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17766355" y="2718347"/>
            <a:ext cx="1286077" cy="1286077"/>
          </a:xfrm>
          <a:prstGeom prst="rect">
            <a:avLst/>
          </a:prstGeom>
        </p:spPr>
      </p:pic>
      <p:pic>
        <p:nvPicPr>
          <p:cNvPr id="2899" name="Picture" descr="Picture"/>
          <p:cNvPicPr>
            <a:picLocks noChangeAspect="1"/>
          </p:cNvPicPr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8031264" y="7654706"/>
            <a:ext cx="1286077" cy="1286077"/>
          </a:xfrm>
          <a:prstGeom prst="rect">
            <a:avLst/>
          </a:prstGeom>
        </p:spPr>
      </p:pic>
      <p:sp>
        <p:nvSpPr>
          <p:cNvPr id="4774" name="文本"/>
          <p:cNvSpPr>
            <a:spLocks noGrp="1"/>
          </p:cNvSpPr>
          <p:nvPr>
            <p:ph type="ctrTitle"/>
          </p:nvPr>
        </p:nvSpPr>
        <p:spPr>
          <a:xfrm>
            <a:off x="2345689" y="4495182"/>
            <a:ext cx="4258368" cy="670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5280"/>
              </a:lnSpc>
            </a:pPr>
            <a:r>
              <a:rPr lang="en-US" altLang="zh-CN" dirty="0"/>
              <a:t>Research stage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6874" name="文本"/>
          <p:cNvSpPr>
            <a:spLocks noGrp="1"/>
          </p:cNvSpPr>
          <p:nvPr>
            <p:ph type="ctrTitle"/>
          </p:nvPr>
        </p:nvSpPr>
        <p:spPr>
          <a:xfrm>
            <a:off x="15161756" y="4450057"/>
            <a:ext cx="6671934" cy="21677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5280"/>
              </a:lnSpc>
            </a:pPr>
            <a:r>
              <a:rPr lang="en-US" altLang="zh-CN" dirty="0">
                <a:solidFill>
                  <a:srgbClr val="000000">
                    <a:alpha val="100000"/>
                  </a:srgbClr>
                </a:solidFill>
                <a:latin typeface="GEETYPE-XinGothicGB-W7" charset="-122"/>
                <a:ea typeface="GEETYPE-XinGothicGB-W7" charset="-122"/>
                <a:cs typeface="GEETYPE-XinGothicGB-W7" charset="-122"/>
              </a:rPr>
              <a:t>R</a:t>
            </a:r>
            <a:r>
              <a:rPr lang="en-US" altLang="zh-CN" sz="4400" b="0" i="0" u="none" spc="0" dirty="0">
                <a:solidFill>
                  <a:srgbClr val="000000">
                    <a:alpha val="100000"/>
                  </a:srgbClr>
                </a:solidFill>
                <a:latin typeface="GEETYPE-XinGothicGB-W7" charset="-122"/>
                <a:ea typeface="GEETYPE-XinGothicGB-W7" charset="-122"/>
                <a:cs typeface="GEETYPE-XinGothicGB-W7" charset="-122"/>
              </a:rPr>
              <a:t>esearch subject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8975" name="文本"/>
          <p:cNvSpPr>
            <a:spLocks noGrp="1"/>
          </p:cNvSpPr>
          <p:nvPr>
            <p:ph type="ctrTitle"/>
          </p:nvPr>
        </p:nvSpPr>
        <p:spPr>
          <a:xfrm>
            <a:off x="6604057" y="9323154"/>
            <a:ext cx="4685204" cy="49245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5280"/>
              </a:lnSpc>
            </a:pPr>
            <a:r>
              <a:rPr lang="en-US" altLang="zh-CN" dirty="0">
                <a:solidFill>
                  <a:srgbClr val="000000">
                    <a:alpha val="100000"/>
                  </a:srgbClr>
                </a:solidFill>
                <a:latin typeface="GEETYPE-XinGothicGB-W7" charset="-122"/>
                <a:ea typeface="GEETYPE-XinGothicGB-W7" charset="-122"/>
                <a:cs typeface="GEETYPE-XinGothicGB-W7" charset="-122"/>
              </a:rPr>
              <a:t>R</a:t>
            </a:r>
            <a:r>
              <a:rPr lang="en-US" altLang="zh-CN" sz="4400" b="0" i="0" u="none" spc="0" dirty="0">
                <a:solidFill>
                  <a:srgbClr val="000000">
                    <a:alpha val="100000"/>
                  </a:srgbClr>
                </a:solidFill>
                <a:latin typeface="GEETYPE-XinGothicGB-W7" charset="-122"/>
                <a:ea typeface="GEETYPE-XinGothicGB-W7" charset="-122"/>
                <a:cs typeface="GEETYPE-XinGothicGB-W7" charset="-122"/>
              </a:rPr>
              <a:t>esearch method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pic>
        <p:nvPicPr>
          <p:cNvPr id="23" name="Picture" descr="Picture">
            <a:extLst>
              <a:ext uri="{FF2B5EF4-FFF2-40B4-BE49-F238E27FC236}">
                <a16:creationId xmlns:a16="http://schemas.microsoft.com/office/drawing/2014/main" id="{91268EF3-F779-40DB-8F9E-E60838B84F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15946424" y="7772582"/>
            <a:ext cx="1168201" cy="1168201"/>
          </a:xfrm>
          <a:prstGeom prst="rect">
            <a:avLst/>
          </a:prstGeom>
        </p:spPr>
      </p:pic>
      <p:sp>
        <p:nvSpPr>
          <p:cNvPr id="24" name="文本">
            <a:extLst>
              <a:ext uri="{FF2B5EF4-FFF2-40B4-BE49-F238E27FC236}">
                <a16:creationId xmlns:a16="http://schemas.microsoft.com/office/drawing/2014/main" id="{264CE5CF-C1FA-4E83-9BE9-6035146228D0}"/>
              </a:ext>
            </a:extLst>
          </p:cNvPr>
          <p:cNvSpPr txBox="1">
            <a:spLocks/>
          </p:cNvSpPr>
          <p:nvPr/>
        </p:nvSpPr>
        <p:spPr>
          <a:xfrm>
            <a:off x="12996791" y="9347909"/>
            <a:ext cx="6671934" cy="6705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5280"/>
              </a:lnSpc>
            </a:pPr>
            <a:r>
              <a:rPr lang="en-US" altLang="zh-CN" dirty="0">
                <a:solidFill>
                  <a:srgbClr val="000000">
                    <a:alpha val="100000"/>
                  </a:srgbClr>
                </a:solidFill>
                <a:latin typeface="GEETYPE-XinGothicGB-W7" charset="-122"/>
                <a:ea typeface="GEETYPE-XinGothicGB-W7" charset="-122"/>
                <a:cs typeface="GEETYPE-XinGothicGB-W7" charset="-122"/>
              </a:rPr>
              <a:t>Indigenous research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534623" y="391892"/>
            <a:ext cx="1101500" cy="1101500"/>
          </a:xfrm>
          <a:prstGeom prst="rect">
            <a:avLst/>
          </a:prstGeom>
        </p:spPr>
      </p:pic>
      <p:pic>
        <p:nvPicPr>
          <p:cNvPr id="465" name="Picture" descr="Picture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 rot="5400000">
            <a:off x="930548" y="771530"/>
            <a:ext cx="430596" cy="373349"/>
          </a:xfrm>
          <a:prstGeom prst="rect">
            <a:avLst/>
          </a:prstGeom>
        </p:spPr>
      </p:pic>
      <p:sp>
        <p:nvSpPr>
          <p:cNvPr id="934" name="文本"/>
          <p:cNvSpPr>
            <a:spLocks noGrp="1"/>
          </p:cNvSpPr>
          <p:nvPr>
            <p:ph type="ctrTitle"/>
          </p:nvPr>
        </p:nvSpPr>
        <p:spPr>
          <a:xfrm>
            <a:off x="2070513" y="592852"/>
            <a:ext cx="18191760" cy="975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ts val="5280"/>
              </a:lnSpc>
            </a:pP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stage</a:t>
            </a:r>
            <a:endParaRPr kumimoji="1" lang="zh-CN" altLang="en-US" sz="5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63" name="Picture" descr="Picture"/>
          <p:cNvPicPr>
            <a:picLocks noChangeAspect="1"/>
          </p:cNvPicPr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20573820" y="4126965"/>
            <a:ext cx="3641379" cy="3641379"/>
          </a:xfrm>
          <a:prstGeom prst="rect">
            <a:avLst/>
          </a:prstGeom>
        </p:spPr>
      </p:pic>
      <p:pic>
        <p:nvPicPr>
          <p:cNvPr id="2432" name="Picture" descr="Picture"/>
          <p:cNvPicPr>
            <a:picLocks noChangeAspect="1"/>
          </p:cNvPicPr>
          <p:nvPr/>
        </p:nvPicPr>
        <p:blipFill>
          <a:blip r:embed="rId5" cstate="print">
            <a:alphaModFix amt="28999"/>
          </a:blip>
          <a:stretch>
            <a:fillRect/>
          </a:stretch>
        </p:blipFill>
        <p:spPr>
          <a:xfrm>
            <a:off x="16751048" y="4419175"/>
            <a:ext cx="6698337" cy="6698337"/>
          </a:xfrm>
          <a:prstGeom prst="rect">
            <a:avLst/>
          </a:prstGeom>
        </p:spPr>
      </p:pic>
      <p:pic>
        <p:nvPicPr>
          <p:cNvPr id="2900" name="Picture" descr="Picture"/>
          <p:cNvPicPr>
            <a:picLocks noChangeAspect="1"/>
          </p:cNvPicPr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16407517" y="8557313"/>
            <a:ext cx="1642124" cy="1642124"/>
          </a:xfrm>
          <a:prstGeom prst="rect">
            <a:avLst/>
          </a:prstGeom>
        </p:spPr>
      </p:pic>
      <p:pic>
        <p:nvPicPr>
          <p:cNvPr id="3369" name="Picture" descr="Picture"/>
          <p:cNvPicPr>
            <a:picLocks noChangeAspect="1"/>
          </p:cNvPicPr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15482430" y="2598483"/>
            <a:ext cx="2936759" cy="2936759"/>
          </a:xfrm>
          <a:prstGeom prst="rect">
            <a:avLst/>
          </a:prstGeom>
        </p:spPr>
      </p:pic>
      <p:pic>
        <p:nvPicPr>
          <p:cNvPr id="3838" name="Picture" descr="Picture"/>
          <p:cNvPicPr>
            <a:picLocks noChangeAspect="1"/>
          </p:cNvPicPr>
          <p:nvPr/>
        </p:nvPicPr>
        <p:blipFill>
          <a:blip r:embed="rId8" cstate="print">
            <a:alphaModFix amt="28999"/>
          </a:blip>
          <a:stretch>
            <a:fillRect/>
          </a:stretch>
        </p:blipFill>
        <p:spPr>
          <a:xfrm>
            <a:off x="15538261" y="2598484"/>
            <a:ext cx="2936759" cy="2936759"/>
          </a:xfrm>
          <a:prstGeom prst="rect">
            <a:avLst/>
          </a:prstGeom>
        </p:spPr>
      </p:pic>
      <p:pic>
        <p:nvPicPr>
          <p:cNvPr id="4306" name="Picture" descr="Picture"/>
          <p:cNvPicPr>
            <a:picLocks noChangeAspect="1"/>
          </p:cNvPicPr>
          <p:nvPr/>
        </p:nvPicPr>
        <p:blipFill>
          <a:blip r:embed="rId9" cstate="print">
            <a:alphaModFix/>
          </a:blip>
          <a:stretch>
            <a:fillRect/>
          </a:stretch>
        </p:blipFill>
        <p:spPr>
          <a:xfrm>
            <a:off x="16801706" y="8951502"/>
            <a:ext cx="853745" cy="853745"/>
          </a:xfrm>
          <a:prstGeom prst="rect">
            <a:avLst/>
          </a:prstGeom>
        </p:spPr>
      </p:pic>
      <p:sp>
        <p:nvSpPr>
          <p:cNvPr id="5803" name="文本"/>
          <p:cNvSpPr>
            <a:spLocks noGrp="1"/>
          </p:cNvSpPr>
          <p:nvPr>
            <p:ph type="ctrTitle"/>
          </p:nvPr>
        </p:nvSpPr>
        <p:spPr>
          <a:xfrm>
            <a:off x="3049223" y="3962285"/>
            <a:ext cx="20999497" cy="997843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altLang="zh-CN" dirty="0"/>
              <a:t>❶the stage of spreading and popularizing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❷the stage of establishing the basic concept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❸the stage of deepening and turning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❹ the stage of getting out of the trough 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❺the stage of establishing the position of the discipline.</a:t>
            </a:r>
          </a:p>
        </p:txBody>
      </p:sp>
    </p:spTree>
    <p:extLst>
      <p:ext uri="{BB962C8B-B14F-4D97-AF65-F5344CB8AC3E}">
        <p14:creationId xmlns:p14="http://schemas.microsoft.com/office/powerpoint/2010/main" val="2275799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534623" y="391892"/>
            <a:ext cx="1101500" cy="1101500"/>
          </a:xfrm>
          <a:prstGeom prst="rect">
            <a:avLst/>
          </a:prstGeom>
        </p:spPr>
      </p:pic>
      <p:pic>
        <p:nvPicPr>
          <p:cNvPr id="465" name="Picture" descr="Picture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 rot="5400000">
            <a:off x="930548" y="771530"/>
            <a:ext cx="430596" cy="373349"/>
          </a:xfrm>
          <a:prstGeom prst="rect">
            <a:avLst/>
          </a:prstGeom>
        </p:spPr>
      </p:pic>
      <p:sp>
        <p:nvSpPr>
          <p:cNvPr id="934" name="文本"/>
          <p:cNvSpPr>
            <a:spLocks noGrp="1"/>
          </p:cNvSpPr>
          <p:nvPr>
            <p:ph type="ctrTitle"/>
          </p:nvPr>
        </p:nvSpPr>
        <p:spPr>
          <a:xfrm>
            <a:off x="2802033" y="518032"/>
            <a:ext cx="18191760" cy="975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ts val="5280"/>
              </a:lnSpc>
            </a:pPr>
            <a:r>
              <a:rPr lang="en-US" altLang="zh-CN" sz="5400" b="1" i="0" u="none" spc="0" dirty="0">
                <a:solidFill>
                  <a:srgbClr val="000000">
                    <a:alpha val="10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ETYPE-XinGothicGB-W7" charset="-122"/>
                <a:cs typeface="GEETYPE-XinGothicGB-W7" charset="-122"/>
              </a:rPr>
              <a:t>knowledge background of early communication researchers</a:t>
            </a:r>
            <a:endParaRPr kumimoji="1" lang="zh-CN" altLang="en-US" sz="5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32" name="Picture" descr="Picture"/>
          <p:cNvPicPr>
            <a:picLocks noChangeAspect="1"/>
          </p:cNvPicPr>
          <p:nvPr/>
        </p:nvPicPr>
        <p:blipFill>
          <a:blip r:embed="rId4" cstate="print">
            <a:alphaModFix amt="28999"/>
          </a:blip>
          <a:stretch>
            <a:fillRect/>
          </a:stretch>
        </p:blipFill>
        <p:spPr>
          <a:xfrm>
            <a:off x="5372575" y="1493392"/>
            <a:ext cx="11942843" cy="11942843"/>
          </a:xfrm>
          <a:prstGeom prst="rect">
            <a:avLst/>
          </a:prstGeom>
        </p:spPr>
      </p:pic>
      <p:pic>
        <p:nvPicPr>
          <p:cNvPr id="1963" name="Picture" descr="Picture"/>
          <p:cNvPicPr>
            <a:picLocks noChangeAspect="1"/>
          </p:cNvPicPr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11988908" y="1737360"/>
            <a:ext cx="4496684" cy="4496684"/>
          </a:xfrm>
          <a:prstGeom prst="rect">
            <a:avLst/>
          </a:prstGeom>
        </p:spPr>
      </p:pic>
      <p:pic>
        <p:nvPicPr>
          <p:cNvPr id="2900" name="Picture" descr="Picture"/>
          <p:cNvPicPr>
            <a:picLocks noChangeAspect="1"/>
          </p:cNvPicPr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5467174" y="8983511"/>
            <a:ext cx="2927835" cy="2927835"/>
          </a:xfrm>
          <a:prstGeom prst="rect">
            <a:avLst/>
          </a:prstGeom>
        </p:spPr>
      </p:pic>
      <p:pic>
        <p:nvPicPr>
          <p:cNvPr id="3369" name="Picture" descr="Picture"/>
          <p:cNvPicPr>
            <a:picLocks noChangeAspect="1"/>
          </p:cNvPicPr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12509908" y="2013214"/>
            <a:ext cx="3652114" cy="3652114"/>
          </a:xfrm>
          <a:prstGeom prst="rect">
            <a:avLst/>
          </a:prstGeom>
        </p:spPr>
      </p:pic>
      <p:pic>
        <p:nvPicPr>
          <p:cNvPr id="3838" name="Picture" descr="Picture"/>
          <p:cNvPicPr>
            <a:picLocks noChangeAspect="1"/>
          </p:cNvPicPr>
          <p:nvPr/>
        </p:nvPicPr>
        <p:blipFill>
          <a:blip r:embed="rId8" cstate="print">
            <a:alphaModFix amt="28999"/>
          </a:blip>
          <a:stretch>
            <a:fillRect/>
          </a:stretch>
        </p:blipFill>
        <p:spPr>
          <a:xfrm>
            <a:off x="12534333" y="2135044"/>
            <a:ext cx="3644584" cy="3644584"/>
          </a:xfrm>
          <a:prstGeom prst="rect">
            <a:avLst/>
          </a:prstGeom>
        </p:spPr>
      </p:pic>
      <p:pic>
        <p:nvPicPr>
          <p:cNvPr id="4306" name="Picture" descr="Picture"/>
          <p:cNvPicPr>
            <a:picLocks noChangeAspect="1"/>
          </p:cNvPicPr>
          <p:nvPr/>
        </p:nvPicPr>
        <p:blipFill>
          <a:blip r:embed="rId9" cstate="print">
            <a:alphaModFix/>
          </a:blip>
          <a:stretch>
            <a:fillRect/>
          </a:stretch>
        </p:blipFill>
        <p:spPr>
          <a:xfrm>
            <a:off x="5861364" y="9994967"/>
            <a:ext cx="1522190" cy="152219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0D7FC2E-A6B8-4576-AE2F-01C933970F24}"/>
              </a:ext>
            </a:extLst>
          </p:cNvPr>
          <p:cNvSpPr txBox="1"/>
          <p:nvPr/>
        </p:nvSpPr>
        <p:spPr>
          <a:xfrm>
            <a:off x="8395009" y="6584725"/>
            <a:ext cx="66697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/>
              <a:t>Chinese language</a:t>
            </a:r>
          </a:p>
          <a:p>
            <a:pPr algn="ctr"/>
            <a:r>
              <a:rPr lang="en-US" altLang="zh-CN" sz="6600" dirty="0"/>
              <a:t>journalism </a:t>
            </a:r>
          </a:p>
          <a:p>
            <a:pPr algn="ctr"/>
            <a:r>
              <a:rPr lang="en-US" altLang="zh-CN" sz="6600" dirty="0"/>
              <a:t> publishing</a:t>
            </a:r>
            <a:endParaRPr lang="zh-CN" altLang="en-US" sz="66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26C175A-BE76-4342-A9B8-210FC95DC0BB}"/>
              </a:ext>
            </a:extLst>
          </p:cNvPr>
          <p:cNvSpPr txBox="1"/>
          <p:nvPr/>
        </p:nvSpPr>
        <p:spPr>
          <a:xfrm>
            <a:off x="13172146" y="3054441"/>
            <a:ext cx="29111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/>
              <a:t>sociology</a:t>
            </a:r>
          </a:p>
          <a:p>
            <a:pPr algn="ctr"/>
            <a:r>
              <a:rPr lang="en-US" altLang="zh-CN" sz="3200" dirty="0"/>
              <a:t>political science </a:t>
            </a:r>
          </a:p>
          <a:p>
            <a:pPr algn="ctr"/>
            <a:r>
              <a:rPr lang="en-US" altLang="zh-CN" sz="3200" dirty="0"/>
              <a:t>psychology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64304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534623" y="391892"/>
            <a:ext cx="1101500" cy="1101500"/>
          </a:xfrm>
          <a:prstGeom prst="rect">
            <a:avLst/>
          </a:prstGeom>
        </p:spPr>
      </p:pic>
      <p:pic>
        <p:nvPicPr>
          <p:cNvPr id="465" name="Picture" descr="Picture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 rot="5400000">
            <a:off x="930548" y="771530"/>
            <a:ext cx="430596" cy="373349"/>
          </a:xfrm>
          <a:prstGeom prst="rect">
            <a:avLst/>
          </a:prstGeom>
        </p:spPr>
      </p:pic>
      <p:sp>
        <p:nvSpPr>
          <p:cNvPr id="934" name="文本"/>
          <p:cNvSpPr>
            <a:spLocks noGrp="1"/>
          </p:cNvSpPr>
          <p:nvPr>
            <p:ph type="ctrTitle"/>
          </p:nvPr>
        </p:nvSpPr>
        <p:spPr>
          <a:xfrm>
            <a:off x="2070513" y="592852"/>
            <a:ext cx="18191760" cy="975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ts val="5280"/>
              </a:lnSpc>
            </a:pPr>
            <a:r>
              <a:rPr lang="en-US" altLang="zh-CN" sz="5400" b="1" i="0" u="none" spc="0" dirty="0">
                <a:solidFill>
                  <a:srgbClr val="000000">
                    <a:alpha val="10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ETYPE-XinGothicGB-W7" charset="-122"/>
                <a:cs typeface="GEETYPE-XinGothicGB-W7" charset="-122"/>
              </a:rPr>
              <a:t>Research method</a:t>
            </a:r>
            <a:endParaRPr kumimoji="1" lang="zh-CN" altLang="en-US" sz="5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32" name="Picture" descr="Picture"/>
          <p:cNvPicPr>
            <a:picLocks noChangeAspect="1"/>
          </p:cNvPicPr>
          <p:nvPr/>
        </p:nvPicPr>
        <p:blipFill>
          <a:blip r:embed="rId4" cstate="print">
            <a:alphaModFix amt="28999"/>
          </a:blip>
          <a:stretch>
            <a:fillRect/>
          </a:stretch>
        </p:blipFill>
        <p:spPr>
          <a:xfrm>
            <a:off x="4715487" y="4093776"/>
            <a:ext cx="6698337" cy="6698337"/>
          </a:xfrm>
          <a:prstGeom prst="rect">
            <a:avLst/>
          </a:prstGeom>
        </p:spPr>
      </p:pic>
      <p:pic>
        <p:nvPicPr>
          <p:cNvPr id="3369" name="Picture" descr="Picture"/>
          <p:cNvPicPr>
            <a:picLocks noChangeAspect="1"/>
          </p:cNvPicPr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11310282" y="4343400"/>
            <a:ext cx="6345169" cy="6345169"/>
          </a:xfrm>
          <a:prstGeom prst="rect">
            <a:avLst/>
          </a:prstGeom>
        </p:spPr>
      </p:pic>
      <p:pic>
        <p:nvPicPr>
          <p:cNvPr id="4306" name="Picture" descr="Picture"/>
          <p:cNvPicPr>
            <a:picLocks noChangeAspect="1"/>
          </p:cNvPicPr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18299265" y="8951502"/>
            <a:ext cx="853745" cy="85374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F8856A0-D0F1-465F-9AEA-51F355B3FCD1}"/>
              </a:ext>
            </a:extLst>
          </p:cNvPr>
          <p:cNvSpPr txBox="1"/>
          <p:nvPr/>
        </p:nvSpPr>
        <p:spPr>
          <a:xfrm>
            <a:off x="6130477" y="6546488"/>
            <a:ext cx="6698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/>
              <a:t>Qualitative </a:t>
            </a:r>
          </a:p>
          <a:p>
            <a:r>
              <a:rPr lang="en-US" altLang="zh-CN" sz="6000" dirty="0"/>
              <a:t>analysis</a:t>
            </a:r>
            <a:endParaRPr lang="zh-CN" altLang="en-US" sz="60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0092216-BABB-47FE-A051-50595FAAE098}"/>
              </a:ext>
            </a:extLst>
          </p:cNvPr>
          <p:cNvSpPr txBox="1"/>
          <p:nvPr/>
        </p:nvSpPr>
        <p:spPr>
          <a:xfrm>
            <a:off x="12973636" y="6473448"/>
            <a:ext cx="4389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/>
              <a:t>Quantitative analysis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015723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A3D2E6-277D-4A75-A69D-2E1A54834495}"/>
</file>

<file path=customXml/itemProps2.xml><?xml version="1.0" encoding="utf-8"?>
<ds:datastoreItem xmlns:ds="http://schemas.openxmlformats.org/officeDocument/2006/customXml" ds:itemID="{392CE402-5BF1-40EB-B59D-82146382FE13}"/>
</file>

<file path=customXml/itemProps3.xml><?xml version="1.0" encoding="utf-8"?>
<ds:datastoreItem xmlns:ds="http://schemas.openxmlformats.org/officeDocument/2006/customXml" ds:itemID="{98C9E0C2-9ED7-4392-B00F-296E065ACD06}"/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350</Words>
  <Application>Microsoft Office PowerPoint</Application>
  <PresentationFormat>自定义</PresentationFormat>
  <Paragraphs>55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Francois One</vt:lpstr>
      <vt:lpstr>GEETYPE-XinGothicGB-W7</vt:lpstr>
      <vt:lpstr>Noto Sans S Chinese DemiLight</vt:lpstr>
      <vt:lpstr>Arial</vt:lpstr>
      <vt:lpstr>Calibri</vt:lpstr>
      <vt:lpstr>Office Theme</vt:lpstr>
      <vt:lpstr>Communication research in China</vt:lpstr>
      <vt:lpstr>CONTENT</vt:lpstr>
      <vt:lpstr>The origin and development of communication in China</vt:lpstr>
      <vt:lpstr>The origin and development of communication in China</vt:lpstr>
      <vt:lpstr>Current situation and characteristics of communication research in China</vt:lpstr>
      <vt:lpstr>Current situation and characteristics of communication research in China</vt:lpstr>
      <vt:lpstr>Research stage</vt:lpstr>
      <vt:lpstr>knowledge background of early communication researchers</vt:lpstr>
      <vt:lpstr>Research method</vt:lpstr>
      <vt:lpstr>Indigenous research</vt:lpstr>
      <vt:lpstr>Prospect of the development and research of communication in China</vt:lpstr>
      <vt:lpstr>Prospect of the development and research of communication in China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shan</dc:creator>
  <cp:lastModifiedBy>赵 丽姗</cp:lastModifiedBy>
  <cp:revision>12</cp:revision>
  <dcterms:modified xsi:type="dcterms:W3CDTF">2021-03-22T12:53:30Z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