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diagrams/data1.xml" ContentType="application/vnd.openxmlformats-officedocument.drawingml.diagramData+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diagrams/data2.xml" ContentType="application/vnd.openxmlformats-officedocument.drawingml.diagramData+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colors2.xml" ContentType="application/vnd.openxmlformats-officedocument.drawingml.diagramColors+xml"/>
  <Override PartName="/ppt/diagrams/layout2.xml" ContentType="application/vnd.openxmlformats-officedocument.drawingml.diagramLayout+xml"/>
  <Override PartName="/ppt/diagrams/drawing2.xml" ContentType="application/vnd.ms-office.drawingml.diagramDrawing+xml"/>
  <Override PartName="/ppt/diagrams/quickStyle2.xml" ContentType="application/vnd.openxmlformats-officedocument.drawingml.diagramStyl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0" r:id="rId1"/>
  </p:sldMasterIdLst>
  <p:sldIdLst>
    <p:sldId id="256" r:id="rId2"/>
    <p:sldId id="273" r:id="rId3"/>
    <p:sldId id="274"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2"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74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2" Type="http://schemas.openxmlformats.org/officeDocument/2006/relationships/image" Target="../media/image7.svg"/><Relationship Id="rId1" Type="http://schemas.openxmlformats.org/officeDocument/2006/relationships/image" Target="../media/image6.png"/></Relationships>
</file>

<file path=ppt/diagrams/_rels/drawing1.xml.rels><?xml version="1.0" encoding="UTF-8" standalone="yes"?>
<Relationships xmlns="http://schemas.openxmlformats.org/package/2006/relationships"><Relationship Id="rId2" Type="http://schemas.openxmlformats.org/officeDocument/2006/relationships/image" Target="../media/image7.svg"/><Relationship Id="rId1" Type="http://schemas.openxmlformats.org/officeDocument/2006/relationships/image" Target="../media/image6.png"/></Relationships>
</file>

<file path=ppt/diagrams/colors1.xml><?xml version="1.0" encoding="utf-8"?>
<dgm:colorsDef xmlns:dgm="http://schemas.openxmlformats.org/drawingml/2006/diagram" xmlns:a="http://schemas.openxmlformats.org/drawingml/2006/main" uniqueId="urn:microsoft.com/office/officeart/2018/5/colors/Iconchunking_neutralicontext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bg1"/>
    </dgm:fillClrLst>
    <dgm:linClrLst meth="repeat">
      <a:schemeClr val="lt2">
        <a:alpha val="0"/>
      </a:schemeClr>
    </dgm:linClrLst>
    <dgm:effectClrLst/>
    <dgm:txLinClrLst/>
    <dgm:txFillClrLst meth="repeat">
      <a:schemeClr val="dk1"/>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dgm:fillClrLst>
    <dgm:linClrLst meth="repeat">
      <a:schemeClr val="lt2">
        <a:alpha val="0"/>
      </a:schemeClr>
    </dgm:linClrLst>
    <dgm:effectClrLst/>
    <dgm:txLinClrLst/>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E0278E-ADC6-4B3A-BB45-E3D6FB567FCC}" type="doc">
      <dgm:prSet loTypeId="urn:microsoft.com/office/officeart/2018/2/layout/IconVerticalSolidList" loCatId="icon" qsTypeId="urn:microsoft.com/office/officeart/2005/8/quickstyle/simple1" qsCatId="simple" csTypeId="urn:microsoft.com/office/officeart/2018/5/colors/Iconchunking_neutralicontext_accent0_3" csCatId="mainScheme" phldr="1"/>
      <dgm:spPr/>
      <dgm:t>
        <a:bodyPr/>
        <a:lstStyle/>
        <a:p>
          <a:endParaRPr lang="en-US"/>
        </a:p>
      </dgm:t>
    </dgm:pt>
    <dgm:pt modelId="{CA629E94-1B47-4508-A560-B672E311DA71}">
      <dgm:prSet/>
      <dgm:spPr/>
      <dgm:t>
        <a:bodyPr/>
        <a:lstStyle/>
        <a:p>
          <a:r>
            <a:rPr lang="zh-CN" dirty="0"/>
            <a:t>(1) The experiment was conducted by 4 people in a group, one person for </a:t>
          </a:r>
          <a:r>
            <a:rPr lang="zh-CN" b="1" dirty="0"/>
            <a:t>testing,</a:t>
          </a:r>
          <a:r>
            <a:rPr lang="zh-CN" dirty="0"/>
            <a:t> one for time, one for heart rate and one for recording.</a:t>
          </a:r>
          <a:endParaRPr lang="en-US" dirty="0"/>
        </a:p>
      </dgm:t>
    </dgm:pt>
    <dgm:pt modelId="{653992E7-0281-49A5-8759-15AE39CFADA6}" type="parTrans" cxnId="{AE19624A-5172-4C99-81FB-66D828A1D1BA}">
      <dgm:prSet/>
      <dgm:spPr/>
      <dgm:t>
        <a:bodyPr/>
        <a:lstStyle/>
        <a:p>
          <a:endParaRPr lang="en-US"/>
        </a:p>
      </dgm:t>
    </dgm:pt>
    <dgm:pt modelId="{5240B941-EAAA-4E61-AB1C-82B0F66CFB91}" type="sibTrans" cxnId="{AE19624A-5172-4C99-81FB-66D828A1D1BA}">
      <dgm:prSet/>
      <dgm:spPr/>
      <dgm:t>
        <a:bodyPr/>
        <a:lstStyle/>
        <a:p>
          <a:endParaRPr lang="en-US"/>
        </a:p>
      </dgm:t>
    </dgm:pt>
    <dgm:pt modelId="{2C1A9C5F-D1BA-4B25-82F4-8E84B0D4D063}">
      <dgm:prSet/>
      <dgm:spPr/>
      <dgm:t>
        <a:bodyPr/>
        <a:lstStyle/>
        <a:p>
          <a:r>
            <a:rPr lang="zh-CN" dirty="0"/>
            <a:t>实验由4人一组进行，1人进行测试，1人进行时间测试，1人进行心率测试，1人进行记录。</a:t>
          </a:r>
          <a:endParaRPr lang="en-US" dirty="0"/>
        </a:p>
      </dgm:t>
    </dgm:pt>
    <dgm:pt modelId="{1872017D-97D0-47B4-82D0-BF8FEE8CDF40}" type="parTrans" cxnId="{4405CFDA-AD3B-4C7A-8797-F51666B9FF24}">
      <dgm:prSet/>
      <dgm:spPr/>
      <dgm:t>
        <a:bodyPr/>
        <a:lstStyle/>
        <a:p>
          <a:endParaRPr lang="en-US"/>
        </a:p>
      </dgm:t>
    </dgm:pt>
    <dgm:pt modelId="{C20494B5-A33B-45DC-AB20-0F8444AC6578}" type="sibTrans" cxnId="{4405CFDA-AD3B-4C7A-8797-F51666B9FF24}">
      <dgm:prSet/>
      <dgm:spPr/>
      <dgm:t>
        <a:bodyPr/>
        <a:lstStyle/>
        <a:p>
          <a:endParaRPr lang="en-US"/>
        </a:p>
      </dgm:t>
    </dgm:pt>
    <dgm:pt modelId="{5BB92005-95E1-4C88-8113-59819B2B68CE}" type="pres">
      <dgm:prSet presAssocID="{D1E0278E-ADC6-4B3A-BB45-E3D6FB567FCC}" presName="root" presStyleCnt="0">
        <dgm:presLayoutVars>
          <dgm:dir/>
          <dgm:resizeHandles val="exact"/>
        </dgm:presLayoutVars>
      </dgm:prSet>
      <dgm:spPr/>
    </dgm:pt>
    <dgm:pt modelId="{4939B5B7-8B60-465C-8A06-6D11A19175F6}" type="pres">
      <dgm:prSet presAssocID="{CA629E94-1B47-4508-A560-B672E311DA71}" presName="compNode" presStyleCnt="0"/>
      <dgm:spPr/>
    </dgm:pt>
    <dgm:pt modelId="{A0449440-42CD-4AEC-B0FC-819CD683C3C7}" type="pres">
      <dgm:prSet presAssocID="{CA629E94-1B47-4508-A560-B672E311DA71}" presName="bgRect" presStyleLbl="bgShp" presStyleIdx="0" presStyleCnt="2" custScaleY="204121" custLinFactNeighborX="-434" custLinFactNeighborY="9381"/>
      <dgm:spPr/>
    </dgm:pt>
    <dgm:pt modelId="{516F9646-07DA-4A14-B470-4B3FD1DE4CFE}" type="pres">
      <dgm:prSet presAssocID="{CA629E94-1B47-4508-A560-B672E311DA71}"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arget Audience"/>
        </a:ext>
      </dgm:extLst>
    </dgm:pt>
    <dgm:pt modelId="{52222F18-8974-45BC-B806-0BC5520F5482}" type="pres">
      <dgm:prSet presAssocID="{CA629E94-1B47-4508-A560-B672E311DA71}" presName="spaceRect" presStyleCnt="0"/>
      <dgm:spPr/>
    </dgm:pt>
    <dgm:pt modelId="{8150E9AB-A2C6-407A-BD12-782F4F14EDD4}" type="pres">
      <dgm:prSet presAssocID="{CA629E94-1B47-4508-A560-B672E311DA71}" presName="parTx" presStyleLbl="revTx" presStyleIdx="0" presStyleCnt="2">
        <dgm:presLayoutVars>
          <dgm:chMax val="0"/>
          <dgm:chPref val="0"/>
        </dgm:presLayoutVars>
      </dgm:prSet>
      <dgm:spPr/>
    </dgm:pt>
    <dgm:pt modelId="{780CC033-0D29-4E11-B045-5BDCA31084A2}" type="pres">
      <dgm:prSet presAssocID="{5240B941-EAAA-4E61-AB1C-82B0F66CFB91}" presName="sibTrans" presStyleCnt="0"/>
      <dgm:spPr/>
    </dgm:pt>
    <dgm:pt modelId="{85CC107E-EC59-4FDC-A250-5F49E969F94E}" type="pres">
      <dgm:prSet presAssocID="{2C1A9C5F-D1BA-4B25-82F4-8E84B0D4D063}" presName="compNode" presStyleCnt="0"/>
      <dgm:spPr/>
    </dgm:pt>
    <dgm:pt modelId="{72C3F398-F332-464B-A25F-40413C51D15E}" type="pres">
      <dgm:prSet presAssocID="{2C1A9C5F-D1BA-4B25-82F4-8E84B0D4D063}" presName="bgRect" presStyleLbl="bgShp" presStyleIdx="1" presStyleCnt="2"/>
      <dgm:spPr/>
    </dgm:pt>
    <dgm:pt modelId="{EAD62B2A-9D5E-4FB4-9292-0123C5CE440D}" type="pres">
      <dgm:prSet presAssocID="{2C1A9C5F-D1BA-4B25-82F4-8E84B0D4D063}" presName="iconRect" presStyleLbl="node1" presStyleIdx="1" presStyleCnt="2" custLinFactNeighborX="-3394" custLinFactNeighborY="-15124"/>
      <dgm:spPr>
        <a:ln>
          <a:noFill/>
        </a:ln>
      </dgm:spPr>
    </dgm:pt>
    <dgm:pt modelId="{A3EC61AD-05F7-417E-86EB-FD6A7A802074}" type="pres">
      <dgm:prSet presAssocID="{2C1A9C5F-D1BA-4B25-82F4-8E84B0D4D063}" presName="spaceRect" presStyleCnt="0"/>
      <dgm:spPr/>
    </dgm:pt>
    <dgm:pt modelId="{6BD6EA1D-F819-41BE-BF19-40EC60DD7866}" type="pres">
      <dgm:prSet presAssocID="{2C1A9C5F-D1BA-4B25-82F4-8E84B0D4D063}" presName="parTx" presStyleLbl="revTx" presStyleIdx="1" presStyleCnt="2">
        <dgm:presLayoutVars>
          <dgm:chMax val="0"/>
          <dgm:chPref val="0"/>
        </dgm:presLayoutVars>
      </dgm:prSet>
      <dgm:spPr/>
    </dgm:pt>
  </dgm:ptLst>
  <dgm:cxnLst>
    <dgm:cxn modelId="{BDA41D2D-7493-4398-9BB3-CC3AB60430EC}" type="presOf" srcId="{D1E0278E-ADC6-4B3A-BB45-E3D6FB567FCC}" destId="{5BB92005-95E1-4C88-8113-59819B2B68CE}" srcOrd="0" destOrd="0" presId="urn:microsoft.com/office/officeart/2018/2/layout/IconVerticalSolidList"/>
    <dgm:cxn modelId="{AE19624A-5172-4C99-81FB-66D828A1D1BA}" srcId="{D1E0278E-ADC6-4B3A-BB45-E3D6FB567FCC}" destId="{CA629E94-1B47-4508-A560-B672E311DA71}" srcOrd="0" destOrd="0" parTransId="{653992E7-0281-49A5-8759-15AE39CFADA6}" sibTransId="{5240B941-EAAA-4E61-AB1C-82B0F66CFB91}"/>
    <dgm:cxn modelId="{94DC5B77-C9CA-41E3-8DAA-A0C71082FC5F}" type="presOf" srcId="{2C1A9C5F-D1BA-4B25-82F4-8E84B0D4D063}" destId="{6BD6EA1D-F819-41BE-BF19-40EC60DD7866}" srcOrd="0" destOrd="0" presId="urn:microsoft.com/office/officeart/2018/2/layout/IconVerticalSolidList"/>
    <dgm:cxn modelId="{F54531D7-FA2F-4D31-86EA-230DAE440C76}" type="presOf" srcId="{CA629E94-1B47-4508-A560-B672E311DA71}" destId="{8150E9AB-A2C6-407A-BD12-782F4F14EDD4}" srcOrd="0" destOrd="0" presId="urn:microsoft.com/office/officeart/2018/2/layout/IconVerticalSolidList"/>
    <dgm:cxn modelId="{4405CFDA-AD3B-4C7A-8797-F51666B9FF24}" srcId="{D1E0278E-ADC6-4B3A-BB45-E3D6FB567FCC}" destId="{2C1A9C5F-D1BA-4B25-82F4-8E84B0D4D063}" srcOrd="1" destOrd="0" parTransId="{1872017D-97D0-47B4-82D0-BF8FEE8CDF40}" sibTransId="{C20494B5-A33B-45DC-AB20-0F8444AC6578}"/>
    <dgm:cxn modelId="{C8AA5863-5C04-4DB3-8F59-EFEDA972E912}" type="presParOf" srcId="{5BB92005-95E1-4C88-8113-59819B2B68CE}" destId="{4939B5B7-8B60-465C-8A06-6D11A19175F6}" srcOrd="0" destOrd="0" presId="urn:microsoft.com/office/officeart/2018/2/layout/IconVerticalSolidList"/>
    <dgm:cxn modelId="{762F9006-F540-4D2F-9A21-BA8B63A06FF0}" type="presParOf" srcId="{4939B5B7-8B60-465C-8A06-6D11A19175F6}" destId="{A0449440-42CD-4AEC-B0FC-819CD683C3C7}" srcOrd="0" destOrd="0" presId="urn:microsoft.com/office/officeart/2018/2/layout/IconVerticalSolidList"/>
    <dgm:cxn modelId="{44C48C52-1290-4810-A3FF-FDCBB9744777}" type="presParOf" srcId="{4939B5B7-8B60-465C-8A06-6D11A19175F6}" destId="{516F9646-07DA-4A14-B470-4B3FD1DE4CFE}" srcOrd="1" destOrd="0" presId="urn:microsoft.com/office/officeart/2018/2/layout/IconVerticalSolidList"/>
    <dgm:cxn modelId="{A8EDCD48-CE1F-4285-8B6B-1A0145B52F89}" type="presParOf" srcId="{4939B5B7-8B60-465C-8A06-6D11A19175F6}" destId="{52222F18-8974-45BC-B806-0BC5520F5482}" srcOrd="2" destOrd="0" presId="urn:microsoft.com/office/officeart/2018/2/layout/IconVerticalSolidList"/>
    <dgm:cxn modelId="{112E5FAC-C637-4CB1-9951-5AD95E4D5364}" type="presParOf" srcId="{4939B5B7-8B60-465C-8A06-6D11A19175F6}" destId="{8150E9AB-A2C6-407A-BD12-782F4F14EDD4}" srcOrd="3" destOrd="0" presId="urn:microsoft.com/office/officeart/2018/2/layout/IconVerticalSolidList"/>
    <dgm:cxn modelId="{889C43C2-0A35-4347-BD64-27A97D046E13}" type="presParOf" srcId="{5BB92005-95E1-4C88-8113-59819B2B68CE}" destId="{780CC033-0D29-4E11-B045-5BDCA31084A2}" srcOrd="1" destOrd="0" presId="urn:microsoft.com/office/officeart/2018/2/layout/IconVerticalSolidList"/>
    <dgm:cxn modelId="{670DE7B5-D86D-43A1-A7DA-A065136D60DD}" type="presParOf" srcId="{5BB92005-95E1-4C88-8113-59819B2B68CE}" destId="{85CC107E-EC59-4FDC-A250-5F49E969F94E}" srcOrd="2" destOrd="0" presId="urn:microsoft.com/office/officeart/2018/2/layout/IconVerticalSolidList"/>
    <dgm:cxn modelId="{03B3AB42-0188-4F56-AE12-6013ED89FC3A}" type="presParOf" srcId="{85CC107E-EC59-4FDC-A250-5F49E969F94E}" destId="{72C3F398-F332-464B-A25F-40413C51D15E}" srcOrd="0" destOrd="0" presId="urn:microsoft.com/office/officeart/2018/2/layout/IconVerticalSolidList"/>
    <dgm:cxn modelId="{2E7C4412-EB6C-4214-BDB7-84F3E37C7CFA}" type="presParOf" srcId="{85CC107E-EC59-4FDC-A250-5F49E969F94E}" destId="{EAD62B2A-9D5E-4FB4-9292-0123C5CE440D}" srcOrd="1" destOrd="0" presId="urn:microsoft.com/office/officeart/2018/2/layout/IconVerticalSolidList"/>
    <dgm:cxn modelId="{3314277E-1CF2-4B71-9DD3-3AFFF92B3A37}" type="presParOf" srcId="{85CC107E-EC59-4FDC-A250-5F49E969F94E}" destId="{A3EC61AD-05F7-417E-86EB-FD6A7A802074}" srcOrd="2" destOrd="0" presId="urn:microsoft.com/office/officeart/2018/2/layout/IconVerticalSolidList"/>
    <dgm:cxn modelId="{F56CECC0-F8D7-4104-B591-3334E5DD02A4}" type="presParOf" srcId="{85CC107E-EC59-4FDC-A250-5F49E969F94E}" destId="{6BD6EA1D-F819-41BE-BF19-40EC60DD7866}"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0ABAF23-4F49-457C-8867-95A129BF42D2}" type="doc">
      <dgm:prSet loTypeId="urn:microsoft.com/office/officeart/2005/8/layout/default" loCatId="list" qsTypeId="urn:microsoft.com/office/officeart/2005/8/quickstyle/simple1" qsCatId="simple" csTypeId="urn:microsoft.com/office/officeart/2005/8/colors/accent3_2" csCatId="accent3" phldr="1"/>
      <dgm:spPr/>
      <dgm:t>
        <a:bodyPr/>
        <a:lstStyle/>
        <a:p>
          <a:endParaRPr lang="en-US"/>
        </a:p>
      </dgm:t>
    </dgm:pt>
    <dgm:pt modelId="{C3F3D9A9-131D-4212-8ADC-68638752040E}">
      <dgm:prSet/>
      <dgm:spPr/>
      <dgm:t>
        <a:bodyPr/>
        <a:lstStyle/>
        <a:p>
          <a:r>
            <a:rPr lang="zh-CN" dirty="0"/>
            <a:t>(2) Weigh the weight and measure the height of the steps with a meter (about 25-45cm).</a:t>
          </a:r>
          <a:endParaRPr lang="en-US" dirty="0"/>
        </a:p>
      </dgm:t>
    </dgm:pt>
    <dgm:pt modelId="{A09B41E6-51E9-42FE-81E3-8E1151C0CD07}" type="parTrans" cxnId="{578C5411-A84C-467B-9693-012D27AE9C67}">
      <dgm:prSet/>
      <dgm:spPr/>
      <dgm:t>
        <a:bodyPr/>
        <a:lstStyle/>
        <a:p>
          <a:endParaRPr lang="en-US"/>
        </a:p>
      </dgm:t>
    </dgm:pt>
    <dgm:pt modelId="{28220C5C-B547-46F4-89C1-D221FFD0036C}" type="sibTrans" cxnId="{578C5411-A84C-467B-9693-012D27AE9C67}">
      <dgm:prSet/>
      <dgm:spPr/>
      <dgm:t>
        <a:bodyPr/>
        <a:lstStyle/>
        <a:p>
          <a:endParaRPr lang="en-US"/>
        </a:p>
      </dgm:t>
    </dgm:pt>
    <dgm:pt modelId="{DAFB2BEC-A315-4152-B232-0E0AB6F604EB}">
      <dgm:prSet/>
      <dgm:spPr/>
      <dgm:t>
        <a:bodyPr/>
        <a:lstStyle/>
        <a:p>
          <a:r>
            <a:rPr lang="zh-CN" dirty="0"/>
            <a:t>（2） 用一米（约25-45厘米）称重和测量台阶的高度</a:t>
          </a:r>
          <a:endParaRPr lang="en-US" dirty="0"/>
        </a:p>
      </dgm:t>
    </dgm:pt>
    <dgm:pt modelId="{C09E0E39-AFF3-4DA2-88C1-C176AA5A254B}" type="parTrans" cxnId="{78EBA2FF-DCAC-4516-A955-280B11B19A7B}">
      <dgm:prSet/>
      <dgm:spPr/>
      <dgm:t>
        <a:bodyPr/>
        <a:lstStyle/>
        <a:p>
          <a:endParaRPr lang="en-US"/>
        </a:p>
      </dgm:t>
    </dgm:pt>
    <dgm:pt modelId="{4C3639A6-6B91-41E9-8F2B-9BE1B86F2964}" type="sibTrans" cxnId="{78EBA2FF-DCAC-4516-A955-280B11B19A7B}">
      <dgm:prSet/>
      <dgm:spPr/>
      <dgm:t>
        <a:bodyPr/>
        <a:lstStyle/>
        <a:p>
          <a:endParaRPr lang="en-US"/>
        </a:p>
      </dgm:t>
    </dgm:pt>
    <dgm:pt modelId="{2DED79EF-90E7-4B94-B040-13C383636638}" type="pres">
      <dgm:prSet presAssocID="{90ABAF23-4F49-457C-8867-95A129BF42D2}" presName="diagram" presStyleCnt="0">
        <dgm:presLayoutVars>
          <dgm:dir/>
          <dgm:resizeHandles val="exact"/>
        </dgm:presLayoutVars>
      </dgm:prSet>
      <dgm:spPr/>
    </dgm:pt>
    <dgm:pt modelId="{12E8FEF2-7757-485D-9C8D-B837F9A36D94}" type="pres">
      <dgm:prSet presAssocID="{C3F3D9A9-131D-4212-8ADC-68638752040E}" presName="node" presStyleLbl="node1" presStyleIdx="0" presStyleCnt="2" custScaleX="277883" custScaleY="162241" custLinFactNeighborX="21721" custLinFactNeighborY="-73126">
        <dgm:presLayoutVars>
          <dgm:bulletEnabled val="1"/>
        </dgm:presLayoutVars>
      </dgm:prSet>
      <dgm:spPr/>
    </dgm:pt>
    <dgm:pt modelId="{730F7A79-1528-4A50-9B2B-AD06F7DB76DD}" type="pres">
      <dgm:prSet presAssocID="{28220C5C-B547-46F4-89C1-D221FFD0036C}" presName="sibTrans" presStyleCnt="0"/>
      <dgm:spPr/>
    </dgm:pt>
    <dgm:pt modelId="{12DD93AE-D1C5-4B08-8ACA-15C821DD7C5C}" type="pres">
      <dgm:prSet presAssocID="{DAFB2BEC-A315-4152-B232-0E0AB6F604EB}" presName="node" presStyleLbl="node1" presStyleIdx="1" presStyleCnt="2" custScaleX="277507" custLinFactX="-55085" custLinFactY="42722" custLinFactNeighborX="-100000" custLinFactNeighborY="100000">
        <dgm:presLayoutVars>
          <dgm:bulletEnabled val="1"/>
        </dgm:presLayoutVars>
      </dgm:prSet>
      <dgm:spPr/>
    </dgm:pt>
  </dgm:ptLst>
  <dgm:cxnLst>
    <dgm:cxn modelId="{B72F2506-032B-48DA-880C-B66E2B237FD1}" type="presOf" srcId="{DAFB2BEC-A315-4152-B232-0E0AB6F604EB}" destId="{12DD93AE-D1C5-4B08-8ACA-15C821DD7C5C}" srcOrd="0" destOrd="0" presId="urn:microsoft.com/office/officeart/2005/8/layout/default"/>
    <dgm:cxn modelId="{578C5411-A84C-467B-9693-012D27AE9C67}" srcId="{90ABAF23-4F49-457C-8867-95A129BF42D2}" destId="{C3F3D9A9-131D-4212-8ADC-68638752040E}" srcOrd="0" destOrd="0" parTransId="{A09B41E6-51E9-42FE-81E3-8E1151C0CD07}" sibTransId="{28220C5C-B547-46F4-89C1-D221FFD0036C}"/>
    <dgm:cxn modelId="{95AD7F4B-4937-4864-A80E-8DDA4E5F126F}" type="presOf" srcId="{C3F3D9A9-131D-4212-8ADC-68638752040E}" destId="{12E8FEF2-7757-485D-9C8D-B837F9A36D94}" srcOrd="0" destOrd="0" presId="urn:microsoft.com/office/officeart/2005/8/layout/default"/>
    <dgm:cxn modelId="{1C176FEE-7E5F-4D90-BD0E-309D2AB70727}" type="presOf" srcId="{90ABAF23-4F49-457C-8867-95A129BF42D2}" destId="{2DED79EF-90E7-4B94-B040-13C383636638}" srcOrd="0" destOrd="0" presId="urn:microsoft.com/office/officeart/2005/8/layout/default"/>
    <dgm:cxn modelId="{78EBA2FF-DCAC-4516-A955-280B11B19A7B}" srcId="{90ABAF23-4F49-457C-8867-95A129BF42D2}" destId="{DAFB2BEC-A315-4152-B232-0E0AB6F604EB}" srcOrd="1" destOrd="0" parTransId="{C09E0E39-AFF3-4DA2-88C1-C176AA5A254B}" sibTransId="{4C3639A6-6B91-41E9-8F2B-9BE1B86F2964}"/>
    <dgm:cxn modelId="{BA7A9B9A-BC10-437F-A06D-2D9A69308C62}" type="presParOf" srcId="{2DED79EF-90E7-4B94-B040-13C383636638}" destId="{12E8FEF2-7757-485D-9C8D-B837F9A36D94}" srcOrd="0" destOrd="0" presId="urn:microsoft.com/office/officeart/2005/8/layout/default"/>
    <dgm:cxn modelId="{E491806B-999B-4FE7-B9D5-E62D87929CFB}" type="presParOf" srcId="{2DED79EF-90E7-4B94-B040-13C383636638}" destId="{730F7A79-1528-4A50-9B2B-AD06F7DB76DD}" srcOrd="1" destOrd="0" presId="urn:microsoft.com/office/officeart/2005/8/layout/default"/>
    <dgm:cxn modelId="{4B168AD5-A1F5-463F-894F-92A0A77B0A2C}" type="presParOf" srcId="{2DED79EF-90E7-4B94-B040-13C383636638}" destId="{12DD93AE-D1C5-4B08-8ACA-15C821DD7C5C}"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449440-42CD-4AEC-B0FC-819CD683C3C7}">
      <dsp:nvSpPr>
        <dsp:cNvPr id="0" name=""/>
        <dsp:cNvSpPr/>
      </dsp:nvSpPr>
      <dsp:spPr>
        <a:xfrm>
          <a:off x="0" y="155786"/>
          <a:ext cx="9872663" cy="2768240"/>
        </a:xfrm>
        <a:prstGeom prst="roundRect">
          <a:avLst>
            <a:gd name="adj" fmla="val 10000"/>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16F9646-07DA-4A14-B470-4B3FD1DE4CFE}">
      <dsp:nvSpPr>
        <dsp:cNvPr id="0" name=""/>
        <dsp:cNvSpPr/>
      </dsp:nvSpPr>
      <dsp:spPr>
        <a:xfrm>
          <a:off x="410243" y="1039735"/>
          <a:ext cx="745897" cy="74589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150E9AB-A2C6-407A-BD12-782F4F14EDD4}">
      <dsp:nvSpPr>
        <dsp:cNvPr id="0" name=""/>
        <dsp:cNvSpPr/>
      </dsp:nvSpPr>
      <dsp:spPr>
        <a:xfrm>
          <a:off x="1566383" y="734595"/>
          <a:ext cx="8306279" cy="13561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3529" tIns="143529" rIns="143529" bIns="143529" numCol="1" spcCol="1270" anchor="ctr" anchorCtr="0">
          <a:noAutofit/>
        </a:bodyPr>
        <a:lstStyle/>
        <a:p>
          <a:pPr marL="0" lvl="0" indent="0" algn="l" defTabSz="1111250">
            <a:lnSpc>
              <a:spcPct val="90000"/>
            </a:lnSpc>
            <a:spcBef>
              <a:spcPct val="0"/>
            </a:spcBef>
            <a:spcAft>
              <a:spcPct val="35000"/>
            </a:spcAft>
            <a:buNone/>
          </a:pPr>
          <a:r>
            <a:rPr lang="zh-CN" sz="2500" kern="1200" dirty="0"/>
            <a:t>(1) The experiment was conducted by 4 people in a group, one person for </a:t>
          </a:r>
          <a:r>
            <a:rPr lang="zh-CN" sz="2500" b="1" kern="1200" dirty="0"/>
            <a:t>testing,</a:t>
          </a:r>
          <a:r>
            <a:rPr lang="zh-CN" sz="2500" kern="1200" dirty="0"/>
            <a:t> one for time, one for heart rate and one for recording.</a:t>
          </a:r>
          <a:endParaRPr lang="en-US" sz="2500" kern="1200" dirty="0"/>
        </a:p>
      </dsp:txBody>
      <dsp:txXfrm>
        <a:off x="1566383" y="734595"/>
        <a:ext cx="8306279" cy="1356176"/>
      </dsp:txXfrm>
    </dsp:sp>
    <dsp:sp modelId="{72C3F398-F332-464B-A25F-40413C51D15E}">
      <dsp:nvSpPr>
        <dsp:cNvPr id="0" name=""/>
        <dsp:cNvSpPr/>
      </dsp:nvSpPr>
      <dsp:spPr>
        <a:xfrm>
          <a:off x="0" y="3135848"/>
          <a:ext cx="9872663" cy="1356176"/>
        </a:xfrm>
        <a:prstGeom prst="roundRect">
          <a:avLst>
            <a:gd name="adj" fmla="val 10000"/>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AD62B2A-9D5E-4FB4-9292-0123C5CE440D}">
      <dsp:nvSpPr>
        <dsp:cNvPr id="0" name=""/>
        <dsp:cNvSpPr/>
      </dsp:nvSpPr>
      <dsp:spPr>
        <a:xfrm>
          <a:off x="384927" y="3328178"/>
          <a:ext cx="745897" cy="745897"/>
        </a:xfrm>
        <a:prstGeom prst="rect">
          <a:avLst/>
        </a:prstGeom>
        <a:solidFill>
          <a:schemeClr val="bg1">
            <a:hueOff val="0"/>
            <a:satOff val="0"/>
            <a:lumOff val="0"/>
            <a:alphaOff val="0"/>
          </a:schemeClr>
        </a:solid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BD6EA1D-F819-41BE-BF19-40EC60DD7866}">
      <dsp:nvSpPr>
        <dsp:cNvPr id="0" name=""/>
        <dsp:cNvSpPr/>
      </dsp:nvSpPr>
      <dsp:spPr>
        <a:xfrm>
          <a:off x="1566383" y="3135848"/>
          <a:ext cx="8306279" cy="13561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3529" tIns="143529" rIns="143529" bIns="143529" numCol="1" spcCol="1270" anchor="ctr" anchorCtr="0">
          <a:noAutofit/>
        </a:bodyPr>
        <a:lstStyle/>
        <a:p>
          <a:pPr marL="0" lvl="0" indent="0" algn="l" defTabSz="1111250">
            <a:lnSpc>
              <a:spcPct val="90000"/>
            </a:lnSpc>
            <a:spcBef>
              <a:spcPct val="0"/>
            </a:spcBef>
            <a:spcAft>
              <a:spcPct val="35000"/>
            </a:spcAft>
            <a:buNone/>
          </a:pPr>
          <a:r>
            <a:rPr lang="zh-CN" sz="2500" kern="1200" dirty="0"/>
            <a:t>实验由4人一组进行，1人进行测试，1人进行时间测试，1人进行心率测试，1人进行记录。</a:t>
          </a:r>
          <a:endParaRPr lang="en-US" sz="2500" kern="1200" dirty="0"/>
        </a:p>
      </dsp:txBody>
      <dsp:txXfrm>
        <a:off x="1566383" y="3135848"/>
        <a:ext cx="8306279" cy="13561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E8FEF2-7757-485D-9C8D-B837F9A36D94}">
      <dsp:nvSpPr>
        <dsp:cNvPr id="0" name=""/>
        <dsp:cNvSpPr/>
      </dsp:nvSpPr>
      <dsp:spPr>
        <a:xfrm>
          <a:off x="7" y="0"/>
          <a:ext cx="6693053" cy="2344629"/>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zh-CN" sz="3800" kern="1200" dirty="0"/>
            <a:t>(2) Weigh the weight and measure the height of the steps with a meter (about 25-45cm).</a:t>
          </a:r>
          <a:endParaRPr lang="en-US" sz="3800" kern="1200" dirty="0"/>
        </a:p>
      </dsp:txBody>
      <dsp:txXfrm>
        <a:off x="7" y="0"/>
        <a:ext cx="6693053" cy="2344629"/>
      </dsp:txXfrm>
    </dsp:sp>
    <dsp:sp modelId="{12DD93AE-D1C5-4B08-8ACA-15C821DD7C5C}">
      <dsp:nvSpPr>
        <dsp:cNvPr id="0" name=""/>
        <dsp:cNvSpPr/>
      </dsp:nvSpPr>
      <dsp:spPr>
        <a:xfrm>
          <a:off x="0" y="2593447"/>
          <a:ext cx="6683997" cy="1445152"/>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zh-CN" sz="3800" kern="1200" dirty="0"/>
            <a:t>（2） 用一米（约25-45厘米）称重和测量台阶的高度</a:t>
          </a:r>
          <a:endParaRPr lang="en-US" sz="3800" kern="1200" dirty="0"/>
        </a:p>
      </dsp:txBody>
      <dsp:txXfrm>
        <a:off x="0" y="2593447"/>
        <a:ext cx="6683997" cy="1445152"/>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zh-CN" altLang="en-US"/>
              <a:t>单击此处编辑母版标题样式</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A6A2090E-664E-4416-AD67-2A946D27B4DB}" type="datetimeFigureOut">
              <a:rPr lang="zh-CN" altLang="en-US" smtClean="0"/>
              <a:t>2021/4/28</a:t>
            </a:fld>
            <a:endParaRPr lang="zh-CN" altLang="en-US"/>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zh-CN" alt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94650B2A-45A9-4641-9DA3-C54D15237C07}" type="slidenum">
              <a:rPr lang="zh-CN" altLang="en-US" smtClean="0"/>
              <a:t>‹#›</a:t>
            </a:fld>
            <a:endParaRPr lang="zh-CN" altLang="en-US"/>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25650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A6A2090E-664E-4416-AD67-2A946D27B4DB}" type="datetimeFigureOut">
              <a:rPr lang="zh-CN" altLang="en-US" smtClean="0"/>
              <a:t>2021/4/28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4650B2A-45A9-4641-9DA3-C54D15237C07}" type="slidenum">
              <a:rPr lang="zh-CN" altLang="en-US" smtClean="0"/>
              <a:t>‹#›</a:t>
            </a:fld>
            <a:endParaRPr lang="zh-CN" altLang="en-US"/>
          </a:p>
        </p:txBody>
      </p:sp>
    </p:spTree>
    <p:extLst>
      <p:ext uri="{BB962C8B-B14F-4D97-AF65-F5344CB8AC3E}">
        <p14:creationId xmlns:p14="http://schemas.microsoft.com/office/powerpoint/2010/main" val="17395263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A6A2090E-664E-4416-AD67-2A946D27B4DB}" type="datetimeFigureOut">
              <a:rPr lang="zh-CN" altLang="en-US" smtClean="0"/>
              <a:t>2021/4/28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4650B2A-45A9-4641-9DA3-C54D15237C07}" type="slidenum">
              <a:rPr lang="zh-CN" altLang="en-US" smtClean="0"/>
              <a:t>‹#›</a:t>
            </a:fld>
            <a:endParaRPr lang="zh-CN" altLang="en-US"/>
          </a:p>
        </p:txBody>
      </p:sp>
    </p:spTree>
    <p:extLst>
      <p:ext uri="{BB962C8B-B14F-4D97-AF65-F5344CB8AC3E}">
        <p14:creationId xmlns:p14="http://schemas.microsoft.com/office/powerpoint/2010/main" val="34692693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A6A2090E-664E-4416-AD67-2A946D27B4DB}" type="datetimeFigureOut">
              <a:rPr lang="zh-CN" altLang="en-US" smtClean="0"/>
              <a:t>2021/4/28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4650B2A-45A9-4641-9DA3-C54D15237C07}" type="slidenum">
              <a:rPr lang="zh-CN" altLang="en-US" smtClean="0"/>
              <a:t>‹#›</a:t>
            </a:fld>
            <a:endParaRPr lang="zh-CN" altLang="en-US"/>
          </a:p>
        </p:txBody>
      </p:sp>
    </p:spTree>
    <p:extLst>
      <p:ext uri="{BB962C8B-B14F-4D97-AF65-F5344CB8AC3E}">
        <p14:creationId xmlns:p14="http://schemas.microsoft.com/office/powerpoint/2010/main" val="3599884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zh-CN" altLang="en-US"/>
              <a:t>单击此处编辑母版标题样式</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A6A2090E-664E-4416-AD67-2A946D27B4DB}" type="datetimeFigureOut">
              <a:rPr lang="zh-CN" altLang="en-US" smtClean="0"/>
              <a:t>2021/4/28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4650B2A-45A9-4641-9DA3-C54D15237C07}" type="slidenum">
              <a:rPr lang="zh-CN" altLang="en-US" smtClean="0"/>
              <a:t>‹#›</a:t>
            </a:fld>
            <a:endParaRPr lang="zh-CN" altLang="en-US"/>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5733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Date Placeholder 4"/>
          <p:cNvSpPr>
            <a:spLocks noGrp="1"/>
          </p:cNvSpPr>
          <p:nvPr>
            <p:ph type="dt" sz="half" idx="10"/>
          </p:nvPr>
        </p:nvSpPr>
        <p:spPr/>
        <p:txBody>
          <a:bodyPr/>
          <a:lstStyle/>
          <a:p>
            <a:fld id="{A6A2090E-664E-4416-AD67-2A946D27B4DB}" type="datetimeFigureOut">
              <a:rPr lang="zh-CN" altLang="en-US" smtClean="0"/>
              <a:t>2021/4/28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94650B2A-45A9-4641-9DA3-C54D15237C07}" type="slidenum">
              <a:rPr lang="zh-CN" altLang="en-US" smtClean="0"/>
              <a:t>‹#›</a:t>
            </a:fld>
            <a:endParaRPr lang="zh-CN" altLang="en-US"/>
          </a:p>
        </p:txBody>
      </p:sp>
    </p:spTree>
    <p:extLst>
      <p:ext uri="{BB962C8B-B14F-4D97-AF65-F5344CB8AC3E}">
        <p14:creationId xmlns:p14="http://schemas.microsoft.com/office/powerpoint/2010/main" val="38164977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6"/>
          <p:cNvSpPr>
            <a:spLocks noGrp="1"/>
          </p:cNvSpPr>
          <p:nvPr>
            <p:ph type="dt" sz="half" idx="10"/>
          </p:nvPr>
        </p:nvSpPr>
        <p:spPr/>
        <p:txBody>
          <a:bodyPr/>
          <a:lstStyle/>
          <a:p>
            <a:fld id="{A6A2090E-664E-4416-AD67-2A946D27B4DB}" type="datetimeFigureOut">
              <a:rPr lang="zh-CN" altLang="en-US" smtClean="0"/>
              <a:t>2021/4/28</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94650B2A-45A9-4641-9DA3-C54D15237C07}" type="slidenum">
              <a:rPr lang="zh-CN" altLang="en-US" smtClean="0"/>
              <a:t>‹#›</a:t>
            </a:fld>
            <a:endParaRPr lang="zh-CN" altLang="en-US"/>
          </a:p>
        </p:txBody>
      </p:sp>
    </p:spTree>
    <p:extLst>
      <p:ext uri="{BB962C8B-B14F-4D97-AF65-F5344CB8AC3E}">
        <p14:creationId xmlns:p14="http://schemas.microsoft.com/office/powerpoint/2010/main" val="3892492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A6A2090E-664E-4416-AD67-2A946D27B4DB}" type="datetimeFigureOut">
              <a:rPr lang="zh-CN" altLang="en-US" smtClean="0"/>
              <a:t>2021/4/28</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94650B2A-45A9-4641-9DA3-C54D15237C07}" type="slidenum">
              <a:rPr lang="zh-CN" altLang="en-US" smtClean="0"/>
              <a:t>‹#›</a:t>
            </a:fld>
            <a:endParaRPr lang="zh-CN" altLang="en-US"/>
          </a:p>
        </p:txBody>
      </p:sp>
    </p:spTree>
    <p:extLst>
      <p:ext uri="{BB962C8B-B14F-4D97-AF65-F5344CB8AC3E}">
        <p14:creationId xmlns:p14="http://schemas.microsoft.com/office/powerpoint/2010/main" val="36535898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A2090E-664E-4416-AD67-2A946D27B4DB}" type="datetimeFigureOut">
              <a:rPr lang="zh-CN" altLang="en-US" smtClean="0"/>
              <a:t>2021/4/28</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94650B2A-45A9-4641-9DA3-C54D15237C07}" type="slidenum">
              <a:rPr lang="zh-CN" altLang="en-US" smtClean="0"/>
              <a:t>‹#›</a:t>
            </a:fld>
            <a:endParaRPr lang="zh-CN" altLang="en-US"/>
          </a:p>
        </p:txBody>
      </p:sp>
    </p:spTree>
    <p:extLst>
      <p:ext uri="{BB962C8B-B14F-4D97-AF65-F5344CB8AC3E}">
        <p14:creationId xmlns:p14="http://schemas.microsoft.com/office/powerpoint/2010/main" val="428991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zh-CN" altLang="en-US"/>
              <a:t>单击此处编辑母版标题样式</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A6A2090E-664E-4416-AD67-2A946D27B4DB}" type="datetimeFigureOut">
              <a:rPr lang="zh-CN" altLang="en-US" smtClean="0"/>
              <a:t>2021/4/28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94650B2A-45A9-4641-9DA3-C54D15237C07}" type="slidenum">
              <a:rPr lang="zh-CN" altLang="en-US" smtClean="0"/>
              <a:t>‹#›</a:t>
            </a:fld>
            <a:endParaRPr lang="zh-CN" altLang="en-US"/>
          </a:p>
        </p:txBody>
      </p:sp>
    </p:spTree>
    <p:extLst>
      <p:ext uri="{BB962C8B-B14F-4D97-AF65-F5344CB8AC3E}">
        <p14:creationId xmlns:p14="http://schemas.microsoft.com/office/powerpoint/2010/main" val="612655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A6A2090E-664E-4416-AD67-2A946D27B4DB}" type="datetimeFigureOut">
              <a:rPr lang="zh-CN" altLang="en-US" smtClean="0"/>
              <a:t>2021/4/28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94650B2A-45A9-4641-9DA3-C54D15237C07}" type="slidenum">
              <a:rPr lang="zh-CN" altLang="en-US" smtClean="0"/>
              <a:t>‹#›</a:t>
            </a:fld>
            <a:endParaRPr lang="zh-CN" altLang="en-US"/>
          </a:p>
        </p:txBody>
      </p:sp>
    </p:spTree>
    <p:extLst>
      <p:ext uri="{BB962C8B-B14F-4D97-AF65-F5344CB8AC3E}">
        <p14:creationId xmlns:p14="http://schemas.microsoft.com/office/powerpoint/2010/main" val="40827298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A6A2090E-664E-4416-AD67-2A946D27B4DB}" type="datetimeFigureOut">
              <a:rPr lang="zh-CN" altLang="en-US" smtClean="0"/>
              <a:t>2021/4/28</a:t>
            </a:fld>
            <a:endParaRPr lang="zh-CN" altLang="en-US"/>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zh-CN" altLang="en-US"/>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94650B2A-45A9-4641-9DA3-C54D15237C07}" type="slidenum">
              <a:rPr lang="zh-CN" altLang="en-US" smtClean="0"/>
              <a:t>‹#›</a:t>
            </a:fld>
            <a:endParaRPr lang="zh-CN" altLang="en-US"/>
          </a:p>
        </p:txBody>
      </p:sp>
    </p:spTree>
    <p:extLst>
      <p:ext uri="{BB962C8B-B14F-4D97-AF65-F5344CB8AC3E}">
        <p14:creationId xmlns:p14="http://schemas.microsoft.com/office/powerpoint/2010/main" val="1338908242"/>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baike.baidu.com/item/%E6%94%AF%E6%B0%94%E7%AE%A1/982505"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A23B006-85DE-49EA-90E2-00E2FE5F2676}"/>
              </a:ext>
            </a:extLst>
          </p:cNvPr>
          <p:cNvSpPr>
            <a:spLocks noGrp="1"/>
          </p:cNvSpPr>
          <p:nvPr>
            <p:ph type="ctrTitle"/>
          </p:nvPr>
        </p:nvSpPr>
        <p:spPr/>
        <p:txBody>
          <a:bodyPr>
            <a:normAutofit/>
          </a:bodyPr>
          <a:lstStyle/>
          <a:p>
            <a:r>
              <a:rPr lang="en-US" altLang="zh-CN" sz="4400" b="1" kern="100" dirty="0">
                <a:effectLst/>
                <a:latin typeface="等线" panose="02010600030101010101" pitchFamily="2" charset="-122"/>
                <a:ea typeface="等线" panose="02010600030101010101" pitchFamily="2" charset="-122"/>
                <a:cs typeface="Times New Roman" panose="02020603050405020304" pitchFamily="18" charset="0"/>
              </a:rPr>
              <a:t>Methods of research of respiratory systems</a:t>
            </a:r>
            <a:br>
              <a:rPr lang="zh-CN" altLang="zh-CN" sz="4400" kern="100" dirty="0">
                <a:effectLst/>
                <a:latin typeface="等线" panose="02010600030101010101" pitchFamily="2" charset="-122"/>
                <a:ea typeface="等线" panose="02010600030101010101" pitchFamily="2" charset="-122"/>
                <a:cs typeface="Times New Roman" panose="02020603050405020304" pitchFamily="18" charset="0"/>
              </a:rPr>
            </a:br>
            <a:r>
              <a:rPr lang="zh-CN" altLang="zh-CN" sz="2000" dirty="0">
                <a:effectLst/>
                <a:ea typeface="Segoe UI Web (West European)"/>
              </a:rPr>
              <a:t>呼</a:t>
            </a:r>
            <a:r>
              <a:rPr lang="en-US" altLang="zh-CN" sz="2000" dirty="0">
                <a:effectLst/>
                <a:ea typeface="Segoe UI Web (West European)"/>
              </a:rPr>
              <a:t> </a:t>
            </a:r>
            <a:r>
              <a:rPr lang="zh-CN" altLang="zh-CN" sz="2000" dirty="0">
                <a:effectLst/>
                <a:ea typeface="Segoe UI Web (West European)"/>
              </a:rPr>
              <a:t>吸</a:t>
            </a:r>
            <a:r>
              <a:rPr lang="en-US" altLang="zh-CN" sz="2000" dirty="0">
                <a:effectLst/>
                <a:ea typeface="Segoe UI Web (West European)"/>
              </a:rPr>
              <a:t> </a:t>
            </a:r>
            <a:r>
              <a:rPr lang="zh-CN" altLang="zh-CN" sz="2000" dirty="0">
                <a:effectLst/>
                <a:ea typeface="Segoe UI Web (West European)"/>
              </a:rPr>
              <a:t>系</a:t>
            </a:r>
            <a:r>
              <a:rPr lang="en-US" altLang="zh-CN" sz="2000" dirty="0">
                <a:effectLst/>
                <a:ea typeface="Segoe UI Web (West European)"/>
              </a:rPr>
              <a:t> </a:t>
            </a:r>
            <a:r>
              <a:rPr lang="zh-CN" altLang="zh-CN" sz="2000" dirty="0">
                <a:effectLst/>
                <a:ea typeface="Segoe UI Web (West European)"/>
              </a:rPr>
              <a:t>统</a:t>
            </a:r>
            <a:r>
              <a:rPr lang="en-US" altLang="zh-CN" sz="2000" dirty="0">
                <a:effectLst/>
                <a:ea typeface="Segoe UI Web (West European)"/>
              </a:rPr>
              <a:t> </a:t>
            </a:r>
            <a:r>
              <a:rPr lang="zh-CN" altLang="zh-CN" sz="2000" dirty="0">
                <a:effectLst/>
                <a:ea typeface="Segoe UI Web (West European)"/>
              </a:rPr>
              <a:t>研</a:t>
            </a:r>
            <a:r>
              <a:rPr lang="en-US" altLang="zh-CN" sz="2000" dirty="0">
                <a:effectLst/>
                <a:ea typeface="Segoe UI Web (West European)"/>
              </a:rPr>
              <a:t> </a:t>
            </a:r>
            <a:r>
              <a:rPr lang="zh-CN" altLang="zh-CN" sz="2000" dirty="0">
                <a:effectLst/>
                <a:ea typeface="Segoe UI Web (West European)"/>
              </a:rPr>
              <a:t>究</a:t>
            </a:r>
            <a:r>
              <a:rPr lang="en-US" altLang="zh-CN" sz="2000" dirty="0">
                <a:effectLst/>
                <a:ea typeface="Segoe UI Web (West European)"/>
              </a:rPr>
              <a:t> </a:t>
            </a:r>
            <a:r>
              <a:rPr lang="zh-CN" altLang="zh-CN" sz="2000" dirty="0">
                <a:effectLst/>
                <a:ea typeface="Segoe UI Web (West European)"/>
              </a:rPr>
              <a:t>方</a:t>
            </a:r>
            <a:r>
              <a:rPr lang="en-US" altLang="zh-CN" sz="2000" dirty="0">
                <a:effectLst/>
                <a:ea typeface="Segoe UI Web (West European)"/>
              </a:rPr>
              <a:t> </a:t>
            </a:r>
            <a:r>
              <a:rPr lang="zh-CN" altLang="zh-CN" sz="2000" dirty="0">
                <a:effectLst/>
                <a:ea typeface="Segoe UI Web (West European)"/>
              </a:rPr>
              <a:t>法</a:t>
            </a:r>
            <a:br>
              <a:rPr lang="zh-CN" altLang="zh-CN" sz="1050" dirty="0">
                <a:effectLst/>
                <a:ea typeface="Segoe UI Web (West European)"/>
              </a:rPr>
            </a:br>
            <a:br>
              <a:rPr lang="zh-CN" altLang="zh-CN" sz="1050" dirty="0">
                <a:effectLst/>
                <a:ea typeface="Segoe UI Web (West European)"/>
              </a:rPr>
            </a:br>
            <a:endParaRPr lang="zh-CN" altLang="en-US" sz="4400" dirty="0"/>
          </a:p>
        </p:txBody>
      </p:sp>
      <p:sp>
        <p:nvSpPr>
          <p:cNvPr id="3" name="副标题 2">
            <a:extLst>
              <a:ext uri="{FF2B5EF4-FFF2-40B4-BE49-F238E27FC236}">
                <a16:creationId xmlns:a16="http://schemas.microsoft.com/office/drawing/2014/main" id="{9C5BA0D1-40FB-419E-94D7-9CF707377AEF}"/>
              </a:ext>
            </a:extLst>
          </p:cNvPr>
          <p:cNvSpPr>
            <a:spLocks noGrp="1"/>
          </p:cNvSpPr>
          <p:nvPr>
            <p:ph type="subTitle" idx="1"/>
          </p:nvPr>
        </p:nvSpPr>
        <p:spPr>
          <a:xfrm>
            <a:off x="1467159" y="3918624"/>
            <a:ext cx="8767860" cy="1388165"/>
          </a:xfrm>
        </p:spPr>
        <p:txBody>
          <a:bodyPr>
            <a:normAutofit fontScale="77500" lnSpcReduction="20000"/>
          </a:bodyPr>
          <a:lstStyle/>
          <a:p>
            <a:r>
              <a:rPr lang="en-US" altLang="zh-CN" sz="3600" b="1" kern="0" dirty="0">
                <a:solidFill>
                  <a:srgbClr val="C12200"/>
                </a:solidFill>
                <a:effectLst/>
                <a:latin typeface="宋体" panose="02010600030101010101" pitchFamily="2" charset="-122"/>
                <a:ea typeface="等线" panose="02010600030101010101" pitchFamily="2" charset="-122"/>
                <a:cs typeface="宋体" panose="02010600030101010101" pitchFamily="2" charset="-122"/>
              </a:rPr>
              <a:t>Determination of PWC170</a:t>
            </a:r>
            <a:endParaRPr lang="zh-CN" altLang="zh-CN" sz="3600" kern="100" dirty="0">
              <a:effectLst/>
              <a:latin typeface="等线" panose="02010600030101010101" pitchFamily="2" charset="-122"/>
              <a:ea typeface="等线" panose="02010600030101010101" pitchFamily="2" charset="-122"/>
              <a:cs typeface="Times New Roman" panose="02020603050405020304" pitchFamily="18" charset="0"/>
            </a:endParaRPr>
          </a:p>
          <a:p>
            <a:r>
              <a:rPr lang="en-US" altLang="zh-CN" sz="3600" dirty="0"/>
              <a:t>PWC170</a:t>
            </a:r>
            <a:r>
              <a:rPr lang="zh-CN" altLang="en-US" sz="3600" dirty="0"/>
              <a:t>的测定</a:t>
            </a:r>
            <a:endParaRPr lang="en-US" altLang="zh-CN" sz="3600" dirty="0"/>
          </a:p>
          <a:p>
            <a:r>
              <a:rPr lang="en-US" altLang="zh-CN" sz="2900" i="1" dirty="0"/>
              <a:t>                                                   Wu Hao </a:t>
            </a:r>
            <a:r>
              <a:rPr lang="en-US" altLang="zh-CN" sz="2900" dirty="0"/>
              <a:t>Physical culture and sport.</a:t>
            </a:r>
          </a:p>
        </p:txBody>
      </p:sp>
    </p:spTree>
    <p:extLst>
      <p:ext uri="{BB962C8B-B14F-4D97-AF65-F5344CB8AC3E}">
        <p14:creationId xmlns:p14="http://schemas.microsoft.com/office/powerpoint/2010/main" val="15086310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93067CD-13A7-4384-B15E-5D49AF03BB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标题 1">
            <a:extLst>
              <a:ext uri="{FF2B5EF4-FFF2-40B4-BE49-F238E27FC236}">
                <a16:creationId xmlns:a16="http://schemas.microsoft.com/office/drawing/2014/main" id="{66385CD1-B575-4526-91FA-B3C029C381AE}"/>
              </a:ext>
            </a:extLst>
          </p:cNvPr>
          <p:cNvSpPr>
            <a:spLocks noGrp="1"/>
          </p:cNvSpPr>
          <p:nvPr>
            <p:ph type="title"/>
          </p:nvPr>
        </p:nvSpPr>
        <p:spPr>
          <a:xfrm>
            <a:off x="1143000" y="609600"/>
            <a:ext cx="6693061" cy="1356360"/>
          </a:xfrm>
        </p:spPr>
        <p:txBody>
          <a:bodyPr>
            <a:normAutofit/>
          </a:bodyPr>
          <a:lstStyle/>
          <a:p>
            <a:r>
              <a:rPr lang="zh-CN" altLang="zh-CN" kern="0">
                <a:solidFill>
                  <a:schemeClr val="bg1"/>
                </a:solidFill>
                <a:effectLst/>
                <a:latin typeface="等线" panose="02010600030101010101" pitchFamily="2" charset="-122"/>
                <a:ea typeface="等线" panose="02010600030101010101" pitchFamily="2" charset="-122"/>
                <a:cs typeface="Times New Roman" panose="02020603050405020304" pitchFamily="18" charset="0"/>
              </a:rPr>
              <a:t>[steps]</a:t>
            </a:r>
            <a:r>
              <a:rPr lang="zh-CN" altLang="en-US" kern="0">
                <a:solidFill>
                  <a:schemeClr val="bg1"/>
                </a:solidFill>
                <a:effectLst/>
                <a:latin typeface="等线" panose="02010600030101010101" pitchFamily="2" charset="-122"/>
                <a:ea typeface="等线" panose="02010600030101010101" pitchFamily="2" charset="-122"/>
                <a:cs typeface="Times New Roman" panose="02020603050405020304" pitchFamily="18" charset="0"/>
              </a:rPr>
              <a:t>测试步骤</a:t>
            </a:r>
            <a:endParaRPr lang="zh-CN" altLang="en-US">
              <a:solidFill>
                <a:schemeClr val="bg1"/>
              </a:solidFill>
            </a:endParaRPr>
          </a:p>
        </p:txBody>
      </p:sp>
      <p:sp>
        <p:nvSpPr>
          <p:cNvPr id="3" name="内容占位符 2">
            <a:extLst>
              <a:ext uri="{FF2B5EF4-FFF2-40B4-BE49-F238E27FC236}">
                <a16:creationId xmlns:a16="http://schemas.microsoft.com/office/drawing/2014/main" id="{8BE555FC-47C7-4016-82D2-E891A6DE8F39}"/>
              </a:ext>
            </a:extLst>
          </p:cNvPr>
          <p:cNvSpPr>
            <a:spLocks noGrp="1"/>
          </p:cNvSpPr>
          <p:nvPr>
            <p:ph idx="1"/>
          </p:nvPr>
        </p:nvSpPr>
        <p:spPr>
          <a:xfrm>
            <a:off x="1143000" y="2057400"/>
            <a:ext cx="6693061" cy="4038600"/>
          </a:xfrm>
        </p:spPr>
        <p:txBody>
          <a:bodyPr>
            <a:normAutofit/>
          </a:bodyPr>
          <a:lstStyle/>
          <a:p>
            <a:pPr latinLnBrk="1"/>
            <a:r>
              <a:rPr lang="zh-CN" altLang="zh-CN" dirty="0">
                <a:solidFill>
                  <a:schemeClr val="bg1"/>
                </a:solidFill>
                <a:latin typeface="Segoe UI Web (West European)"/>
              </a:rPr>
              <a:t>(5)</a:t>
            </a:r>
            <a:r>
              <a:rPr lang="en-US" altLang="zh-CN" dirty="0">
                <a:solidFill>
                  <a:schemeClr val="bg1"/>
                </a:solidFill>
                <a:latin typeface="Segoe UI Web (West European)"/>
              </a:rPr>
              <a:t> </a:t>
            </a:r>
            <a:r>
              <a:rPr lang="en-US" altLang="zh-CN" sz="3200" dirty="0">
                <a:solidFill>
                  <a:schemeClr val="bg1"/>
                </a:solidFill>
                <a:latin typeface="Segoe UI Web (West European)"/>
              </a:rPr>
              <a:t>The </a:t>
            </a:r>
            <a:r>
              <a:rPr lang="en-US" altLang="zh-CN" sz="3200" dirty="0">
                <a:solidFill>
                  <a:schemeClr val="bg1"/>
                </a:solidFill>
                <a:effectLst/>
                <a:latin typeface="Segoe UI Web (West European)"/>
              </a:rPr>
              <a:t>subjects took a three-minute break for a second load test. Adjust the step height to 45 cm and perform a second load test in the same manner.</a:t>
            </a:r>
          </a:p>
          <a:p>
            <a:pPr latinLnBrk="1"/>
            <a:r>
              <a:rPr lang="zh-CN" altLang="zh-CN" dirty="0">
                <a:solidFill>
                  <a:schemeClr val="bg1"/>
                </a:solidFill>
                <a:effectLst/>
                <a:ea typeface="Segoe UI Web (West European)"/>
              </a:rPr>
              <a:t>受试者休息了三分钟进行第二次负荷测试。将步高度调整到 45 厘米，并以同样的方式进行第二次负载测试。</a:t>
            </a:r>
          </a:p>
          <a:p>
            <a:pPr latinLnBrk="1"/>
            <a:endParaRPr lang="zh-CN" altLang="en-US" dirty="0">
              <a:solidFill>
                <a:schemeClr val="bg1"/>
              </a:solidFill>
            </a:endParaRPr>
          </a:p>
        </p:txBody>
      </p:sp>
      <p:pic>
        <p:nvPicPr>
          <p:cNvPr id="4" name="图片 3" descr="一群人在房间内玩体感游戏&#10;&#10;描述已自动生成">
            <a:extLst>
              <a:ext uri="{FF2B5EF4-FFF2-40B4-BE49-F238E27FC236}">
                <a16:creationId xmlns:a16="http://schemas.microsoft.com/office/drawing/2014/main" id="{95CAF7D8-DC75-4897-99B5-B42655079F45}"/>
              </a:ext>
            </a:extLst>
          </p:cNvPr>
          <p:cNvPicPr>
            <a:picLocks noChangeAspect="1"/>
          </p:cNvPicPr>
          <p:nvPr/>
        </p:nvPicPr>
        <p:blipFill rotWithShape="1">
          <a:blip r:embed="rId2"/>
          <a:srcRect l="34028" r="28091" b="1"/>
          <a:stretch/>
        </p:blipFill>
        <p:spPr>
          <a:xfrm>
            <a:off x="8301386" y="243840"/>
            <a:ext cx="3646837" cy="6377939"/>
          </a:xfrm>
          <a:prstGeom prst="rect">
            <a:avLst/>
          </a:prstGeom>
        </p:spPr>
      </p:pic>
      <p:sp>
        <p:nvSpPr>
          <p:cNvPr id="11" name="Rectangle 10">
            <a:extLst>
              <a:ext uri="{FF2B5EF4-FFF2-40B4-BE49-F238E27FC236}">
                <a16:creationId xmlns:a16="http://schemas.microsoft.com/office/drawing/2014/main" id="{42E9009C-D0E3-46ED-935B-6C1C29650E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588652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578A52D-2496-4956-A9A4-EA5C38B2F1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999"/>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9809C8E2-EF9B-4E0B-A17E-836DE0508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8533" cy="1886373"/>
          </a:xfrm>
          <a:prstGeom prst="rect">
            <a:avLst/>
          </a:pr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标题 1">
            <a:extLst>
              <a:ext uri="{FF2B5EF4-FFF2-40B4-BE49-F238E27FC236}">
                <a16:creationId xmlns:a16="http://schemas.microsoft.com/office/drawing/2014/main" id="{0E8F0BCE-B452-44AD-8E15-D89F885ECA9D}"/>
              </a:ext>
            </a:extLst>
          </p:cNvPr>
          <p:cNvSpPr>
            <a:spLocks noGrp="1"/>
          </p:cNvSpPr>
          <p:nvPr>
            <p:ph type="title"/>
          </p:nvPr>
        </p:nvSpPr>
        <p:spPr>
          <a:xfrm>
            <a:off x="1143000" y="609600"/>
            <a:ext cx="9875520" cy="1356360"/>
          </a:xfrm>
        </p:spPr>
        <p:txBody>
          <a:bodyPr>
            <a:normAutofit/>
          </a:bodyPr>
          <a:lstStyle/>
          <a:p>
            <a:r>
              <a:rPr lang="zh-CN" altLang="zh-CN" kern="0" dirty="0">
                <a:solidFill>
                  <a:srgbClr val="FFFFFF"/>
                </a:solidFill>
                <a:effectLst/>
                <a:latin typeface="等线" panose="02010600030101010101" pitchFamily="2" charset="-122"/>
                <a:ea typeface="等线" panose="02010600030101010101" pitchFamily="2" charset="-122"/>
                <a:cs typeface="Times New Roman" panose="02020603050405020304" pitchFamily="18" charset="0"/>
              </a:rPr>
              <a:t>[steps]</a:t>
            </a:r>
            <a:r>
              <a:rPr lang="zh-CN" altLang="en-US" kern="0" dirty="0">
                <a:solidFill>
                  <a:srgbClr val="FFFFFF"/>
                </a:solidFill>
                <a:effectLst/>
                <a:latin typeface="等线" panose="02010600030101010101" pitchFamily="2" charset="-122"/>
                <a:ea typeface="等线" panose="02010600030101010101" pitchFamily="2" charset="-122"/>
                <a:cs typeface="Times New Roman" panose="02020603050405020304" pitchFamily="18" charset="0"/>
              </a:rPr>
              <a:t>测试步骤</a:t>
            </a:r>
            <a:endParaRPr lang="zh-CN" altLang="en-US" dirty="0">
              <a:solidFill>
                <a:srgbClr val="FFFFFF"/>
              </a:solidFill>
            </a:endParaRPr>
          </a:p>
        </p:txBody>
      </p:sp>
      <p:sp useBgFill="1">
        <p:nvSpPr>
          <p:cNvPr id="12" name="Rectangle 11">
            <a:extLst>
              <a:ext uri="{FF2B5EF4-FFF2-40B4-BE49-F238E27FC236}">
                <a16:creationId xmlns:a16="http://schemas.microsoft.com/office/drawing/2014/main" id="{61EB557E-621E-4254-B750-85274C5F4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29841"/>
            <a:ext cx="12192000" cy="432815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内容占位符 2">
            <a:extLst>
              <a:ext uri="{FF2B5EF4-FFF2-40B4-BE49-F238E27FC236}">
                <a16:creationId xmlns:a16="http://schemas.microsoft.com/office/drawing/2014/main" id="{555A2A57-7FE7-4CFA-8C3E-2D78B085EBD2}"/>
              </a:ext>
            </a:extLst>
          </p:cNvPr>
          <p:cNvSpPr>
            <a:spLocks noGrp="1"/>
          </p:cNvSpPr>
          <p:nvPr>
            <p:ph idx="1"/>
          </p:nvPr>
        </p:nvSpPr>
        <p:spPr>
          <a:xfrm>
            <a:off x="1143000" y="2852530"/>
            <a:ext cx="9872871" cy="3243469"/>
          </a:xfrm>
        </p:spPr>
        <p:txBody>
          <a:bodyPr>
            <a:normAutofit/>
          </a:bodyPr>
          <a:lstStyle/>
          <a:p>
            <a:r>
              <a:rPr lang="zh-CN" altLang="zh-CN" sz="4000" dirty="0"/>
              <a:t>6) Clean up the instrument.</a:t>
            </a:r>
            <a:endParaRPr lang="en-US" altLang="zh-CN" sz="4000" dirty="0"/>
          </a:p>
          <a:p>
            <a:r>
              <a:rPr lang="zh-CN" altLang="zh-CN" sz="4000" dirty="0">
                <a:effectLst/>
                <a:ea typeface="Segoe UI Web (West European)"/>
              </a:rPr>
              <a:t>清理仪器。</a:t>
            </a:r>
            <a:endParaRPr lang="zh-CN" altLang="en-US" sz="4000" dirty="0">
              <a:solidFill>
                <a:schemeClr val="tx1"/>
              </a:solidFill>
            </a:endParaRPr>
          </a:p>
        </p:txBody>
      </p:sp>
    </p:spTree>
    <p:extLst>
      <p:ext uri="{BB962C8B-B14F-4D97-AF65-F5344CB8AC3E}">
        <p14:creationId xmlns:p14="http://schemas.microsoft.com/office/powerpoint/2010/main" val="78128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79CBD3C9-4E66-426D-948E-7CF4778107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9" name="Rectangle 28">
            <a:extLst>
              <a:ext uri="{FF2B5EF4-FFF2-40B4-BE49-F238E27FC236}">
                <a16:creationId xmlns:a16="http://schemas.microsoft.com/office/drawing/2014/main" id="{DDB95FCF-AD96-482F-9FB8-CD95725E6E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cxnSp>
        <p:nvCxnSpPr>
          <p:cNvPr id="31" name="Straight Connector 30">
            <a:extLst>
              <a:ext uri="{FF2B5EF4-FFF2-40B4-BE49-F238E27FC236}">
                <a16:creationId xmlns:a16="http://schemas.microsoft.com/office/drawing/2014/main" id="{64EEEC00-AD80-4734-BEE6-04CBDEC830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2ED84DD6-8A68-4994-8094-8DDBE89BF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2100" cy="6377939"/>
          </a:xfrm>
          <a:prstGeom prst="rect">
            <a:avLst/>
          </a:prstGeom>
          <a:solidFill>
            <a:schemeClr val="bg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35" name="Rectangle 34">
            <a:extLst>
              <a:ext uri="{FF2B5EF4-FFF2-40B4-BE49-F238E27FC236}">
                <a16:creationId xmlns:a16="http://schemas.microsoft.com/office/drawing/2014/main" id="{176049D7-366E-4AC9-B689-460CC28F8E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2944" y="246887"/>
            <a:ext cx="4397755" cy="6377939"/>
          </a:xfrm>
          <a:prstGeom prst="rect">
            <a:avLst/>
          </a:prstGeom>
          <a:solidFill>
            <a:srgbClr val="A6B727"/>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cxnSp>
        <p:nvCxnSpPr>
          <p:cNvPr id="37" name="Straight Connector 36">
            <a:extLst>
              <a:ext uri="{FF2B5EF4-FFF2-40B4-BE49-F238E27FC236}">
                <a16:creationId xmlns:a16="http://schemas.microsoft.com/office/drawing/2014/main" id="{BC9E91F8-C4AE-4EB0-8B76-FF3F3FC7183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370284" y="4405863"/>
            <a:ext cx="2763075"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id="{4AD45A04-4150-4943-BB06-EEEDDD73BF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00" y="246888"/>
            <a:ext cx="11724640" cy="6377939"/>
          </a:xfrm>
          <a:prstGeom prst="rect">
            <a:avLst/>
          </a:pr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标题 1">
            <a:extLst>
              <a:ext uri="{FF2B5EF4-FFF2-40B4-BE49-F238E27FC236}">
                <a16:creationId xmlns:a16="http://schemas.microsoft.com/office/drawing/2014/main" id="{AF2EBE31-C7DB-4920-ADAA-1E3EFB3BC799}"/>
              </a:ext>
            </a:extLst>
          </p:cNvPr>
          <p:cNvSpPr>
            <a:spLocks noGrp="1"/>
          </p:cNvSpPr>
          <p:nvPr>
            <p:ph type="title"/>
          </p:nvPr>
        </p:nvSpPr>
        <p:spPr>
          <a:xfrm>
            <a:off x="8195138" y="857675"/>
            <a:ext cx="3113366" cy="3622844"/>
          </a:xfrm>
        </p:spPr>
        <p:txBody>
          <a:bodyPr vert="horz" lIns="91440" tIns="45720" rIns="91440" bIns="45720" rtlCol="0" anchor="b">
            <a:normAutofit/>
          </a:bodyPr>
          <a:lstStyle/>
          <a:p>
            <a:pPr algn="ctr">
              <a:lnSpc>
                <a:spcPct val="85000"/>
              </a:lnSpc>
            </a:pPr>
            <a:r>
              <a:rPr lang="en-US" altLang="zh-CN" sz="3800" b="1" cap="all" dirty="0">
                <a:solidFill>
                  <a:srgbClr val="FFFFFF"/>
                </a:solidFill>
              </a:rPr>
              <a:t>computing method</a:t>
            </a:r>
            <a:br>
              <a:rPr lang="en-US" altLang="zh-CN" sz="3800" b="1" cap="all" dirty="0">
                <a:solidFill>
                  <a:srgbClr val="FFFFFF"/>
                </a:solidFill>
                <a:effectLst/>
              </a:rPr>
            </a:br>
            <a:br>
              <a:rPr lang="en-US" altLang="zh-CN" sz="3800" b="1" cap="all" dirty="0">
                <a:solidFill>
                  <a:srgbClr val="FFFFFF"/>
                </a:solidFill>
                <a:effectLst/>
              </a:rPr>
            </a:br>
            <a:endParaRPr lang="en-US" altLang="zh-CN" sz="3800" b="1" cap="all" dirty="0">
              <a:solidFill>
                <a:srgbClr val="FFFFFF"/>
              </a:solidFill>
            </a:endParaRPr>
          </a:p>
        </p:txBody>
      </p:sp>
      <p:pic>
        <p:nvPicPr>
          <p:cNvPr id="9" name="内容占位符 8">
            <a:extLst>
              <a:ext uri="{FF2B5EF4-FFF2-40B4-BE49-F238E27FC236}">
                <a16:creationId xmlns:a16="http://schemas.microsoft.com/office/drawing/2014/main" id="{4E83363E-E08D-4014-AC6F-3E8B444BF4C7}"/>
              </a:ext>
            </a:extLst>
          </p:cNvPr>
          <p:cNvPicPr>
            <a:picLocks noGrp="1" noChangeAspect="1"/>
          </p:cNvPicPr>
          <p:nvPr>
            <p:ph idx="1"/>
          </p:nvPr>
        </p:nvPicPr>
        <p:blipFill>
          <a:blip r:embed="rId2"/>
          <a:stretch>
            <a:fillRect/>
          </a:stretch>
        </p:blipFill>
        <p:spPr>
          <a:xfrm>
            <a:off x="883496" y="1637998"/>
            <a:ext cx="6045576" cy="3582003"/>
          </a:xfrm>
          <a:prstGeom prst="rect">
            <a:avLst/>
          </a:prstGeom>
        </p:spPr>
      </p:pic>
    </p:spTree>
    <p:extLst>
      <p:ext uri="{BB962C8B-B14F-4D97-AF65-F5344CB8AC3E}">
        <p14:creationId xmlns:p14="http://schemas.microsoft.com/office/powerpoint/2010/main" val="33152742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2916590-05F6-41F2-884B-B9A784959A40}"/>
              </a:ext>
            </a:extLst>
          </p:cNvPr>
          <p:cNvSpPr>
            <a:spLocks noGrp="1"/>
          </p:cNvSpPr>
          <p:nvPr>
            <p:ph type="title"/>
          </p:nvPr>
        </p:nvSpPr>
        <p:spPr/>
        <p:txBody>
          <a:bodyPr/>
          <a:lstStyle/>
          <a:p>
            <a:r>
              <a:rPr lang="en-US" altLang="zh-CN" dirty="0"/>
              <a:t>Interpretation</a:t>
            </a:r>
            <a:r>
              <a:rPr lang="zh-CN" altLang="en-US" dirty="0">
                <a:sym typeface="Wingdings" panose="05000000000000000000" pitchFamily="2" charset="2"/>
              </a:rPr>
              <a:t>（解释）</a:t>
            </a:r>
            <a:r>
              <a:rPr lang="en-US" altLang="zh-CN" dirty="0"/>
              <a:t>
</a:t>
            </a:r>
            <a:endParaRPr lang="zh-CN" altLang="en-US" dirty="0"/>
          </a:p>
        </p:txBody>
      </p:sp>
      <p:sp>
        <p:nvSpPr>
          <p:cNvPr id="3" name="内容占位符 2">
            <a:extLst>
              <a:ext uri="{FF2B5EF4-FFF2-40B4-BE49-F238E27FC236}">
                <a16:creationId xmlns:a16="http://schemas.microsoft.com/office/drawing/2014/main" id="{FE4C9D38-325F-40A1-A3A5-289D4400A425}"/>
              </a:ext>
            </a:extLst>
          </p:cNvPr>
          <p:cNvSpPr>
            <a:spLocks noGrp="1"/>
          </p:cNvSpPr>
          <p:nvPr>
            <p:ph idx="1"/>
          </p:nvPr>
        </p:nvSpPr>
        <p:spPr>
          <a:xfrm>
            <a:off x="1338943" y="1623059"/>
            <a:ext cx="9872871" cy="4489269"/>
          </a:xfrm>
        </p:spPr>
        <p:txBody>
          <a:bodyPr/>
          <a:lstStyle/>
          <a:p>
            <a:pPr algn="l" latinLnBrk="1">
              <a:lnSpc>
                <a:spcPts val="2100"/>
              </a:lnSpc>
            </a:pPr>
            <a:r>
              <a:rPr lang="zh-CN" altLang="zh-CN" sz="3200" dirty="0"/>
              <a:t> W1 is the power of the first load (KGM / min)</a:t>
            </a:r>
          </a:p>
          <a:p>
            <a:pPr algn="l" latinLnBrk="1">
              <a:lnSpc>
                <a:spcPts val="2100"/>
              </a:lnSpc>
            </a:pPr>
            <a:r>
              <a:rPr lang="zh-CN" altLang="zh-CN" sz="3200" dirty="0"/>
              <a:t>W2 is the power of the second load (KGM / min)</a:t>
            </a:r>
          </a:p>
          <a:p>
            <a:pPr algn="l" latinLnBrk="1">
              <a:lnSpc>
                <a:spcPts val="2100"/>
              </a:lnSpc>
            </a:pPr>
            <a:r>
              <a:rPr lang="zh-CN" altLang="zh-CN" sz="3200" dirty="0"/>
              <a:t>P1 is the heart rate of the first load (beats / min)</a:t>
            </a:r>
          </a:p>
          <a:p>
            <a:pPr algn="l" latinLnBrk="1">
              <a:lnSpc>
                <a:spcPts val="2100"/>
              </a:lnSpc>
            </a:pPr>
            <a:r>
              <a:rPr lang="zh-CN" altLang="zh-CN" sz="3200" dirty="0"/>
              <a:t>P2 is the heart rate of the second load (beats / min)</a:t>
            </a:r>
          </a:p>
          <a:p>
            <a:r>
              <a:rPr lang="zh-CN" altLang="zh-CN" dirty="0">
                <a:effectLst/>
                <a:ea typeface="Segoe UI Web (West European)"/>
              </a:rPr>
              <a:t>W1是第一个负载的功率（KGM/分钟） W2是第二个负载的功率（KGM/分钟） P1是第一个负载的心率（节拍/分钟） P2是第二个负载的心率（节拍/分钟</a:t>
            </a:r>
            <a:endParaRPr lang="zh-CN" altLang="en-US" dirty="0"/>
          </a:p>
        </p:txBody>
      </p:sp>
    </p:spTree>
    <p:extLst>
      <p:ext uri="{BB962C8B-B14F-4D97-AF65-F5344CB8AC3E}">
        <p14:creationId xmlns:p14="http://schemas.microsoft.com/office/powerpoint/2010/main" val="38715309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036D0D5-3AA0-47FD-A83C-7A06CA2EEE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pic>
        <p:nvPicPr>
          <p:cNvPr id="5" name="内容占位符 4">
            <a:extLst>
              <a:ext uri="{FF2B5EF4-FFF2-40B4-BE49-F238E27FC236}">
                <a16:creationId xmlns:a16="http://schemas.microsoft.com/office/drawing/2014/main" id="{33FE175F-FE05-4028-8720-65798C4E7144}"/>
              </a:ext>
            </a:extLst>
          </p:cNvPr>
          <p:cNvPicPr>
            <a:picLocks noGrp="1" noChangeAspect="1"/>
          </p:cNvPicPr>
          <p:nvPr>
            <p:ph idx="1"/>
          </p:nvPr>
        </p:nvPicPr>
        <p:blipFill>
          <a:blip r:embed="rId2"/>
          <a:stretch>
            <a:fillRect/>
          </a:stretch>
        </p:blipFill>
        <p:spPr>
          <a:xfrm>
            <a:off x="1393070" y="565573"/>
            <a:ext cx="9400779" cy="5734474"/>
          </a:xfrm>
          <a:prstGeom prst="rect">
            <a:avLst/>
          </a:prstGeom>
        </p:spPr>
      </p:pic>
    </p:spTree>
    <p:extLst>
      <p:ext uri="{BB962C8B-B14F-4D97-AF65-F5344CB8AC3E}">
        <p14:creationId xmlns:p14="http://schemas.microsoft.com/office/powerpoint/2010/main" val="3850050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036D0D5-3AA0-47FD-A83C-7A06CA2EEE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E3FF0025-03AB-4126-9E23-1B4F2D4B17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92E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C149C42-FAD2-4559-80A1-B6E921D04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内容占位符 3">
            <a:extLst>
              <a:ext uri="{FF2B5EF4-FFF2-40B4-BE49-F238E27FC236}">
                <a16:creationId xmlns:a16="http://schemas.microsoft.com/office/drawing/2014/main" id="{DB75BEEA-C791-474B-B322-6461E149C8B4}"/>
              </a:ext>
            </a:extLst>
          </p:cNvPr>
          <p:cNvPicPr>
            <a:picLocks noGrp="1"/>
          </p:cNvPicPr>
          <p:nvPr>
            <p:ph idx="1"/>
          </p:nvPr>
        </p:nvPicPr>
        <p:blipFill>
          <a:blip r:embed="rId2"/>
          <a:stretch>
            <a:fillRect/>
          </a:stretch>
        </p:blipFill>
        <p:spPr>
          <a:xfrm>
            <a:off x="2047659" y="801793"/>
            <a:ext cx="8103692" cy="5247140"/>
          </a:xfrm>
          <a:prstGeom prst="rect">
            <a:avLst/>
          </a:prstGeom>
        </p:spPr>
      </p:pic>
    </p:spTree>
    <p:extLst>
      <p:ext uri="{BB962C8B-B14F-4D97-AF65-F5344CB8AC3E}">
        <p14:creationId xmlns:p14="http://schemas.microsoft.com/office/powerpoint/2010/main" val="13278094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28D9B36-75B9-4435-83E6-0A9C81A12E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pic>
        <p:nvPicPr>
          <p:cNvPr id="4" name="内容占位符 8">
            <a:extLst>
              <a:ext uri="{FF2B5EF4-FFF2-40B4-BE49-F238E27FC236}">
                <a16:creationId xmlns:a16="http://schemas.microsoft.com/office/drawing/2014/main" id="{B041E6BD-8A6F-499C-84A4-F0EACC1D8110}"/>
              </a:ext>
            </a:extLst>
          </p:cNvPr>
          <p:cNvPicPr>
            <a:picLocks noGrp="1" noChangeAspect="1"/>
          </p:cNvPicPr>
          <p:nvPr>
            <p:ph idx="1"/>
          </p:nvPr>
        </p:nvPicPr>
        <p:blipFill rotWithShape="1">
          <a:blip r:embed="rId2">
            <a:duotone>
              <a:schemeClr val="bg2">
                <a:shade val="45000"/>
                <a:satMod val="135000"/>
              </a:schemeClr>
              <a:prstClr val="white"/>
            </a:duotone>
            <a:alphaModFix amt="35000"/>
          </a:blip>
          <a:srcRect t="1852" b="3212"/>
          <a:stretch/>
        </p:blipFill>
        <p:spPr>
          <a:xfrm>
            <a:off x="-2530" y="0"/>
            <a:ext cx="12191980" cy="6857990"/>
          </a:xfrm>
          <a:prstGeom prst="rect">
            <a:avLst/>
          </a:prstGeom>
        </p:spPr>
      </p:pic>
      <p:sp>
        <p:nvSpPr>
          <p:cNvPr id="5" name="文本框 4">
            <a:extLst>
              <a:ext uri="{FF2B5EF4-FFF2-40B4-BE49-F238E27FC236}">
                <a16:creationId xmlns:a16="http://schemas.microsoft.com/office/drawing/2014/main" id="{8261283D-74E4-4470-9A7B-A540C70E2F62}"/>
              </a:ext>
            </a:extLst>
          </p:cNvPr>
          <p:cNvSpPr txBox="1"/>
          <p:nvPr/>
        </p:nvSpPr>
        <p:spPr>
          <a:xfrm>
            <a:off x="1143000" y="2057400"/>
            <a:ext cx="10469880" cy="4038600"/>
          </a:xfrm>
          <a:prstGeom prst="rect">
            <a:avLst/>
          </a:prstGeom>
        </p:spPr>
        <p:txBody>
          <a:bodyPr vert="horz" lIns="91440" tIns="45720" rIns="91440" bIns="45720" rtlCol="0">
            <a:normAutofit/>
          </a:bodyPr>
          <a:lstStyle/>
          <a:p>
            <a:pPr indent="-182880" defTabSz="914400">
              <a:lnSpc>
                <a:spcPct val="90000"/>
              </a:lnSpc>
              <a:spcAft>
                <a:spcPts val="600"/>
              </a:spcAft>
              <a:buClr>
                <a:schemeClr val="accent1"/>
              </a:buClr>
              <a:buSzPct val="80000"/>
              <a:buFont typeface="Corbel" pitchFamily="34" charset="0"/>
              <a:buChar char="•"/>
            </a:pPr>
            <a:endParaRPr lang="en-US" altLang="zh-CN" sz="3200" dirty="0">
              <a:solidFill>
                <a:schemeClr val="accent1"/>
              </a:solidFill>
            </a:endParaRPr>
          </a:p>
          <a:p>
            <a:pPr defTabSz="914400">
              <a:lnSpc>
                <a:spcPct val="90000"/>
              </a:lnSpc>
              <a:spcAft>
                <a:spcPts val="600"/>
              </a:spcAft>
              <a:buClr>
                <a:schemeClr val="accent1"/>
              </a:buClr>
              <a:buSzPct val="80000"/>
            </a:pPr>
            <a:r>
              <a:rPr lang="en-US" altLang="zh-CN" sz="3200" dirty="0">
                <a:solidFill>
                  <a:schemeClr val="accent1"/>
                </a:solidFill>
              </a:rPr>
              <a:t> In the whole course of the experiment, combined with the calculation method, it is not difficult to find three variables: namely, weight, the tester can bear weight;</a:t>
            </a:r>
          </a:p>
          <a:p>
            <a:pPr indent="-182880" defTabSz="914400">
              <a:lnSpc>
                <a:spcPct val="90000"/>
              </a:lnSpc>
              <a:spcAft>
                <a:spcPts val="600"/>
              </a:spcAft>
              <a:buClr>
                <a:schemeClr val="accent1"/>
              </a:buClr>
              <a:buSzPct val="80000"/>
              <a:buFont typeface="Corbel" pitchFamily="34" charset="0"/>
              <a:buChar char="•"/>
            </a:pPr>
            <a:r>
              <a:rPr lang="zh-CN" altLang="en-US" sz="2000" dirty="0">
                <a:solidFill>
                  <a:schemeClr val="accent1"/>
                </a:solidFill>
              </a:rPr>
              <a:t>延申：在整个实验过程中，结合计算方法，不难发现可变量有</a:t>
            </a:r>
            <a:r>
              <a:rPr lang="en-US" altLang="zh-CN" sz="2000" dirty="0">
                <a:solidFill>
                  <a:schemeClr val="accent1"/>
                </a:solidFill>
              </a:rPr>
              <a:t>3</a:t>
            </a:r>
            <a:r>
              <a:rPr lang="zh-CN" altLang="en-US" sz="2000" dirty="0">
                <a:solidFill>
                  <a:schemeClr val="accent1"/>
                </a:solidFill>
              </a:rPr>
              <a:t>个：分别是</a:t>
            </a:r>
            <a:r>
              <a:rPr lang="en-US" altLang="zh-CN" sz="2000" dirty="0">
                <a:solidFill>
                  <a:schemeClr val="accent1"/>
                </a:solidFill>
              </a:rPr>
              <a:t>,</a:t>
            </a:r>
            <a:r>
              <a:rPr lang="zh-CN" altLang="en-US" sz="2000" dirty="0">
                <a:solidFill>
                  <a:schemeClr val="accent1"/>
                </a:solidFill>
              </a:rPr>
              <a:t>体重，测试者可以负重；其次就是高度；可改变台阶高度；最后就是频率 </a:t>
            </a:r>
            <a:r>
              <a:rPr lang="zh-CN" altLang="en-US" sz="3200" dirty="0">
                <a:solidFill>
                  <a:schemeClr val="accent1"/>
                </a:solidFill>
              </a:rPr>
              <a:t>。</a:t>
            </a:r>
          </a:p>
        </p:txBody>
      </p:sp>
    </p:spTree>
    <p:extLst>
      <p:ext uri="{BB962C8B-B14F-4D97-AF65-F5344CB8AC3E}">
        <p14:creationId xmlns:p14="http://schemas.microsoft.com/office/powerpoint/2010/main" val="35081442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036D0D5-3AA0-47FD-A83C-7A06CA2EEE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pic>
        <p:nvPicPr>
          <p:cNvPr id="5" name="内容占位符 4" descr="文本&#10;&#10;描述已自动生成">
            <a:extLst>
              <a:ext uri="{FF2B5EF4-FFF2-40B4-BE49-F238E27FC236}">
                <a16:creationId xmlns:a16="http://schemas.microsoft.com/office/drawing/2014/main" id="{07AE52CC-4667-4457-A4E8-7DC6970ACC75}"/>
              </a:ext>
            </a:extLst>
          </p:cNvPr>
          <p:cNvPicPr>
            <a:picLocks noGrp="1" noChangeAspect="1"/>
          </p:cNvPicPr>
          <p:nvPr>
            <p:ph idx="1"/>
          </p:nvPr>
        </p:nvPicPr>
        <p:blipFill>
          <a:blip r:embed="rId2"/>
          <a:stretch>
            <a:fillRect/>
          </a:stretch>
        </p:blipFill>
        <p:spPr>
          <a:xfrm>
            <a:off x="1450161" y="565573"/>
            <a:ext cx="9286597" cy="5734474"/>
          </a:xfrm>
          <a:prstGeom prst="rect">
            <a:avLst/>
          </a:prstGeom>
        </p:spPr>
      </p:pic>
    </p:spTree>
    <p:extLst>
      <p:ext uri="{BB962C8B-B14F-4D97-AF65-F5344CB8AC3E}">
        <p14:creationId xmlns:p14="http://schemas.microsoft.com/office/powerpoint/2010/main" val="17776143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5422C2F-79D7-4CD4-9EB2-F287DFCE28AF}"/>
              </a:ext>
            </a:extLst>
          </p:cNvPr>
          <p:cNvSpPr>
            <a:spLocks noGrp="1"/>
          </p:cNvSpPr>
          <p:nvPr>
            <p:ph type="title"/>
          </p:nvPr>
        </p:nvSpPr>
        <p:spPr>
          <a:xfrm>
            <a:off x="315434" y="216976"/>
            <a:ext cx="9603481" cy="991892"/>
          </a:xfrm>
        </p:spPr>
        <p:txBody>
          <a:bodyPr/>
          <a:lstStyle/>
          <a:p>
            <a:r>
              <a:rPr lang="zh-CN" altLang="en-US" dirty="0"/>
              <a:t>呼吸系统介绍：</a:t>
            </a:r>
          </a:p>
        </p:txBody>
      </p:sp>
      <p:pic>
        <p:nvPicPr>
          <p:cNvPr id="5" name="内容占位符 4">
            <a:extLst>
              <a:ext uri="{FF2B5EF4-FFF2-40B4-BE49-F238E27FC236}">
                <a16:creationId xmlns:a16="http://schemas.microsoft.com/office/drawing/2014/main" id="{DF6082A2-2DF5-40B4-9F4C-94D97CF6A4F6}"/>
              </a:ext>
            </a:extLst>
          </p:cNvPr>
          <p:cNvPicPr>
            <a:picLocks noGrp="1" noChangeAspect="1"/>
          </p:cNvPicPr>
          <p:nvPr>
            <p:ph idx="1"/>
          </p:nvPr>
        </p:nvPicPr>
        <p:blipFill>
          <a:blip r:embed="rId2"/>
          <a:stretch>
            <a:fillRect/>
          </a:stretch>
        </p:blipFill>
        <p:spPr>
          <a:xfrm>
            <a:off x="8462075" y="625574"/>
            <a:ext cx="3414489" cy="5622826"/>
          </a:xfrm>
        </p:spPr>
      </p:pic>
      <p:sp>
        <p:nvSpPr>
          <p:cNvPr id="6" name="文本框 5">
            <a:extLst>
              <a:ext uri="{FF2B5EF4-FFF2-40B4-BE49-F238E27FC236}">
                <a16:creationId xmlns:a16="http://schemas.microsoft.com/office/drawing/2014/main" id="{49EB9E87-46F1-4BB6-A16E-8A94D7F72E93}"/>
              </a:ext>
            </a:extLst>
          </p:cNvPr>
          <p:cNvSpPr txBox="1"/>
          <p:nvPr/>
        </p:nvSpPr>
        <p:spPr>
          <a:xfrm>
            <a:off x="315434" y="992368"/>
            <a:ext cx="8146639" cy="5663089"/>
          </a:xfrm>
          <a:prstGeom prst="rect">
            <a:avLst/>
          </a:prstGeom>
          <a:noFill/>
        </p:spPr>
        <p:txBody>
          <a:bodyPr wrap="square" rtlCol="0">
            <a:spAutoFit/>
          </a:bodyPr>
          <a:lstStyle/>
          <a:p>
            <a:r>
              <a:rPr lang="en-US" altLang="zh-CN" sz="2800" dirty="0"/>
              <a:t>respiratory system:</a:t>
            </a:r>
          </a:p>
          <a:p>
            <a:r>
              <a:rPr lang="en-US" altLang="zh-CN" sz="2800" dirty="0"/>
              <a:t>Respiratory System, the general term for a series of organs in which the body exchanges gas with outside air, including the nose, pharynx, throat, trachea, bronchial tubes, and lungs made up of large amounts of alveoli, blood vessels, lymphatic tubes, nerves, and pleural tissues. Clinically, the nose, pharynx and throat are often referred to as the upper respiratory tract, and the gas passages below the trachea (including the bronchial tubes at all levels of the lungs) are called the lower respiratory tract</a:t>
            </a:r>
          </a:p>
          <a:p>
            <a:r>
              <a:rPr lang="zh-CN" altLang="en-US" b="0" i="0" dirty="0">
                <a:solidFill>
                  <a:srgbClr val="333333"/>
                </a:solidFill>
                <a:effectLst/>
                <a:latin typeface="arial" panose="020B0604020202020204" pitchFamily="34" charset="0"/>
              </a:rPr>
              <a:t>呼吸系统（</a:t>
            </a:r>
            <a:r>
              <a:rPr lang="en-US" altLang="zh-CN" b="0" i="0" dirty="0">
                <a:solidFill>
                  <a:srgbClr val="333333"/>
                </a:solidFill>
                <a:effectLst/>
                <a:latin typeface="arial" panose="020B0604020202020204" pitchFamily="34" charset="0"/>
              </a:rPr>
              <a:t>Respiratory System</a:t>
            </a:r>
            <a:r>
              <a:rPr lang="zh-CN" altLang="en-US" b="0" i="0" dirty="0">
                <a:solidFill>
                  <a:srgbClr val="333333"/>
                </a:solidFill>
                <a:effectLst/>
                <a:latin typeface="arial" panose="020B0604020202020204" pitchFamily="34" charset="0"/>
              </a:rPr>
              <a:t>），人体与外界空气进行气体交换的一系列器官的总称，包括鼻、咽、喉、气管、</a:t>
            </a:r>
            <a:r>
              <a:rPr lang="zh-CN" altLang="en-US" b="0" i="0" u="none" strike="noStrike" dirty="0">
                <a:solidFill>
                  <a:srgbClr val="136EC2"/>
                </a:solidFill>
                <a:effectLst/>
                <a:latin typeface="arial" panose="020B0604020202020204" pitchFamily="34" charset="0"/>
                <a:hlinkClick r:id="rId3"/>
              </a:rPr>
              <a:t>支气管</a:t>
            </a:r>
            <a:r>
              <a:rPr lang="zh-CN" altLang="en-US" b="0" i="0" dirty="0">
                <a:solidFill>
                  <a:srgbClr val="333333"/>
                </a:solidFill>
                <a:effectLst/>
                <a:latin typeface="arial" panose="020B0604020202020204" pitchFamily="34" charset="0"/>
              </a:rPr>
              <a:t>及由大量的肺泡、血管、淋巴管、神经构成的肺，以及胸膜等组织。</a:t>
            </a:r>
            <a:endParaRPr lang="en-US" altLang="zh-CN" dirty="0"/>
          </a:p>
        </p:txBody>
      </p:sp>
    </p:spTree>
    <p:extLst>
      <p:ext uri="{BB962C8B-B14F-4D97-AF65-F5344CB8AC3E}">
        <p14:creationId xmlns:p14="http://schemas.microsoft.com/office/powerpoint/2010/main" val="25688577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FE89C98-3F0D-4E83-865C-957C40CCABC6}"/>
              </a:ext>
            </a:extLst>
          </p:cNvPr>
          <p:cNvSpPr>
            <a:spLocks noGrp="1"/>
          </p:cNvSpPr>
          <p:nvPr>
            <p:ph type="title"/>
          </p:nvPr>
        </p:nvSpPr>
        <p:spPr/>
        <p:txBody>
          <a:bodyPr/>
          <a:lstStyle/>
          <a:p>
            <a:endParaRPr lang="zh-CN" altLang="en-US" dirty="0"/>
          </a:p>
        </p:txBody>
      </p:sp>
      <p:sp>
        <p:nvSpPr>
          <p:cNvPr id="3" name="内容占位符 2">
            <a:extLst>
              <a:ext uri="{FF2B5EF4-FFF2-40B4-BE49-F238E27FC236}">
                <a16:creationId xmlns:a16="http://schemas.microsoft.com/office/drawing/2014/main" id="{6CE2D441-74F0-4F8A-8C4E-031499298BA6}"/>
              </a:ext>
            </a:extLst>
          </p:cNvPr>
          <p:cNvSpPr>
            <a:spLocks noGrp="1"/>
          </p:cNvSpPr>
          <p:nvPr>
            <p:ph idx="1"/>
          </p:nvPr>
        </p:nvSpPr>
        <p:spPr/>
        <p:txBody>
          <a:bodyPr>
            <a:normAutofit/>
          </a:bodyPr>
          <a:lstStyle/>
          <a:p>
            <a:r>
              <a:rPr lang="zh-CN" altLang="zh-CN" sz="3200" kern="0" dirty="0">
                <a:solidFill>
                  <a:srgbClr val="000000"/>
                </a:solidFill>
                <a:effectLst/>
                <a:latin typeface="等线" panose="02010600030101010101" pitchFamily="2" charset="-122"/>
                <a:ea typeface="Segoe UI" panose="020B0502040204020203" pitchFamily="34" charset="0"/>
                <a:cs typeface="Times New Roman" panose="02020603050405020304" pitchFamily="18" charset="0"/>
              </a:rPr>
              <a:t>The energy required by the human body in the process of metabolism in the new city is obtained through oxidation of nutrients in the body, for this reason, the human body must constantly ingest oxygen from the outside world, while constantly excluding the carbon dioxide produced in the body.</a:t>
            </a:r>
            <a:endParaRPr lang="zh-CN" altLang="zh-CN" sz="3200" kern="100" dirty="0">
              <a:effectLst/>
              <a:latin typeface="等线" panose="02010600030101010101" pitchFamily="2" charset="-122"/>
              <a:ea typeface="等线" panose="02010600030101010101" pitchFamily="2" charset="-122"/>
              <a:cs typeface="Times New Roman" panose="02020603050405020304" pitchFamily="18" charset="0"/>
            </a:endParaRPr>
          </a:p>
          <a:p>
            <a:pPr marL="45720" indent="0">
              <a:buNone/>
            </a:pPr>
            <a:r>
              <a:rPr lang="zh-CN" altLang="en-US" dirty="0"/>
              <a:t>人体在进行新城代谢过程中所需要的能量，都是通过氧化体内的营养物质而获得，为此，人体必须从外界不断的摄取氧气 ，同时不断地的将体内所产生的二氧化碳排除体外。</a:t>
            </a:r>
          </a:p>
        </p:txBody>
      </p:sp>
    </p:spTree>
    <p:extLst>
      <p:ext uri="{BB962C8B-B14F-4D97-AF65-F5344CB8AC3E}">
        <p14:creationId xmlns:p14="http://schemas.microsoft.com/office/powerpoint/2010/main" val="1678605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3BCCC11-96C5-469D-8444-396C522A4CB4}"/>
              </a:ext>
            </a:extLst>
          </p:cNvPr>
          <p:cNvSpPr>
            <a:spLocks noGrp="1"/>
          </p:cNvSpPr>
          <p:nvPr>
            <p:ph type="title"/>
          </p:nvPr>
        </p:nvSpPr>
        <p:spPr>
          <a:xfrm>
            <a:off x="228600" y="268077"/>
            <a:ext cx="9875520" cy="1356360"/>
          </a:xfrm>
        </p:spPr>
        <p:txBody>
          <a:bodyPr>
            <a:normAutofit fontScale="90000"/>
          </a:bodyPr>
          <a:lstStyle/>
          <a:p>
            <a:br>
              <a:rPr lang="en-US" altLang="zh-CN" sz="4400" b="1" kern="0" dirty="0">
                <a:solidFill>
                  <a:srgbClr val="C12200"/>
                </a:solidFill>
                <a:effectLst/>
                <a:latin typeface="宋体" panose="02010600030101010101" pitchFamily="2" charset="-122"/>
                <a:ea typeface="等线" panose="02010600030101010101" pitchFamily="2" charset="-122"/>
                <a:cs typeface="宋体" panose="02010600030101010101" pitchFamily="2" charset="-122"/>
              </a:rPr>
            </a:br>
            <a:br>
              <a:rPr lang="en-US" altLang="zh-CN" sz="4400" b="1" kern="0" dirty="0">
                <a:solidFill>
                  <a:srgbClr val="C12200"/>
                </a:solidFill>
                <a:effectLst/>
                <a:latin typeface="宋体" panose="02010600030101010101" pitchFamily="2" charset="-122"/>
                <a:ea typeface="等线" panose="02010600030101010101" pitchFamily="2" charset="-122"/>
                <a:cs typeface="宋体" panose="02010600030101010101" pitchFamily="2" charset="-122"/>
              </a:rPr>
            </a:br>
            <a:r>
              <a:rPr lang="en-US" altLang="zh-CN" sz="4400" b="1" kern="0" dirty="0">
                <a:solidFill>
                  <a:srgbClr val="C12200"/>
                </a:solidFill>
                <a:effectLst/>
                <a:latin typeface="宋体" panose="02010600030101010101" pitchFamily="2" charset="-122"/>
                <a:ea typeface="等线" panose="02010600030101010101" pitchFamily="2" charset="-122"/>
                <a:cs typeface="宋体" panose="02010600030101010101" pitchFamily="2" charset="-122"/>
              </a:rPr>
              <a:t>Determination of PWC170</a:t>
            </a:r>
            <a:br>
              <a:rPr lang="en-US" altLang="zh-CN" sz="4400" b="1" kern="0" dirty="0">
                <a:solidFill>
                  <a:srgbClr val="C12200"/>
                </a:solidFill>
                <a:effectLst/>
                <a:latin typeface="宋体" panose="02010600030101010101" pitchFamily="2" charset="-122"/>
                <a:ea typeface="等线" panose="02010600030101010101" pitchFamily="2" charset="-122"/>
                <a:cs typeface="宋体" panose="02010600030101010101" pitchFamily="2" charset="-122"/>
              </a:rPr>
            </a:br>
            <a:r>
              <a:rPr lang="en-US" altLang="zh-CN" sz="4400" dirty="0" err="1"/>
              <a:t>PWC170</a:t>
            </a:r>
            <a:r>
              <a:rPr lang="zh-CN" altLang="en-US" sz="4400" dirty="0"/>
              <a:t>的测定</a:t>
            </a:r>
            <a:br>
              <a:rPr lang="en-US" altLang="zh-CN" sz="4400" dirty="0"/>
            </a:br>
            <a:br>
              <a:rPr lang="zh-CN" altLang="zh-CN" sz="4400" kern="100" dirty="0">
                <a:effectLst/>
                <a:latin typeface="等线" panose="02010600030101010101" pitchFamily="2" charset="-122"/>
                <a:ea typeface="等线" panose="02010600030101010101" pitchFamily="2" charset="-122"/>
                <a:cs typeface="Times New Roman" panose="02020603050405020304" pitchFamily="18" charset="0"/>
              </a:rPr>
            </a:br>
            <a:endParaRPr lang="zh-CN" altLang="en-US" dirty="0"/>
          </a:p>
        </p:txBody>
      </p:sp>
      <p:sp>
        <p:nvSpPr>
          <p:cNvPr id="3" name="内容占位符 2">
            <a:extLst>
              <a:ext uri="{FF2B5EF4-FFF2-40B4-BE49-F238E27FC236}">
                <a16:creationId xmlns:a16="http://schemas.microsoft.com/office/drawing/2014/main" id="{0444A5A0-45C1-441B-A38D-3C82655472D1}"/>
              </a:ext>
            </a:extLst>
          </p:cNvPr>
          <p:cNvSpPr>
            <a:spLocks noGrp="1"/>
          </p:cNvSpPr>
          <p:nvPr>
            <p:ph idx="1"/>
          </p:nvPr>
        </p:nvSpPr>
        <p:spPr>
          <a:xfrm>
            <a:off x="231249" y="1495540"/>
            <a:ext cx="11732151" cy="4038600"/>
          </a:xfrm>
        </p:spPr>
        <p:txBody>
          <a:bodyPr>
            <a:normAutofit/>
          </a:bodyPr>
          <a:lstStyle/>
          <a:p>
            <a:pPr algn="l" latinLnBrk="1">
              <a:lnSpc>
                <a:spcPct val="150000"/>
              </a:lnSpc>
            </a:pPr>
            <a:r>
              <a:rPr lang="en-US" altLang="zh-CN" sz="3200" kern="0" dirty="0">
                <a:solidFill>
                  <a:srgbClr val="1B1B1B"/>
                </a:solidFill>
                <a:effectLst/>
                <a:latin typeface="等线" panose="02010600030101010101" pitchFamily="2" charset="-122"/>
                <a:ea typeface="等线" panose="02010600030101010101" pitchFamily="2" charset="-122"/>
                <a:cs typeface="Times New Roman" panose="02020603050405020304" pitchFamily="18" charset="0"/>
              </a:rPr>
              <a:t>I</a:t>
            </a:r>
            <a:r>
              <a:rPr lang="zh-CN" altLang="zh-CN" sz="3200" kern="0" dirty="0">
                <a:solidFill>
                  <a:srgbClr val="1B1B1B"/>
                </a:solidFill>
                <a:effectLst/>
                <a:latin typeface="等线" panose="02010600030101010101" pitchFamily="2" charset="-122"/>
                <a:ea typeface="等线" panose="02010600030101010101" pitchFamily="2" charset="-122"/>
                <a:cs typeface="Times New Roman" panose="02020603050405020304" pitchFamily="18" charset="0"/>
              </a:rPr>
              <a:t>s a functional experimental method of quantitative exercise. It indicates the power that the body can accomplish in unit time when the care rate reaches 170 times per minute. </a:t>
            </a:r>
            <a:r>
              <a:rPr lang="zh-CN" altLang="zh-CN" sz="3200" kern="0" dirty="0">
                <a:solidFill>
                  <a:srgbClr val="FF0000"/>
                </a:solidFill>
                <a:effectLst/>
                <a:latin typeface="等线" panose="02010600030101010101" pitchFamily="2" charset="-122"/>
                <a:ea typeface="等线" panose="02010600030101010101" pitchFamily="2" charset="-122"/>
                <a:cs typeface="Times New Roman" panose="02020603050405020304" pitchFamily="18" charset="0"/>
              </a:rPr>
              <a:t>the relationship between heart rate and power to evaluate the individual cardiopulmonary function </a:t>
            </a:r>
            <a:r>
              <a:rPr lang="zh-CN" altLang="zh-CN" sz="3200" kern="0" dirty="0">
                <a:solidFill>
                  <a:srgbClr val="1B1B1B"/>
                </a:solidFill>
                <a:effectLst/>
                <a:latin typeface="等线" panose="02010600030101010101" pitchFamily="2" charset="-122"/>
                <a:ea typeface="等线" panose="02010600030101010101" pitchFamily="2" charset="-122"/>
                <a:cs typeface="Times New Roman" panose="02020603050405020304" pitchFamily="18" charset="0"/>
              </a:rPr>
              <a:t>and the level of physical exercise and training.</a:t>
            </a:r>
            <a:endParaRPr lang="zh-CN" altLang="zh-CN" sz="32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zh-CN" altLang="en-US" dirty="0"/>
          </a:p>
        </p:txBody>
      </p:sp>
      <p:sp>
        <p:nvSpPr>
          <p:cNvPr id="4" name="文本框 3">
            <a:extLst>
              <a:ext uri="{FF2B5EF4-FFF2-40B4-BE49-F238E27FC236}">
                <a16:creationId xmlns:a16="http://schemas.microsoft.com/office/drawing/2014/main" id="{308F1339-E606-4E64-88E3-6F6A4C5D8E20}"/>
              </a:ext>
            </a:extLst>
          </p:cNvPr>
          <p:cNvSpPr txBox="1"/>
          <p:nvPr/>
        </p:nvSpPr>
        <p:spPr>
          <a:xfrm>
            <a:off x="228600" y="5541484"/>
            <a:ext cx="11559448" cy="646331"/>
          </a:xfrm>
          <a:prstGeom prst="rect">
            <a:avLst/>
          </a:prstGeom>
          <a:noFill/>
        </p:spPr>
        <p:txBody>
          <a:bodyPr wrap="square" rtlCol="0">
            <a:spAutoFit/>
          </a:bodyPr>
          <a:lstStyle/>
          <a:p>
            <a:r>
              <a:rPr lang="zh-CN" altLang="zh-CN" dirty="0">
                <a:effectLst/>
                <a:ea typeface="Segoe UI Web (West European)"/>
              </a:rPr>
              <a:t>是一种功能性的定量运动实验方法。它表示当护理率达到每分钟 170 次时，身体在单位时间内能够完成的力量。心率与能力的关系，以评估个人心肺功能与体育锻炼和训练水平</a:t>
            </a:r>
            <a:endParaRPr lang="zh-CN" altLang="en-US" dirty="0"/>
          </a:p>
        </p:txBody>
      </p:sp>
    </p:spTree>
    <p:extLst>
      <p:ext uri="{BB962C8B-B14F-4D97-AF65-F5344CB8AC3E}">
        <p14:creationId xmlns:p14="http://schemas.microsoft.com/office/powerpoint/2010/main" val="31222084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FCD9B9F-B3FA-405A-9934-F9E85C1DE7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标题 1">
            <a:extLst>
              <a:ext uri="{FF2B5EF4-FFF2-40B4-BE49-F238E27FC236}">
                <a16:creationId xmlns:a16="http://schemas.microsoft.com/office/drawing/2014/main" id="{0B09A071-2C34-4C66-B7F3-8F29BBA8776A}"/>
              </a:ext>
            </a:extLst>
          </p:cNvPr>
          <p:cNvSpPr>
            <a:spLocks noGrp="1"/>
          </p:cNvSpPr>
          <p:nvPr>
            <p:ph type="title"/>
          </p:nvPr>
        </p:nvSpPr>
        <p:spPr>
          <a:xfrm>
            <a:off x="7888731" y="609600"/>
            <a:ext cx="3582416" cy="1356360"/>
          </a:xfrm>
        </p:spPr>
        <p:txBody>
          <a:bodyPr>
            <a:normAutofit/>
          </a:bodyPr>
          <a:lstStyle/>
          <a:p>
            <a:r>
              <a:rPr lang="zh-CN" altLang="zh-CN" sz="3200" kern="0" dirty="0">
                <a:effectLst/>
                <a:latin typeface="等线" panose="02010600030101010101" pitchFamily="2" charset="-122"/>
                <a:ea typeface="等线" panose="02010600030101010101" pitchFamily="2" charset="-122"/>
                <a:cs typeface="Times New Roman" panose="02020603050405020304" pitchFamily="18" charset="0"/>
              </a:rPr>
              <a:t>[equipment]</a:t>
            </a:r>
            <a:r>
              <a:rPr lang="zh-CN" altLang="en-US" sz="3200" kern="0" dirty="0">
                <a:latin typeface="等线" panose="02010600030101010101" pitchFamily="2" charset="-122"/>
                <a:ea typeface="等线" panose="02010600030101010101" pitchFamily="2" charset="-122"/>
                <a:cs typeface="Times New Roman" panose="02020603050405020304" pitchFamily="18" charset="0"/>
              </a:rPr>
              <a:t>设备</a:t>
            </a:r>
            <a:r>
              <a:rPr lang="en-US" altLang="zh-CN" sz="3200" kern="0" dirty="0">
                <a:latin typeface="等线" panose="02010600030101010101" pitchFamily="2" charset="-122"/>
                <a:ea typeface="等线" panose="02010600030101010101" pitchFamily="2" charset="-122"/>
                <a:cs typeface="Times New Roman" panose="02020603050405020304" pitchFamily="18" charset="0"/>
              </a:rPr>
              <a:t>;</a:t>
            </a:r>
            <a:endParaRPr lang="zh-CN" altLang="en-US" sz="3200" dirty="0"/>
          </a:p>
        </p:txBody>
      </p:sp>
      <p:sp>
        <p:nvSpPr>
          <p:cNvPr id="18" name="Rectangle 17">
            <a:extLst>
              <a:ext uri="{FF2B5EF4-FFF2-40B4-BE49-F238E27FC236}">
                <a16:creationId xmlns:a16="http://schemas.microsoft.com/office/drawing/2014/main" id="{DCBF32FF-171B-40C2-93FE-AA3BAE43D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39" y="243840"/>
            <a:ext cx="7327423" cy="6377939"/>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3" name="内容占位符 2">
            <a:extLst>
              <a:ext uri="{FF2B5EF4-FFF2-40B4-BE49-F238E27FC236}">
                <a16:creationId xmlns:a16="http://schemas.microsoft.com/office/drawing/2014/main" id="{A78BA8E2-6B8B-427A-B81C-6FC9653AFABA}"/>
              </a:ext>
            </a:extLst>
          </p:cNvPr>
          <p:cNvSpPr>
            <a:spLocks noGrp="1"/>
          </p:cNvSpPr>
          <p:nvPr>
            <p:ph idx="1"/>
          </p:nvPr>
        </p:nvSpPr>
        <p:spPr>
          <a:xfrm>
            <a:off x="7888731" y="2057400"/>
            <a:ext cx="3582416" cy="4038600"/>
          </a:xfrm>
        </p:spPr>
        <p:txBody>
          <a:bodyPr>
            <a:normAutofit/>
          </a:bodyPr>
          <a:lstStyle/>
          <a:p>
            <a:r>
              <a:rPr lang="zh-CN" altLang="zh-CN" sz="4000" kern="0" dirty="0">
                <a:effectLst/>
                <a:latin typeface="等线" panose="02010600030101010101" pitchFamily="2" charset="-122"/>
                <a:ea typeface="等线" panose="02010600030101010101" pitchFamily="2" charset="-122"/>
                <a:cs typeface="Times New Roman" panose="02020603050405020304" pitchFamily="18" charset="0"/>
              </a:rPr>
              <a:t>weight meter, stopwatch, metronome, step, meter</a:t>
            </a:r>
            <a:endParaRPr lang="zh-CN" altLang="zh-CN" sz="40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zh-CN" altLang="en-US" sz="1600" dirty="0"/>
          </a:p>
        </p:txBody>
      </p:sp>
      <p:sp>
        <p:nvSpPr>
          <p:cNvPr id="20" name="Rectangle 19">
            <a:extLst>
              <a:ext uri="{FF2B5EF4-FFF2-40B4-BE49-F238E27FC236}">
                <a16:creationId xmlns:a16="http://schemas.microsoft.com/office/drawing/2014/main" id="{391A6607-E864-41D6-8749-98EE1987A4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a:extLst>
              <a:ext uri="{FF2B5EF4-FFF2-40B4-BE49-F238E27FC236}">
                <a16:creationId xmlns:a16="http://schemas.microsoft.com/office/drawing/2014/main" id="{121A056A-3429-470D-AFC8-97C1F8D83E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0692" y="744223"/>
            <a:ext cx="3422042" cy="26004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图片 8">
            <a:extLst>
              <a:ext uri="{FF2B5EF4-FFF2-40B4-BE49-F238E27FC236}">
                <a16:creationId xmlns:a16="http://schemas.microsoft.com/office/drawing/2014/main" id="{16AA4E91-42F4-475F-9F80-D2C53ED09232}"/>
              </a:ext>
            </a:extLst>
          </p:cNvPr>
          <p:cNvPicPr>
            <a:picLocks noChangeAspect="1"/>
          </p:cNvPicPr>
          <p:nvPr/>
        </p:nvPicPr>
        <p:blipFill>
          <a:blip r:embed="rId2"/>
          <a:stretch>
            <a:fillRect/>
          </a:stretch>
        </p:blipFill>
        <p:spPr>
          <a:xfrm>
            <a:off x="1006044" y="1080060"/>
            <a:ext cx="2821884" cy="2264562"/>
          </a:xfrm>
          <a:prstGeom prst="rect">
            <a:avLst/>
          </a:prstGeom>
        </p:spPr>
      </p:pic>
      <p:sp>
        <p:nvSpPr>
          <p:cNvPr id="24" name="Rectangle 23">
            <a:extLst>
              <a:ext uri="{FF2B5EF4-FFF2-40B4-BE49-F238E27FC236}">
                <a16:creationId xmlns:a16="http://schemas.microsoft.com/office/drawing/2014/main" id="{90BEFB55-7176-4081-B76A-D32AFECCE2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12561" y="744223"/>
            <a:ext cx="2761369" cy="26004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图片 4">
            <a:extLst>
              <a:ext uri="{FF2B5EF4-FFF2-40B4-BE49-F238E27FC236}">
                <a16:creationId xmlns:a16="http://schemas.microsoft.com/office/drawing/2014/main" id="{D4A312E3-27BF-4448-81A6-F147001AE7D0}"/>
              </a:ext>
            </a:extLst>
          </p:cNvPr>
          <p:cNvPicPr>
            <a:picLocks noChangeAspect="1"/>
          </p:cNvPicPr>
          <p:nvPr/>
        </p:nvPicPr>
        <p:blipFill>
          <a:blip r:embed="rId3"/>
          <a:stretch>
            <a:fillRect/>
          </a:stretch>
        </p:blipFill>
        <p:spPr>
          <a:xfrm>
            <a:off x="4410011" y="1078707"/>
            <a:ext cx="2341562" cy="2218630"/>
          </a:xfrm>
          <a:prstGeom prst="rect">
            <a:avLst/>
          </a:prstGeom>
        </p:spPr>
      </p:pic>
      <p:sp>
        <p:nvSpPr>
          <p:cNvPr id="26" name="Rectangle 25">
            <a:extLst>
              <a:ext uri="{FF2B5EF4-FFF2-40B4-BE49-F238E27FC236}">
                <a16:creationId xmlns:a16="http://schemas.microsoft.com/office/drawing/2014/main" id="{3DCAB5CB-1540-4DEE-976C-1BD5F6E3B4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0692" y="3507057"/>
            <a:ext cx="2790855" cy="263313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图片 6">
            <a:extLst>
              <a:ext uri="{FF2B5EF4-FFF2-40B4-BE49-F238E27FC236}">
                <a16:creationId xmlns:a16="http://schemas.microsoft.com/office/drawing/2014/main" id="{2AF8A673-524A-4EDF-B18D-DC57245A9C2B}"/>
              </a:ext>
            </a:extLst>
          </p:cNvPr>
          <p:cNvPicPr>
            <a:picLocks noChangeAspect="1"/>
          </p:cNvPicPr>
          <p:nvPr/>
        </p:nvPicPr>
        <p:blipFill>
          <a:blip r:embed="rId4"/>
          <a:stretch>
            <a:fillRect/>
          </a:stretch>
        </p:blipFill>
        <p:spPr>
          <a:xfrm>
            <a:off x="947014" y="3696511"/>
            <a:ext cx="2327803" cy="2281247"/>
          </a:xfrm>
          <a:prstGeom prst="rect">
            <a:avLst/>
          </a:prstGeom>
        </p:spPr>
      </p:pic>
      <p:sp>
        <p:nvSpPr>
          <p:cNvPr id="28" name="Rectangle 27">
            <a:extLst>
              <a:ext uri="{FF2B5EF4-FFF2-40B4-BE49-F238E27FC236}">
                <a16:creationId xmlns:a16="http://schemas.microsoft.com/office/drawing/2014/main" id="{44356B39-91B7-4E26-8359-29C41DD9BA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81267" y="3507057"/>
            <a:ext cx="3392663" cy="263313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图片 10">
            <a:extLst>
              <a:ext uri="{FF2B5EF4-FFF2-40B4-BE49-F238E27FC236}">
                <a16:creationId xmlns:a16="http://schemas.microsoft.com/office/drawing/2014/main" id="{753076A6-9978-4EEE-97A3-D21A6758ECEA}"/>
              </a:ext>
            </a:extLst>
          </p:cNvPr>
          <p:cNvPicPr>
            <a:picLocks noChangeAspect="1"/>
          </p:cNvPicPr>
          <p:nvPr/>
        </p:nvPicPr>
        <p:blipFill>
          <a:blip r:embed="rId5"/>
          <a:stretch>
            <a:fillRect/>
          </a:stretch>
        </p:blipFill>
        <p:spPr>
          <a:xfrm>
            <a:off x="4066433" y="3631821"/>
            <a:ext cx="2489630" cy="2281247"/>
          </a:xfrm>
          <a:prstGeom prst="rect">
            <a:avLst/>
          </a:prstGeom>
        </p:spPr>
      </p:pic>
    </p:spTree>
    <p:extLst>
      <p:ext uri="{BB962C8B-B14F-4D97-AF65-F5344CB8AC3E}">
        <p14:creationId xmlns:p14="http://schemas.microsoft.com/office/powerpoint/2010/main" val="15005501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82E8948-63D5-42D6-BBEB-0CC8C160FFF8}"/>
              </a:ext>
            </a:extLst>
          </p:cNvPr>
          <p:cNvSpPr>
            <a:spLocks noGrp="1"/>
          </p:cNvSpPr>
          <p:nvPr>
            <p:ph type="title"/>
          </p:nvPr>
        </p:nvSpPr>
        <p:spPr>
          <a:xfrm>
            <a:off x="1143000" y="609600"/>
            <a:ext cx="9875520" cy="1356360"/>
          </a:xfrm>
        </p:spPr>
        <p:txBody>
          <a:bodyPr>
            <a:normAutofit/>
          </a:bodyPr>
          <a:lstStyle/>
          <a:p>
            <a:r>
              <a:rPr lang="zh-CN" altLang="zh-CN" kern="0" dirty="0">
                <a:effectLst/>
                <a:latin typeface="等线" panose="02010600030101010101" pitchFamily="2" charset="-122"/>
                <a:ea typeface="等线" panose="02010600030101010101" pitchFamily="2" charset="-122"/>
                <a:cs typeface="Times New Roman" panose="02020603050405020304" pitchFamily="18" charset="0"/>
              </a:rPr>
              <a:t>[steps]</a:t>
            </a:r>
            <a:r>
              <a:rPr lang="zh-CN" altLang="en-US" kern="0" dirty="0">
                <a:effectLst/>
                <a:latin typeface="等线" panose="02010600030101010101" pitchFamily="2" charset="-122"/>
                <a:ea typeface="等线" panose="02010600030101010101" pitchFamily="2" charset="-122"/>
                <a:cs typeface="Times New Roman" panose="02020603050405020304" pitchFamily="18" charset="0"/>
              </a:rPr>
              <a:t>测试步骤</a:t>
            </a:r>
            <a:br>
              <a:rPr lang="zh-CN" altLang="zh-CN" kern="100" dirty="0">
                <a:effectLst/>
                <a:latin typeface="等线" panose="02010600030101010101" pitchFamily="2" charset="-122"/>
                <a:ea typeface="等线" panose="02010600030101010101" pitchFamily="2" charset="-122"/>
                <a:cs typeface="Times New Roman" panose="02020603050405020304" pitchFamily="18" charset="0"/>
              </a:rPr>
            </a:br>
            <a:endParaRPr lang="zh-CN" altLang="en-US" dirty="0"/>
          </a:p>
        </p:txBody>
      </p:sp>
      <p:graphicFrame>
        <p:nvGraphicFramePr>
          <p:cNvPr id="5" name="内容占位符 2">
            <a:extLst>
              <a:ext uri="{FF2B5EF4-FFF2-40B4-BE49-F238E27FC236}">
                <a16:creationId xmlns:a16="http://schemas.microsoft.com/office/drawing/2014/main" id="{ED10C8A2-D16D-4CBD-ACFC-001279A8DCDA}"/>
              </a:ext>
            </a:extLst>
          </p:cNvPr>
          <p:cNvGraphicFramePr>
            <a:graphicFrameLocks noGrp="1"/>
          </p:cNvGraphicFramePr>
          <p:nvPr>
            <p:ph idx="1"/>
            <p:extLst>
              <p:ext uri="{D42A27DB-BD31-4B8C-83A1-F6EECF244321}">
                <p14:modId xmlns:p14="http://schemas.microsoft.com/office/powerpoint/2010/main" val="83420823"/>
              </p:ext>
            </p:extLst>
          </p:nvPr>
        </p:nvGraphicFramePr>
        <p:xfrm>
          <a:off x="1143000" y="1575412"/>
          <a:ext cx="9872663" cy="45205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323112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012D00A-BBC8-40BF-ACCD-1F4A2A76822F}"/>
              </a:ext>
            </a:extLst>
          </p:cNvPr>
          <p:cNvSpPr>
            <a:spLocks noGrp="1"/>
          </p:cNvSpPr>
          <p:nvPr>
            <p:ph type="title"/>
          </p:nvPr>
        </p:nvSpPr>
        <p:spPr>
          <a:xfrm>
            <a:off x="4441783" y="609600"/>
            <a:ext cx="6693061" cy="1356360"/>
          </a:xfrm>
        </p:spPr>
        <p:txBody>
          <a:bodyPr>
            <a:normAutofit/>
          </a:bodyPr>
          <a:lstStyle/>
          <a:p>
            <a:r>
              <a:rPr lang="zh-CN" altLang="zh-CN" kern="0" dirty="0">
                <a:effectLst/>
                <a:latin typeface="等线" panose="02010600030101010101" pitchFamily="2" charset="-122"/>
                <a:ea typeface="等线" panose="02010600030101010101" pitchFamily="2" charset="-122"/>
                <a:cs typeface="Times New Roman" panose="02020603050405020304" pitchFamily="18" charset="0"/>
              </a:rPr>
              <a:t>[steps]</a:t>
            </a:r>
            <a:r>
              <a:rPr lang="zh-CN" altLang="en-US" kern="0" dirty="0">
                <a:effectLst/>
                <a:latin typeface="等线" panose="02010600030101010101" pitchFamily="2" charset="-122"/>
                <a:ea typeface="等线" panose="02010600030101010101" pitchFamily="2" charset="-122"/>
                <a:cs typeface="Times New Roman" panose="02020603050405020304" pitchFamily="18" charset="0"/>
              </a:rPr>
              <a:t>测试步骤</a:t>
            </a:r>
            <a:endParaRPr lang="zh-CN" altLang="en-US" dirty="0"/>
          </a:p>
        </p:txBody>
      </p:sp>
      <p:pic>
        <p:nvPicPr>
          <p:cNvPr id="6" name="图片 5" descr="一群人在房间内玩体感游戏&#10;&#10;描述已自动生成">
            <a:extLst>
              <a:ext uri="{FF2B5EF4-FFF2-40B4-BE49-F238E27FC236}">
                <a16:creationId xmlns:a16="http://schemas.microsoft.com/office/drawing/2014/main" id="{97B83649-D0E3-4DAE-8D81-8248301505C0}"/>
              </a:ext>
            </a:extLst>
          </p:cNvPr>
          <p:cNvPicPr>
            <a:picLocks noChangeAspect="1"/>
          </p:cNvPicPr>
          <p:nvPr/>
        </p:nvPicPr>
        <p:blipFill rotWithShape="1">
          <a:blip r:embed="rId2"/>
          <a:srcRect l="34028" r="28091" b="1"/>
          <a:stretch/>
        </p:blipFill>
        <p:spPr>
          <a:xfrm>
            <a:off x="223336" y="243840"/>
            <a:ext cx="3646837" cy="6377939"/>
          </a:xfrm>
          <a:prstGeom prst="rect">
            <a:avLst/>
          </a:prstGeom>
        </p:spPr>
      </p:pic>
      <p:graphicFrame>
        <p:nvGraphicFramePr>
          <p:cNvPr id="5" name="内容占位符 2">
            <a:extLst>
              <a:ext uri="{FF2B5EF4-FFF2-40B4-BE49-F238E27FC236}">
                <a16:creationId xmlns:a16="http://schemas.microsoft.com/office/drawing/2014/main" id="{8DD9F5A0-ACDA-4C5E-8555-645E651DF29C}"/>
              </a:ext>
            </a:extLst>
          </p:cNvPr>
          <p:cNvGraphicFramePr>
            <a:graphicFrameLocks noGrp="1"/>
          </p:cNvGraphicFramePr>
          <p:nvPr>
            <p:ph idx="1"/>
            <p:extLst>
              <p:ext uri="{D42A27DB-BD31-4B8C-83A1-F6EECF244321}">
                <p14:modId xmlns:p14="http://schemas.microsoft.com/office/powerpoint/2010/main" val="1127778300"/>
              </p:ext>
            </p:extLst>
          </p:nvPr>
        </p:nvGraphicFramePr>
        <p:xfrm>
          <a:off x="4441783" y="2057400"/>
          <a:ext cx="6693061" cy="4038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241614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28D9B36-75B9-4435-83E6-0A9C81A12E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pic>
        <p:nvPicPr>
          <p:cNvPr id="5" name="Picture 4" descr="Analogue wall clock">
            <a:extLst>
              <a:ext uri="{FF2B5EF4-FFF2-40B4-BE49-F238E27FC236}">
                <a16:creationId xmlns:a16="http://schemas.microsoft.com/office/drawing/2014/main" id="{80D63C2D-03DF-471B-A2B1-50AD83EE47EB}"/>
              </a:ext>
            </a:extLst>
          </p:cNvPr>
          <p:cNvPicPr>
            <a:picLocks noChangeAspect="1"/>
          </p:cNvPicPr>
          <p:nvPr/>
        </p:nvPicPr>
        <p:blipFill rotWithShape="1">
          <a:blip r:embed="rId2">
            <a:duotone>
              <a:schemeClr val="bg2">
                <a:shade val="45000"/>
                <a:satMod val="135000"/>
              </a:schemeClr>
              <a:prstClr val="white"/>
            </a:duotone>
            <a:alphaModFix amt="35000"/>
          </a:blip>
          <a:srcRect t="6514" b="8900"/>
          <a:stretch/>
        </p:blipFill>
        <p:spPr>
          <a:xfrm>
            <a:off x="0" y="243840"/>
            <a:ext cx="12191980" cy="6857990"/>
          </a:xfrm>
          <a:prstGeom prst="rect">
            <a:avLst/>
          </a:prstGeom>
        </p:spPr>
      </p:pic>
      <p:sp>
        <p:nvSpPr>
          <p:cNvPr id="2" name="标题 1">
            <a:extLst>
              <a:ext uri="{FF2B5EF4-FFF2-40B4-BE49-F238E27FC236}">
                <a16:creationId xmlns:a16="http://schemas.microsoft.com/office/drawing/2014/main" id="{817B4C5F-25EB-4FA1-9E12-3DED1454FCFB}"/>
              </a:ext>
            </a:extLst>
          </p:cNvPr>
          <p:cNvSpPr>
            <a:spLocks noGrp="1"/>
          </p:cNvSpPr>
          <p:nvPr>
            <p:ph type="title"/>
          </p:nvPr>
        </p:nvSpPr>
        <p:spPr>
          <a:xfrm>
            <a:off x="1143000" y="609600"/>
            <a:ext cx="9875520" cy="1356360"/>
          </a:xfrm>
        </p:spPr>
        <p:txBody>
          <a:bodyPr>
            <a:normAutofit/>
          </a:bodyPr>
          <a:lstStyle/>
          <a:p>
            <a:r>
              <a:rPr lang="zh-CN" altLang="zh-CN" kern="0" dirty="0">
                <a:effectLst/>
                <a:latin typeface="等线" panose="02010600030101010101" pitchFamily="2" charset="-122"/>
                <a:ea typeface="等线" panose="02010600030101010101" pitchFamily="2" charset="-122"/>
                <a:cs typeface="Times New Roman" panose="02020603050405020304" pitchFamily="18" charset="0"/>
              </a:rPr>
              <a:t>[steps]</a:t>
            </a:r>
            <a:r>
              <a:rPr lang="zh-CN" altLang="en-US" kern="0" dirty="0">
                <a:effectLst/>
                <a:latin typeface="等线" panose="02010600030101010101" pitchFamily="2" charset="-122"/>
                <a:ea typeface="等线" panose="02010600030101010101" pitchFamily="2" charset="-122"/>
                <a:cs typeface="Times New Roman" panose="02020603050405020304" pitchFamily="18" charset="0"/>
              </a:rPr>
              <a:t>测试步骤</a:t>
            </a:r>
            <a:endParaRPr lang="zh-CN" altLang="en-US" dirty="0"/>
          </a:p>
        </p:txBody>
      </p:sp>
      <p:sp>
        <p:nvSpPr>
          <p:cNvPr id="3" name="内容占位符 2">
            <a:extLst>
              <a:ext uri="{FF2B5EF4-FFF2-40B4-BE49-F238E27FC236}">
                <a16:creationId xmlns:a16="http://schemas.microsoft.com/office/drawing/2014/main" id="{8E126481-E107-47A1-A2A4-D13F546F99C9}"/>
              </a:ext>
            </a:extLst>
          </p:cNvPr>
          <p:cNvSpPr>
            <a:spLocks noGrp="1"/>
          </p:cNvSpPr>
          <p:nvPr>
            <p:ph idx="1"/>
          </p:nvPr>
        </p:nvSpPr>
        <p:spPr>
          <a:xfrm>
            <a:off x="1143000" y="2057400"/>
            <a:ext cx="9872871" cy="4038600"/>
          </a:xfrm>
        </p:spPr>
        <p:txBody>
          <a:bodyPr>
            <a:normAutofit/>
          </a:bodyPr>
          <a:lstStyle/>
          <a:p>
            <a:r>
              <a:rPr lang="zh-CN" altLang="zh-CN" kern="0" dirty="0">
                <a:effectLst/>
                <a:latin typeface="等线" panose="02010600030101010101" pitchFamily="2" charset="-122"/>
                <a:ea typeface="等线" panose="02010600030101010101" pitchFamily="2" charset="-122"/>
                <a:cs typeface="Times New Roman" panose="02020603050405020304" pitchFamily="18" charset="0"/>
              </a:rPr>
              <a:t>(3) </a:t>
            </a:r>
            <a:r>
              <a:rPr lang="zh-CN" altLang="zh-CN" sz="3200" kern="0" dirty="0">
                <a:effectLst/>
                <a:latin typeface="等线" panose="02010600030101010101" pitchFamily="2" charset="-122"/>
                <a:ea typeface="等线" panose="02010600030101010101" pitchFamily="2" charset="-122"/>
                <a:cs typeface="Times New Roman" panose="02020603050405020304" pitchFamily="18" charset="0"/>
              </a:rPr>
              <a:t>The frequency of the metronome was adjusted to </a:t>
            </a:r>
            <a:r>
              <a:rPr lang="en-US" altLang="zh-CN" sz="3200" kern="0" dirty="0">
                <a:effectLst/>
                <a:latin typeface="等线" panose="02010600030101010101" pitchFamily="2" charset="-122"/>
                <a:ea typeface="等线" panose="02010600030101010101" pitchFamily="2" charset="-122"/>
                <a:cs typeface="Times New Roman" panose="02020603050405020304" pitchFamily="18" charset="0"/>
              </a:rPr>
              <a:t>30</a:t>
            </a:r>
            <a:r>
              <a:rPr lang="zh-CN" altLang="zh-CN" sz="3200" kern="0" dirty="0">
                <a:effectLst/>
                <a:latin typeface="等线" panose="02010600030101010101" pitchFamily="2" charset="-122"/>
                <a:ea typeface="等线" panose="02010600030101010101" pitchFamily="2" charset="-122"/>
                <a:cs typeface="Times New Roman" panose="02020603050405020304" pitchFamily="18" charset="0"/>
              </a:rPr>
              <a:t>times / minute, and the subjects stood in front of the steps to prepare, and the tester took the stopwatch to prepare the time.</a:t>
            </a:r>
            <a:endParaRPr lang="zh-CN" altLang="zh-CN" sz="3200" kern="100" dirty="0">
              <a:effectLst/>
              <a:latin typeface="等线" panose="02010600030101010101" pitchFamily="2" charset="-122"/>
              <a:ea typeface="等线" panose="02010600030101010101" pitchFamily="2" charset="-122"/>
              <a:cs typeface="Times New Roman" panose="02020603050405020304" pitchFamily="18" charset="0"/>
            </a:endParaRPr>
          </a:p>
          <a:p>
            <a:r>
              <a:rPr lang="zh-CN" altLang="zh-CN" dirty="0">
                <a:effectLst/>
                <a:ea typeface="Segoe UI Web (West European)"/>
              </a:rPr>
              <a:t>节拍器的频率调整为30次/分钟，受试者站在准备的步骤前，测试者用秒表准备时间。</a:t>
            </a:r>
            <a:endParaRPr lang="en-US" altLang="zh-CN" dirty="0">
              <a:effectLst/>
              <a:ea typeface="Segoe UI Web (West European)"/>
            </a:endParaRPr>
          </a:p>
          <a:p>
            <a:r>
              <a:rPr lang="zh-CN" altLang="en-US" dirty="0"/>
              <a:t>第一次测试台阶高度为</a:t>
            </a:r>
            <a:r>
              <a:rPr lang="en-US" altLang="zh-CN" dirty="0"/>
              <a:t>30</a:t>
            </a:r>
            <a:r>
              <a:rPr lang="zh-CN" altLang="en-US" dirty="0"/>
              <a:t>厘米</a:t>
            </a:r>
          </a:p>
        </p:txBody>
      </p:sp>
    </p:spTree>
    <p:extLst>
      <p:ext uri="{BB962C8B-B14F-4D97-AF65-F5344CB8AC3E}">
        <p14:creationId xmlns:p14="http://schemas.microsoft.com/office/powerpoint/2010/main" val="13218982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578A52D-2496-4956-A9A4-EA5C38B2F1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999"/>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9809C8E2-EF9B-4E0B-A17E-836DE0508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8533" cy="1886373"/>
          </a:xfrm>
          <a:prstGeom prst="rect">
            <a:avLst/>
          </a:pr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标题 1">
            <a:extLst>
              <a:ext uri="{FF2B5EF4-FFF2-40B4-BE49-F238E27FC236}">
                <a16:creationId xmlns:a16="http://schemas.microsoft.com/office/drawing/2014/main" id="{A6C3631C-B3BB-4141-8EB8-895CECDAA927}"/>
              </a:ext>
            </a:extLst>
          </p:cNvPr>
          <p:cNvSpPr>
            <a:spLocks noGrp="1"/>
          </p:cNvSpPr>
          <p:nvPr>
            <p:ph type="title"/>
          </p:nvPr>
        </p:nvSpPr>
        <p:spPr>
          <a:xfrm>
            <a:off x="1158238" y="762001"/>
            <a:ext cx="9875520" cy="1356360"/>
          </a:xfrm>
        </p:spPr>
        <p:txBody>
          <a:bodyPr>
            <a:normAutofit/>
          </a:bodyPr>
          <a:lstStyle/>
          <a:p>
            <a:r>
              <a:rPr lang="zh-CN" altLang="zh-CN" kern="0" dirty="0">
                <a:solidFill>
                  <a:srgbClr val="FFFFFF"/>
                </a:solidFill>
                <a:effectLst/>
                <a:latin typeface="等线" panose="02010600030101010101" pitchFamily="2" charset="-122"/>
                <a:ea typeface="等线" panose="02010600030101010101" pitchFamily="2" charset="-122"/>
                <a:cs typeface="Times New Roman" panose="02020603050405020304" pitchFamily="18" charset="0"/>
              </a:rPr>
              <a:t>[steps]</a:t>
            </a:r>
            <a:r>
              <a:rPr lang="zh-CN" altLang="en-US" kern="0" dirty="0">
                <a:solidFill>
                  <a:srgbClr val="FFFFFF"/>
                </a:solidFill>
                <a:effectLst/>
                <a:latin typeface="等线" panose="02010600030101010101" pitchFamily="2" charset="-122"/>
                <a:ea typeface="等线" panose="02010600030101010101" pitchFamily="2" charset="-122"/>
                <a:cs typeface="Times New Roman" panose="02020603050405020304" pitchFamily="18" charset="0"/>
              </a:rPr>
              <a:t>测试步骤</a:t>
            </a:r>
            <a:endParaRPr lang="zh-CN" altLang="en-US" dirty="0">
              <a:solidFill>
                <a:srgbClr val="FFFFFF"/>
              </a:solidFill>
            </a:endParaRPr>
          </a:p>
        </p:txBody>
      </p:sp>
      <p:sp useBgFill="1">
        <p:nvSpPr>
          <p:cNvPr id="12" name="Rectangle 11">
            <a:extLst>
              <a:ext uri="{FF2B5EF4-FFF2-40B4-BE49-F238E27FC236}">
                <a16:creationId xmlns:a16="http://schemas.microsoft.com/office/drawing/2014/main" id="{61EB557E-621E-4254-B750-85274C5F4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29841"/>
            <a:ext cx="12192000" cy="432815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内容占位符 2">
            <a:extLst>
              <a:ext uri="{FF2B5EF4-FFF2-40B4-BE49-F238E27FC236}">
                <a16:creationId xmlns:a16="http://schemas.microsoft.com/office/drawing/2014/main" id="{A753DE1E-010C-4257-A1EA-63C8FC954040}"/>
              </a:ext>
            </a:extLst>
          </p:cNvPr>
          <p:cNvSpPr>
            <a:spLocks noGrp="1"/>
          </p:cNvSpPr>
          <p:nvPr>
            <p:ph idx="1"/>
          </p:nvPr>
        </p:nvSpPr>
        <p:spPr>
          <a:xfrm>
            <a:off x="139485" y="2852530"/>
            <a:ext cx="12052513" cy="3243469"/>
          </a:xfrm>
        </p:spPr>
        <p:txBody>
          <a:bodyPr>
            <a:normAutofit fontScale="85000" lnSpcReduction="20000"/>
          </a:bodyPr>
          <a:lstStyle/>
          <a:p>
            <a:pPr latinLnBrk="1"/>
            <a:r>
              <a:rPr lang="zh-CN" altLang="zh-CN" sz="3200" kern="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rPr>
              <a:t>（</a:t>
            </a:r>
            <a:r>
              <a:rPr lang="zh-CN" altLang="zh-CN" sz="3200" dirty="0">
                <a:solidFill>
                  <a:schemeClr val="tx1"/>
                </a:solidFill>
              </a:rPr>
              <a:t>4） The tester prompts "preparation start". The subjects shall step up and down the steps according to the rhythm of the metronome. The action shall be carried out according to the requirements, and the subjects shall continue to go up and down for 5min. </a:t>
            </a:r>
          </a:p>
          <a:p>
            <a:pPr latinLnBrk="1"/>
            <a:endParaRPr lang="zh-CN" altLang="zh-CN" sz="1900" dirty="0">
              <a:solidFill>
                <a:schemeClr val="tx1"/>
              </a:solidFill>
            </a:endParaRPr>
          </a:p>
          <a:p>
            <a:r>
              <a:rPr lang="zh-CN" altLang="zh-CN" sz="1900" dirty="0">
                <a:solidFill>
                  <a:schemeClr val="tx1"/>
                </a:solidFill>
                <a:effectLst/>
                <a:ea typeface="Segoe UI Web (West European)"/>
              </a:rPr>
              <a:t>测试者提示"准备开始"。受试者应根据节拍器的节奏上下步。行动按照要求进行，主体继续上下5分钟。   </a:t>
            </a:r>
            <a:endParaRPr lang="en-US" altLang="zh-CN" sz="1900" dirty="0">
              <a:solidFill>
                <a:schemeClr val="tx1"/>
              </a:solidFill>
              <a:effectLst/>
              <a:ea typeface="Segoe UI Web (West European)"/>
            </a:endParaRPr>
          </a:p>
          <a:p>
            <a:r>
              <a:rPr lang="en-US" altLang="zh-CN" sz="3500" dirty="0">
                <a:solidFill>
                  <a:schemeClr val="tx1"/>
                </a:solidFill>
              </a:rPr>
              <a:t>Test the heart rate data in 10 seconds, multiply by 6, and remember the heart rate at this time</a:t>
            </a:r>
          </a:p>
          <a:p>
            <a:r>
              <a:rPr lang="zh-CN" altLang="zh-CN" sz="1900" dirty="0">
                <a:solidFill>
                  <a:schemeClr val="tx1"/>
                </a:solidFill>
                <a:effectLst/>
                <a:ea typeface="Segoe UI Web (West European)"/>
              </a:rPr>
              <a:t>在 10 秒内测试心率数据，乘以 6，并记住此时的心率</a:t>
            </a:r>
          </a:p>
          <a:p>
            <a:endParaRPr lang="zh-CN" altLang="en-US" sz="1900" dirty="0">
              <a:solidFill>
                <a:schemeClr val="tx1"/>
              </a:solidFill>
            </a:endParaRPr>
          </a:p>
        </p:txBody>
      </p:sp>
    </p:spTree>
    <p:extLst>
      <p:ext uri="{BB962C8B-B14F-4D97-AF65-F5344CB8AC3E}">
        <p14:creationId xmlns:p14="http://schemas.microsoft.com/office/powerpoint/2010/main" val="3290930177"/>
      </p:ext>
    </p:extLst>
  </p:cSld>
  <p:clrMapOvr>
    <a:masterClrMapping/>
  </p:clrMapOvr>
</p:sld>
</file>

<file path=ppt/theme/theme1.xml><?xml version="1.0" encoding="utf-8"?>
<a:theme xmlns:a="http://schemas.openxmlformats.org/drawingml/2006/main" name="基础">
  <a:themeElements>
    <a:clrScheme name="基础">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基础">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基础">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Документ" ma:contentTypeID="0x0101004216CB7EAD73364A8C08FF5BEECD6A59" ma:contentTypeVersion="0" ma:contentTypeDescription="Создание документа." ma:contentTypeScope="" ma:versionID="b693fa730db6f2d4e0692dd5da85b6a9">
  <xsd:schema xmlns:xsd="http://www.w3.org/2001/XMLSchema" xmlns:xs="http://www.w3.org/2001/XMLSchema" xmlns:p="http://schemas.microsoft.com/office/2006/metadata/properties" targetNamespace="http://schemas.microsoft.com/office/2006/metadata/properties" ma:root="true" ma:fieldsID="89d58f4857a619b7c345529988bca39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A4DC5DC-FB25-4697-8400-451C80FA6DC0}"/>
</file>

<file path=customXml/itemProps2.xml><?xml version="1.0" encoding="utf-8"?>
<ds:datastoreItem xmlns:ds="http://schemas.openxmlformats.org/officeDocument/2006/customXml" ds:itemID="{5D2F29A0-8D21-4E12-9A7A-976376C662A9}"/>
</file>

<file path=customXml/itemProps3.xml><?xml version="1.0" encoding="utf-8"?>
<ds:datastoreItem xmlns:ds="http://schemas.openxmlformats.org/officeDocument/2006/customXml" ds:itemID="{607A8173-6AAD-4CF4-830C-A8EEBF7B3F70}"/>
</file>

<file path=docProps/app.xml><?xml version="1.0" encoding="utf-8"?>
<Properties xmlns="http://schemas.openxmlformats.org/officeDocument/2006/extended-properties" xmlns:vt="http://schemas.openxmlformats.org/officeDocument/2006/docPropsVTypes">
  <Template>TM03457444[[fn=基础]]</Template>
  <TotalTime>2254</TotalTime>
  <Words>2223</Words>
  <Application>Microsoft Office PowerPoint</Application>
  <PresentationFormat>Широкоэкранный</PresentationFormat>
  <Paragraphs>47</Paragraphs>
  <Slides>17</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17</vt:i4>
      </vt:variant>
    </vt:vector>
  </HeadingPairs>
  <TitlesOfParts>
    <vt:vector size="23" baseType="lpstr">
      <vt:lpstr>等线</vt:lpstr>
      <vt:lpstr>宋体</vt:lpstr>
      <vt:lpstr>arial</vt:lpstr>
      <vt:lpstr>Corbel</vt:lpstr>
      <vt:lpstr>Segoe UI Web (West European)</vt:lpstr>
      <vt:lpstr>基础</vt:lpstr>
      <vt:lpstr>Methods of research of respiratory systems 呼 吸 系 统 研 究 方 法  </vt:lpstr>
      <vt:lpstr>呼吸系统介绍：</vt:lpstr>
      <vt:lpstr>Презентация PowerPoint</vt:lpstr>
      <vt:lpstr>  Determination of PWC170 PWC170的测定  </vt:lpstr>
      <vt:lpstr>[equipment]设备;</vt:lpstr>
      <vt:lpstr>[steps]测试步骤 </vt:lpstr>
      <vt:lpstr>[steps]测试步骤</vt:lpstr>
      <vt:lpstr>[steps]测试步骤</vt:lpstr>
      <vt:lpstr>[steps]测试步骤</vt:lpstr>
      <vt:lpstr>[steps]测试步骤</vt:lpstr>
      <vt:lpstr>[steps]测试步骤</vt:lpstr>
      <vt:lpstr>computing method  </vt:lpstr>
      <vt:lpstr>Interpretation（解释）
</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Methods of research of respiratory systems 呼 吸 系 统 研 究 方 法</dc:title>
  <dc:creator>Thinkpad</dc:creator>
  <cp:lastModifiedBy>User</cp:lastModifiedBy>
  <cp:revision>29</cp:revision>
  <dcterms:created xsi:type="dcterms:W3CDTF">2021-04-13T00:23:44Z</dcterms:created>
  <dcterms:modified xsi:type="dcterms:W3CDTF">2021-04-28T12:50:27Z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0x0101004216CB7EAD73364A8C08FF5BEECD6A59</vt:lpwstr>
  </property>
</Properties>
</file>