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Slides/notesSlide1.xml" ContentType="application/vnd.openxmlformats-officedocument.presentationml.notesSlide+xml"/>
  <Override PartName="/ppt/tags/tag1.xml" ContentType="application/vnd.openxmlformats-officedocument.presentationml.tags+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
  </p:notesMasterIdLst>
  <p:sldIdLst>
    <p:sldId id="256" r:id="rId3"/>
    <p:sldId id="257" r:id="rId4"/>
    <p:sldId id="258" r:id="rId5"/>
    <p:sldId id="262" r:id="rId6"/>
    <p:sldId id="263" r:id="rId7"/>
    <p:sldId id="280" r:id="rId9"/>
    <p:sldId id="259" r:id="rId10"/>
    <p:sldId id="279" r:id="rId11"/>
    <p:sldId id="260" r:id="rId12"/>
    <p:sldId id="266" r:id="rId13"/>
    <p:sldId id="274" r:id="rId14"/>
  </p:sldIdLst>
  <p:sldSz cx="12192000" cy="6858000"/>
  <p:notesSz cx="6858000" cy="9144000"/>
  <p:embeddedFontLst>
    <p:embeddedFont>
      <p:font typeface="思源黑体 Normal" panose="020B0400000000000000" pitchFamily="34" charset="-122"/>
      <p:regular r:id="rId18"/>
    </p:embeddedFont>
    <p:embeddedFont>
      <p:font typeface="思源黑体 Bold" panose="020B0800000000000000" pitchFamily="34" charset="-122"/>
      <p:bold r:id="rId19"/>
    </p:embeddedFont>
    <p:embeddedFont>
      <p:font typeface="等线 Light" panose="02010600030101010101" charset="-122"/>
      <p:regular r:id="rId20"/>
    </p:embeddedFont>
    <p:embeddedFont>
      <p:font typeface="等线" panose="02010600030101010101" charset="-122"/>
      <p:regular r:id="rId21"/>
    </p:embeddedFont>
    <p:embeddedFont>
      <p:font typeface="黑体" panose="02010609060101010101" charset="-122"/>
      <p:regular r:id="rId22"/>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7E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2" autoAdjust="0"/>
    <p:restoredTop sz="94660"/>
  </p:normalViewPr>
  <p:slideViewPr>
    <p:cSldViewPr snapToGrid="0" showGuides="1">
      <p:cViewPr>
        <p:scale>
          <a:sx n="50" d="100"/>
          <a:sy n="50" d="100"/>
        </p:scale>
        <p:origin x="1410" y="468"/>
      </p:cViewPr>
      <p:guideLst>
        <p:guide orient="horz" pos="2175"/>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8" Type="http://schemas.openxmlformats.org/officeDocument/2006/relationships/font" Target="fonts/font1.fntdata"/><Relationship Id="rId13" Type="http://schemas.openxmlformats.org/officeDocument/2006/relationships/slide" Target="slides/slide10.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7" Type="http://schemas.openxmlformats.org/officeDocument/2006/relationships/tableStyles" Target="tableStyles.xml"/><Relationship Id="rId12" Type="http://schemas.openxmlformats.org/officeDocument/2006/relationships/slide" Target="slides/slide9.xml"/><Relationship Id="rId25" Type="http://schemas.openxmlformats.org/officeDocument/2006/relationships/customXml" Target="../customXml/item3.xml"/><Relationship Id="rId20" Type="http://schemas.openxmlformats.org/officeDocument/2006/relationships/font" Target="fonts/font3.fntdata"/><Relationship Id="rId2" Type="http://schemas.openxmlformats.org/officeDocument/2006/relationships/theme" Target="theme/theme1.xml"/><Relationship Id="rId16" Type="http://schemas.openxmlformats.org/officeDocument/2006/relationships/viewProps" Target="viewProps.xml"/><Relationship Id="rId6" Type="http://schemas.openxmlformats.org/officeDocument/2006/relationships/slide" Target="slides/slide4.xml"/><Relationship Id="rId11" Type="http://schemas.openxmlformats.org/officeDocument/2006/relationships/slide" Target="slides/slide8.xml"/><Relationship Id="rId1" Type="http://schemas.openxmlformats.org/officeDocument/2006/relationships/slideMaster" Target="slideMasters/slideMaster1.xml"/><Relationship Id="rId24"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presProps" Target="presProps.xml"/><Relationship Id="rId23" Type="http://schemas.openxmlformats.org/officeDocument/2006/relationships/customXml" Target="../customXml/item1.xml"/><Relationship Id="rId19" Type="http://schemas.openxmlformats.org/officeDocument/2006/relationships/font" Target="fonts/font2.fntdata"/><Relationship Id="rId10" Type="http://schemas.openxmlformats.org/officeDocument/2006/relationships/slide" Target="slides/slide7.xml"/><Relationship Id="rId9" Type="http://schemas.openxmlformats.org/officeDocument/2006/relationships/slide" Target="slides/slide6.xml"/><Relationship Id="rId4" Type="http://schemas.openxmlformats.org/officeDocument/2006/relationships/slide" Target="slides/slide2.xml"/><Relationship Id="rId22" Type="http://schemas.openxmlformats.org/officeDocument/2006/relationships/font" Target="fonts/font5.fntdata"/><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ADDC3D-5E3A-46EC-8A51-9A5BB9B2962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EF50C5-4883-4A98-8FFB-E379AFBEB11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C3ED78-E70C-4B16-9B2E-D9321CB34D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9EDE48-B339-4BFB-8367-D9D6D9C1C0E7}"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1EC3ED78-E70C-4B16-9B2E-D9321CB34D0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E9EDE48-B339-4BFB-8367-D9D6D9C1C0E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1EC3ED78-E70C-4B16-9B2E-D9321CB34D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9EDE48-B339-4BFB-8367-D9D6D9C1C0E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1EC3ED78-E70C-4B16-9B2E-D9321CB34D0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E9EDE48-B339-4BFB-8367-D9D6D9C1C0E7}"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1EC3ED78-E70C-4B16-9B2E-D9321CB34D0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E9EDE48-B339-4BFB-8367-D9D6D9C1C0E7}"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1EC3ED78-E70C-4B16-9B2E-D9321CB34D0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E9EDE48-B339-4BFB-8367-D9D6D9C1C0E7}"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1EC3ED78-E70C-4B16-9B2E-D9321CB34D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9EDE48-B339-4BFB-8367-D9D6D9C1C0E7}"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endParaRPr lang="zh-CN" altLang="en-US" smtClean="0"/>
          </a:p>
        </p:txBody>
      </p:sp>
      <p:sp>
        <p:nvSpPr>
          <p:cNvPr id="5" name="日期占位符 4"/>
          <p:cNvSpPr>
            <a:spLocks noGrp="1"/>
          </p:cNvSpPr>
          <p:nvPr>
            <p:ph type="dt" sz="half" idx="10"/>
          </p:nvPr>
        </p:nvSpPr>
        <p:spPr/>
        <p:txBody>
          <a:bodyPr/>
          <a:lstStyle/>
          <a:p>
            <a:fld id="{1EC3ED78-E70C-4B16-9B2E-D9321CB34D0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E9EDE48-B339-4BFB-8367-D9D6D9C1C0E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3ED78-E70C-4B16-9B2E-D9321CB34D0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EDE48-B339-4BFB-8367-D9D6D9C1C0E7}"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434080" y="2365375"/>
            <a:ext cx="5323840" cy="368300"/>
          </a:xfrm>
          <a:prstGeom prst="rect">
            <a:avLst/>
          </a:prstGeom>
          <a:noFill/>
        </p:spPr>
        <p:txBody>
          <a:bodyPr wrap="square" rtlCol="0">
            <a:spAutoFit/>
          </a:bodyPr>
          <a:lstStyle/>
          <a:p>
            <a:pPr algn="dist"/>
            <a:r>
              <a:rPr lang="en-US" altLang="zh-CN"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ea"/>
              </a:rPr>
              <a:t>T</a:t>
            </a:r>
            <a:r>
              <a:rPr lang="zh-CN" altLang="en-US" dirty="0" smtClean="0">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sym typeface="+mn-ea"/>
              </a:rPr>
              <a:t>eaching Method of Integrated Control in Sports</a:t>
            </a:r>
            <a:endParaRPr lang="zh-CN" altLang="en-US" dirty="0" smtClean="0">
              <a:solidFill>
                <a:schemeClr val="tx1">
                  <a:lumMod val="85000"/>
                  <a:lumOff val="15000"/>
                </a:schemeClr>
              </a:solidFill>
              <a:effectLst>
                <a:outerShdw blurRad="50800" dist="38100" dir="2700000" algn="tl" rotWithShape="0">
                  <a:prstClr val="black">
                    <a:alpha val="40000"/>
                  </a:prstClr>
                </a:outerShdw>
              </a:effectLst>
              <a:latin typeface="Arial" panose="020B0604020202020204" pitchFamily="34" charset="0"/>
              <a:ea typeface="思源黑体 Normal" panose="020B0400000000000000" pitchFamily="34" charset="-122"/>
              <a:cs typeface="Arial" panose="020B0604020202020204" pitchFamily="34" charset="0"/>
              <a:sym typeface="+mn-ea"/>
            </a:endParaRPr>
          </a:p>
        </p:txBody>
      </p:sp>
      <p:sp>
        <p:nvSpPr>
          <p:cNvPr id="5" name="文本框 4"/>
          <p:cNvSpPr txBox="1"/>
          <p:nvPr/>
        </p:nvSpPr>
        <p:spPr>
          <a:xfrm>
            <a:off x="3318163" y="2733410"/>
            <a:ext cx="5555674" cy="829945"/>
          </a:xfrm>
          <a:prstGeom prst="rect">
            <a:avLst/>
          </a:prstGeom>
          <a:noFill/>
        </p:spPr>
        <p:txBody>
          <a:bodyPr wrap="square" rtlCol="0">
            <a:spAutoFit/>
          </a:bodyPr>
          <a:lstStyle/>
          <a:p>
            <a:pPr algn="dist"/>
            <a:r>
              <a:rPr lang="zh-CN" altLang="en-US" sz="2400" dirty="0" smtClean="0">
                <a:effectLst>
                  <a:outerShdw blurRad="50800" dist="38100" dir="2700000" algn="tl" rotWithShape="0">
                    <a:prstClr val="black">
                      <a:alpha val="40000"/>
                    </a:prstClr>
                  </a:outerShdw>
                </a:effectLst>
                <a:sym typeface="+mn-ea"/>
              </a:rPr>
              <a:t>运动中综合控制的教学法</a:t>
            </a:r>
            <a:endParaRPr lang="zh-CN" altLang="en-US" sz="2400" dirty="0" smtClean="0">
              <a:effectLst>
                <a:outerShdw blurRad="50800" dist="38100" dir="2700000" algn="tl" rotWithShape="0">
                  <a:prstClr val="black">
                    <a:alpha val="40000"/>
                  </a:prstClr>
                </a:outerShdw>
              </a:effectLst>
            </a:endParaRPr>
          </a:p>
          <a:p>
            <a:pPr algn="dist"/>
            <a:endParaRPr lang="zh-CN" altLang="en-US" sz="2400" dirty="0" smtClean="0">
              <a:solidFill>
                <a:schemeClr val="tx1">
                  <a:lumMod val="85000"/>
                  <a:lumOff val="15000"/>
                </a:schemeClr>
              </a:solidFill>
              <a:effectLst>
                <a:outerShdw blurRad="50800" dist="38100" dir="2700000" algn="tl" rotWithShape="0">
                  <a:prstClr val="black">
                    <a:alpha val="40000"/>
                  </a:prstClr>
                </a:outerShdw>
              </a:effectLst>
              <a:latin typeface="思源黑体 Bold" panose="020B0800000000000000" pitchFamily="34" charset="-122"/>
              <a:ea typeface="思源黑体 Bold" panose="020B0800000000000000" pitchFamily="34" charset="-122"/>
            </a:endParaRPr>
          </a:p>
        </p:txBody>
      </p:sp>
      <p:sp>
        <p:nvSpPr>
          <p:cNvPr id="6" name="文本框 5"/>
          <p:cNvSpPr txBox="1"/>
          <p:nvPr/>
        </p:nvSpPr>
        <p:spPr>
          <a:xfrm>
            <a:off x="6369050" y="3649345"/>
            <a:ext cx="2505075" cy="645160"/>
          </a:xfrm>
          <a:prstGeom prst="rect">
            <a:avLst/>
          </a:prstGeom>
          <a:noFill/>
        </p:spPr>
        <p:txBody>
          <a:bodyPr wrap="square" rtlCol="0">
            <a:spAutoFit/>
          </a:bodyPr>
          <a:lstStyle/>
          <a:p>
            <a:r>
              <a:rPr lang="zh-CN" altLang="en-US" sz="1200" dirty="0" smtClean="0">
                <a:sym typeface="+mn-ea"/>
              </a:rPr>
              <a:t>Reporter: Zeng Lin, Li Zhengrui</a:t>
            </a:r>
            <a:endParaRPr lang="zh-CN" altLang="en-US" sz="1200" dirty="0" smtClean="0">
              <a:sym typeface="+mn-ea"/>
            </a:endParaRPr>
          </a:p>
          <a:p>
            <a:endParaRPr lang="zh-CN" altLang="en-US" sz="1200" dirty="0" smtClean="0">
              <a:sym typeface="+mn-ea"/>
            </a:endParaRPr>
          </a:p>
          <a:p>
            <a:r>
              <a:rPr lang="zh-CN" altLang="en-US" sz="1200" dirty="0" smtClean="0">
                <a:sym typeface="+mn-ea"/>
              </a:rPr>
              <a:t>汇报人：曾林</a:t>
            </a:r>
            <a:r>
              <a:rPr lang="en-US" altLang="zh-CN" sz="1200" dirty="0" smtClean="0">
                <a:sym typeface="+mn-ea"/>
              </a:rPr>
              <a:t> </a:t>
            </a:r>
            <a:r>
              <a:rPr lang="zh-CN" altLang="en-US" sz="1200" dirty="0" smtClean="0">
                <a:sym typeface="+mn-ea"/>
              </a:rPr>
              <a:t>李政锐</a:t>
            </a:r>
            <a:endParaRPr lang="en-US" altLang="zh-CN" sz="1200" dirty="0" smtClean="0">
              <a:solidFill>
                <a:schemeClr val="tx1">
                  <a:lumMod val="85000"/>
                  <a:lumOff val="15000"/>
                </a:schemeClr>
              </a:solidFill>
              <a:latin typeface="思源黑体 Normal" panose="020B0400000000000000" pitchFamily="34" charset="-122"/>
              <a:ea typeface="思源黑体 Normal" panose="020B0400000000000000"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802263" y="2341545"/>
            <a:ext cx="587474" cy="2883072"/>
            <a:chOff x="8952" y="2958"/>
            <a:chExt cx="1296" cy="6359"/>
          </a:xfrm>
          <a:solidFill>
            <a:srgbClr val="577E8F"/>
          </a:solidFill>
        </p:grpSpPr>
        <p:sp>
          <p:nvSpPr>
            <p:cNvPr id="5" name="Isosceles Triangle 7"/>
            <p:cNvSpPr/>
            <p:nvPr/>
          </p:nvSpPr>
          <p:spPr>
            <a:xfrm flipV="1">
              <a:off x="9086" y="7999"/>
              <a:ext cx="1036" cy="1318"/>
            </a:xfrm>
            <a:prstGeom prst="triangl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6" name="Isosceles Triangle 8"/>
            <p:cNvSpPr/>
            <p:nvPr/>
          </p:nvSpPr>
          <p:spPr>
            <a:xfrm flipV="1">
              <a:off x="9395" y="8785"/>
              <a:ext cx="418" cy="531"/>
            </a:xfrm>
            <a:prstGeom prst="triangl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7" name="Oval 9"/>
            <p:cNvSpPr/>
            <p:nvPr/>
          </p:nvSpPr>
          <p:spPr>
            <a:xfrm>
              <a:off x="8952" y="7386"/>
              <a:ext cx="268" cy="268"/>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8" name="Oval 10"/>
            <p:cNvSpPr/>
            <p:nvPr/>
          </p:nvSpPr>
          <p:spPr>
            <a:xfrm>
              <a:off x="9430" y="7447"/>
              <a:ext cx="150" cy="150"/>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9" name="Oval 11"/>
            <p:cNvSpPr/>
            <p:nvPr/>
          </p:nvSpPr>
          <p:spPr>
            <a:xfrm>
              <a:off x="9980" y="7386"/>
              <a:ext cx="268" cy="268"/>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10" name="Oval 12"/>
            <p:cNvSpPr/>
            <p:nvPr/>
          </p:nvSpPr>
          <p:spPr>
            <a:xfrm>
              <a:off x="8952" y="6673"/>
              <a:ext cx="268" cy="268"/>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11" name="Oval 13"/>
            <p:cNvSpPr/>
            <p:nvPr/>
          </p:nvSpPr>
          <p:spPr>
            <a:xfrm>
              <a:off x="8999" y="6028"/>
              <a:ext cx="166" cy="166"/>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12" name="Oval 14"/>
            <p:cNvSpPr/>
            <p:nvPr/>
          </p:nvSpPr>
          <p:spPr>
            <a:xfrm>
              <a:off x="8952" y="5157"/>
              <a:ext cx="268" cy="268"/>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13" name="Oval 15"/>
            <p:cNvSpPr/>
            <p:nvPr/>
          </p:nvSpPr>
          <p:spPr>
            <a:xfrm>
              <a:off x="8952" y="2958"/>
              <a:ext cx="268" cy="268"/>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14" name="Oval 16"/>
            <p:cNvSpPr/>
            <p:nvPr/>
          </p:nvSpPr>
          <p:spPr>
            <a:xfrm>
              <a:off x="8952" y="3628"/>
              <a:ext cx="268" cy="268"/>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15" name="Oval 17"/>
            <p:cNvSpPr/>
            <p:nvPr/>
          </p:nvSpPr>
          <p:spPr>
            <a:xfrm>
              <a:off x="8976" y="4404"/>
              <a:ext cx="166" cy="166"/>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16" name="Oval 18"/>
            <p:cNvSpPr/>
            <p:nvPr/>
          </p:nvSpPr>
          <p:spPr>
            <a:xfrm>
              <a:off x="9928" y="2958"/>
              <a:ext cx="268" cy="268"/>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17" name="Oval 19"/>
            <p:cNvSpPr/>
            <p:nvPr/>
          </p:nvSpPr>
          <p:spPr>
            <a:xfrm>
              <a:off x="9484" y="2979"/>
              <a:ext cx="166" cy="166"/>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18" name="Oval 20"/>
            <p:cNvSpPr/>
            <p:nvPr/>
          </p:nvSpPr>
          <p:spPr>
            <a:xfrm>
              <a:off x="10017" y="4319"/>
              <a:ext cx="166" cy="166"/>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19" name="Oval 21"/>
            <p:cNvSpPr/>
            <p:nvPr/>
          </p:nvSpPr>
          <p:spPr>
            <a:xfrm>
              <a:off x="9951" y="3639"/>
              <a:ext cx="268" cy="268"/>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20" name="Oval 22"/>
            <p:cNvSpPr/>
            <p:nvPr/>
          </p:nvSpPr>
          <p:spPr>
            <a:xfrm>
              <a:off x="9980" y="4675"/>
              <a:ext cx="268" cy="268"/>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21" name="Oval 23"/>
            <p:cNvSpPr/>
            <p:nvPr/>
          </p:nvSpPr>
          <p:spPr>
            <a:xfrm>
              <a:off x="10031" y="5629"/>
              <a:ext cx="166" cy="166"/>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22" name="Oval 24"/>
            <p:cNvSpPr/>
            <p:nvPr/>
          </p:nvSpPr>
          <p:spPr>
            <a:xfrm>
              <a:off x="9980" y="6082"/>
              <a:ext cx="268" cy="268"/>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23" name="Oval 25"/>
            <p:cNvSpPr/>
            <p:nvPr/>
          </p:nvSpPr>
          <p:spPr>
            <a:xfrm>
              <a:off x="10031" y="6874"/>
              <a:ext cx="166" cy="166"/>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24" name="Oval 26"/>
            <p:cNvSpPr/>
            <p:nvPr/>
          </p:nvSpPr>
          <p:spPr>
            <a:xfrm>
              <a:off x="9471" y="4681"/>
              <a:ext cx="166" cy="166"/>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25" name="Oval 27"/>
            <p:cNvSpPr/>
            <p:nvPr/>
          </p:nvSpPr>
          <p:spPr>
            <a:xfrm>
              <a:off x="9516" y="5157"/>
              <a:ext cx="268" cy="268"/>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26" name="Oval 28"/>
            <p:cNvSpPr/>
            <p:nvPr/>
          </p:nvSpPr>
          <p:spPr>
            <a:xfrm>
              <a:off x="9226" y="6116"/>
              <a:ext cx="389" cy="389"/>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27" name="Oval 29"/>
            <p:cNvSpPr/>
            <p:nvPr/>
          </p:nvSpPr>
          <p:spPr>
            <a:xfrm>
              <a:off x="9335" y="3384"/>
              <a:ext cx="389" cy="389"/>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28" name="Oval 30"/>
            <p:cNvSpPr/>
            <p:nvPr/>
          </p:nvSpPr>
          <p:spPr>
            <a:xfrm>
              <a:off x="9664" y="4090"/>
              <a:ext cx="166" cy="166"/>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29" name="Oval 31"/>
            <p:cNvSpPr/>
            <p:nvPr/>
          </p:nvSpPr>
          <p:spPr>
            <a:xfrm>
              <a:off x="9604" y="6941"/>
              <a:ext cx="268" cy="268"/>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30" name="Oval 32"/>
            <p:cNvSpPr/>
            <p:nvPr/>
          </p:nvSpPr>
          <p:spPr>
            <a:xfrm>
              <a:off x="9332" y="5620"/>
              <a:ext cx="166" cy="166"/>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cxnSp>
          <p:nvCxnSpPr>
            <p:cNvPr id="31" name="Straight Connector 33"/>
            <p:cNvCxnSpPr>
              <a:stCxn id="7" idx="6"/>
              <a:endCxn id="8" idx="2"/>
            </p:cNvCxnSpPr>
            <p:nvPr/>
          </p:nvCxnSpPr>
          <p:spPr>
            <a:xfrm>
              <a:off x="9220" y="7519"/>
              <a:ext cx="210" cy="2"/>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32" name="Straight Connector 34"/>
            <p:cNvCxnSpPr>
              <a:stCxn id="8" idx="6"/>
              <a:endCxn id="9" idx="2"/>
            </p:cNvCxnSpPr>
            <p:nvPr/>
          </p:nvCxnSpPr>
          <p:spPr>
            <a:xfrm flipV="1">
              <a:off x="9580" y="7519"/>
              <a:ext cx="399" cy="2"/>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33" name="Straight Connector 35"/>
            <p:cNvCxnSpPr>
              <a:stCxn id="9" idx="0"/>
              <a:endCxn id="23" idx="4"/>
            </p:cNvCxnSpPr>
            <p:nvPr/>
          </p:nvCxnSpPr>
          <p:spPr>
            <a:xfrm flipH="1" flipV="1">
              <a:off x="10114" y="7040"/>
              <a:ext cx="0" cy="345"/>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34" name="Straight Connector 36"/>
            <p:cNvCxnSpPr>
              <a:stCxn id="23" idx="0"/>
              <a:endCxn id="22" idx="4"/>
            </p:cNvCxnSpPr>
            <p:nvPr/>
          </p:nvCxnSpPr>
          <p:spPr>
            <a:xfrm flipV="1">
              <a:off x="10114" y="6350"/>
              <a:ext cx="0" cy="525"/>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35" name="Straight Connector 37"/>
            <p:cNvCxnSpPr/>
            <p:nvPr/>
          </p:nvCxnSpPr>
          <p:spPr>
            <a:xfrm flipV="1">
              <a:off x="10105" y="5795"/>
              <a:ext cx="0" cy="287"/>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36" name="Straight Connector 38"/>
            <p:cNvCxnSpPr>
              <a:stCxn id="21" idx="0"/>
              <a:endCxn id="20" idx="4"/>
            </p:cNvCxnSpPr>
            <p:nvPr/>
          </p:nvCxnSpPr>
          <p:spPr>
            <a:xfrm flipV="1">
              <a:off x="10114" y="4943"/>
              <a:ext cx="0" cy="686"/>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37" name="Straight Connector 39"/>
            <p:cNvCxnSpPr>
              <a:stCxn id="20" idx="0"/>
              <a:endCxn id="18" idx="4"/>
            </p:cNvCxnSpPr>
            <p:nvPr/>
          </p:nvCxnSpPr>
          <p:spPr>
            <a:xfrm flipH="1" flipV="1">
              <a:off x="10100" y="4484"/>
              <a:ext cx="14" cy="191"/>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38" name="Straight Connector 40"/>
            <p:cNvCxnSpPr>
              <a:stCxn id="18" idx="0"/>
              <a:endCxn id="19" idx="4"/>
            </p:cNvCxnSpPr>
            <p:nvPr/>
          </p:nvCxnSpPr>
          <p:spPr>
            <a:xfrm flipH="1" flipV="1">
              <a:off x="10085" y="3907"/>
              <a:ext cx="15" cy="412"/>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41"/>
            <p:cNvCxnSpPr>
              <a:stCxn id="19" idx="0"/>
              <a:endCxn id="16" idx="4"/>
            </p:cNvCxnSpPr>
            <p:nvPr/>
          </p:nvCxnSpPr>
          <p:spPr>
            <a:xfrm flipH="1" flipV="1">
              <a:off x="10062" y="3226"/>
              <a:ext cx="23" cy="412"/>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40" name="Straight Connector 42"/>
            <p:cNvCxnSpPr>
              <a:stCxn id="16" idx="2"/>
              <a:endCxn id="17" idx="6"/>
            </p:cNvCxnSpPr>
            <p:nvPr/>
          </p:nvCxnSpPr>
          <p:spPr>
            <a:xfrm flipH="1" flipV="1">
              <a:off x="9650" y="3061"/>
              <a:ext cx="278" cy="31"/>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41" name="Straight Connector 43"/>
            <p:cNvCxnSpPr>
              <a:stCxn id="17" idx="2"/>
              <a:endCxn id="13" idx="6"/>
            </p:cNvCxnSpPr>
            <p:nvPr/>
          </p:nvCxnSpPr>
          <p:spPr>
            <a:xfrm flipH="1">
              <a:off x="9221" y="3062"/>
              <a:ext cx="264" cy="31"/>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4"/>
            <p:cNvCxnSpPr>
              <a:stCxn id="13" idx="4"/>
              <a:endCxn id="14" idx="0"/>
            </p:cNvCxnSpPr>
            <p:nvPr/>
          </p:nvCxnSpPr>
          <p:spPr>
            <a:xfrm>
              <a:off x="9086" y="3226"/>
              <a:ext cx="0" cy="402"/>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5"/>
            <p:cNvCxnSpPr>
              <a:stCxn id="14" idx="4"/>
              <a:endCxn id="15" idx="0"/>
            </p:cNvCxnSpPr>
            <p:nvPr/>
          </p:nvCxnSpPr>
          <p:spPr>
            <a:xfrm flipH="1">
              <a:off x="9059" y="3896"/>
              <a:ext cx="27" cy="508"/>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6"/>
            <p:cNvCxnSpPr>
              <a:stCxn id="15" idx="4"/>
              <a:endCxn id="12" idx="0"/>
            </p:cNvCxnSpPr>
            <p:nvPr/>
          </p:nvCxnSpPr>
          <p:spPr>
            <a:xfrm>
              <a:off x="9059" y="4570"/>
              <a:ext cx="27" cy="587"/>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7"/>
            <p:cNvCxnSpPr/>
            <p:nvPr/>
          </p:nvCxnSpPr>
          <p:spPr>
            <a:xfrm flipH="1">
              <a:off x="9073" y="5425"/>
              <a:ext cx="5" cy="603"/>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8"/>
            <p:cNvCxnSpPr>
              <a:stCxn id="11" idx="4"/>
              <a:endCxn id="10" idx="0"/>
            </p:cNvCxnSpPr>
            <p:nvPr/>
          </p:nvCxnSpPr>
          <p:spPr>
            <a:xfrm>
              <a:off x="9082" y="6194"/>
              <a:ext cx="5" cy="479"/>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9"/>
            <p:cNvCxnSpPr>
              <a:stCxn id="10" idx="4"/>
              <a:endCxn id="7" idx="0"/>
            </p:cNvCxnSpPr>
            <p:nvPr/>
          </p:nvCxnSpPr>
          <p:spPr>
            <a:xfrm>
              <a:off x="9086" y="6941"/>
              <a:ext cx="0" cy="445"/>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50"/>
            <p:cNvCxnSpPr>
              <a:stCxn id="7" idx="7"/>
              <a:endCxn id="29" idx="2"/>
            </p:cNvCxnSpPr>
            <p:nvPr/>
          </p:nvCxnSpPr>
          <p:spPr>
            <a:xfrm flipV="1">
              <a:off x="9181" y="7075"/>
              <a:ext cx="423" cy="350"/>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51"/>
            <p:cNvCxnSpPr>
              <a:stCxn id="29" idx="6"/>
              <a:endCxn id="9" idx="1"/>
            </p:cNvCxnSpPr>
            <p:nvPr/>
          </p:nvCxnSpPr>
          <p:spPr>
            <a:xfrm>
              <a:off x="9872" y="7075"/>
              <a:ext cx="147" cy="350"/>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52"/>
            <p:cNvCxnSpPr>
              <a:stCxn id="29" idx="4"/>
              <a:endCxn id="8" idx="7"/>
            </p:cNvCxnSpPr>
            <p:nvPr/>
          </p:nvCxnSpPr>
          <p:spPr>
            <a:xfrm flipH="1">
              <a:off x="9558" y="7209"/>
              <a:ext cx="180" cy="260"/>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51" name="Straight Connector 53"/>
            <p:cNvCxnSpPr>
              <a:stCxn id="29" idx="1"/>
              <a:endCxn id="10" idx="6"/>
            </p:cNvCxnSpPr>
            <p:nvPr/>
          </p:nvCxnSpPr>
          <p:spPr>
            <a:xfrm flipH="1" flipV="1">
              <a:off x="9220" y="6807"/>
              <a:ext cx="423" cy="174"/>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54"/>
            <p:cNvCxnSpPr>
              <a:stCxn id="10" idx="7"/>
              <a:endCxn id="26" idx="3"/>
            </p:cNvCxnSpPr>
            <p:nvPr/>
          </p:nvCxnSpPr>
          <p:spPr>
            <a:xfrm flipV="1">
              <a:off x="9181" y="6449"/>
              <a:ext cx="101" cy="263"/>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5"/>
            <p:cNvCxnSpPr>
              <a:stCxn id="26" idx="6"/>
              <a:endCxn id="22" idx="2"/>
            </p:cNvCxnSpPr>
            <p:nvPr/>
          </p:nvCxnSpPr>
          <p:spPr>
            <a:xfrm flipV="1">
              <a:off x="9615" y="6216"/>
              <a:ext cx="365" cy="95"/>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6"/>
            <p:cNvCxnSpPr>
              <a:stCxn id="23" idx="1"/>
              <a:endCxn id="26" idx="5"/>
            </p:cNvCxnSpPr>
            <p:nvPr/>
          </p:nvCxnSpPr>
          <p:spPr>
            <a:xfrm flipH="1" flipV="1">
              <a:off x="9558" y="6449"/>
              <a:ext cx="497" cy="450"/>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7"/>
            <p:cNvCxnSpPr>
              <a:stCxn id="29" idx="0"/>
              <a:endCxn id="22" idx="3"/>
            </p:cNvCxnSpPr>
            <p:nvPr/>
          </p:nvCxnSpPr>
          <p:spPr>
            <a:xfrm flipV="1">
              <a:off x="9738" y="6310"/>
              <a:ext cx="281" cy="631"/>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8"/>
            <p:cNvCxnSpPr>
              <a:stCxn id="22" idx="1"/>
              <a:endCxn id="30" idx="5"/>
            </p:cNvCxnSpPr>
            <p:nvPr/>
          </p:nvCxnSpPr>
          <p:spPr>
            <a:xfrm flipH="1" flipV="1">
              <a:off x="9474" y="5762"/>
              <a:ext cx="545" cy="359"/>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57" name="Straight Connector 59"/>
            <p:cNvCxnSpPr/>
            <p:nvPr/>
          </p:nvCxnSpPr>
          <p:spPr>
            <a:xfrm flipV="1">
              <a:off x="9131" y="5762"/>
              <a:ext cx="216" cy="290"/>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58" name="Straight Connector 60"/>
            <p:cNvCxnSpPr>
              <a:stCxn id="30" idx="7"/>
              <a:endCxn id="25" idx="3"/>
            </p:cNvCxnSpPr>
            <p:nvPr/>
          </p:nvCxnSpPr>
          <p:spPr>
            <a:xfrm flipV="1">
              <a:off x="9473" y="5386"/>
              <a:ext cx="82" cy="258"/>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61"/>
            <p:cNvCxnSpPr>
              <a:stCxn id="21" idx="1"/>
              <a:endCxn id="25" idx="5"/>
            </p:cNvCxnSpPr>
            <p:nvPr/>
          </p:nvCxnSpPr>
          <p:spPr>
            <a:xfrm flipH="1" flipV="1">
              <a:off x="9744" y="5386"/>
              <a:ext cx="311" cy="267"/>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60" name="Straight Connector 62"/>
            <p:cNvCxnSpPr/>
            <p:nvPr/>
          </p:nvCxnSpPr>
          <p:spPr>
            <a:xfrm flipH="1" flipV="1">
              <a:off x="9406" y="5786"/>
              <a:ext cx="5" cy="330"/>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61" name="Straight Connector 63"/>
            <p:cNvCxnSpPr>
              <a:stCxn id="30" idx="0"/>
              <a:endCxn id="12" idx="5"/>
            </p:cNvCxnSpPr>
            <p:nvPr/>
          </p:nvCxnSpPr>
          <p:spPr>
            <a:xfrm flipH="1" flipV="1">
              <a:off x="9181" y="5386"/>
              <a:ext cx="234" cy="235"/>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4"/>
            <p:cNvCxnSpPr>
              <a:stCxn id="12" idx="7"/>
              <a:endCxn id="24" idx="3"/>
            </p:cNvCxnSpPr>
            <p:nvPr/>
          </p:nvCxnSpPr>
          <p:spPr>
            <a:xfrm flipV="1">
              <a:off x="9181" y="4823"/>
              <a:ext cx="314" cy="374"/>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63" name="Straight Connector 65"/>
            <p:cNvCxnSpPr>
              <a:stCxn id="24" idx="1"/>
              <a:endCxn id="15" idx="6"/>
            </p:cNvCxnSpPr>
            <p:nvPr/>
          </p:nvCxnSpPr>
          <p:spPr>
            <a:xfrm flipH="1" flipV="1">
              <a:off x="9142" y="4487"/>
              <a:ext cx="353" cy="218"/>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64" name="Straight Connector 66"/>
            <p:cNvCxnSpPr>
              <a:stCxn id="15" idx="7"/>
              <a:endCxn id="28" idx="2"/>
            </p:cNvCxnSpPr>
            <p:nvPr/>
          </p:nvCxnSpPr>
          <p:spPr>
            <a:xfrm flipV="1">
              <a:off x="9117" y="4172"/>
              <a:ext cx="547" cy="256"/>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7"/>
            <p:cNvCxnSpPr>
              <a:stCxn id="24" idx="0"/>
              <a:endCxn id="28" idx="4"/>
            </p:cNvCxnSpPr>
            <p:nvPr/>
          </p:nvCxnSpPr>
          <p:spPr>
            <a:xfrm flipV="1">
              <a:off x="9554" y="4256"/>
              <a:ext cx="193" cy="425"/>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8"/>
            <p:cNvCxnSpPr>
              <a:stCxn id="25" idx="0"/>
              <a:endCxn id="24" idx="5"/>
            </p:cNvCxnSpPr>
            <p:nvPr/>
          </p:nvCxnSpPr>
          <p:spPr>
            <a:xfrm flipH="1" flipV="1">
              <a:off x="9612" y="4822"/>
              <a:ext cx="38" cy="335"/>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9"/>
            <p:cNvCxnSpPr>
              <a:stCxn id="24" idx="7"/>
              <a:endCxn id="18" idx="2"/>
            </p:cNvCxnSpPr>
            <p:nvPr/>
          </p:nvCxnSpPr>
          <p:spPr>
            <a:xfrm flipV="1">
              <a:off x="9612" y="4402"/>
              <a:ext cx="405" cy="303"/>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70"/>
            <p:cNvCxnSpPr>
              <a:stCxn id="18" idx="1"/>
              <a:endCxn id="28" idx="6"/>
            </p:cNvCxnSpPr>
            <p:nvPr/>
          </p:nvCxnSpPr>
          <p:spPr>
            <a:xfrm flipH="1" flipV="1">
              <a:off x="9830" y="4173"/>
              <a:ext cx="212" cy="170"/>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69" name="Straight Connector 71"/>
            <p:cNvCxnSpPr>
              <a:stCxn id="28" idx="7"/>
              <a:endCxn id="19" idx="3"/>
            </p:cNvCxnSpPr>
            <p:nvPr/>
          </p:nvCxnSpPr>
          <p:spPr>
            <a:xfrm flipV="1">
              <a:off x="9806" y="3867"/>
              <a:ext cx="184" cy="247"/>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70" name="Straight Connector 72"/>
            <p:cNvCxnSpPr>
              <a:stCxn id="28" idx="1"/>
              <a:endCxn id="27" idx="4"/>
            </p:cNvCxnSpPr>
            <p:nvPr/>
          </p:nvCxnSpPr>
          <p:spPr>
            <a:xfrm flipH="1" flipV="1">
              <a:off x="9530" y="3773"/>
              <a:ext cx="158" cy="341"/>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73"/>
            <p:cNvCxnSpPr>
              <a:stCxn id="14" idx="7"/>
              <a:endCxn id="27" idx="2"/>
            </p:cNvCxnSpPr>
            <p:nvPr/>
          </p:nvCxnSpPr>
          <p:spPr>
            <a:xfrm flipV="1">
              <a:off x="9181" y="3579"/>
              <a:ext cx="154" cy="88"/>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72" name="Straight Connector 74"/>
            <p:cNvCxnSpPr>
              <a:stCxn id="27" idx="1"/>
              <a:endCxn id="13" idx="5"/>
            </p:cNvCxnSpPr>
            <p:nvPr/>
          </p:nvCxnSpPr>
          <p:spPr>
            <a:xfrm flipH="1" flipV="1">
              <a:off x="9181" y="3187"/>
              <a:ext cx="211" cy="254"/>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5"/>
            <p:cNvCxnSpPr>
              <a:stCxn id="27" idx="0"/>
              <a:endCxn id="17" idx="4"/>
            </p:cNvCxnSpPr>
            <p:nvPr/>
          </p:nvCxnSpPr>
          <p:spPr>
            <a:xfrm flipV="1">
              <a:off x="9529" y="3144"/>
              <a:ext cx="38" cy="240"/>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74" name="Straight Connector 76"/>
            <p:cNvCxnSpPr>
              <a:stCxn id="27" idx="7"/>
              <a:endCxn id="16" idx="3"/>
            </p:cNvCxnSpPr>
            <p:nvPr/>
          </p:nvCxnSpPr>
          <p:spPr>
            <a:xfrm flipV="1">
              <a:off x="9667" y="3187"/>
              <a:ext cx="301" cy="254"/>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cxnSp>
          <p:nvCxnSpPr>
            <p:cNvPr id="75" name="Straight Connector 77"/>
            <p:cNvCxnSpPr>
              <a:stCxn id="27" idx="6"/>
              <a:endCxn id="19" idx="1"/>
            </p:cNvCxnSpPr>
            <p:nvPr/>
          </p:nvCxnSpPr>
          <p:spPr>
            <a:xfrm>
              <a:off x="9724" y="3579"/>
              <a:ext cx="266" cy="99"/>
            </a:xfrm>
            <a:prstGeom prst="line">
              <a:avLst/>
            </a:prstGeom>
            <a:grpFill/>
            <a:ln w="3175">
              <a:solidFill>
                <a:srgbClr val="577E8F"/>
              </a:solidFill>
              <a:prstDash val="solid"/>
            </a:ln>
          </p:spPr>
          <p:style>
            <a:lnRef idx="1">
              <a:schemeClr val="accent1"/>
            </a:lnRef>
            <a:fillRef idx="0">
              <a:schemeClr val="accent1"/>
            </a:fillRef>
            <a:effectRef idx="0">
              <a:schemeClr val="accent1"/>
            </a:effectRef>
            <a:fontRef idx="minor">
              <a:schemeClr val="tx1"/>
            </a:fontRef>
          </p:style>
        </p:cxnSp>
        <p:sp>
          <p:nvSpPr>
            <p:cNvPr id="76" name="Oval 78"/>
            <p:cNvSpPr/>
            <p:nvPr/>
          </p:nvSpPr>
          <p:spPr>
            <a:xfrm>
              <a:off x="9399" y="8717"/>
              <a:ext cx="410" cy="136"/>
            </a:xfrm>
            <a:prstGeom prst="ellipse">
              <a:avLst/>
            </a:prstGeom>
            <a:grpFill/>
            <a:ln>
              <a:solidFill>
                <a:srgbClr val="577E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grpSp>
      <p:sp>
        <p:nvSpPr>
          <p:cNvPr id="78" name="文本框 77"/>
          <p:cNvSpPr txBox="1"/>
          <p:nvPr/>
        </p:nvSpPr>
        <p:spPr>
          <a:xfrm>
            <a:off x="1637665" y="4333875"/>
            <a:ext cx="3568065" cy="1198880"/>
          </a:xfrm>
          <a:prstGeom prst="rect">
            <a:avLst/>
          </a:prstGeom>
          <a:noFill/>
        </p:spPr>
        <p:txBody>
          <a:bodyPr wrap="square" rtlCol="0">
            <a:spAutoFit/>
          </a:bodyPr>
          <a:lstStyle/>
          <a:p>
            <a:pPr algn="l"/>
            <a:r>
              <a:rPr lang="en-US" altLang="zh-CN"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3.</a:t>
            </a:r>
            <a:r>
              <a:rPr lang="zh-CN" altLang="en-US"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Data on the effects of emergency training (the magnitude and nature of competition under the influence of individual body loads)</a:t>
            </a:r>
            <a:endParaRPr lang="zh-CN" altLang="en-US"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l"/>
            <a:endParaRPr lang="zh-CN" altLang="en-US"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l"/>
            <a:r>
              <a:rPr lang="zh-CN" altLang="en-US" sz="1200" dirty="0">
                <a:solidFill>
                  <a:schemeClr val="tx1">
                    <a:lumMod val="85000"/>
                    <a:lumOff val="15000"/>
                  </a:schemeClr>
                </a:solidFill>
                <a:latin typeface="黑体" panose="02010609060101010101" charset="-122"/>
                <a:ea typeface="黑体" panose="02010609060101010101" charset="-122"/>
              </a:rPr>
              <a:t>有关紧急训练效果的数据（在单个身体负荷的影响下，竞争性的大小和性质）</a:t>
            </a:r>
            <a:endParaRPr lang="zh-CN" altLang="en-US" sz="1200" dirty="0">
              <a:solidFill>
                <a:schemeClr val="tx1">
                  <a:lumMod val="85000"/>
                  <a:lumOff val="15000"/>
                </a:schemeClr>
              </a:solidFill>
              <a:latin typeface="黑体" panose="02010609060101010101" charset="-122"/>
              <a:ea typeface="黑体" panose="02010609060101010101" charset="-122"/>
            </a:endParaRPr>
          </a:p>
        </p:txBody>
      </p:sp>
      <p:sp>
        <p:nvSpPr>
          <p:cNvPr id="80" name="文本框 79"/>
          <p:cNvSpPr txBox="1"/>
          <p:nvPr/>
        </p:nvSpPr>
        <p:spPr>
          <a:xfrm>
            <a:off x="1644015" y="2328545"/>
            <a:ext cx="3561715" cy="1198880"/>
          </a:xfrm>
          <a:prstGeom prst="rect">
            <a:avLst/>
          </a:prstGeom>
          <a:noFill/>
        </p:spPr>
        <p:txBody>
          <a:bodyPr wrap="square" rtlCol="0">
            <a:spAutoFit/>
          </a:bodyPr>
          <a:lstStyle/>
          <a:p>
            <a:pPr algn="l"/>
            <a:r>
              <a:rPr lang="en-US" altLang="zh-CN"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1.</a:t>
            </a:r>
            <a:r>
              <a:rPr lang="zh-CN" altLang="en-US"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Information received from athletes (about health, attitudes towards what is happening, emotions, etc.)</a:t>
            </a:r>
            <a:endParaRPr lang="zh-CN" altLang="en-US"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l"/>
            <a:endParaRPr lang="zh-CN" altLang="en-US"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l"/>
            <a:r>
              <a:rPr lang="zh-CN" altLang="en-US" sz="1200" dirty="0">
                <a:solidFill>
                  <a:schemeClr val="tx1">
                    <a:lumMod val="85000"/>
                    <a:lumOff val="15000"/>
                  </a:schemeClr>
                </a:solidFill>
                <a:latin typeface="黑体" panose="02010609060101010101" charset="-122"/>
                <a:ea typeface="黑体" panose="02010609060101010101" charset="-122"/>
              </a:rPr>
              <a:t>从运动员那里获得的信息（关于健康，对正在发生的事情的态度，情绪等）</a:t>
            </a:r>
            <a:endParaRPr lang="zh-CN" altLang="en-US" sz="1200" dirty="0">
              <a:solidFill>
                <a:schemeClr val="tx1">
                  <a:lumMod val="85000"/>
                  <a:lumOff val="15000"/>
                </a:schemeClr>
              </a:solidFill>
              <a:latin typeface="黑体" panose="02010609060101010101" charset="-122"/>
              <a:ea typeface="黑体" panose="02010609060101010101" charset="-122"/>
            </a:endParaRPr>
          </a:p>
        </p:txBody>
      </p:sp>
      <p:sp>
        <p:nvSpPr>
          <p:cNvPr id="82" name="文本框 81"/>
          <p:cNvSpPr txBox="1"/>
          <p:nvPr/>
        </p:nvSpPr>
        <p:spPr>
          <a:xfrm>
            <a:off x="7000875" y="2328545"/>
            <a:ext cx="3610610" cy="1198880"/>
          </a:xfrm>
          <a:prstGeom prst="rect">
            <a:avLst/>
          </a:prstGeom>
          <a:noFill/>
        </p:spPr>
        <p:txBody>
          <a:bodyPr wrap="square" rtlCol="0">
            <a:spAutoFit/>
          </a:bodyPr>
          <a:lstStyle/>
          <a:p>
            <a:pPr algn="l"/>
            <a:r>
              <a:rPr lang="en-US" altLang="zh-CN"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2.</a:t>
            </a:r>
            <a:r>
              <a:rPr lang="zh-CN" altLang="en-US"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Information about the athlete's behavior (what competitive behavior was performed, how it was performed, technical mistakes, etc.)</a:t>
            </a:r>
            <a:endParaRPr lang="zh-CN" altLang="en-US"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l"/>
            <a:endParaRPr lang="zh-CN" altLang="en-US"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l"/>
            <a:r>
              <a:rPr lang="zh-CN" altLang="en-US" sz="1200" dirty="0">
                <a:solidFill>
                  <a:schemeClr val="tx1">
                    <a:lumMod val="85000"/>
                    <a:lumOff val="15000"/>
                  </a:schemeClr>
                </a:solidFill>
                <a:latin typeface="黑体" panose="02010609060101010101" charset="-122"/>
                <a:ea typeface="黑体" panose="02010609060101010101" charset="-122"/>
              </a:rPr>
              <a:t>有关运动员行为的信息（进行了哪些竞技行为，如何进行，技术上的失误等）</a:t>
            </a:r>
            <a:endParaRPr lang="zh-CN" altLang="en-US" sz="1200" dirty="0">
              <a:solidFill>
                <a:schemeClr val="tx1">
                  <a:lumMod val="85000"/>
                  <a:lumOff val="15000"/>
                </a:schemeClr>
              </a:solidFill>
              <a:latin typeface="黑体" panose="02010609060101010101" charset="-122"/>
              <a:ea typeface="黑体" panose="02010609060101010101" charset="-122"/>
            </a:endParaRPr>
          </a:p>
        </p:txBody>
      </p:sp>
      <p:sp>
        <p:nvSpPr>
          <p:cNvPr id="84" name="文本框 83"/>
          <p:cNvSpPr txBox="1"/>
          <p:nvPr/>
        </p:nvSpPr>
        <p:spPr>
          <a:xfrm>
            <a:off x="7000875" y="4347210"/>
            <a:ext cx="3610610" cy="1014730"/>
          </a:xfrm>
          <a:prstGeom prst="rect">
            <a:avLst/>
          </a:prstGeom>
          <a:noFill/>
        </p:spPr>
        <p:txBody>
          <a:bodyPr wrap="square" rtlCol="0">
            <a:spAutoFit/>
          </a:bodyPr>
          <a:lstStyle/>
          <a:p>
            <a:pPr algn="l"/>
            <a:r>
              <a:rPr lang="en-US" altLang="zh-CN"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4.</a:t>
            </a:r>
            <a:r>
              <a:rPr lang="zh-CN" altLang="en-US"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Information on cumulative training effects (changes in athletes' physical fitness)</a:t>
            </a:r>
            <a:endParaRPr lang="zh-CN" altLang="en-US"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l"/>
            <a:endParaRPr lang="zh-CN" altLang="en-US"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l"/>
            <a:r>
              <a:rPr lang="zh-CN" altLang="en-US" sz="1200" dirty="0">
                <a:solidFill>
                  <a:schemeClr val="tx1">
                    <a:lumMod val="85000"/>
                    <a:lumOff val="15000"/>
                  </a:schemeClr>
                </a:solidFill>
                <a:latin typeface="黑体" panose="02010609060101010101" charset="-122"/>
                <a:ea typeface="黑体" panose="02010609060101010101" charset="-122"/>
              </a:rPr>
              <a:t>有关累积训练效果（运动员身体素质的变化）的信息</a:t>
            </a:r>
            <a:endParaRPr lang="zh-CN" altLang="en-US" sz="1200" dirty="0">
              <a:solidFill>
                <a:schemeClr val="tx1">
                  <a:lumMod val="85000"/>
                  <a:lumOff val="15000"/>
                </a:schemeClr>
              </a:solidFill>
              <a:latin typeface="黑体" panose="02010609060101010101" charset="-122"/>
              <a:ea typeface="黑体" panose="02010609060101010101" charset="-122"/>
            </a:endParaRPr>
          </a:p>
        </p:txBody>
      </p:sp>
      <p:sp>
        <p:nvSpPr>
          <p:cNvPr id="100" name="文本框 99"/>
          <p:cNvSpPr txBox="1"/>
          <p:nvPr/>
        </p:nvSpPr>
        <p:spPr>
          <a:xfrm>
            <a:off x="1369695" y="384175"/>
            <a:ext cx="9899650" cy="1383665"/>
          </a:xfrm>
          <a:prstGeom prst="rect">
            <a:avLst/>
          </a:prstGeom>
          <a:noFill/>
          <a:ln w="9525">
            <a:noFill/>
          </a:ln>
        </p:spPr>
        <p:txBody>
          <a:bodyPr wrap="square">
            <a:spAutoFit/>
          </a:bodyPr>
          <a:p>
            <a:pPr indent="0"/>
            <a:r>
              <a:rPr lang="zh-CN" sz="1400" b="0">
                <a:solidFill>
                  <a:srgbClr val="000000"/>
                </a:solidFill>
                <a:latin typeface="Arial" panose="020B0604020202020204" pitchFamily="34" charset="0"/>
                <a:ea typeface="宋体" panose="02010600030101010101" pitchFamily="2" charset="-122"/>
                <a:cs typeface="Arial" panose="020B0604020202020204" pitchFamily="34" charset="0"/>
              </a:rPr>
              <a:t>AthLETES 'sports level is very high, but the performance is not ideal due to the influence of external factors (climate, sports venues and equipment, spectators and judges, food and accommodation, etc.). Only by evaluating the influence of these external factors on the process of competition and training activities, can we have a complete understanding of the athletes' preparation level.</a:t>
            </a:r>
            <a:endParaRPr lang="zh-CN" sz="1400"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r>
              <a:rPr lang="zh-CN" sz="1400" b="0">
                <a:solidFill>
                  <a:srgbClr val="000000"/>
                </a:solidFill>
                <a:ea typeface="宋体" panose="02010600030101010101" pitchFamily="2" charset="-122"/>
              </a:rPr>
              <a:t>运动员的运动水平很高，但因外部因素（气候、运动场地和器材、观众和裁判、饮食和住宿等）影响导致成绩不理想，通过评估这些外部因素对比赛和训练活动过程的影响，才可能完整地了解运动员的准备水平。</a:t>
            </a:r>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391891" y="1948871"/>
            <a:ext cx="3408218" cy="337185"/>
          </a:xfrm>
          <a:prstGeom prst="rect">
            <a:avLst/>
          </a:prstGeom>
          <a:noFill/>
        </p:spPr>
        <p:txBody>
          <a:bodyPr wrap="square" rtlCol="0">
            <a:spAutoFit/>
          </a:bodyPr>
          <a:lstStyle/>
          <a:p>
            <a:pPr algn="dist"/>
            <a:r>
              <a:rPr lang="en-US" altLang="zh-CN" sz="1600" dirty="0" smtClean="0">
                <a:solidFill>
                  <a:schemeClr val="tx1">
                    <a:lumMod val="85000"/>
                    <a:lumOff val="15000"/>
                  </a:schemeClr>
                </a:solidFill>
                <a:latin typeface="思源黑体 Normal" panose="020B0400000000000000" pitchFamily="34" charset="-122"/>
                <a:ea typeface="思源黑体 Normal" panose="020B0400000000000000" pitchFamily="34" charset="-122"/>
              </a:rPr>
              <a:t>Thank you for listening to</a:t>
            </a:r>
            <a:endParaRPr lang="en-US" altLang="zh-CN" sz="1600" dirty="0" smtClean="0">
              <a:solidFill>
                <a:schemeClr val="tx1">
                  <a:lumMod val="85000"/>
                  <a:lumOff val="15000"/>
                </a:schemeClr>
              </a:solidFill>
              <a:latin typeface="思源黑体 Normal" panose="020B0400000000000000" pitchFamily="34" charset="-122"/>
              <a:ea typeface="思源黑体 Normal" panose="020B0400000000000000" pitchFamily="34" charset="-122"/>
            </a:endParaRPr>
          </a:p>
        </p:txBody>
      </p:sp>
      <p:sp>
        <p:nvSpPr>
          <p:cNvPr id="3" name="文本框 2"/>
          <p:cNvSpPr txBox="1"/>
          <p:nvPr/>
        </p:nvSpPr>
        <p:spPr>
          <a:xfrm>
            <a:off x="3318163" y="2733410"/>
            <a:ext cx="5555674" cy="1198880"/>
          </a:xfrm>
          <a:prstGeom prst="rect">
            <a:avLst/>
          </a:prstGeom>
          <a:noFill/>
        </p:spPr>
        <p:txBody>
          <a:bodyPr wrap="square" rtlCol="0">
            <a:spAutoFit/>
          </a:bodyPr>
          <a:lstStyle/>
          <a:p>
            <a:pPr algn="dist"/>
            <a:r>
              <a:rPr lang="zh-CN" altLang="en-US" sz="7200" dirty="0" smtClean="0">
                <a:solidFill>
                  <a:schemeClr val="tx1">
                    <a:lumMod val="85000"/>
                    <a:lumOff val="15000"/>
                  </a:schemeClr>
                </a:solidFill>
                <a:latin typeface="思源黑体 Bold" panose="020B0800000000000000" pitchFamily="34" charset="-122"/>
                <a:ea typeface="思源黑体 Bold" panose="020B0800000000000000" pitchFamily="34" charset="-122"/>
              </a:rPr>
              <a:t>感谢</a:t>
            </a:r>
            <a:r>
              <a:rPr lang="zh-CN" altLang="en-US" sz="7200" dirty="0" smtClean="0">
                <a:solidFill>
                  <a:schemeClr val="tx1">
                    <a:lumMod val="85000"/>
                    <a:lumOff val="15000"/>
                  </a:schemeClr>
                </a:solidFill>
                <a:latin typeface="思源黑体 Bold" panose="020B0800000000000000" pitchFamily="34" charset="-122"/>
                <a:ea typeface="思源黑体 Bold" panose="020B0800000000000000" pitchFamily="34" charset="-122"/>
              </a:rPr>
              <a:t>聆听</a:t>
            </a:r>
            <a:endParaRPr lang="zh-CN" altLang="en-US" sz="7200" dirty="0" smtClean="0">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3455" y="3192594"/>
            <a:ext cx="2225271" cy="830997"/>
          </a:xfrm>
          <a:prstGeom prst="rect">
            <a:avLst/>
          </a:prstGeom>
          <a:noFill/>
          <a:effectLst/>
        </p:spPr>
        <p:txBody>
          <a:bodyPr wrap="square" rtlCol="0">
            <a:spAutoFit/>
          </a:bodyPr>
          <a:lstStyle/>
          <a:p>
            <a:pPr algn="dist"/>
            <a:r>
              <a:rPr lang="zh-CN" altLang="en-US" sz="4800" dirty="0">
                <a:solidFill>
                  <a:schemeClr val="tx1">
                    <a:lumMod val="85000"/>
                    <a:lumOff val="15000"/>
                  </a:schemeClr>
                </a:solidFill>
                <a:latin typeface="思源黑体 Bold" panose="020B0800000000000000" pitchFamily="34" charset="-122"/>
                <a:ea typeface="思源黑体 Bold" panose="020B0800000000000000" pitchFamily="34" charset="-122"/>
              </a:rPr>
              <a:t>目录</a:t>
            </a:r>
            <a:endParaRPr lang="zh-CN" altLang="en-US" sz="4800" dirty="0">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3" name="文本框 2"/>
          <p:cNvSpPr txBox="1"/>
          <p:nvPr/>
        </p:nvSpPr>
        <p:spPr>
          <a:xfrm>
            <a:off x="698716" y="2882844"/>
            <a:ext cx="2107572" cy="338554"/>
          </a:xfrm>
          <a:prstGeom prst="rect">
            <a:avLst/>
          </a:prstGeom>
          <a:noFill/>
          <a:effectLst/>
        </p:spPr>
        <p:txBody>
          <a:bodyPr wrap="square" rtlCol="0">
            <a:spAutoFit/>
          </a:bodyPr>
          <a:lstStyle/>
          <a:p>
            <a:pPr algn="dist"/>
            <a:r>
              <a:rPr lang="en-US" altLang="zh-CN" sz="1600" dirty="0" smtClean="0">
                <a:solidFill>
                  <a:schemeClr val="tx1">
                    <a:lumMod val="85000"/>
                    <a:lumOff val="15000"/>
                  </a:schemeClr>
                </a:solidFill>
                <a:latin typeface="思源黑体 Normal" panose="020B0400000000000000" pitchFamily="34" charset="-122"/>
                <a:ea typeface="思源黑体 Normal" panose="020B0400000000000000" pitchFamily="34" charset="-122"/>
              </a:rPr>
              <a:t>CONTENT</a:t>
            </a:r>
            <a:endParaRPr lang="zh-CN" altLang="en-US" sz="1600" dirty="0">
              <a:solidFill>
                <a:schemeClr val="tx1">
                  <a:lumMod val="85000"/>
                  <a:lumOff val="15000"/>
                </a:schemeClr>
              </a:solidFill>
              <a:latin typeface="思源黑体 Normal" panose="020B0400000000000000" pitchFamily="34" charset="-122"/>
              <a:ea typeface="思源黑体 Normal" panose="020B0400000000000000" pitchFamily="34" charset="-122"/>
            </a:endParaRPr>
          </a:p>
        </p:txBody>
      </p:sp>
      <p:sp>
        <p:nvSpPr>
          <p:cNvPr id="4" name="椭圆 3"/>
          <p:cNvSpPr/>
          <p:nvPr/>
        </p:nvSpPr>
        <p:spPr>
          <a:xfrm>
            <a:off x="6208489" y="1779853"/>
            <a:ext cx="643774" cy="643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lumMod val="85000"/>
                    <a:lumOff val="15000"/>
                  </a:schemeClr>
                </a:solidFill>
                <a:latin typeface="思源黑体 Bold" panose="020B0800000000000000" pitchFamily="34" charset="-122"/>
                <a:ea typeface="思源黑体 Bold" panose="020B0800000000000000" pitchFamily="34" charset="-122"/>
              </a:rPr>
              <a:t>01</a:t>
            </a:r>
            <a:endParaRPr lang="zh-CN" altLang="en-US" sz="1050" dirty="0">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5" name="文本框 4"/>
          <p:cNvSpPr txBox="1"/>
          <p:nvPr/>
        </p:nvSpPr>
        <p:spPr>
          <a:xfrm>
            <a:off x="6954520" y="1680845"/>
            <a:ext cx="4354830" cy="953135"/>
          </a:xfrm>
          <a:prstGeom prst="rect">
            <a:avLst/>
          </a:prstGeom>
          <a:noFill/>
        </p:spPr>
        <p:txBody>
          <a:bodyPr wrap="square" rtlCol="0">
            <a:spAutoFit/>
          </a:bodyPr>
          <a:lstStyle/>
          <a:p>
            <a:pPr algn="dist"/>
            <a:r>
              <a:rPr lang="en-US" altLang="zh-CN"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rPr>
              <a:t>Control competition and training impact</a:t>
            </a:r>
            <a:endParaRPr lang="en-US" altLang="zh-CN"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endParaRPr>
          </a:p>
          <a:p>
            <a:pPr algn="dist"/>
            <a:endParaRPr lang="en-US" altLang="zh-CN" sz="1400"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endParaRPr>
          </a:p>
          <a:p>
            <a:pPr algn="dist"/>
            <a:r>
              <a:rPr lang="zh-CN" altLang="en-US" sz="2400" dirty="0" smtClean="0">
                <a:latin typeface="Arial" panose="020B0604020202020204" pitchFamily="34" charset="0"/>
                <a:cs typeface="Arial" panose="020B0604020202020204" pitchFamily="34" charset="0"/>
                <a:sym typeface="+mn-ea"/>
              </a:rPr>
              <a:t>控制竞争和培训影响</a:t>
            </a:r>
            <a:endParaRPr lang="zh-CN" altLang="en-US" sz="2400" b="1"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p:txBody>
      </p:sp>
      <p:sp>
        <p:nvSpPr>
          <p:cNvPr id="7" name="椭圆 6"/>
          <p:cNvSpPr/>
          <p:nvPr/>
        </p:nvSpPr>
        <p:spPr>
          <a:xfrm>
            <a:off x="6208489" y="4628549"/>
            <a:ext cx="643774" cy="643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lumMod val="85000"/>
                    <a:lumOff val="15000"/>
                  </a:schemeClr>
                </a:solidFill>
                <a:latin typeface="思源黑体 Bold" panose="020B0800000000000000" pitchFamily="34" charset="-122"/>
                <a:ea typeface="思源黑体 Bold" panose="020B0800000000000000" pitchFamily="34" charset="-122"/>
              </a:rPr>
              <a:t>03</a:t>
            </a:r>
            <a:endParaRPr lang="zh-CN" altLang="en-US" sz="1050" dirty="0">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8" name="文本框 7"/>
          <p:cNvSpPr txBox="1"/>
          <p:nvPr/>
        </p:nvSpPr>
        <p:spPr>
          <a:xfrm>
            <a:off x="6954520" y="4606925"/>
            <a:ext cx="4354830" cy="1014730"/>
          </a:xfrm>
          <a:prstGeom prst="rect">
            <a:avLst/>
          </a:prstGeom>
          <a:noFill/>
        </p:spPr>
        <p:txBody>
          <a:bodyPr wrap="square" rtlCol="0">
            <a:spAutoFit/>
          </a:bodyPr>
          <a:lstStyle/>
          <a:p>
            <a:pPr algn="dist"/>
            <a:r>
              <a:rPr lang="zh-CN" altLang="en-US" dirty="0" smtClean="0">
                <a:latin typeface="Arial" panose="020B0604020202020204" pitchFamily="34" charset="0"/>
                <a:cs typeface="Arial" panose="020B0604020202020204" pitchFamily="34" charset="0"/>
                <a:sym typeface="+mn-ea"/>
              </a:rPr>
              <a:t>Control environmental factors</a:t>
            </a:r>
            <a:endParaRPr lang="zh-CN" altLang="en-US" dirty="0" smtClean="0">
              <a:latin typeface="Arial" panose="020B0604020202020204" pitchFamily="34" charset="0"/>
              <a:cs typeface="Arial" panose="020B0604020202020204" pitchFamily="34" charset="0"/>
              <a:sym typeface="+mn-ea"/>
            </a:endParaRPr>
          </a:p>
          <a:p>
            <a:pPr algn="dist"/>
            <a:endParaRPr lang="zh-CN" altLang="en-US" dirty="0" smtClean="0">
              <a:latin typeface="Arial" panose="020B0604020202020204" pitchFamily="34" charset="0"/>
              <a:cs typeface="Arial" panose="020B0604020202020204" pitchFamily="34" charset="0"/>
              <a:sym typeface="+mn-ea"/>
            </a:endParaRPr>
          </a:p>
          <a:p>
            <a:pPr algn="dist"/>
            <a:r>
              <a:rPr lang="zh-CN" altLang="en-US" sz="2400" dirty="0" smtClean="0">
                <a:sym typeface="+mn-ea"/>
              </a:rPr>
              <a:t>控制环境因素</a:t>
            </a:r>
            <a:endParaRPr lang="zh-CN" altLang="en-US" sz="2400" b="1" dirty="0">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10" name="椭圆 9"/>
          <p:cNvSpPr/>
          <p:nvPr/>
        </p:nvSpPr>
        <p:spPr>
          <a:xfrm>
            <a:off x="6208489" y="3162926"/>
            <a:ext cx="643774" cy="6437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smtClean="0">
                <a:solidFill>
                  <a:schemeClr val="tx1">
                    <a:lumMod val="85000"/>
                    <a:lumOff val="15000"/>
                  </a:schemeClr>
                </a:solidFill>
                <a:latin typeface="思源黑体 Bold" panose="020B0800000000000000" pitchFamily="34" charset="-122"/>
                <a:ea typeface="思源黑体 Bold" panose="020B0800000000000000" pitchFamily="34" charset="-122"/>
              </a:rPr>
              <a:t>02</a:t>
            </a:r>
            <a:endParaRPr lang="zh-CN" altLang="en-US" sz="1050" dirty="0">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
        <p:nvSpPr>
          <p:cNvPr id="11" name="文本框 10"/>
          <p:cNvSpPr txBox="1"/>
          <p:nvPr/>
        </p:nvSpPr>
        <p:spPr>
          <a:xfrm>
            <a:off x="6954520" y="3141345"/>
            <a:ext cx="4354195" cy="1014730"/>
          </a:xfrm>
          <a:prstGeom prst="rect">
            <a:avLst/>
          </a:prstGeom>
          <a:noFill/>
        </p:spPr>
        <p:txBody>
          <a:bodyPr wrap="square" rtlCol="0">
            <a:spAutoFit/>
          </a:bodyPr>
          <a:lstStyle/>
          <a:p>
            <a:pPr algn="dist"/>
            <a:r>
              <a:rPr lang="zh-CN" altLang="en-US" dirty="0" smtClean="0">
                <a:latin typeface="Arial" panose="020B0604020202020204" pitchFamily="34" charset="0"/>
                <a:cs typeface="Arial" panose="020B0604020202020204" pitchFamily="34" charset="0"/>
                <a:sym typeface="+mn-ea"/>
              </a:rPr>
              <a:t>Control the athlete's readiness</a:t>
            </a:r>
            <a:endParaRPr lang="zh-CN" altLang="en-US" dirty="0" smtClean="0">
              <a:latin typeface="Arial" panose="020B0604020202020204" pitchFamily="34" charset="0"/>
              <a:cs typeface="Arial" panose="020B0604020202020204" pitchFamily="34" charset="0"/>
              <a:sym typeface="+mn-ea"/>
            </a:endParaRPr>
          </a:p>
          <a:p>
            <a:pPr algn="dist"/>
            <a:endParaRPr lang="zh-CN" altLang="en-US" dirty="0" smtClean="0">
              <a:latin typeface="Arial" panose="020B0604020202020204" pitchFamily="34" charset="0"/>
              <a:cs typeface="Arial" panose="020B0604020202020204" pitchFamily="34" charset="0"/>
              <a:sym typeface="+mn-ea"/>
            </a:endParaRPr>
          </a:p>
          <a:p>
            <a:pPr algn="dist"/>
            <a:r>
              <a:rPr lang="zh-CN" altLang="en-US" sz="2400" dirty="0" smtClean="0">
                <a:sym typeface="+mn-ea"/>
              </a:rPr>
              <a:t>控制运动员的准备状态</a:t>
            </a:r>
            <a:endParaRPr lang="zh-CN" altLang="en-US" sz="2400" b="1" dirty="0">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30032" y="2838701"/>
            <a:ext cx="5359644" cy="922020"/>
          </a:xfrm>
          <a:prstGeom prst="rect">
            <a:avLst/>
          </a:prstGeom>
          <a:noFill/>
        </p:spPr>
        <p:txBody>
          <a:bodyPr wrap="square" rtlCol="0">
            <a:spAutoFit/>
          </a:bodyPr>
          <a:lstStyle/>
          <a:p>
            <a:pPr algn="dist"/>
            <a:r>
              <a:rPr lang="en-US" altLang="zh-CN"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rPr>
              <a:t>Control competition and training impact</a:t>
            </a:r>
            <a:endParaRPr lang="en-US" altLang="zh-CN"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endParaRPr>
          </a:p>
          <a:p>
            <a:pPr algn="dist"/>
            <a:endParaRPr lang="en-US" altLang="zh-CN"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endParaRPr>
          </a:p>
          <a:p>
            <a:pPr algn="dist"/>
            <a:r>
              <a:rPr lang="zh-CN" altLang="en-US" dirty="0" smtClean="0">
                <a:latin typeface="Arial" panose="020B0604020202020204" pitchFamily="34" charset="0"/>
                <a:cs typeface="Arial" panose="020B0604020202020204" pitchFamily="34" charset="0"/>
                <a:sym typeface="+mn-ea"/>
              </a:rPr>
              <a:t>控制竞争和培训影响</a:t>
            </a:r>
            <a:endParaRPr lang="zh-CN" altLang="en-US" dirty="0" smtClean="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sym typeface="+mn-ea"/>
            </a:endParaRPr>
          </a:p>
        </p:txBody>
      </p:sp>
      <p:sp>
        <p:nvSpPr>
          <p:cNvPr id="4" name="文本框 3"/>
          <p:cNvSpPr txBox="1"/>
          <p:nvPr/>
        </p:nvSpPr>
        <p:spPr>
          <a:xfrm>
            <a:off x="4758945" y="1519052"/>
            <a:ext cx="2673879" cy="706755"/>
          </a:xfrm>
          <a:prstGeom prst="rect">
            <a:avLst/>
          </a:prstGeom>
          <a:noFill/>
        </p:spPr>
        <p:txBody>
          <a:bodyPr wrap="square" rtlCol="0">
            <a:spAutoFit/>
          </a:bodyPr>
          <a:lstStyle/>
          <a:p>
            <a:pPr algn="dist"/>
            <a:r>
              <a:rPr lang="zh-CN" altLang="en-US" sz="2000" dirty="0" smtClean="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The first part</a:t>
            </a:r>
            <a:endParaRPr lang="zh-CN" altLang="en-US" sz="2000" dirty="0" smtClean="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dist"/>
            <a:r>
              <a:rPr lang="zh-CN" altLang="en-US" sz="2000" dirty="0" smtClean="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第一部分</a:t>
            </a:r>
            <a:endParaRPr lang="zh-CN" altLang="en-US" sz="2000" dirty="0" smtClean="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39140" y="386080"/>
            <a:ext cx="3651885" cy="737235"/>
          </a:xfrm>
          <a:prstGeom prst="rect">
            <a:avLst/>
          </a:prstGeom>
          <a:noFill/>
        </p:spPr>
        <p:txBody>
          <a:bodyPr wrap="square" rtlCol="0">
            <a:spAutoFit/>
          </a:bodyPr>
          <a:lstStyle/>
          <a:p>
            <a:pPr algn="dist"/>
            <a:r>
              <a:rPr lang="en-US" altLang="zh-CN" sz="1400" dirty="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rPr>
              <a:t>Control competition and training impact</a:t>
            </a:r>
            <a:endParaRPr lang="en-US" altLang="zh-CN" sz="1400" dirty="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endParaRPr>
          </a:p>
          <a:p>
            <a:pPr algn="dist"/>
            <a:endParaRPr lang="en-US" altLang="zh-CN" sz="1400" dirty="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endParaRPr>
          </a:p>
          <a:p>
            <a:pPr algn="dist"/>
            <a:r>
              <a:rPr lang="zh-CN" altLang="en-US" sz="1400" dirty="0" smtClean="0">
                <a:latin typeface="Arial" panose="020B0604020202020204" pitchFamily="34" charset="0"/>
                <a:ea typeface="黑体" panose="02010609060101010101" charset="-122"/>
                <a:cs typeface="Arial" panose="020B0604020202020204" pitchFamily="34" charset="0"/>
                <a:sym typeface="+mn-ea"/>
              </a:rPr>
              <a:t>控制竞争和培训影响</a:t>
            </a:r>
            <a:endParaRPr lang="zh-CN" altLang="en-US" sz="1400" dirty="0" smtClean="0">
              <a:solidFill>
                <a:schemeClr val="tx1">
                  <a:lumMod val="85000"/>
                  <a:lumOff val="15000"/>
                </a:schemeClr>
              </a:solidFill>
              <a:latin typeface="Arial" panose="020B0604020202020204" pitchFamily="34" charset="0"/>
              <a:ea typeface="黑体" panose="02010609060101010101" charset="-122"/>
              <a:cs typeface="Arial" panose="020B0604020202020204" pitchFamily="34" charset="0"/>
              <a:sym typeface="+mn-ea"/>
            </a:endParaRPr>
          </a:p>
        </p:txBody>
      </p:sp>
      <p:pic>
        <p:nvPicPr>
          <p:cNvPr id="4" name="图片 4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030746" y="2850156"/>
            <a:ext cx="2938178" cy="1979373"/>
          </a:xfrm>
          <a:prstGeom prst="rect">
            <a:avLst/>
          </a:prstGeom>
        </p:spPr>
      </p:pic>
      <p:sp>
        <p:nvSpPr>
          <p:cNvPr id="5" name="文本框 4"/>
          <p:cNvSpPr txBox="1"/>
          <p:nvPr/>
        </p:nvSpPr>
        <p:spPr>
          <a:xfrm>
            <a:off x="5302250" y="1464945"/>
            <a:ext cx="4766945" cy="645160"/>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en-US" altLang="zh-CN" b="1" dirty="0">
                <a:solidFill>
                  <a:schemeClr val="tx1">
                    <a:lumMod val="85000"/>
                    <a:lumOff val="15000"/>
                  </a:schemeClr>
                </a:solidFill>
                <a:effectLst/>
                <a:latin typeface="黑体" panose="02010609060101010101" charset="-122"/>
                <a:ea typeface="黑体" panose="02010609060101010101" charset="-122"/>
              </a:rPr>
              <a:t>1.</a:t>
            </a:r>
            <a:r>
              <a:rPr lang="zh-CN" altLang="en-US" b="1" dirty="0">
                <a:solidFill>
                  <a:schemeClr val="tx1">
                    <a:lumMod val="85000"/>
                    <a:lumOff val="15000"/>
                  </a:schemeClr>
                </a:solidFill>
                <a:effectLst/>
                <a:latin typeface="黑体" panose="02010609060101010101" charset="-122"/>
                <a:ea typeface="黑体" panose="02010609060101010101" charset="-122"/>
              </a:rPr>
              <a:t>Control the outcome of a match</a:t>
            </a:r>
            <a:endParaRPr lang="zh-CN" altLang="en-US" b="1" dirty="0">
              <a:solidFill>
                <a:schemeClr val="tx1">
                  <a:lumMod val="85000"/>
                  <a:lumOff val="15000"/>
                </a:schemeClr>
              </a:solidFill>
              <a:effectLst/>
              <a:latin typeface="黑体" panose="02010609060101010101" charset="-122"/>
              <a:ea typeface="黑体" panose="02010609060101010101" charset="-122"/>
            </a:endParaRPr>
          </a:p>
          <a:p>
            <a:r>
              <a:rPr lang="zh-CN" altLang="en-US" b="1" dirty="0">
                <a:solidFill>
                  <a:schemeClr val="tx1">
                    <a:lumMod val="85000"/>
                    <a:lumOff val="15000"/>
                  </a:schemeClr>
                </a:solidFill>
                <a:effectLst/>
                <a:latin typeface="黑体" panose="02010609060101010101" charset="-122"/>
                <a:ea typeface="黑体" panose="02010609060101010101" charset="-122"/>
              </a:rPr>
              <a:t>控制比赛结果</a:t>
            </a:r>
            <a:endParaRPr lang="zh-CN" altLang="en-US" b="1" dirty="0">
              <a:solidFill>
                <a:schemeClr val="tx1">
                  <a:lumMod val="85000"/>
                  <a:lumOff val="15000"/>
                </a:schemeClr>
              </a:solidFill>
              <a:effectLst/>
              <a:latin typeface="黑体" panose="02010609060101010101" charset="-122"/>
              <a:ea typeface="黑体" panose="02010609060101010101" charset="-122"/>
            </a:endParaRPr>
          </a:p>
        </p:txBody>
      </p:sp>
      <p:sp>
        <p:nvSpPr>
          <p:cNvPr id="6" name="文本框 5"/>
          <p:cNvSpPr txBox="1"/>
          <p:nvPr/>
        </p:nvSpPr>
        <p:spPr>
          <a:xfrm>
            <a:off x="5302250" y="2110105"/>
            <a:ext cx="6287770" cy="1014730"/>
          </a:xfrm>
          <a:prstGeom prst="rect">
            <a:avLst/>
          </a:prstGeom>
          <a:noFill/>
        </p:spPr>
        <p:txBody>
          <a:bodyPr wrap="square" rtlCol="0">
            <a:spAutoFit/>
          </a:bodyPr>
          <a:lstStyle/>
          <a:p>
            <a:r>
              <a:rPr sz="1200" dirty="0" smtClean="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Evaluate the validity of performance over a certain (usually one year) training cycle. An athlete is considered athletic if his performance fluctuates within a 2-3% range.</a:t>
            </a:r>
            <a:endParaRPr sz="1200" dirty="0" smtClean="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endParaRPr sz="1200" dirty="0" smtClean="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r>
              <a:rPr sz="1200" dirty="0" smtClean="0">
                <a:solidFill>
                  <a:schemeClr val="tx1">
                    <a:lumMod val="85000"/>
                    <a:lumOff val="15000"/>
                  </a:schemeClr>
                </a:solidFill>
                <a:latin typeface="黑体" panose="02010609060101010101" charset="-122"/>
                <a:ea typeface="黑体" panose="02010609060101010101" charset="-122"/>
                <a:cs typeface="黑体" panose="02010609060101010101" charset="-122"/>
              </a:rPr>
              <a:t>评估某个（通常为一年）训练周期中比赛表现的有效性，如果运动员的比赛成绩波动在2-3％的范围内，他就处于运动状态。</a:t>
            </a:r>
            <a:endParaRPr sz="1200" dirty="0" smtClean="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
        <p:nvSpPr>
          <p:cNvPr id="7" name="文本框 6"/>
          <p:cNvSpPr txBox="1"/>
          <p:nvPr/>
        </p:nvSpPr>
        <p:spPr>
          <a:xfrm>
            <a:off x="5302250" y="3746500"/>
            <a:ext cx="5319395" cy="829945"/>
          </a:xfrm>
          <a:prstGeom prst="rect">
            <a:avLst/>
          </a:prstGeom>
          <a:noFill/>
        </p:spPr>
        <p:txBody>
          <a:bodyPr wrap="square" rtlCol="0">
            <a:spAutoFit/>
          </a:bodyPr>
          <a:lstStyle>
            <a:defPPr>
              <a:defRPr lang="zh-CN"/>
            </a:defPPr>
            <a:lvl1pPr>
              <a:defRPr>
                <a:solidFill>
                  <a:schemeClr val="bg1"/>
                </a:solidFill>
                <a:effectLst>
                  <a:outerShdw blurRad="152400" dist="50800" dir="5400000" algn="ctr" rotWithShape="0">
                    <a:schemeClr val="tx1"/>
                  </a:outerShdw>
                </a:effectLst>
                <a:latin typeface="FZZhengHeiS-DB-GB" panose="02000000000000000000" pitchFamily="2" charset="0"/>
                <a:ea typeface="FZZhengHeiS-DB-GB" panose="02000000000000000000" pitchFamily="2" charset="0"/>
              </a:defRPr>
            </a:lvl1pPr>
          </a:lstStyle>
          <a:p>
            <a:r>
              <a:rPr lang="en-US" altLang="zh-CN" sz="1600" b="1" dirty="0">
                <a:solidFill>
                  <a:schemeClr val="tx1">
                    <a:lumMod val="85000"/>
                    <a:lumOff val="15000"/>
                  </a:schemeClr>
                </a:solidFill>
                <a:effectLst/>
                <a:latin typeface="Arial" panose="020B0604020202020204" pitchFamily="34" charset="0"/>
                <a:ea typeface="思源黑体 Bold" panose="020B0800000000000000" pitchFamily="34" charset="-122"/>
              </a:rPr>
              <a:t>2.</a:t>
            </a:r>
            <a:r>
              <a:rPr lang="zh-CN" altLang="en-US" sz="1600" b="1" dirty="0">
                <a:solidFill>
                  <a:schemeClr val="tx1">
                    <a:lumMod val="85000"/>
                    <a:lumOff val="15000"/>
                  </a:schemeClr>
                </a:solidFill>
                <a:effectLst/>
                <a:latin typeface="Arial" panose="020B0604020202020204" pitchFamily="34" charset="0"/>
                <a:ea typeface="思源黑体 Bold" panose="020B0800000000000000" pitchFamily="34" charset="-122"/>
              </a:rPr>
              <a:t>Measure and evaluate the effectiveness of competitive activities</a:t>
            </a:r>
            <a:endParaRPr lang="zh-CN" altLang="en-US" sz="1600" b="1" dirty="0">
              <a:solidFill>
                <a:schemeClr val="tx1">
                  <a:lumMod val="85000"/>
                  <a:lumOff val="15000"/>
                </a:schemeClr>
              </a:solidFill>
              <a:effectLst/>
              <a:latin typeface="Arial" panose="020B0604020202020204" pitchFamily="34" charset="0"/>
              <a:ea typeface="思源黑体 Bold" panose="020B0800000000000000" pitchFamily="34" charset="-122"/>
            </a:endParaRPr>
          </a:p>
          <a:p>
            <a:r>
              <a:rPr lang="zh-CN" altLang="en-US" sz="1600" b="1" dirty="0">
                <a:solidFill>
                  <a:schemeClr val="tx1">
                    <a:lumMod val="85000"/>
                    <a:lumOff val="15000"/>
                  </a:schemeClr>
                </a:solidFill>
                <a:effectLst/>
                <a:latin typeface="黑体" panose="02010609060101010101" charset="-122"/>
                <a:ea typeface="黑体" panose="02010609060101010101" charset="-122"/>
              </a:rPr>
              <a:t>衡量和评估竞争活动的有效性</a:t>
            </a:r>
            <a:endParaRPr lang="zh-CN" altLang="en-US" sz="1600" b="1" dirty="0">
              <a:solidFill>
                <a:schemeClr val="tx1">
                  <a:lumMod val="85000"/>
                  <a:lumOff val="15000"/>
                </a:schemeClr>
              </a:solidFill>
              <a:effectLst/>
              <a:latin typeface="黑体" panose="02010609060101010101" charset="-122"/>
              <a:ea typeface="黑体" panose="02010609060101010101" charset="-122"/>
            </a:endParaRPr>
          </a:p>
        </p:txBody>
      </p:sp>
      <p:sp>
        <p:nvSpPr>
          <p:cNvPr id="8" name="文本框 7"/>
          <p:cNvSpPr txBox="1"/>
          <p:nvPr/>
        </p:nvSpPr>
        <p:spPr>
          <a:xfrm>
            <a:off x="5302250" y="4639945"/>
            <a:ext cx="6287770" cy="829945"/>
          </a:xfrm>
          <a:prstGeom prst="rect">
            <a:avLst/>
          </a:prstGeom>
          <a:noFill/>
        </p:spPr>
        <p:txBody>
          <a:bodyPr wrap="square" rtlCol="0">
            <a:spAutoFit/>
          </a:bodyPr>
          <a:lstStyle/>
          <a:p>
            <a:pPr algn="l">
              <a:buClrTx/>
              <a:buSzTx/>
              <a:buFontTx/>
            </a:pPr>
            <a:r>
              <a:rPr sz="1200" dirty="0" smtClean="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Modern measurement and computer technology can record many different indicators of competitive exercise and competitive activity.</a:t>
            </a:r>
            <a:endParaRPr sz="1200" dirty="0" smtClean="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l">
              <a:buClrTx/>
              <a:buSzTx/>
              <a:buNone/>
            </a:pPr>
            <a:endParaRPr sz="1200" dirty="0" smtClean="0">
              <a:solidFill>
                <a:schemeClr val="tx1">
                  <a:lumMod val="85000"/>
                  <a:lumOff val="15000"/>
                </a:schemeClr>
              </a:solidFill>
              <a:latin typeface="黑体" panose="02010609060101010101" charset="-122"/>
              <a:ea typeface="黑体" panose="02010609060101010101" charset="-122"/>
              <a:cs typeface="黑体" panose="02010609060101010101" charset="-122"/>
            </a:endParaRPr>
          </a:p>
          <a:p>
            <a:pPr algn="l">
              <a:buClrTx/>
              <a:buSzTx/>
              <a:buNone/>
            </a:pPr>
            <a:r>
              <a:rPr sz="1200" dirty="0" smtClean="0">
                <a:solidFill>
                  <a:schemeClr val="tx1">
                    <a:lumMod val="85000"/>
                    <a:lumOff val="15000"/>
                  </a:schemeClr>
                </a:solidFill>
                <a:latin typeface="黑体" panose="02010609060101010101" charset="-122"/>
                <a:ea typeface="黑体" panose="02010609060101010101" charset="-122"/>
                <a:cs typeface="黑体" panose="02010609060101010101" charset="-122"/>
              </a:rPr>
              <a:t>现代测量和计算机技术可以记录竞争锻炼和竞争活动的许多不同指标。</a:t>
            </a:r>
            <a:endParaRPr sz="1200" dirty="0" smtClean="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表格 12"/>
          <p:cNvGraphicFramePr/>
          <p:nvPr>
            <p:custDataLst>
              <p:tags r:id="rId1"/>
            </p:custDataLst>
          </p:nvPr>
        </p:nvGraphicFramePr>
        <p:xfrm>
          <a:off x="164465" y="1313815"/>
          <a:ext cx="11862435" cy="5417820"/>
        </p:xfrm>
        <a:graphic>
          <a:graphicData uri="http://schemas.openxmlformats.org/drawingml/2006/table">
            <a:tbl>
              <a:tblPr firstRow="1" bandRow="1">
                <a:tableStyleId>{5C22544A-7EE6-4342-B048-85BDC9FD1C3A}</a:tableStyleId>
              </a:tblPr>
              <a:tblGrid>
                <a:gridCol w="2392680"/>
                <a:gridCol w="2802890"/>
                <a:gridCol w="2117725"/>
                <a:gridCol w="2326640"/>
                <a:gridCol w="2222500"/>
              </a:tblGrid>
              <a:tr h="365760">
                <a:tc rowSpan="3">
                  <a:txBody>
                    <a:bodyPr/>
                    <a:p>
                      <a:pPr algn="ctr">
                        <a:buNone/>
                      </a:pPr>
                      <a:r>
                        <a:rPr lang="zh-CN" altLang="en-US" sz="1600"/>
                        <a:t>Multiple set control</a:t>
                      </a:r>
                      <a:endParaRPr lang="zh-CN" altLang="en-US" sz="1600"/>
                    </a:p>
                    <a:p>
                      <a:pPr algn="ctr">
                        <a:buNone/>
                      </a:pPr>
                      <a:r>
                        <a:rPr lang="zh-CN" altLang="en-US" sz="1600"/>
                        <a:t>多种集成控制</a:t>
                      </a:r>
                      <a:endParaRPr lang="zh-CN" altLang="en-US" sz="1600"/>
                    </a:p>
                  </a:txBody>
                  <a:tcPr/>
                </a:tc>
                <a:tc gridSpan="4">
                  <a:txBody>
                    <a:bodyPr/>
                    <a:p>
                      <a:pPr algn="ctr">
                        <a:buNone/>
                      </a:pPr>
                      <a:r>
                        <a:rPr lang="zh-CN" altLang="en-US" sz="1400">
                          <a:latin typeface="Arial" panose="020B0604020202020204" pitchFamily="34" charset="0"/>
                          <a:cs typeface="Arial" panose="020B0604020202020204" pitchFamily="34" charset="0"/>
                        </a:rPr>
                        <a:t>Control the direction</a:t>
                      </a:r>
                      <a:endParaRPr lang="zh-CN" altLang="en-US" sz="1400">
                        <a:latin typeface="Arial" panose="020B0604020202020204" pitchFamily="34" charset="0"/>
                        <a:cs typeface="Arial" panose="020B0604020202020204" pitchFamily="34" charset="0"/>
                      </a:endParaRPr>
                    </a:p>
                  </a:txBody>
                  <a:tcPr/>
                </a:tc>
                <a:tc hMerge="1">
                  <a:tcPr/>
                </a:tc>
                <a:tc hMerge="1">
                  <a:tcPr/>
                </a:tc>
                <a:tc hMerge="1">
                  <a:tcPr/>
                </a:tc>
              </a:tr>
              <a:tr h="1158240">
                <a:tc vMerge="1">
                  <a:tcPr/>
                </a:tc>
                <a:tc gridSpan="2">
                  <a:txBody>
                    <a:bodyPr/>
                    <a:p>
                      <a:pPr>
                        <a:buNone/>
                      </a:pPr>
                      <a:r>
                        <a:rPr lang="en-US" altLang="zh-CN" sz="1000"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rPr>
                        <a:t>Control competition and training impact </a:t>
                      </a:r>
                      <a:r>
                        <a:rPr lang="zh-CN" altLang="en-US" sz="1000"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rPr>
                        <a:t>（</a:t>
                      </a:r>
                      <a:r>
                        <a:rPr lang="en-US" altLang="zh-CN" sz="1000"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rPr>
                        <a:t>SD)</a:t>
                      </a:r>
                      <a:endParaRPr lang="en-US" altLang="zh-CN" sz="1000"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endParaRPr>
                    </a:p>
                    <a:p>
                      <a:pPr>
                        <a:buNone/>
                      </a:pPr>
                      <a:r>
                        <a:rPr lang="zh-CN" altLang="en-US" sz="1000"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rPr>
                        <a:t>控制竞争和培训的影响</a:t>
                      </a:r>
                      <a:endParaRPr lang="en-US" altLang="zh-CN" sz="1000"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endParaRPr>
                    </a:p>
                    <a:p>
                      <a:pPr>
                        <a:buNone/>
                      </a:pPr>
                      <a:endParaRPr lang="en-US" altLang="zh-CN" sz="1000" dirty="0">
                        <a:solidFill>
                          <a:schemeClr val="tx1">
                            <a:lumMod val="85000"/>
                            <a:lumOff val="15000"/>
                          </a:schemeClr>
                        </a:solidFill>
                        <a:latin typeface="Arial" panose="020B0604020202020204" pitchFamily="34" charset="0"/>
                        <a:ea typeface="思源黑体 Normal" panose="020B0400000000000000" pitchFamily="34" charset="-122"/>
                        <a:cs typeface="Arial" panose="020B0604020202020204" pitchFamily="34" charset="0"/>
                        <a:sym typeface="+mn-ea"/>
                      </a:endParaRPr>
                    </a:p>
                  </a:txBody>
                  <a:tcPr/>
                </a:tc>
                <a:tc hMerge="1">
                  <a:tcPr/>
                </a:tc>
                <a:tc>
                  <a:txBody>
                    <a:bodyPr/>
                    <a:p>
                      <a:pPr>
                        <a:buNone/>
                      </a:pPr>
                      <a:r>
                        <a:rPr lang="zh-CN" altLang="en-US" sz="1000" dirty="0" smtClean="0">
                          <a:latin typeface="Arial" panose="020B0604020202020204" pitchFamily="34" charset="0"/>
                          <a:cs typeface="Arial" panose="020B0604020202020204" pitchFamily="34" charset="0"/>
                          <a:sym typeface="+mn-ea"/>
                        </a:rPr>
                        <a:t>Control the physical condition and health of the athletes</a:t>
                      </a:r>
                      <a:endParaRPr lang="zh-CN" altLang="en-US" sz="1000" dirty="0" smtClean="0">
                        <a:latin typeface="Arial" panose="020B0604020202020204" pitchFamily="34" charset="0"/>
                        <a:cs typeface="Arial" panose="020B0604020202020204" pitchFamily="34" charset="0"/>
                        <a:sym typeface="+mn-ea"/>
                      </a:endParaRPr>
                    </a:p>
                    <a:p>
                      <a:pPr>
                        <a:buNone/>
                      </a:pPr>
                      <a:r>
                        <a:rPr lang="zh-CN" altLang="en-US" sz="1000" dirty="0" smtClean="0">
                          <a:latin typeface="Arial" panose="020B0604020202020204" pitchFamily="34" charset="0"/>
                          <a:cs typeface="Arial" panose="020B0604020202020204" pitchFamily="34" charset="0"/>
                          <a:sym typeface="+mn-ea"/>
                        </a:rPr>
                        <a:t>控制运动员的身体状况和健康状况</a:t>
                      </a:r>
                      <a:endParaRPr lang="zh-CN" altLang="en-US" sz="1000" dirty="0" smtClean="0">
                        <a:latin typeface="Arial" panose="020B0604020202020204" pitchFamily="34" charset="0"/>
                        <a:cs typeface="Arial" panose="020B0604020202020204" pitchFamily="34" charset="0"/>
                        <a:sym typeface="+mn-ea"/>
                      </a:endParaRPr>
                    </a:p>
                  </a:txBody>
                  <a:tcPr/>
                </a:tc>
                <a:tc>
                  <a:txBody>
                    <a:bodyPr/>
                    <a:p>
                      <a:pPr>
                        <a:buNone/>
                      </a:pPr>
                      <a:r>
                        <a:rPr lang="zh-CN" altLang="en-US" sz="1000" dirty="0" smtClean="0">
                          <a:latin typeface="Arial" panose="020B0604020202020204" pitchFamily="34" charset="0"/>
                          <a:cs typeface="Arial" panose="020B0604020202020204" pitchFamily="34" charset="0"/>
                          <a:sym typeface="+mn-ea"/>
                        </a:rPr>
                        <a:t>Control environmental factors</a:t>
                      </a:r>
                      <a:endParaRPr lang="zh-CN" altLang="en-US" sz="1000" dirty="0" smtClean="0">
                        <a:latin typeface="Arial" panose="020B0604020202020204" pitchFamily="34" charset="0"/>
                        <a:cs typeface="Arial" panose="020B0604020202020204" pitchFamily="34" charset="0"/>
                        <a:sym typeface="+mn-ea"/>
                      </a:endParaRPr>
                    </a:p>
                    <a:p>
                      <a:pPr>
                        <a:buNone/>
                      </a:pPr>
                      <a:r>
                        <a:rPr lang="zh-CN" altLang="en-US" sz="1000" dirty="0" smtClean="0">
                          <a:latin typeface="Arial" panose="020B0604020202020204" pitchFamily="34" charset="0"/>
                          <a:cs typeface="Arial" panose="020B0604020202020204" pitchFamily="34" charset="0"/>
                          <a:sym typeface="+mn-ea"/>
                        </a:rPr>
                        <a:t>控制环境因素</a:t>
                      </a:r>
                      <a:endParaRPr lang="zh-CN" altLang="en-US" sz="1000" dirty="0" smtClean="0">
                        <a:latin typeface="Arial" panose="020B0604020202020204" pitchFamily="34" charset="0"/>
                        <a:cs typeface="Arial" panose="020B0604020202020204" pitchFamily="34" charset="0"/>
                        <a:sym typeface="+mn-ea"/>
                      </a:endParaRPr>
                    </a:p>
                  </a:txBody>
                  <a:tcPr/>
                </a:tc>
              </a:tr>
              <a:tr h="628650">
                <a:tc vMerge="1">
                  <a:tcPr/>
                </a:tc>
                <a:tc>
                  <a:txBody>
                    <a:bodyPr/>
                    <a:p>
                      <a:pPr>
                        <a:buNone/>
                      </a:pPr>
                      <a:r>
                        <a:rPr lang="zh-CN" altLang="en-US" sz="1000"/>
                        <a:t>Control of competitive activities</a:t>
                      </a:r>
                      <a:endParaRPr lang="zh-CN" altLang="en-US" sz="1000"/>
                    </a:p>
                    <a:p>
                      <a:pPr>
                        <a:buNone/>
                      </a:pPr>
                      <a:r>
                        <a:rPr lang="zh-CN" altLang="en-US" sz="1000"/>
                        <a:t>控制竞争活动</a:t>
                      </a:r>
                      <a:endParaRPr lang="zh-CN" altLang="en-US" sz="1000"/>
                    </a:p>
                  </a:txBody>
                  <a:tcPr/>
                </a:tc>
                <a:tc>
                  <a:txBody>
                    <a:bodyPr/>
                    <a:p>
                      <a:pPr>
                        <a:buNone/>
                      </a:pPr>
                      <a:r>
                        <a:rPr lang="zh-CN" altLang="en-US" sz="1000"/>
                        <a:t>Control training activities</a:t>
                      </a:r>
                      <a:endParaRPr lang="zh-CN" altLang="en-US" sz="1000"/>
                    </a:p>
                    <a:p>
                      <a:pPr>
                        <a:buNone/>
                      </a:pPr>
                      <a:r>
                        <a:rPr lang="zh-CN" altLang="en-US" sz="1000"/>
                        <a:t>控制培训活动</a:t>
                      </a:r>
                      <a:endParaRPr lang="zh-CN" altLang="en-US" sz="1000"/>
                    </a:p>
                  </a:txBody>
                  <a:tcPr/>
                </a:tc>
                <a:tc>
                  <a:txBody>
                    <a:bodyPr/>
                    <a:p>
                      <a:pPr>
                        <a:buNone/>
                      </a:pPr>
                      <a:endParaRPr lang="zh-CN" altLang="en-US" sz="1000"/>
                    </a:p>
                  </a:txBody>
                  <a:tcPr/>
                </a:tc>
                <a:tc>
                  <a:txBody>
                    <a:bodyPr/>
                    <a:p>
                      <a:pPr>
                        <a:buNone/>
                      </a:pPr>
                      <a:endParaRPr lang="zh-CN" altLang="en-US" sz="1000"/>
                    </a:p>
                  </a:txBody>
                  <a:tcPr/>
                </a:tc>
              </a:tr>
              <a:tr h="1158240">
                <a:tc>
                  <a:txBody>
                    <a:bodyPr/>
                    <a:p>
                      <a:pPr>
                        <a:buNone/>
                      </a:pPr>
                      <a:r>
                        <a:rPr lang="zh-CN" altLang="en-US" sz="1000"/>
                        <a:t>staged</a:t>
                      </a:r>
                      <a:endParaRPr lang="zh-CN" altLang="en-US" sz="1000"/>
                    </a:p>
                    <a:p>
                      <a:pPr>
                        <a:buNone/>
                      </a:pPr>
                      <a:r>
                        <a:rPr lang="zh-CN" altLang="en-US" sz="1000"/>
                        <a:t>上演</a:t>
                      </a:r>
                      <a:endParaRPr lang="zh-CN" altLang="en-US" sz="1000"/>
                    </a:p>
                  </a:txBody>
                  <a:tcPr/>
                </a:tc>
                <a:tc>
                  <a:txBody>
                    <a:bodyPr/>
                    <a:p>
                      <a:pPr>
                        <a:buNone/>
                      </a:pPr>
                      <a:r>
                        <a:rPr lang="en-US" altLang="zh-CN" sz="1000"/>
                        <a:t>A. Measure and evaluate various indicators during the competition and complete certain preparation stages</a:t>
                      </a:r>
                      <a:endParaRPr lang="en-US" altLang="zh-CN" sz="1000"/>
                    </a:p>
                    <a:p>
                      <a:pPr>
                        <a:buNone/>
                      </a:pPr>
                      <a:r>
                        <a:rPr lang="en-US" altLang="zh-CN" sz="1000"/>
                        <a:t>B. Analyze the dynamics of SD indicators in all stages of the competition</a:t>
                      </a:r>
                      <a:endParaRPr lang="en-US" altLang="zh-CN" sz="1000"/>
                    </a:p>
                    <a:p>
                      <a:pPr>
                        <a:buNone/>
                      </a:pPr>
                      <a:r>
                        <a:rPr lang="en-US" altLang="zh-CN" sz="1000"/>
                        <a:t>a.</a:t>
                      </a:r>
                      <a:r>
                        <a:rPr lang="zh-CN" altLang="en-US" sz="1000"/>
                        <a:t>在比赛中测量和评估各种指标，完成一定的准备阶段</a:t>
                      </a:r>
                      <a:endParaRPr lang="zh-CN" altLang="en-US" sz="1000"/>
                    </a:p>
                    <a:p>
                      <a:pPr>
                        <a:buNone/>
                      </a:pPr>
                      <a:r>
                        <a:rPr lang="en-US" altLang="zh-CN" sz="1000"/>
                        <a:t>b.</a:t>
                      </a:r>
                      <a:r>
                        <a:rPr lang="zh-CN" altLang="en-US" sz="1000"/>
                        <a:t>分析所有阶段比赛中</a:t>
                      </a:r>
                      <a:r>
                        <a:rPr lang="en-US" altLang="zh-CN" sz="1000"/>
                        <a:t>SD</a:t>
                      </a:r>
                      <a:r>
                        <a:rPr lang="zh-CN" altLang="en-US" sz="1000"/>
                        <a:t>指标的动态</a:t>
                      </a:r>
                      <a:endParaRPr lang="zh-CN" altLang="en-US" sz="1000"/>
                    </a:p>
                  </a:txBody>
                  <a:tcPr/>
                </a:tc>
                <a:tc>
                  <a:txBody>
                    <a:bodyPr/>
                    <a:p>
                      <a:pPr>
                        <a:buNone/>
                      </a:pPr>
                      <a:r>
                        <a:rPr lang="en-US" altLang="zh-CN" sz="1000"/>
                        <a:t>A. Construct and analyze load dynamics in the preparation phase</a:t>
                      </a:r>
                      <a:endParaRPr lang="en-US" altLang="zh-CN" sz="1000"/>
                    </a:p>
                    <a:p>
                      <a:pPr>
                        <a:buNone/>
                      </a:pPr>
                      <a:r>
                        <a:rPr lang="en-US" altLang="zh-CN" sz="1000"/>
                        <a:t>B. Summize the load of all indicators in the phase and determine their ratios</a:t>
                      </a:r>
                      <a:endParaRPr lang="en-US" altLang="zh-CN" sz="1000"/>
                    </a:p>
                    <a:p>
                      <a:pPr>
                        <a:buNone/>
                      </a:pPr>
                      <a:r>
                        <a:rPr lang="en-US" altLang="zh-CN" sz="1000"/>
                        <a:t>a.</a:t>
                      </a:r>
                      <a:r>
                        <a:rPr lang="zh-CN" altLang="en-US" sz="1000"/>
                        <a:t>在准备阶段构造和分析负载的动力学</a:t>
                      </a:r>
                      <a:endParaRPr lang="zh-CN" altLang="en-US" sz="1000"/>
                    </a:p>
                    <a:p>
                      <a:pPr>
                        <a:buNone/>
                      </a:pPr>
                      <a:r>
                        <a:rPr lang="en-US" altLang="zh-CN" sz="1000"/>
                        <a:t>b.</a:t>
                      </a:r>
                      <a:r>
                        <a:rPr lang="zh-CN" altLang="en-US" sz="1000"/>
                        <a:t>总结阶段中所有指标的负载并确定其比率</a:t>
                      </a:r>
                      <a:endParaRPr lang="zh-CN" altLang="en-US" sz="1000"/>
                    </a:p>
                  </a:txBody>
                  <a:tcPr/>
                </a:tc>
                <a:tc>
                  <a:txBody>
                    <a:bodyPr/>
                    <a:p>
                      <a:pPr>
                        <a:buNone/>
                      </a:pPr>
                      <a:r>
                        <a:rPr lang="zh-CN" altLang="en-US" sz="1000"/>
                        <a:t>At the end of the preparation phase, control indicators are measured and evaluated under organized conditions</a:t>
                      </a:r>
                      <a:endParaRPr lang="zh-CN" altLang="en-US" sz="1000"/>
                    </a:p>
                    <a:p>
                      <a:pPr>
                        <a:buNone/>
                      </a:pPr>
                      <a:r>
                        <a:rPr lang="zh-CN" altLang="en-US" sz="1000"/>
                        <a:t>在准备阶段结束时，在有组织的条件下对控制指标进行测量和评估</a:t>
                      </a:r>
                      <a:endParaRPr lang="zh-CN" altLang="en-US" sz="1000"/>
                    </a:p>
                    <a:p>
                      <a:pPr>
                        <a:buNone/>
                      </a:pPr>
                      <a:endParaRPr lang="zh-CN" altLang="en-US" sz="1000"/>
                    </a:p>
                    <a:p>
                      <a:pPr>
                        <a:buNone/>
                      </a:pPr>
                      <a:endParaRPr lang="zh-CN" altLang="en-US" sz="1000"/>
                    </a:p>
                  </a:txBody>
                  <a:tcPr/>
                </a:tc>
                <a:tc rowSpan="3">
                  <a:txBody>
                    <a:bodyPr/>
                    <a:p>
                      <a:pPr>
                        <a:buNone/>
                      </a:pPr>
                      <a:r>
                        <a:rPr lang="zh-CN" altLang="en-US" sz="1000"/>
                        <a:t>For climatic factors (temperature, humidity, wind, solar radiation), quality of stock, equipment, coverage of sports facilities, characteristics of competition and training tracks, skidding, spectator behavior, and objectivity of competition judging and its impact on sports competition and control of performance in training professions</a:t>
                      </a:r>
                      <a:endParaRPr lang="zh-CN" altLang="en-US" sz="1000"/>
                    </a:p>
                    <a:p>
                      <a:pPr>
                        <a:buNone/>
                      </a:pPr>
                      <a:r>
                        <a:rPr lang="zh-CN" altLang="en-US" sz="1000"/>
                        <a:t>对于气候因素（温度，湿度，风，太阳辐射），库存质量，设备，体育设施的覆盖范围，比赛和训练跑道的特征，滑行，观众行为以及比赛评判的客观性及其影响体育比赛和控制训练职业的成绩</a:t>
                      </a:r>
                      <a:endParaRPr lang="zh-CN" altLang="en-US" sz="1000"/>
                    </a:p>
                  </a:txBody>
                  <a:tcPr/>
                </a:tc>
              </a:tr>
              <a:tr h="1132205">
                <a:tc>
                  <a:txBody>
                    <a:bodyPr/>
                    <a:p>
                      <a:pPr>
                        <a:buNone/>
                      </a:pPr>
                      <a:r>
                        <a:rPr lang="zh-CN" altLang="en-US" sz="1000"/>
                        <a:t>The current</a:t>
                      </a:r>
                      <a:endParaRPr lang="zh-CN" altLang="en-US" sz="1000"/>
                    </a:p>
                    <a:p>
                      <a:pPr>
                        <a:buNone/>
                      </a:pPr>
                      <a:r>
                        <a:rPr lang="zh-CN" altLang="en-US" sz="1000"/>
                        <a:t>当前的</a:t>
                      </a:r>
                      <a:endParaRPr lang="zh-CN" altLang="en-US" sz="1000"/>
                    </a:p>
                  </a:txBody>
                  <a:tcPr/>
                </a:tc>
                <a:tc>
                  <a:txBody>
                    <a:bodyPr/>
                    <a:p>
                      <a:pPr>
                        <a:buNone/>
                      </a:pPr>
                      <a:r>
                        <a:rPr lang="zh-CN" altLang="en-US" sz="1000"/>
                        <a:t>Measurement and evaluation of in-competition indicators at the end of the training macro cycle</a:t>
                      </a:r>
                      <a:endParaRPr lang="zh-CN" altLang="en-US" sz="1000"/>
                    </a:p>
                    <a:p>
                      <a:pPr>
                        <a:buNone/>
                      </a:pPr>
                      <a:r>
                        <a:rPr lang="zh-CN" altLang="en-US" sz="1000"/>
                        <a:t>在培训宏观周期结束时进行的比赛中指标的测量和评估</a:t>
                      </a:r>
                      <a:endParaRPr lang="zh-CN" altLang="en-US" sz="1000"/>
                    </a:p>
                  </a:txBody>
                  <a:tcPr/>
                </a:tc>
                <a:tc>
                  <a:txBody>
                    <a:bodyPr/>
                    <a:p>
                      <a:pPr>
                        <a:buNone/>
                      </a:pPr>
                      <a:r>
                        <a:rPr lang="zh-CN" altLang="en-US" sz="1000"/>
                        <a:t>A) Construction and analysis of load dynamics in training microcycles; </a:t>
                      </a:r>
                      <a:endParaRPr lang="zh-CN" altLang="en-US" sz="1000"/>
                    </a:p>
                    <a:p>
                      <a:pPr>
                        <a:buNone/>
                      </a:pPr>
                      <a:r>
                        <a:rPr lang="zh-CN" altLang="en-US" sz="1000"/>
                        <a:t>B) Determination of all characteristics of load summation microcirculation and its content</a:t>
                      </a:r>
                      <a:endParaRPr lang="zh-CN" altLang="en-US" sz="1000"/>
                    </a:p>
                    <a:p>
                      <a:pPr>
                        <a:buNone/>
                      </a:pPr>
                      <a:r>
                        <a:rPr lang="zh-CN" altLang="en-US" sz="1000"/>
                        <a:t>a）训练微周期中负载动态的构造和分析； </a:t>
                      </a:r>
                      <a:endParaRPr lang="zh-CN" altLang="en-US" sz="1000"/>
                    </a:p>
                    <a:p>
                      <a:pPr>
                        <a:buNone/>
                      </a:pPr>
                      <a:r>
                        <a:rPr lang="zh-CN" altLang="en-US" sz="1000"/>
                        <a:t>b）负荷总和微循环的所有特征及其含量的确定</a:t>
                      </a:r>
                      <a:endParaRPr lang="zh-CN" altLang="en-US" sz="1000"/>
                    </a:p>
                  </a:txBody>
                  <a:tcPr/>
                </a:tc>
                <a:tc>
                  <a:txBody>
                    <a:bodyPr/>
                    <a:p>
                      <a:pPr>
                        <a:buNone/>
                      </a:pPr>
                      <a:r>
                        <a:rPr lang="zh-CN" altLang="en-US" sz="1000"/>
                        <a:t>Perform registration and analysis of daily measurements of athlete readiness through systematic training courses</a:t>
                      </a:r>
                      <a:endParaRPr lang="zh-CN" altLang="en-US" sz="1000"/>
                    </a:p>
                    <a:p>
                      <a:pPr>
                        <a:buNone/>
                      </a:pPr>
                      <a:r>
                        <a:rPr lang="zh-CN" altLang="en-US" sz="1000"/>
                        <a:t>通过系统的培训课程对运动员准备情况的日常测量进行注册和分析</a:t>
                      </a:r>
                      <a:endParaRPr lang="zh-CN" altLang="en-US" sz="1000"/>
                    </a:p>
                  </a:txBody>
                  <a:tcPr/>
                </a:tc>
                <a:tc vMerge="1">
                  <a:tcPr/>
                </a:tc>
              </a:tr>
              <a:tr h="974725">
                <a:tc>
                  <a:txBody>
                    <a:bodyPr/>
                    <a:p>
                      <a:pPr>
                        <a:buNone/>
                      </a:pPr>
                      <a:r>
                        <a:rPr lang="zh-CN" altLang="en-US" sz="1000"/>
                        <a:t>operation</a:t>
                      </a:r>
                      <a:endParaRPr lang="zh-CN" altLang="en-US" sz="1000"/>
                    </a:p>
                    <a:p>
                      <a:pPr>
                        <a:buNone/>
                      </a:pPr>
                      <a:r>
                        <a:rPr lang="zh-CN" altLang="en-US" sz="1000"/>
                        <a:t>操作</a:t>
                      </a:r>
                      <a:endParaRPr lang="zh-CN" altLang="en-US" sz="1000"/>
                    </a:p>
                  </a:txBody>
                  <a:tcPr/>
                </a:tc>
                <a:tc>
                  <a:txBody>
                    <a:bodyPr/>
                    <a:p>
                      <a:pPr>
                        <a:buNone/>
                      </a:pPr>
                      <a:r>
                        <a:rPr lang="zh-CN" altLang="en-US" sz="1000"/>
                        <a:t>Evaluate and evaluate performance in any competition</a:t>
                      </a:r>
                      <a:endParaRPr lang="zh-CN" altLang="en-US" sz="1000"/>
                    </a:p>
                    <a:p>
                      <a:pPr>
                        <a:buNone/>
                      </a:pPr>
                      <a:r>
                        <a:rPr lang="zh-CN" altLang="en-US" sz="1000"/>
                        <a:t>评估和评估任何比赛中的表现</a:t>
                      </a:r>
                      <a:endParaRPr lang="zh-CN" altLang="en-US" sz="1000"/>
                    </a:p>
                  </a:txBody>
                  <a:tcPr/>
                </a:tc>
                <a:tc>
                  <a:txBody>
                    <a:bodyPr/>
                    <a:p>
                      <a:pPr>
                        <a:buNone/>
                      </a:pPr>
                      <a:r>
                        <a:rPr lang="zh-CN" altLang="en-US" sz="1000"/>
                        <a:t>Measurement and evaluation of physiological and physiological characteristics of exercise load, series of exercises, training</a:t>
                      </a:r>
                      <a:endParaRPr lang="zh-CN" altLang="en-US" sz="1000"/>
                    </a:p>
                    <a:p>
                      <a:pPr>
                        <a:buNone/>
                      </a:pPr>
                      <a:r>
                        <a:rPr lang="zh-CN" altLang="en-US" sz="1000"/>
                        <a:t>运动负荷的生理和生理特性的测量和评估，系列运动，训练</a:t>
                      </a:r>
                      <a:endParaRPr lang="zh-CN" altLang="en-US" sz="1000"/>
                    </a:p>
                  </a:txBody>
                  <a:tcPr/>
                </a:tc>
                <a:tc>
                  <a:txBody>
                    <a:bodyPr/>
                    <a:p>
                      <a:pPr>
                        <a:buNone/>
                      </a:pPr>
                      <a:r>
                        <a:rPr lang="zh-CN" altLang="en-US" sz="1000"/>
                        <a:t>The measurement and analysis of index can fully reflect the state change of athletes after exercise and training</a:t>
                      </a:r>
                      <a:endParaRPr lang="zh-CN" altLang="en-US" sz="1000"/>
                    </a:p>
                    <a:p>
                      <a:pPr>
                        <a:buNone/>
                      </a:pPr>
                      <a:r>
                        <a:rPr lang="zh-CN" altLang="en-US" sz="1000"/>
                        <a:t>指标的测量和分析，可充分反映运动员在运动和训练后或之后的状态变化</a:t>
                      </a:r>
                      <a:endParaRPr lang="zh-CN" altLang="en-US" sz="1000"/>
                    </a:p>
                  </a:txBody>
                  <a:tcPr/>
                </a:tc>
                <a:tc vMerge="1">
                  <a:tcPr/>
                </a:tc>
              </a:tr>
            </a:tbl>
          </a:graphicData>
        </a:graphic>
      </p:graphicFrame>
      <p:sp>
        <p:nvSpPr>
          <p:cNvPr id="14" name="文本框 13"/>
          <p:cNvSpPr txBox="1"/>
          <p:nvPr/>
        </p:nvSpPr>
        <p:spPr>
          <a:xfrm>
            <a:off x="2733040" y="915035"/>
            <a:ext cx="6725285" cy="337185"/>
          </a:xfrm>
          <a:prstGeom prst="rect">
            <a:avLst/>
          </a:prstGeom>
          <a:noFill/>
        </p:spPr>
        <p:txBody>
          <a:bodyPr wrap="square" rtlCol="0" anchor="t">
            <a:spAutoFit/>
          </a:bodyPr>
          <a:p>
            <a:r>
              <a:rPr lang="zh-CN" altLang="en-US" sz="1600" b="1">
                <a:latin typeface="Arial" panose="020B0604020202020204" pitchFamily="34" charset="0"/>
                <a:cs typeface="Arial" panose="020B0604020202020204" pitchFamily="34" charset="0"/>
              </a:rPr>
              <a:t>The main contents of integrated control and its types</a:t>
            </a:r>
            <a:endParaRPr lang="zh-CN" altLang="en-US" sz="1600" b="1">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47482622"/>
          <p:cNvPicPr>
            <a:picLocks noChangeAspect="1"/>
          </p:cNvPicPr>
          <p:nvPr/>
        </p:nvPicPr>
        <p:blipFill>
          <a:blip r:embed="rId1"/>
          <a:stretch>
            <a:fillRect/>
          </a:stretch>
        </p:blipFill>
        <p:spPr>
          <a:xfrm>
            <a:off x="681355" y="215900"/>
            <a:ext cx="10457180" cy="6110605"/>
          </a:xfrm>
          <a:prstGeom prst="rect">
            <a:avLst/>
          </a:prstGeom>
          <a:noFill/>
          <a:ln w="9525">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16062" y="2838701"/>
            <a:ext cx="5359644" cy="1322070"/>
          </a:xfrm>
          <a:prstGeom prst="rect">
            <a:avLst/>
          </a:prstGeom>
          <a:noFill/>
        </p:spPr>
        <p:txBody>
          <a:bodyPr wrap="square" rtlCol="0">
            <a:spAutoFit/>
          </a:bodyPr>
          <a:lstStyle/>
          <a:p>
            <a:pPr algn="dist"/>
            <a:r>
              <a:rPr lang="zh-CN" altLang="en-US" sz="2000" dirty="0" smtClean="0">
                <a:latin typeface="Arial" panose="020B0604020202020204" pitchFamily="34" charset="0"/>
                <a:cs typeface="Arial" panose="020B0604020202020204" pitchFamily="34" charset="0"/>
                <a:sym typeface="+mn-ea"/>
              </a:rPr>
              <a:t>Control the athlete's readiness</a:t>
            </a:r>
            <a:endParaRPr lang="zh-CN" altLang="en-US" sz="2000" dirty="0" smtClean="0">
              <a:latin typeface="Arial" panose="020B0604020202020204" pitchFamily="34" charset="0"/>
              <a:cs typeface="Arial" panose="020B0604020202020204" pitchFamily="34" charset="0"/>
              <a:sym typeface="+mn-ea"/>
            </a:endParaRPr>
          </a:p>
          <a:p>
            <a:pPr algn="dist"/>
            <a:endParaRPr lang="zh-CN" altLang="en-US" sz="2000" dirty="0" smtClean="0">
              <a:latin typeface="Arial" panose="020B0604020202020204" pitchFamily="34" charset="0"/>
              <a:cs typeface="Arial" panose="020B0604020202020204" pitchFamily="34" charset="0"/>
              <a:sym typeface="+mn-ea"/>
            </a:endParaRPr>
          </a:p>
          <a:p>
            <a:pPr algn="dist"/>
            <a:r>
              <a:rPr lang="zh-CN" altLang="en-US" sz="2000" dirty="0" smtClean="0">
                <a:latin typeface="Arial" panose="020B0604020202020204" pitchFamily="34" charset="0"/>
                <a:cs typeface="Arial" panose="020B0604020202020204" pitchFamily="34" charset="0"/>
                <a:sym typeface="+mn-ea"/>
              </a:rPr>
              <a:t>控制运动员的准备状态</a:t>
            </a:r>
            <a:endParaRPr lang="zh-CN" altLang="en-US" sz="2000" b="1"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dist"/>
            <a:endParaRPr lang="zh-CN" altLang="en-US" sz="2000" b="1"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p:txBody>
      </p:sp>
      <p:sp>
        <p:nvSpPr>
          <p:cNvPr id="4" name="文本框 3"/>
          <p:cNvSpPr txBox="1"/>
          <p:nvPr/>
        </p:nvSpPr>
        <p:spPr>
          <a:xfrm>
            <a:off x="4759580" y="1853697"/>
            <a:ext cx="2673879" cy="829945"/>
          </a:xfrm>
          <a:prstGeom prst="rect">
            <a:avLst/>
          </a:prstGeom>
          <a:noFill/>
        </p:spPr>
        <p:txBody>
          <a:bodyPr wrap="square" rtlCol="0">
            <a:spAutoFit/>
          </a:bodyPr>
          <a:lstStyle/>
          <a:p>
            <a:pPr algn="dist"/>
            <a:r>
              <a:rPr lang="zh-CN" altLang="en-US" sz="2000" dirty="0" smtClean="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The second part</a:t>
            </a:r>
            <a:endParaRPr lang="zh-CN" altLang="en-US" sz="2000" dirty="0" smtClean="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dist"/>
            <a:r>
              <a:rPr lang="zh-CN" altLang="en-US" sz="2800" dirty="0" smtClean="0">
                <a:solidFill>
                  <a:schemeClr val="tx1">
                    <a:lumMod val="85000"/>
                    <a:lumOff val="15000"/>
                  </a:schemeClr>
                </a:solidFill>
                <a:latin typeface="思源黑体 Bold" panose="020B0800000000000000" pitchFamily="34" charset="-122"/>
                <a:ea typeface="思源黑体 Bold" panose="020B0800000000000000" pitchFamily="34" charset="-122"/>
              </a:rPr>
              <a:t>第二部分</a:t>
            </a:r>
            <a:endParaRPr lang="zh-CN" altLang="en-US" sz="2800" dirty="0">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342348" y="2136295"/>
            <a:ext cx="2363752" cy="3102006"/>
            <a:chOff x="7651891" y="1421587"/>
            <a:chExt cx="3973265" cy="5214210"/>
          </a:xfrm>
          <a:solidFill>
            <a:srgbClr val="577E8F"/>
          </a:solidFill>
        </p:grpSpPr>
        <p:grpSp>
          <p:nvGrpSpPr>
            <p:cNvPr id="5" name="Group 19"/>
            <p:cNvGrpSpPr/>
            <p:nvPr/>
          </p:nvGrpSpPr>
          <p:grpSpPr>
            <a:xfrm>
              <a:off x="10013395" y="2867870"/>
              <a:ext cx="939840" cy="590685"/>
              <a:chOff x="686838" y="2184398"/>
              <a:chExt cx="1192213" cy="749301"/>
            </a:xfrm>
            <a:grpFill/>
          </p:grpSpPr>
          <p:sp>
            <p:nvSpPr>
              <p:cNvPr id="76"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77"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grpSp>
        <p:grpSp>
          <p:nvGrpSpPr>
            <p:cNvPr id="6" name="Group 148"/>
            <p:cNvGrpSpPr/>
            <p:nvPr/>
          </p:nvGrpSpPr>
          <p:grpSpPr>
            <a:xfrm>
              <a:off x="8977649" y="1615355"/>
              <a:ext cx="721033" cy="1779143"/>
              <a:chOff x="2000250" y="1211262"/>
              <a:chExt cx="512763" cy="1265238"/>
            </a:xfrm>
            <a:grpFill/>
          </p:grpSpPr>
          <p:grpSp>
            <p:nvGrpSpPr>
              <p:cNvPr id="51" name="Group 145"/>
              <p:cNvGrpSpPr/>
              <p:nvPr/>
            </p:nvGrpSpPr>
            <p:grpSpPr>
              <a:xfrm>
                <a:off x="2000250" y="1279525"/>
                <a:ext cx="512763" cy="1196975"/>
                <a:chOff x="2000250" y="982663"/>
                <a:chExt cx="512763" cy="1196975"/>
              </a:xfrm>
              <a:grpFill/>
            </p:grpSpPr>
            <p:sp>
              <p:nvSpPr>
                <p:cNvPr id="64" name="Oval 7"/>
                <p:cNvSpPr>
                  <a:spLocks noChangeArrowheads="1"/>
                </p:cNvSpPr>
                <p:nvPr/>
              </p:nvSpPr>
              <p:spPr bwMode="auto">
                <a:xfrm>
                  <a:off x="2192338" y="1081088"/>
                  <a:ext cx="23813" cy="25400"/>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65" name="Freeform 9"/>
                <p:cNvSpPr/>
                <p:nvPr/>
              </p:nvSpPr>
              <p:spPr bwMode="auto">
                <a:xfrm>
                  <a:off x="2201863" y="1497013"/>
                  <a:ext cx="58738" cy="61912"/>
                </a:xfrm>
                <a:custGeom>
                  <a:avLst/>
                  <a:gdLst/>
                  <a:ahLst/>
                  <a:cxnLst>
                    <a:cxn ang="0">
                      <a:pos x="0" y="0"/>
                    </a:cxn>
                    <a:cxn ang="0">
                      <a:pos x="17" y="5"/>
                    </a:cxn>
                    <a:cxn ang="0">
                      <a:pos x="32" y="25"/>
                    </a:cxn>
                    <a:cxn ang="0">
                      <a:pos x="10" y="36"/>
                    </a:cxn>
                    <a:cxn ang="0">
                      <a:pos x="0" y="34"/>
                    </a:cxn>
                    <a:cxn ang="0">
                      <a:pos x="0" y="0"/>
                    </a:cxn>
                  </a:cxnLst>
                  <a:rect l="0" t="0" r="r" b="b"/>
                  <a:pathLst>
                    <a:path w="36" h="38">
                      <a:moveTo>
                        <a:pt x="0" y="0"/>
                      </a:moveTo>
                      <a:cubicBezTo>
                        <a:pt x="17" y="5"/>
                        <a:pt x="17" y="5"/>
                        <a:pt x="17" y="5"/>
                      </a:cubicBezTo>
                      <a:cubicBezTo>
                        <a:pt x="27" y="8"/>
                        <a:pt x="36" y="12"/>
                        <a:pt x="32" y="25"/>
                      </a:cubicBezTo>
                      <a:cubicBezTo>
                        <a:pt x="30" y="33"/>
                        <a:pt x="20" y="38"/>
                        <a:pt x="10" y="36"/>
                      </a:cubicBezTo>
                      <a:cubicBezTo>
                        <a:pt x="0" y="34"/>
                        <a:pt x="0" y="34"/>
                        <a:pt x="0" y="34"/>
                      </a:cubicBezTo>
                      <a:cubicBezTo>
                        <a:pt x="0" y="0"/>
                        <a:pt x="0" y="0"/>
                        <a:pt x="0"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66" name="Freeform 10"/>
                <p:cNvSpPr/>
                <p:nvPr/>
              </p:nvSpPr>
              <p:spPr bwMode="auto">
                <a:xfrm>
                  <a:off x="2197100" y="1490663"/>
                  <a:ext cx="33338" cy="14287"/>
                </a:xfrm>
                <a:custGeom>
                  <a:avLst/>
                  <a:gdLst/>
                  <a:ahLst/>
                  <a:cxnLst>
                    <a:cxn ang="0">
                      <a:pos x="0" y="4"/>
                    </a:cxn>
                    <a:cxn ang="0">
                      <a:pos x="4" y="8"/>
                    </a:cxn>
                    <a:cxn ang="0">
                      <a:pos x="16" y="8"/>
                    </a:cxn>
                    <a:cxn ang="0">
                      <a:pos x="20" y="4"/>
                    </a:cxn>
                    <a:cxn ang="0">
                      <a:pos x="16" y="0"/>
                    </a:cxn>
                    <a:cxn ang="0">
                      <a:pos x="4" y="0"/>
                    </a:cxn>
                    <a:cxn ang="0">
                      <a:pos x="0" y="4"/>
                    </a:cxn>
                  </a:cxnLst>
                  <a:rect l="0" t="0" r="r" b="b"/>
                  <a:pathLst>
                    <a:path w="20" h="8">
                      <a:moveTo>
                        <a:pt x="0" y="4"/>
                      </a:moveTo>
                      <a:cubicBezTo>
                        <a:pt x="0" y="6"/>
                        <a:pt x="2" y="8"/>
                        <a:pt x="4" y="8"/>
                      </a:cubicBezTo>
                      <a:cubicBezTo>
                        <a:pt x="16" y="8"/>
                        <a:pt x="16" y="8"/>
                        <a:pt x="16" y="8"/>
                      </a:cubicBezTo>
                      <a:cubicBezTo>
                        <a:pt x="18" y="8"/>
                        <a:pt x="20" y="6"/>
                        <a:pt x="20" y="4"/>
                      </a:cubicBezTo>
                      <a:cubicBezTo>
                        <a:pt x="20" y="2"/>
                        <a:pt x="18" y="0"/>
                        <a:pt x="16" y="0"/>
                      </a:cubicBezTo>
                      <a:cubicBezTo>
                        <a:pt x="4" y="0"/>
                        <a:pt x="4" y="0"/>
                        <a:pt x="4" y="0"/>
                      </a:cubicBezTo>
                      <a:cubicBezTo>
                        <a:pt x="2" y="0"/>
                        <a:pt x="0" y="2"/>
                        <a:pt x="0" y="4"/>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67" name="Freeform 16"/>
                <p:cNvSpPr/>
                <p:nvPr/>
              </p:nvSpPr>
              <p:spPr bwMode="auto">
                <a:xfrm>
                  <a:off x="2197100" y="1490663"/>
                  <a:ext cx="33338" cy="14287"/>
                </a:xfrm>
                <a:custGeom>
                  <a:avLst/>
                  <a:gdLst/>
                  <a:ahLst/>
                  <a:cxnLst>
                    <a:cxn ang="0">
                      <a:pos x="16" y="0"/>
                    </a:cxn>
                    <a:cxn ang="0">
                      <a:pos x="4" y="0"/>
                    </a:cxn>
                    <a:cxn ang="0">
                      <a:pos x="0" y="4"/>
                    </a:cxn>
                    <a:cxn ang="0">
                      <a:pos x="3" y="8"/>
                    </a:cxn>
                    <a:cxn ang="0">
                      <a:pos x="4" y="8"/>
                    </a:cxn>
                    <a:cxn ang="0">
                      <a:pos x="16" y="8"/>
                    </a:cxn>
                    <a:cxn ang="0">
                      <a:pos x="17" y="8"/>
                    </a:cxn>
                    <a:cxn ang="0">
                      <a:pos x="20" y="4"/>
                    </a:cxn>
                    <a:cxn ang="0">
                      <a:pos x="16" y="0"/>
                    </a:cxn>
                  </a:cxnLst>
                  <a:rect l="0" t="0" r="r" b="b"/>
                  <a:pathLst>
                    <a:path w="20" h="8">
                      <a:moveTo>
                        <a:pt x="16" y="0"/>
                      </a:moveTo>
                      <a:cubicBezTo>
                        <a:pt x="4" y="0"/>
                        <a:pt x="4" y="0"/>
                        <a:pt x="4" y="0"/>
                      </a:cubicBezTo>
                      <a:cubicBezTo>
                        <a:pt x="2" y="0"/>
                        <a:pt x="0" y="2"/>
                        <a:pt x="0" y="4"/>
                      </a:cubicBezTo>
                      <a:cubicBezTo>
                        <a:pt x="0" y="6"/>
                        <a:pt x="1" y="7"/>
                        <a:pt x="3" y="8"/>
                      </a:cubicBezTo>
                      <a:cubicBezTo>
                        <a:pt x="3" y="8"/>
                        <a:pt x="4" y="8"/>
                        <a:pt x="4" y="8"/>
                      </a:cubicBezTo>
                      <a:cubicBezTo>
                        <a:pt x="16" y="8"/>
                        <a:pt x="16" y="8"/>
                        <a:pt x="16" y="8"/>
                      </a:cubicBezTo>
                      <a:cubicBezTo>
                        <a:pt x="16" y="8"/>
                        <a:pt x="17" y="8"/>
                        <a:pt x="17" y="8"/>
                      </a:cubicBezTo>
                      <a:cubicBezTo>
                        <a:pt x="19" y="7"/>
                        <a:pt x="20" y="6"/>
                        <a:pt x="20" y="4"/>
                      </a:cubicBezTo>
                      <a:cubicBezTo>
                        <a:pt x="20" y="2"/>
                        <a:pt x="18" y="0"/>
                        <a:pt x="16"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68" name="Freeform 18"/>
                <p:cNvSpPr/>
                <p:nvPr/>
              </p:nvSpPr>
              <p:spPr bwMode="auto">
                <a:xfrm>
                  <a:off x="2195513" y="1081088"/>
                  <a:ext cx="19050" cy="6350"/>
                </a:xfrm>
                <a:custGeom>
                  <a:avLst/>
                  <a:gdLst/>
                  <a:ahLst/>
                  <a:cxnLst>
                    <a:cxn ang="0">
                      <a:pos x="6" y="0"/>
                    </a:cxn>
                    <a:cxn ang="0">
                      <a:pos x="0" y="4"/>
                    </a:cxn>
                    <a:cxn ang="0">
                      <a:pos x="12" y="4"/>
                    </a:cxn>
                    <a:cxn ang="0">
                      <a:pos x="6" y="0"/>
                    </a:cxn>
                  </a:cxnLst>
                  <a:rect l="0" t="0" r="r" b="b"/>
                  <a:pathLst>
                    <a:path w="12" h="4">
                      <a:moveTo>
                        <a:pt x="6" y="0"/>
                      </a:moveTo>
                      <a:cubicBezTo>
                        <a:pt x="4" y="0"/>
                        <a:pt x="2" y="1"/>
                        <a:pt x="0" y="4"/>
                      </a:cubicBezTo>
                      <a:cubicBezTo>
                        <a:pt x="12" y="4"/>
                        <a:pt x="12" y="4"/>
                        <a:pt x="12" y="4"/>
                      </a:cubicBezTo>
                      <a:cubicBezTo>
                        <a:pt x="11" y="1"/>
                        <a:pt x="8" y="0"/>
                        <a:pt x="6"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69" name="Freeform 19"/>
                <p:cNvSpPr/>
                <p:nvPr/>
              </p:nvSpPr>
              <p:spPr bwMode="auto">
                <a:xfrm>
                  <a:off x="2201863" y="1504950"/>
                  <a:ext cx="42863" cy="6350"/>
                </a:xfrm>
                <a:custGeom>
                  <a:avLst/>
                  <a:gdLst/>
                  <a:ahLst/>
                  <a:cxnLst>
                    <a:cxn ang="0">
                      <a:pos x="14" y="0"/>
                    </a:cxn>
                    <a:cxn ang="0">
                      <a:pos x="13" y="0"/>
                    </a:cxn>
                    <a:cxn ang="0">
                      <a:pos x="1" y="0"/>
                    </a:cxn>
                    <a:cxn ang="0">
                      <a:pos x="0" y="0"/>
                    </a:cxn>
                    <a:cxn ang="0">
                      <a:pos x="0" y="4"/>
                    </a:cxn>
                    <a:cxn ang="0">
                      <a:pos x="26" y="4"/>
                    </a:cxn>
                    <a:cxn ang="0">
                      <a:pos x="17" y="0"/>
                    </a:cxn>
                    <a:cxn ang="0">
                      <a:pos x="14" y="0"/>
                    </a:cxn>
                  </a:cxnLst>
                  <a:rect l="0" t="0" r="r" b="b"/>
                  <a:pathLst>
                    <a:path w="26" h="4">
                      <a:moveTo>
                        <a:pt x="14" y="0"/>
                      </a:moveTo>
                      <a:cubicBezTo>
                        <a:pt x="14" y="0"/>
                        <a:pt x="13" y="0"/>
                        <a:pt x="13" y="0"/>
                      </a:cubicBezTo>
                      <a:cubicBezTo>
                        <a:pt x="1" y="0"/>
                        <a:pt x="1" y="0"/>
                        <a:pt x="1" y="0"/>
                      </a:cubicBezTo>
                      <a:cubicBezTo>
                        <a:pt x="1" y="0"/>
                        <a:pt x="0" y="0"/>
                        <a:pt x="0" y="0"/>
                      </a:cubicBezTo>
                      <a:cubicBezTo>
                        <a:pt x="0" y="4"/>
                        <a:pt x="0" y="4"/>
                        <a:pt x="0" y="4"/>
                      </a:cubicBezTo>
                      <a:cubicBezTo>
                        <a:pt x="26" y="4"/>
                        <a:pt x="26" y="4"/>
                        <a:pt x="26" y="4"/>
                      </a:cubicBezTo>
                      <a:cubicBezTo>
                        <a:pt x="24" y="2"/>
                        <a:pt x="20" y="1"/>
                        <a:pt x="17" y="0"/>
                      </a:cubicBezTo>
                      <a:cubicBezTo>
                        <a:pt x="14" y="0"/>
                        <a:pt x="14" y="0"/>
                        <a:pt x="14"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70" name="Freeform 21"/>
                <p:cNvSpPr/>
                <p:nvPr/>
              </p:nvSpPr>
              <p:spPr bwMode="auto">
                <a:xfrm>
                  <a:off x="2192338" y="1087438"/>
                  <a:ext cx="23813" cy="19050"/>
                </a:xfrm>
                <a:custGeom>
                  <a:avLst/>
                  <a:gdLst/>
                  <a:ahLst/>
                  <a:cxnLst>
                    <a:cxn ang="0">
                      <a:pos x="13" y="0"/>
                    </a:cxn>
                    <a:cxn ang="0">
                      <a:pos x="1" y="0"/>
                    </a:cxn>
                    <a:cxn ang="0">
                      <a:pos x="0" y="4"/>
                    </a:cxn>
                    <a:cxn ang="0">
                      <a:pos x="7" y="12"/>
                    </a:cxn>
                    <a:cxn ang="0">
                      <a:pos x="14" y="4"/>
                    </a:cxn>
                    <a:cxn ang="0">
                      <a:pos x="13" y="0"/>
                    </a:cxn>
                  </a:cxnLst>
                  <a:rect l="0" t="0" r="r" b="b"/>
                  <a:pathLst>
                    <a:path w="14" h="12">
                      <a:moveTo>
                        <a:pt x="13" y="0"/>
                      </a:moveTo>
                      <a:cubicBezTo>
                        <a:pt x="1" y="0"/>
                        <a:pt x="1" y="0"/>
                        <a:pt x="1" y="0"/>
                      </a:cubicBezTo>
                      <a:cubicBezTo>
                        <a:pt x="1" y="1"/>
                        <a:pt x="0" y="2"/>
                        <a:pt x="0" y="4"/>
                      </a:cubicBezTo>
                      <a:cubicBezTo>
                        <a:pt x="0" y="8"/>
                        <a:pt x="3" y="12"/>
                        <a:pt x="7" y="12"/>
                      </a:cubicBezTo>
                      <a:cubicBezTo>
                        <a:pt x="11" y="12"/>
                        <a:pt x="14" y="8"/>
                        <a:pt x="14" y="4"/>
                      </a:cubicBezTo>
                      <a:cubicBezTo>
                        <a:pt x="14" y="2"/>
                        <a:pt x="13" y="1"/>
                        <a:pt x="13"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71" name="Freeform 36"/>
                <p:cNvSpPr/>
                <p:nvPr/>
              </p:nvSpPr>
              <p:spPr bwMode="auto">
                <a:xfrm>
                  <a:off x="2149475" y="1600200"/>
                  <a:ext cx="363538" cy="531812"/>
                </a:xfrm>
                <a:custGeom>
                  <a:avLst/>
                  <a:gdLst/>
                  <a:ahLst/>
                  <a:cxnLst>
                    <a:cxn ang="0">
                      <a:pos x="128" y="222"/>
                    </a:cxn>
                    <a:cxn ang="0">
                      <a:pos x="126" y="256"/>
                    </a:cxn>
                    <a:cxn ang="0">
                      <a:pos x="218" y="256"/>
                    </a:cxn>
                    <a:cxn ang="0">
                      <a:pos x="181" y="224"/>
                    </a:cxn>
                    <a:cxn ang="0">
                      <a:pos x="208" y="110"/>
                    </a:cxn>
                    <a:cxn ang="0">
                      <a:pos x="143" y="4"/>
                    </a:cxn>
                    <a:cxn ang="0">
                      <a:pos x="39" y="7"/>
                    </a:cxn>
                    <a:cxn ang="0">
                      <a:pos x="0" y="0"/>
                    </a:cxn>
                    <a:cxn ang="0">
                      <a:pos x="9" y="38"/>
                    </a:cxn>
                    <a:cxn ang="0">
                      <a:pos x="35" y="180"/>
                    </a:cxn>
                    <a:cxn ang="0">
                      <a:pos x="37" y="320"/>
                    </a:cxn>
                    <a:cxn ang="0">
                      <a:pos x="84" y="320"/>
                    </a:cxn>
                    <a:cxn ang="0">
                      <a:pos x="93" y="188"/>
                    </a:cxn>
                    <a:cxn ang="0">
                      <a:pos x="87" y="64"/>
                    </a:cxn>
                    <a:cxn ang="0">
                      <a:pos x="145" y="110"/>
                    </a:cxn>
                    <a:cxn ang="0">
                      <a:pos x="129" y="222"/>
                    </a:cxn>
                    <a:cxn ang="0">
                      <a:pos x="128" y="222"/>
                    </a:cxn>
                  </a:cxnLst>
                  <a:rect l="0" t="0" r="r" b="b"/>
                  <a:pathLst>
                    <a:path w="218" h="320">
                      <a:moveTo>
                        <a:pt x="128" y="222"/>
                      </a:moveTo>
                      <a:cubicBezTo>
                        <a:pt x="126" y="256"/>
                        <a:pt x="126" y="256"/>
                        <a:pt x="126" y="256"/>
                      </a:cubicBezTo>
                      <a:cubicBezTo>
                        <a:pt x="218" y="256"/>
                        <a:pt x="218" y="256"/>
                        <a:pt x="218" y="256"/>
                      </a:cubicBezTo>
                      <a:cubicBezTo>
                        <a:pt x="218" y="256"/>
                        <a:pt x="210" y="230"/>
                        <a:pt x="181" y="224"/>
                      </a:cubicBezTo>
                      <a:cubicBezTo>
                        <a:pt x="208" y="110"/>
                        <a:pt x="208" y="110"/>
                        <a:pt x="208" y="110"/>
                      </a:cubicBezTo>
                      <a:cubicBezTo>
                        <a:pt x="190" y="59"/>
                        <a:pt x="143" y="4"/>
                        <a:pt x="143" y="4"/>
                      </a:cubicBezTo>
                      <a:cubicBezTo>
                        <a:pt x="39" y="7"/>
                        <a:pt x="39" y="7"/>
                        <a:pt x="39" y="7"/>
                      </a:cubicBezTo>
                      <a:cubicBezTo>
                        <a:pt x="0" y="0"/>
                        <a:pt x="0" y="0"/>
                        <a:pt x="0" y="0"/>
                      </a:cubicBezTo>
                      <a:cubicBezTo>
                        <a:pt x="0" y="0"/>
                        <a:pt x="8" y="34"/>
                        <a:pt x="9" y="38"/>
                      </a:cubicBezTo>
                      <a:cubicBezTo>
                        <a:pt x="18" y="76"/>
                        <a:pt x="30" y="137"/>
                        <a:pt x="35" y="180"/>
                      </a:cubicBezTo>
                      <a:cubicBezTo>
                        <a:pt x="40" y="214"/>
                        <a:pt x="37" y="320"/>
                        <a:pt x="37" y="320"/>
                      </a:cubicBezTo>
                      <a:cubicBezTo>
                        <a:pt x="84" y="320"/>
                        <a:pt x="84" y="320"/>
                        <a:pt x="84" y="320"/>
                      </a:cubicBezTo>
                      <a:cubicBezTo>
                        <a:pt x="84" y="320"/>
                        <a:pt x="93" y="225"/>
                        <a:pt x="93" y="188"/>
                      </a:cubicBezTo>
                      <a:cubicBezTo>
                        <a:pt x="93" y="168"/>
                        <a:pt x="90" y="108"/>
                        <a:pt x="87" y="64"/>
                      </a:cubicBezTo>
                      <a:cubicBezTo>
                        <a:pt x="145" y="110"/>
                        <a:pt x="145" y="110"/>
                        <a:pt x="145" y="110"/>
                      </a:cubicBezTo>
                      <a:cubicBezTo>
                        <a:pt x="145" y="151"/>
                        <a:pt x="131" y="212"/>
                        <a:pt x="129" y="222"/>
                      </a:cubicBezTo>
                      <a:lnTo>
                        <a:pt x="128" y="222"/>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72" name="Freeform 37"/>
                <p:cNvSpPr/>
                <p:nvPr/>
              </p:nvSpPr>
              <p:spPr bwMode="auto">
                <a:xfrm>
                  <a:off x="2208213" y="2132013"/>
                  <a:ext cx="149225" cy="47625"/>
                </a:xfrm>
                <a:custGeom>
                  <a:avLst/>
                  <a:gdLst/>
                  <a:ahLst/>
                  <a:cxnLst>
                    <a:cxn ang="0">
                      <a:pos x="53" y="0"/>
                    </a:cxn>
                    <a:cxn ang="0">
                      <a:pos x="0" y="0"/>
                    </a:cxn>
                    <a:cxn ang="0">
                      <a:pos x="0" y="29"/>
                    </a:cxn>
                    <a:cxn ang="0">
                      <a:pos x="83" y="29"/>
                    </a:cxn>
                    <a:cxn ang="0">
                      <a:pos x="53" y="0"/>
                    </a:cxn>
                  </a:cxnLst>
                  <a:rect l="0" t="0" r="r" b="b"/>
                  <a:pathLst>
                    <a:path w="90" h="29">
                      <a:moveTo>
                        <a:pt x="53" y="0"/>
                      </a:moveTo>
                      <a:cubicBezTo>
                        <a:pt x="0" y="0"/>
                        <a:pt x="0" y="0"/>
                        <a:pt x="0" y="0"/>
                      </a:cubicBezTo>
                      <a:cubicBezTo>
                        <a:pt x="0" y="29"/>
                        <a:pt x="0" y="29"/>
                        <a:pt x="0" y="29"/>
                      </a:cubicBezTo>
                      <a:cubicBezTo>
                        <a:pt x="83" y="29"/>
                        <a:pt x="83" y="29"/>
                        <a:pt x="83" y="29"/>
                      </a:cubicBezTo>
                      <a:cubicBezTo>
                        <a:pt x="83" y="29"/>
                        <a:pt x="90" y="8"/>
                        <a:pt x="53" y="0"/>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73" name="Freeform 38"/>
                <p:cNvSpPr/>
                <p:nvPr/>
              </p:nvSpPr>
              <p:spPr bwMode="auto">
                <a:xfrm>
                  <a:off x="2000250" y="982663"/>
                  <a:ext cx="449263" cy="635000"/>
                </a:xfrm>
                <a:custGeom>
                  <a:avLst/>
                  <a:gdLst/>
                  <a:ahLst/>
                  <a:cxnLst>
                    <a:cxn ang="0">
                      <a:pos x="68" y="63"/>
                    </a:cxn>
                    <a:cxn ang="0">
                      <a:pos x="98" y="111"/>
                    </a:cxn>
                    <a:cxn ang="0">
                      <a:pos x="98" y="121"/>
                    </a:cxn>
                    <a:cxn ang="0">
                      <a:pos x="98" y="135"/>
                    </a:cxn>
                    <a:cxn ang="0">
                      <a:pos x="50" y="160"/>
                    </a:cxn>
                    <a:cxn ang="0">
                      <a:pos x="5" y="281"/>
                    </a:cxn>
                    <a:cxn ang="0">
                      <a:pos x="73" y="326"/>
                    </a:cxn>
                    <a:cxn ang="0">
                      <a:pos x="75" y="382"/>
                    </a:cxn>
                    <a:cxn ang="0">
                      <a:pos x="252" y="375"/>
                    </a:cxn>
                    <a:cxn ang="0">
                      <a:pos x="221" y="255"/>
                    </a:cxn>
                    <a:cxn ang="0">
                      <a:pos x="199" y="167"/>
                    </a:cxn>
                    <a:cxn ang="0">
                      <a:pos x="200" y="168"/>
                    </a:cxn>
                    <a:cxn ang="0">
                      <a:pos x="265" y="148"/>
                    </a:cxn>
                    <a:cxn ang="0">
                      <a:pos x="251" y="8"/>
                    </a:cxn>
                    <a:cxn ang="0">
                      <a:pos x="221" y="15"/>
                    </a:cxn>
                    <a:cxn ang="0">
                      <a:pos x="229" y="117"/>
                    </a:cxn>
                    <a:cxn ang="0">
                      <a:pos x="189" y="126"/>
                    </a:cxn>
                    <a:cxn ang="0">
                      <a:pos x="189" y="125"/>
                    </a:cxn>
                    <a:cxn ang="0">
                      <a:pos x="149" y="108"/>
                    </a:cxn>
                    <a:cxn ang="0">
                      <a:pos x="149" y="104"/>
                    </a:cxn>
                    <a:cxn ang="0">
                      <a:pos x="165" y="94"/>
                    </a:cxn>
                    <a:cxn ang="0">
                      <a:pos x="159" y="62"/>
                    </a:cxn>
                    <a:cxn ang="0">
                      <a:pos x="166" y="57"/>
                    </a:cxn>
                    <a:cxn ang="0">
                      <a:pos x="154" y="45"/>
                    </a:cxn>
                    <a:cxn ang="0">
                      <a:pos x="147" y="24"/>
                    </a:cxn>
                    <a:cxn ang="0">
                      <a:pos x="152" y="15"/>
                    </a:cxn>
                    <a:cxn ang="0">
                      <a:pos x="156" y="0"/>
                    </a:cxn>
                    <a:cxn ang="0">
                      <a:pos x="123" y="4"/>
                    </a:cxn>
                    <a:cxn ang="0">
                      <a:pos x="85" y="8"/>
                    </a:cxn>
                    <a:cxn ang="0">
                      <a:pos x="71" y="24"/>
                    </a:cxn>
                    <a:cxn ang="0">
                      <a:pos x="68" y="63"/>
                    </a:cxn>
                  </a:cxnLst>
                  <a:rect l="0" t="0" r="r" b="b"/>
                  <a:pathLst>
                    <a:path w="270" h="382">
                      <a:moveTo>
                        <a:pt x="68" y="63"/>
                      </a:moveTo>
                      <a:cubicBezTo>
                        <a:pt x="73" y="87"/>
                        <a:pt x="98" y="111"/>
                        <a:pt x="98" y="111"/>
                      </a:cubicBezTo>
                      <a:cubicBezTo>
                        <a:pt x="98" y="121"/>
                        <a:pt x="98" y="121"/>
                        <a:pt x="98" y="121"/>
                      </a:cubicBezTo>
                      <a:cubicBezTo>
                        <a:pt x="98" y="135"/>
                        <a:pt x="98" y="135"/>
                        <a:pt x="98" y="135"/>
                      </a:cubicBezTo>
                      <a:cubicBezTo>
                        <a:pt x="98" y="135"/>
                        <a:pt x="54" y="156"/>
                        <a:pt x="50" y="160"/>
                      </a:cubicBezTo>
                      <a:cubicBezTo>
                        <a:pt x="36" y="174"/>
                        <a:pt x="12" y="253"/>
                        <a:pt x="5" y="281"/>
                      </a:cubicBezTo>
                      <a:cubicBezTo>
                        <a:pt x="0" y="299"/>
                        <a:pt x="39" y="315"/>
                        <a:pt x="73" y="326"/>
                      </a:cubicBezTo>
                      <a:cubicBezTo>
                        <a:pt x="75" y="382"/>
                        <a:pt x="75" y="382"/>
                        <a:pt x="75" y="382"/>
                      </a:cubicBezTo>
                      <a:cubicBezTo>
                        <a:pt x="252" y="375"/>
                        <a:pt x="252" y="375"/>
                        <a:pt x="252" y="375"/>
                      </a:cubicBezTo>
                      <a:cubicBezTo>
                        <a:pt x="252" y="375"/>
                        <a:pt x="233" y="304"/>
                        <a:pt x="221" y="255"/>
                      </a:cubicBezTo>
                      <a:cubicBezTo>
                        <a:pt x="212" y="216"/>
                        <a:pt x="204" y="188"/>
                        <a:pt x="199" y="167"/>
                      </a:cubicBezTo>
                      <a:cubicBezTo>
                        <a:pt x="200" y="168"/>
                        <a:pt x="200" y="168"/>
                        <a:pt x="200" y="168"/>
                      </a:cubicBezTo>
                      <a:cubicBezTo>
                        <a:pt x="200" y="168"/>
                        <a:pt x="261" y="157"/>
                        <a:pt x="265" y="148"/>
                      </a:cubicBezTo>
                      <a:cubicBezTo>
                        <a:pt x="270" y="135"/>
                        <a:pt x="251" y="8"/>
                        <a:pt x="251" y="8"/>
                      </a:cubicBezTo>
                      <a:cubicBezTo>
                        <a:pt x="221" y="15"/>
                        <a:pt x="221" y="15"/>
                        <a:pt x="221" y="15"/>
                      </a:cubicBezTo>
                      <a:cubicBezTo>
                        <a:pt x="221" y="15"/>
                        <a:pt x="229" y="109"/>
                        <a:pt x="229" y="117"/>
                      </a:cubicBezTo>
                      <a:cubicBezTo>
                        <a:pt x="229" y="120"/>
                        <a:pt x="204" y="124"/>
                        <a:pt x="189" y="126"/>
                      </a:cubicBezTo>
                      <a:cubicBezTo>
                        <a:pt x="189" y="125"/>
                        <a:pt x="189" y="125"/>
                        <a:pt x="189" y="125"/>
                      </a:cubicBezTo>
                      <a:cubicBezTo>
                        <a:pt x="149" y="131"/>
                        <a:pt x="149" y="110"/>
                        <a:pt x="149" y="108"/>
                      </a:cubicBezTo>
                      <a:cubicBezTo>
                        <a:pt x="149" y="106"/>
                        <a:pt x="149" y="104"/>
                        <a:pt x="149" y="104"/>
                      </a:cubicBezTo>
                      <a:cubicBezTo>
                        <a:pt x="149" y="104"/>
                        <a:pt x="161" y="103"/>
                        <a:pt x="165" y="94"/>
                      </a:cubicBezTo>
                      <a:cubicBezTo>
                        <a:pt x="167" y="91"/>
                        <a:pt x="163" y="77"/>
                        <a:pt x="159" y="62"/>
                      </a:cubicBezTo>
                      <a:cubicBezTo>
                        <a:pt x="166" y="57"/>
                        <a:pt x="166" y="57"/>
                        <a:pt x="166" y="57"/>
                      </a:cubicBezTo>
                      <a:cubicBezTo>
                        <a:pt x="154" y="45"/>
                        <a:pt x="154" y="45"/>
                        <a:pt x="154" y="45"/>
                      </a:cubicBezTo>
                      <a:cubicBezTo>
                        <a:pt x="152" y="40"/>
                        <a:pt x="148" y="27"/>
                        <a:pt x="147" y="24"/>
                      </a:cubicBezTo>
                      <a:cubicBezTo>
                        <a:pt x="147" y="24"/>
                        <a:pt x="149" y="21"/>
                        <a:pt x="152" y="15"/>
                      </a:cubicBezTo>
                      <a:cubicBezTo>
                        <a:pt x="155" y="8"/>
                        <a:pt x="156" y="0"/>
                        <a:pt x="156" y="0"/>
                      </a:cubicBezTo>
                      <a:cubicBezTo>
                        <a:pt x="156" y="0"/>
                        <a:pt x="140" y="6"/>
                        <a:pt x="123" y="4"/>
                      </a:cubicBezTo>
                      <a:cubicBezTo>
                        <a:pt x="114" y="2"/>
                        <a:pt x="91" y="4"/>
                        <a:pt x="85" y="8"/>
                      </a:cubicBezTo>
                      <a:cubicBezTo>
                        <a:pt x="80" y="11"/>
                        <a:pt x="74" y="16"/>
                        <a:pt x="71" y="24"/>
                      </a:cubicBezTo>
                      <a:cubicBezTo>
                        <a:pt x="68" y="33"/>
                        <a:pt x="64" y="46"/>
                        <a:pt x="68" y="63"/>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74" name="Freeform 39"/>
                <p:cNvSpPr/>
                <p:nvPr/>
              </p:nvSpPr>
              <p:spPr bwMode="auto">
                <a:xfrm>
                  <a:off x="2082800" y="1374775"/>
                  <a:ext cx="34925" cy="93662"/>
                </a:xfrm>
                <a:custGeom>
                  <a:avLst/>
                  <a:gdLst/>
                  <a:ahLst/>
                  <a:cxnLst>
                    <a:cxn ang="0">
                      <a:pos x="3" y="33"/>
                    </a:cxn>
                    <a:cxn ang="0">
                      <a:pos x="19" y="0"/>
                    </a:cxn>
                    <a:cxn ang="0">
                      <a:pos x="21" y="56"/>
                    </a:cxn>
                    <a:cxn ang="0">
                      <a:pos x="3" y="33"/>
                    </a:cxn>
                  </a:cxnLst>
                  <a:rect l="0" t="0" r="r" b="b"/>
                  <a:pathLst>
                    <a:path w="21" h="56">
                      <a:moveTo>
                        <a:pt x="3" y="33"/>
                      </a:moveTo>
                      <a:cubicBezTo>
                        <a:pt x="4" y="27"/>
                        <a:pt x="10" y="12"/>
                        <a:pt x="19" y="0"/>
                      </a:cubicBezTo>
                      <a:cubicBezTo>
                        <a:pt x="20" y="22"/>
                        <a:pt x="20" y="41"/>
                        <a:pt x="21" y="56"/>
                      </a:cubicBezTo>
                      <a:cubicBezTo>
                        <a:pt x="9" y="51"/>
                        <a:pt x="0" y="43"/>
                        <a:pt x="3" y="33"/>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75" name="Freeform 40"/>
                <p:cNvSpPr/>
                <p:nvPr/>
              </p:nvSpPr>
              <p:spPr bwMode="auto">
                <a:xfrm>
                  <a:off x="2200275" y="1155700"/>
                  <a:ext cx="1588" cy="1587"/>
                </a:xfrm>
                <a:custGeom>
                  <a:avLst/>
                  <a:gdLst/>
                  <a:ahLst/>
                  <a:cxnLst>
                    <a:cxn ang="0">
                      <a:pos x="0" y="1"/>
                    </a:cxn>
                    <a:cxn ang="0">
                      <a:pos x="0" y="0"/>
                    </a:cxn>
                    <a:cxn ang="0">
                      <a:pos x="0" y="1"/>
                    </a:cxn>
                    <a:cxn ang="0">
                      <a:pos x="0" y="1"/>
                    </a:cxn>
                  </a:cxnLst>
                  <a:rect l="0" t="0" r="r" b="b"/>
                  <a:pathLst>
                    <a:path h="1">
                      <a:moveTo>
                        <a:pt x="0" y="1"/>
                      </a:moveTo>
                      <a:lnTo>
                        <a:pt x="0" y="0"/>
                      </a:lnTo>
                      <a:lnTo>
                        <a:pt x="0" y="1"/>
                      </a:lnTo>
                      <a:lnTo>
                        <a:pt x="0" y="1"/>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grpSp>
          <p:grpSp>
            <p:nvGrpSpPr>
              <p:cNvPr id="52" name="Group 143"/>
              <p:cNvGrpSpPr/>
              <p:nvPr/>
            </p:nvGrpSpPr>
            <p:grpSpPr>
              <a:xfrm>
                <a:off x="2265363" y="1211262"/>
                <a:ext cx="246062" cy="158750"/>
                <a:chOff x="2265363" y="914400"/>
                <a:chExt cx="246062" cy="158750"/>
              </a:xfrm>
              <a:grpFill/>
            </p:grpSpPr>
            <p:sp>
              <p:nvSpPr>
                <p:cNvPr id="53" name="Freeform 8"/>
                <p:cNvSpPr/>
                <p:nvPr/>
              </p:nvSpPr>
              <p:spPr bwMode="auto">
                <a:xfrm>
                  <a:off x="2446338" y="1003300"/>
                  <a:ext cx="46038" cy="12700"/>
                </a:xfrm>
                <a:custGeom>
                  <a:avLst/>
                  <a:gdLst/>
                  <a:ahLst/>
                  <a:cxnLst>
                    <a:cxn ang="0">
                      <a:pos x="21" y="0"/>
                    </a:cxn>
                    <a:cxn ang="0">
                      <a:pos x="1" y="3"/>
                    </a:cxn>
                    <a:cxn ang="0">
                      <a:pos x="0" y="7"/>
                    </a:cxn>
                    <a:cxn ang="0">
                      <a:pos x="28" y="1"/>
                    </a:cxn>
                    <a:cxn ang="0">
                      <a:pos x="21" y="0"/>
                    </a:cxn>
                  </a:cxnLst>
                  <a:rect l="0" t="0" r="r" b="b"/>
                  <a:pathLst>
                    <a:path w="28" h="7">
                      <a:moveTo>
                        <a:pt x="21" y="0"/>
                      </a:moveTo>
                      <a:cubicBezTo>
                        <a:pt x="1" y="3"/>
                        <a:pt x="1" y="3"/>
                        <a:pt x="1" y="3"/>
                      </a:cubicBezTo>
                      <a:cubicBezTo>
                        <a:pt x="1" y="3"/>
                        <a:pt x="1" y="3"/>
                        <a:pt x="0" y="7"/>
                      </a:cubicBezTo>
                      <a:cubicBezTo>
                        <a:pt x="28" y="1"/>
                        <a:pt x="28" y="1"/>
                        <a:pt x="28" y="1"/>
                      </a:cubicBezTo>
                      <a:cubicBezTo>
                        <a:pt x="28" y="1"/>
                        <a:pt x="23" y="1"/>
                        <a:pt x="21"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54" name="Freeform 15"/>
                <p:cNvSpPr/>
                <p:nvPr/>
              </p:nvSpPr>
              <p:spPr bwMode="auto">
                <a:xfrm>
                  <a:off x="2446338" y="1003300"/>
                  <a:ext cx="46038" cy="12700"/>
                </a:xfrm>
                <a:custGeom>
                  <a:avLst/>
                  <a:gdLst/>
                  <a:ahLst/>
                  <a:cxnLst>
                    <a:cxn ang="0">
                      <a:pos x="21" y="0"/>
                    </a:cxn>
                    <a:cxn ang="0">
                      <a:pos x="1" y="3"/>
                    </a:cxn>
                    <a:cxn ang="0">
                      <a:pos x="0" y="7"/>
                    </a:cxn>
                    <a:cxn ang="0">
                      <a:pos x="28" y="1"/>
                    </a:cxn>
                    <a:cxn ang="0">
                      <a:pos x="21" y="0"/>
                    </a:cxn>
                  </a:cxnLst>
                  <a:rect l="0" t="0" r="r" b="b"/>
                  <a:pathLst>
                    <a:path w="28" h="7">
                      <a:moveTo>
                        <a:pt x="21" y="0"/>
                      </a:moveTo>
                      <a:cubicBezTo>
                        <a:pt x="1" y="3"/>
                        <a:pt x="1" y="3"/>
                        <a:pt x="1" y="3"/>
                      </a:cubicBezTo>
                      <a:cubicBezTo>
                        <a:pt x="1" y="3"/>
                        <a:pt x="1" y="3"/>
                        <a:pt x="0" y="7"/>
                      </a:cubicBezTo>
                      <a:cubicBezTo>
                        <a:pt x="28" y="1"/>
                        <a:pt x="28" y="1"/>
                        <a:pt x="28" y="1"/>
                      </a:cubicBezTo>
                      <a:cubicBezTo>
                        <a:pt x="28" y="1"/>
                        <a:pt x="23" y="1"/>
                        <a:pt x="21"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55" name="Freeform 76"/>
                <p:cNvSpPr/>
                <p:nvPr/>
              </p:nvSpPr>
              <p:spPr bwMode="auto">
                <a:xfrm>
                  <a:off x="2395538" y="919163"/>
                  <a:ext cx="100013" cy="103187"/>
                </a:xfrm>
                <a:custGeom>
                  <a:avLst/>
                  <a:gdLst/>
                  <a:ahLst/>
                  <a:cxnLst>
                    <a:cxn ang="0">
                      <a:pos x="42" y="0"/>
                    </a:cxn>
                    <a:cxn ang="0">
                      <a:pos x="0" y="34"/>
                    </a:cxn>
                    <a:cxn ang="0">
                      <a:pos x="15" y="65"/>
                    </a:cxn>
                    <a:cxn ang="0">
                      <a:pos x="63" y="54"/>
                    </a:cxn>
                    <a:cxn ang="0">
                      <a:pos x="42" y="0"/>
                    </a:cxn>
                  </a:cxnLst>
                  <a:rect l="0" t="0" r="r" b="b"/>
                  <a:pathLst>
                    <a:path w="63" h="65">
                      <a:moveTo>
                        <a:pt x="42" y="0"/>
                      </a:moveTo>
                      <a:lnTo>
                        <a:pt x="0" y="34"/>
                      </a:lnTo>
                      <a:lnTo>
                        <a:pt x="15" y="65"/>
                      </a:lnTo>
                      <a:lnTo>
                        <a:pt x="63" y="54"/>
                      </a:lnTo>
                      <a:lnTo>
                        <a:pt x="42" y="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56" name="Freeform 77"/>
                <p:cNvSpPr/>
                <p:nvPr/>
              </p:nvSpPr>
              <p:spPr bwMode="auto">
                <a:xfrm>
                  <a:off x="2395538" y="919163"/>
                  <a:ext cx="100013" cy="103187"/>
                </a:xfrm>
                <a:custGeom>
                  <a:avLst/>
                  <a:gdLst/>
                  <a:ahLst/>
                  <a:cxnLst>
                    <a:cxn ang="0">
                      <a:pos x="42" y="0"/>
                    </a:cxn>
                    <a:cxn ang="0">
                      <a:pos x="0" y="34"/>
                    </a:cxn>
                    <a:cxn ang="0">
                      <a:pos x="15" y="65"/>
                    </a:cxn>
                    <a:cxn ang="0">
                      <a:pos x="63" y="54"/>
                    </a:cxn>
                  </a:cxnLst>
                  <a:rect l="0" t="0" r="r" b="b"/>
                  <a:pathLst>
                    <a:path w="63" h="65">
                      <a:moveTo>
                        <a:pt x="42" y="0"/>
                      </a:moveTo>
                      <a:lnTo>
                        <a:pt x="0" y="34"/>
                      </a:lnTo>
                      <a:lnTo>
                        <a:pt x="15" y="65"/>
                      </a:lnTo>
                      <a:lnTo>
                        <a:pt x="63" y="54"/>
                      </a:ln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57" name="Freeform 78"/>
                <p:cNvSpPr/>
                <p:nvPr/>
              </p:nvSpPr>
              <p:spPr bwMode="auto">
                <a:xfrm>
                  <a:off x="2447925" y="914400"/>
                  <a:ext cx="63500" cy="96837"/>
                </a:xfrm>
                <a:custGeom>
                  <a:avLst/>
                  <a:gdLst/>
                  <a:ahLst/>
                  <a:cxnLst>
                    <a:cxn ang="0">
                      <a:pos x="5" y="34"/>
                    </a:cxn>
                    <a:cxn ang="0">
                      <a:pos x="29" y="55"/>
                    </a:cxn>
                    <a:cxn ang="0">
                      <a:pos x="32" y="24"/>
                    </a:cxn>
                    <a:cxn ang="0">
                      <a:pos x="9" y="3"/>
                    </a:cxn>
                    <a:cxn ang="0">
                      <a:pos x="5" y="34"/>
                    </a:cxn>
                  </a:cxnLst>
                  <a:rect l="0" t="0" r="r" b="b"/>
                  <a:pathLst>
                    <a:path w="38" h="58">
                      <a:moveTo>
                        <a:pt x="5" y="34"/>
                      </a:moveTo>
                      <a:cubicBezTo>
                        <a:pt x="11" y="49"/>
                        <a:pt x="21" y="58"/>
                        <a:pt x="29" y="55"/>
                      </a:cubicBezTo>
                      <a:cubicBezTo>
                        <a:pt x="37" y="52"/>
                        <a:pt x="38" y="38"/>
                        <a:pt x="32" y="24"/>
                      </a:cubicBezTo>
                      <a:cubicBezTo>
                        <a:pt x="27" y="9"/>
                        <a:pt x="16" y="0"/>
                        <a:pt x="9" y="3"/>
                      </a:cubicBezTo>
                      <a:cubicBezTo>
                        <a:pt x="1" y="6"/>
                        <a:pt x="0" y="20"/>
                        <a:pt x="5" y="34"/>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58" name="Freeform 79"/>
                <p:cNvSpPr/>
                <p:nvPr/>
              </p:nvSpPr>
              <p:spPr bwMode="auto">
                <a:xfrm>
                  <a:off x="2284413" y="946150"/>
                  <a:ext cx="150813" cy="123825"/>
                </a:xfrm>
                <a:custGeom>
                  <a:avLst/>
                  <a:gdLst/>
                  <a:ahLst/>
                  <a:cxnLst>
                    <a:cxn ang="0">
                      <a:pos x="91" y="52"/>
                    </a:cxn>
                    <a:cxn ang="0">
                      <a:pos x="18" y="75"/>
                    </a:cxn>
                    <a:cxn ang="0">
                      <a:pos x="4" y="40"/>
                    </a:cxn>
                    <a:cxn ang="0">
                      <a:pos x="71" y="0"/>
                    </a:cxn>
                  </a:cxnLst>
                  <a:rect l="0" t="0" r="r" b="b"/>
                  <a:pathLst>
                    <a:path w="91" h="75">
                      <a:moveTo>
                        <a:pt x="91" y="52"/>
                      </a:moveTo>
                      <a:cubicBezTo>
                        <a:pt x="18" y="75"/>
                        <a:pt x="18" y="75"/>
                        <a:pt x="18" y="75"/>
                      </a:cubicBezTo>
                      <a:cubicBezTo>
                        <a:pt x="18" y="75"/>
                        <a:pt x="0" y="67"/>
                        <a:pt x="4" y="40"/>
                      </a:cubicBezTo>
                      <a:cubicBezTo>
                        <a:pt x="71" y="0"/>
                        <a:pt x="71" y="0"/>
                        <a:pt x="71" y="0"/>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59" name="Freeform 80"/>
                <p:cNvSpPr/>
                <p:nvPr/>
              </p:nvSpPr>
              <p:spPr bwMode="auto">
                <a:xfrm>
                  <a:off x="2387600" y="939800"/>
                  <a:ext cx="63500" cy="96837"/>
                </a:xfrm>
                <a:custGeom>
                  <a:avLst/>
                  <a:gdLst/>
                  <a:ahLst/>
                  <a:cxnLst>
                    <a:cxn ang="0">
                      <a:pos x="5" y="34"/>
                    </a:cxn>
                    <a:cxn ang="0">
                      <a:pos x="29" y="55"/>
                    </a:cxn>
                    <a:cxn ang="0">
                      <a:pos x="33" y="24"/>
                    </a:cxn>
                    <a:cxn ang="0">
                      <a:pos x="9" y="3"/>
                    </a:cxn>
                    <a:cxn ang="0">
                      <a:pos x="5" y="34"/>
                    </a:cxn>
                  </a:cxnLst>
                  <a:rect l="0" t="0" r="r" b="b"/>
                  <a:pathLst>
                    <a:path w="38" h="58">
                      <a:moveTo>
                        <a:pt x="5" y="34"/>
                      </a:moveTo>
                      <a:cubicBezTo>
                        <a:pt x="11" y="48"/>
                        <a:pt x="22" y="58"/>
                        <a:pt x="29" y="55"/>
                      </a:cubicBezTo>
                      <a:cubicBezTo>
                        <a:pt x="37" y="52"/>
                        <a:pt x="38" y="38"/>
                        <a:pt x="33" y="24"/>
                      </a:cubicBezTo>
                      <a:cubicBezTo>
                        <a:pt x="27" y="9"/>
                        <a:pt x="16" y="0"/>
                        <a:pt x="9" y="3"/>
                      </a:cubicBezTo>
                      <a:cubicBezTo>
                        <a:pt x="1" y="6"/>
                        <a:pt x="0" y="20"/>
                        <a:pt x="5" y="34"/>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60" name="Freeform 82"/>
                <p:cNvSpPr/>
                <p:nvPr/>
              </p:nvSpPr>
              <p:spPr bwMode="auto">
                <a:xfrm>
                  <a:off x="2282825" y="1030288"/>
                  <a:ext cx="25400" cy="30162"/>
                </a:xfrm>
                <a:custGeom>
                  <a:avLst/>
                  <a:gdLst/>
                  <a:ahLst/>
                  <a:cxnLst>
                    <a:cxn ang="0">
                      <a:pos x="16" y="16"/>
                    </a:cxn>
                    <a:cxn ang="0">
                      <a:pos x="5" y="19"/>
                    </a:cxn>
                    <a:cxn ang="0">
                      <a:pos x="0" y="4"/>
                    </a:cxn>
                    <a:cxn ang="0">
                      <a:pos x="8" y="0"/>
                    </a:cxn>
                  </a:cxnLst>
                  <a:rect l="0" t="0" r="r" b="b"/>
                  <a:pathLst>
                    <a:path w="16" h="19">
                      <a:moveTo>
                        <a:pt x="16" y="16"/>
                      </a:moveTo>
                      <a:lnTo>
                        <a:pt x="5" y="19"/>
                      </a:lnTo>
                      <a:lnTo>
                        <a:pt x="0" y="4"/>
                      </a:lnTo>
                      <a:lnTo>
                        <a:pt x="8" y="0"/>
                      </a:ln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61" name="Freeform 83"/>
                <p:cNvSpPr/>
                <p:nvPr/>
              </p:nvSpPr>
              <p:spPr bwMode="auto">
                <a:xfrm>
                  <a:off x="2265363" y="1033463"/>
                  <a:ext cx="25400" cy="39687"/>
                </a:xfrm>
                <a:custGeom>
                  <a:avLst/>
                  <a:gdLst/>
                  <a:ahLst/>
                  <a:cxnLst>
                    <a:cxn ang="0">
                      <a:pos x="11" y="2"/>
                    </a:cxn>
                    <a:cxn ang="0">
                      <a:pos x="2" y="0"/>
                    </a:cxn>
                    <a:cxn ang="0">
                      <a:pos x="11" y="24"/>
                    </a:cxn>
                    <a:cxn ang="0">
                      <a:pos x="16" y="16"/>
                    </a:cxn>
                  </a:cxnLst>
                  <a:rect l="0" t="0" r="r" b="b"/>
                  <a:pathLst>
                    <a:path w="16" h="24">
                      <a:moveTo>
                        <a:pt x="11" y="2"/>
                      </a:moveTo>
                      <a:cubicBezTo>
                        <a:pt x="2" y="0"/>
                        <a:pt x="2" y="0"/>
                        <a:pt x="2" y="0"/>
                      </a:cubicBezTo>
                      <a:cubicBezTo>
                        <a:pt x="0" y="13"/>
                        <a:pt x="11" y="24"/>
                        <a:pt x="11" y="24"/>
                      </a:cubicBezTo>
                      <a:cubicBezTo>
                        <a:pt x="16" y="16"/>
                        <a:pt x="16" y="16"/>
                        <a:pt x="16" y="16"/>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62" name="Freeform 84"/>
                <p:cNvSpPr/>
                <p:nvPr/>
              </p:nvSpPr>
              <p:spPr bwMode="auto">
                <a:xfrm>
                  <a:off x="2289175" y="1012825"/>
                  <a:ext cx="25400" cy="57150"/>
                </a:xfrm>
                <a:custGeom>
                  <a:avLst/>
                  <a:gdLst/>
                  <a:ahLst/>
                  <a:cxnLst>
                    <a:cxn ang="0">
                      <a:pos x="15" y="35"/>
                    </a:cxn>
                    <a:cxn ang="0">
                      <a:pos x="14" y="34"/>
                    </a:cxn>
                    <a:cxn ang="0">
                      <a:pos x="12" y="33"/>
                    </a:cxn>
                    <a:cxn ang="0">
                      <a:pos x="10" y="31"/>
                    </a:cxn>
                    <a:cxn ang="0">
                      <a:pos x="8" y="29"/>
                    </a:cxn>
                    <a:cxn ang="0">
                      <a:pos x="6" y="26"/>
                    </a:cxn>
                    <a:cxn ang="0">
                      <a:pos x="4" y="23"/>
                    </a:cxn>
                    <a:cxn ang="0">
                      <a:pos x="2" y="20"/>
                    </a:cxn>
                    <a:cxn ang="0">
                      <a:pos x="1" y="13"/>
                    </a:cxn>
                    <a:cxn ang="0">
                      <a:pos x="0" y="6"/>
                    </a:cxn>
                    <a:cxn ang="0">
                      <a:pos x="1" y="0"/>
                    </a:cxn>
                    <a:cxn ang="0">
                      <a:pos x="1" y="6"/>
                    </a:cxn>
                    <a:cxn ang="0">
                      <a:pos x="3" y="19"/>
                    </a:cxn>
                    <a:cxn ang="0">
                      <a:pos x="5" y="23"/>
                    </a:cxn>
                    <a:cxn ang="0">
                      <a:pos x="7" y="26"/>
                    </a:cxn>
                    <a:cxn ang="0">
                      <a:pos x="8" y="29"/>
                    </a:cxn>
                    <a:cxn ang="0">
                      <a:pos x="10" y="31"/>
                    </a:cxn>
                    <a:cxn ang="0">
                      <a:pos x="12" y="33"/>
                    </a:cxn>
                    <a:cxn ang="0">
                      <a:pos x="14" y="34"/>
                    </a:cxn>
                    <a:cxn ang="0">
                      <a:pos x="15" y="35"/>
                    </a:cxn>
                  </a:cxnLst>
                  <a:rect l="0" t="0" r="r" b="b"/>
                  <a:pathLst>
                    <a:path w="15" h="35">
                      <a:moveTo>
                        <a:pt x="15" y="35"/>
                      </a:moveTo>
                      <a:cubicBezTo>
                        <a:pt x="15" y="35"/>
                        <a:pt x="15" y="34"/>
                        <a:pt x="14" y="34"/>
                      </a:cubicBezTo>
                      <a:cubicBezTo>
                        <a:pt x="13" y="34"/>
                        <a:pt x="13" y="33"/>
                        <a:pt x="12" y="33"/>
                      </a:cubicBezTo>
                      <a:cubicBezTo>
                        <a:pt x="11" y="32"/>
                        <a:pt x="11" y="32"/>
                        <a:pt x="10" y="31"/>
                      </a:cubicBezTo>
                      <a:cubicBezTo>
                        <a:pt x="9" y="31"/>
                        <a:pt x="9" y="30"/>
                        <a:pt x="8" y="29"/>
                      </a:cubicBezTo>
                      <a:cubicBezTo>
                        <a:pt x="7" y="28"/>
                        <a:pt x="6" y="27"/>
                        <a:pt x="6" y="26"/>
                      </a:cubicBezTo>
                      <a:cubicBezTo>
                        <a:pt x="5" y="25"/>
                        <a:pt x="5" y="24"/>
                        <a:pt x="4" y="23"/>
                      </a:cubicBezTo>
                      <a:cubicBezTo>
                        <a:pt x="3" y="22"/>
                        <a:pt x="3" y="21"/>
                        <a:pt x="2" y="20"/>
                      </a:cubicBezTo>
                      <a:cubicBezTo>
                        <a:pt x="2" y="17"/>
                        <a:pt x="1" y="15"/>
                        <a:pt x="1" y="13"/>
                      </a:cubicBezTo>
                      <a:cubicBezTo>
                        <a:pt x="0" y="10"/>
                        <a:pt x="0" y="8"/>
                        <a:pt x="0" y="6"/>
                      </a:cubicBezTo>
                      <a:cubicBezTo>
                        <a:pt x="1" y="2"/>
                        <a:pt x="1" y="0"/>
                        <a:pt x="1" y="0"/>
                      </a:cubicBezTo>
                      <a:cubicBezTo>
                        <a:pt x="1" y="0"/>
                        <a:pt x="1" y="2"/>
                        <a:pt x="1" y="6"/>
                      </a:cubicBezTo>
                      <a:cubicBezTo>
                        <a:pt x="1" y="10"/>
                        <a:pt x="2" y="15"/>
                        <a:pt x="3" y="19"/>
                      </a:cubicBezTo>
                      <a:cubicBezTo>
                        <a:pt x="4" y="21"/>
                        <a:pt x="4" y="22"/>
                        <a:pt x="5" y="23"/>
                      </a:cubicBezTo>
                      <a:cubicBezTo>
                        <a:pt x="5" y="24"/>
                        <a:pt x="6" y="25"/>
                        <a:pt x="7" y="26"/>
                      </a:cubicBezTo>
                      <a:cubicBezTo>
                        <a:pt x="7" y="27"/>
                        <a:pt x="8" y="28"/>
                        <a:pt x="8" y="29"/>
                      </a:cubicBezTo>
                      <a:cubicBezTo>
                        <a:pt x="9" y="29"/>
                        <a:pt x="10" y="30"/>
                        <a:pt x="10" y="31"/>
                      </a:cubicBezTo>
                      <a:cubicBezTo>
                        <a:pt x="11" y="31"/>
                        <a:pt x="12" y="32"/>
                        <a:pt x="12" y="33"/>
                      </a:cubicBezTo>
                      <a:cubicBezTo>
                        <a:pt x="13" y="33"/>
                        <a:pt x="13" y="33"/>
                        <a:pt x="14" y="34"/>
                      </a:cubicBezTo>
                      <a:cubicBezTo>
                        <a:pt x="15" y="34"/>
                        <a:pt x="15" y="35"/>
                        <a:pt x="15" y="3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63" name="Freeform 86"/>
                <p:cNvSpPr/>
                <p:nvPr/>
              </p:nvSpPr>
              <p:spPr bwMode="auto">
                <a:xfrm>
                  <a:off x="2282825" y="1036638"/>
                  <a:ext cx="7938" cy="23812"/>
                </a:xfrm>
                <a:custGeom>
                  <a:avLst/>
                  <a:gdLst/>
                  <a:ahLst/>
                  <a:cxnLst>
                    <a:cxn ang="0">
                      <a:pos x="5" y="14"/>
                    </a:cxn>
                    <a:cxn ang="0">
                      <a:pos x="3" y="12"/>
                    </a:cxn>
                    <a:cxn ang="0">
                      <a:pos x="2" y="10"/>
                    </a:cxn>
                    <a:cxn ang="0">
                      <a:pos x="1" y="7"/>
                    </a:cxn>
                    <a:cxn ang="0">
                      <a:pos x="0" y="2"/>
                    </a:cxn>
                    <a:cxn ang="0">
                      <a:pos x="0" y="0"/>
                    </a:cxn>
                    <a:cxn ang="0">
                      <a:pos x="0" y="2"/>
                    </a:cxn>
                    <a:cxn ang="0">
                      <a:pos x="1" y="4"/>
                    </a:cxn>
                    <a:cxn ang="0">
                      <a:pos x="2" y="7"/>
                    </a:cxn>
                    <a:cxn ang="0">
                      <a:pos x="4" y="12"/>
                    </a:cxn>
                    <a:cxn ang="0">
                      <a:pos x="5" y="14"/>
                    </a:cxn>
                  </a:cxnLst>
                  <a:rect l="0" t="0" r="r" b="b"/>
                  <a:pathLst>
                    <a:path w="5" h="14">
                      <a:moveTo>
                        <a:pt x="5" y="14"/>
                      </a:moveTo>
                      <a:cubicBezTo>
                        <a:pt x="5" y="14"/>
                        <a:pt x="4" y="13"/>
                        <a:pt x="3" y="12"/>
                      </a:cubicBezTo>
                      <a:cubicBezTo>
                        <a:pt x="3" y="11"/>
                        <a:pt x="2" y="11"/>
                        <a:pt x="2" y="10"/>
                      </a:cubicBezTo>
                      <a:cubicBezTo>
                        <a:pt x="2" y="9"/>
                        <a:pt x="1" y="8"/>
                        <a:pt x="1" y="7"/>
                      </a:cubicBezTo>
                      <a:cubicBezTo>
                        <a:pt x="0" y="5"/>
                        <a:pt x="0" y="4"/>
                        <a:pt x="0" y="2"/>
                      </a:cubicBezTo>
                      <a:cubicBezTo>
                        <a:pt x="0" y="1"/>
                        <a:pt x="0" y="0"/>
                        <a:pt x="0" y="0"/>
                      </a:cubicBezTo>
                      <a:cubicBezTo>
                        <a:pt x="0" y="0"/>
                        <a:pt x="0" y="1"/>
                        <a:pt x="0" y="2"/>
                      </a:cubicBezTo>
                      <a:cubicBezTo>
                        <a:pt x="0" y="3"/>
                        <a:pt x="1" y="4"/>
                        <a:pt x="1" y="4"/>
                      </a:cubicBezTo>
                      <a:cubicBezTo>
                        <a:pt x="1" y="5"/>
                        <a:pt x="1" y="6"/>
                        <a:pt x="2" y="7"/>
                      </a:cubicBezTo>
                      <a:cubicBezTo>
                        <a:pt x="2" y="9"/>
                        <a:pt x="3" y="10"/>
                        <a:pt x="4" y="12"/>
                      </a:cubicBezTo>
                      <a:cubicBezTo>
                        <a:pt x="4" y="13"/>
                        <a:pt x="5" y="14"/>
                        <a:pt x="5" y="14"/>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grpSp>
        </p:grpSp>
        <p:grpSp>
          <p:nvGrpSpPr>
            <p:cNvPr id="7" name="Group 144"/>
            <p:cNvGrpSpPr/>
            <p:nvPr/>
          </p:nvGrpSpPr>
          <p:grpSpPr>
            <a:xfrm>
              <a:off x="9218738" y="2200219"/>
              <a:ext cx="553610" cy="4435578"/>
              <a:chOff x="2171701" y="1331914"/>
              <a:chExt cx="393700" cy="3154362"/>
            </a:xfrm>
            <a:grpFill/>
          </p:grpSpPr>
          <p:sp>
            <p:nvSpPr>
              <p:cNvPr id="31" name="Freeform 54"/>
              <p:cNvSpPr/>
              <p:nvPr/>
            </p:nvSpPr>
            <p:spPr bwMode="auto">
              <a:xfrm>
                <a:off x="2492376" y="1331914"/>
                <a:ext cx="73025" cy="3154362"/>
              </a:xfrm>
              <a:custGeom>
                <a:avLst/>
                <a:gdLst/>
                <a:ahLst/>
                <a:cxnLst>
                  <a:cxn ang="0">
                    <a:pos x="0" y="2063"/>
                  </a:cxn>
                  <a:cxn ang="0">
                    <a:pos x="12" y="2073"/>
                  </a:cxn>
                  <a:cxn ang="0">
                    <a:pos x="24" y="2063"/>
                  </a:cxn>
                  <a:cxn ang="0">
                    <a:pos x="24" y="10"/>
                  </a:cxn>
                  <a:cxn ang="0">
                    <a:pos x="12" y="0"/>
                  </a:cxn>
                  <a:cxn ang="0">
                    <a:pos x="0" y="10"/>
                  </a:cxn>
                  <a:cxn ang="0">
                    <a:pos x="0" y="2063"/>
                  </a:cxn>
                </a:cxnLst>
                <a:rect l="0" t="0" r="r" b="b"/>
                <a:pathLst>
                  <a:path w="24" h="2073">
                    <a:moveTo>
                      <a:pt x="0" y="2063"/>
                    </a:moveTo>
                    <a:cubicBezTo>
                      <a:pt x="0" y="2069"/>
                      <a:pt x="6" y="2073"/>
                      <a:pt x="12" y="2073"/>
                    </a:cubicBezTo>
                    <a:cubicBezTo>
                      <a:pt x="19" y="2073"/>
                      <a:pt x="24" y="2069"/>
                      <a:pt x="24" y="2063"/>
                    </a:cubicBezTo>
                    <a:cubicBezTo>
                      <a:pt x="24" y="10"/>
                      <a:pt x="24" y="10"/>
                      <a:pt x="24" y="10"/>
                    </a:cubicBezTo>
                    <a:cubicBezTo>
                      <a:pt x="24" y="5"/>
                      <a:pt x="19" y="0"/>
                      <a:pt x="12" y="0"/>
                    </a:cubicBezTo>
                    <a:cubicBezTo>
                      <a:pt x="6" y="0"/>
                      <a:pt x="0" y="5"/>
                      <a:pt x="0" y="10"/>
                    </a:cubicBezTo>
                    <a:lnTo>
                      <a:pt x="0" y="2063"/>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32" name="Rectangle 55"/>
              <p:cNvSpPr>
                <a:spLocks noChangeArrowheads="1"/>
              </p:cNvSpPr>
              <p:nvPr/>
            </p:nvSpPr>
            <p:spPr bwMode="auto">
              <a:xfrm>
                <a:off x="2225675" y="2030413"/>
                <a:ext cx="320675" cy="317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33" name="Rectangle 56"/>
              <p:cNvSpPr>
                <a:spLocks noChangeArrowheads="1"/>
              </p:cNvSpPr>
              <p:nvPr/>
            </p:nvSpPr>
            <p:spPr bwMode="auto">
              <a:xfrm>
                <a:off x="2225675" y="217963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34" name="Rectangle 57"/>
              <p:cNvSpPr>
                <a:spLocks noChangeArrowheads="1"/>
              </p:cNvSpPr>
              <p:nvPr/>
            </p:nvSpPr>
            <p:spPr bwMode="auto">
              <a:xfrm>
                <a:off x="2225675" y="166211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35" name="Rectangle 58"/>
              <p:cNvSpPr>
                <a:spLocks noChangeArrowheads="1"/>
              </p:cNvSpPr>
              <p:nvPr/>
            </p:nvSpPr>
            <p:spPr bwMode="auto">
              <a:xfrm>
                <a:off x="2225675" y="149701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36" name="Rectangle 59"/>
              <p:cNvSpPr>
                <a:spLocks noChangeArrowheads="1"/>
              </p:cNvSpPr>
              <p:nvPr/>
            </p:nvSpPr>
            <p:spPr bwMode="auto">
              <a:xfrm>
                <a:off x="2225675" y="1814513"/>
                <a:ext cx="320675" cy="317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37" name="Rectangle 60"/>
              <p:cNvSpPr>
                <a:spLocks noChangeArrowheads="1"/>
              </p:cNvSpPr>
              <p:nvPr/>
            </p:nvSpPr>
            <p:spPr bwMode="auto">
              <a:xfrm>
                <a:off x="2225675" y="234473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38" name="Rectangle 61"/>
              <p:cNvSpPr>
                <a:spLocks noChangeArrowheads="1"/>
              </p:cNvSpPr>
              <p:nvPr/>
            </p:nvSpPr>
            <p:spPr bwMode="auto">
              <a:xfrm>
                <a:off x="2225675" y="249713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39" name="Rectangle 62"/>
              <p:cNvSpPr>
                <a:spLocks noChangeArrowheads="1"/>
              </p:cNvSpPr>
              <p:nvPr/>
            </p:nvSpPr>
            <p:spPr bwMode="auto">
              <a:xfrm>
                <a:off x="2225675" y="266065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40" name="Rectangle 63"/>
              <p:cNvSpPr>
                <a:spLocks noChangeArrowheads="1"/>
              </p:cNvSpPr>
              <p:nvPr/>
            </p:nvSpPr>
            <p:spPr bwMode="auto">
              <a:xfrm>
                <a:off x="2225675" y="281305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41" name="Rectangle 64"/>
              <p:cNvSpPr>
                <a:spLocks noChangeArrowheads="1"/>
              </p:cNvSpPr>
              <p:nvPr/>
            </p:nvSpPr>
            <p:spPr bwMode="auto">
              <a:xfrm>
                <a:off x="2225675" y="297815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42" name="Rectangle 65"/>
              <p:cNvSpPr>
                <a:spLocks noChangeArrowheads="1"/>
              </p:cNvSpPr>
              <p:nvPr/>
            </p:nvSpPr>
            <p:spPr bwMode="auto">
              <a:xfrm>
                <a:off x="2225675" y="3127375"/>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43" name="Rectangle 66"/>
              <p:cNvSpPr>
                <a:spLocks noChangeArrowheads="1"/>
              </p:cNvSpPr>
              <p:nvPr/>
            </p:nvSpPr>
            <p:spPr bwMode="auto">
              <a:xfrm>
                <a:off x="2225675" y="329406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44" name="Rectangle 67"/>
              <p:cNvSpPr>
                <a:spLocks noChangeArrowheads="1"/>
              </p:cNvSpPr>
              <p:nvPr/>
            </p:nvSpPr>
            <p:spPr bwMode="auto">
              <a:xfrm>
                <a:off x="2225675" y="3443288"/>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45" name="Rectangle 68"/>
              <p:cNvSpPr>
                <a:spLocks noChangeArrowheads="1"/>
              </p:cNvSpPr>
              <p:nvPr/>
            </p:nvSpPr>
            <p:spPr bwMode="auto">
              <a:xfrm>
                <a:off x="2225675" y="3609975"/>
                <a:ext cx="320675" cy="317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46" name="Rectangle 69"/>
              <p:cNvSpPr>
                <a:spLocks noChangeArrowheads="1"/>
              </p:cNvSpPr>
              <p:nvPr/>
            </p:nvSpPr>
            <p:spPr bwMode="auto">
              <a:xfrm>
                <a:off x="2225675" y="375920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47" name="Rectangle 70"/>
              <p:cNvSpPr>
                <a:spLocks noChangeArrowheads="1"/>
              </p:cNvSpPr>
              <p:nvPr/>
            </p:nvSpPr>
            <p:spPr bwMode="auto">
              <a:xfrm>
                <a:off x="2225675" y="392430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48" name="Rectangle 71"/>
              <p:cNvSpPr>
                <a:spLocks noChangeArrowheads="1"/>
              </p:cNvSpPr>
              <p:nvPr/>
            </p:nvSpPr>
            <p:spPr bwMode="auto">
              <a:xfrm>
                <a:off x="2225675" y="4076700"/>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49" name="Rectangle 72"/>
              <p:cNvSpPr>
                <a:spLocks noChangeArrowheads="1"/>
              </p:cNvSpPr>
              <p:nvPr/>
            </p:nvSpPr>
            <p:spPr bwMode="auto">
              <a:xfrm>
                <a:off x="2225675" y="4240213"/>
                <a:ext cx="320675" cy="33337"/>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50" name="Freeform 75"/>
              <p:cNvSpPr/>
              <p:nvPr/>
            </p:nvSpPr>
            <p:spPr bwMode="auto">
              <a:xfrm>
                <a:off x="2171701" y="1331914"/>
                <a:ext cx="73025" cy="3154362"/>
              </a:xfrm>
              <a:custGeom>
                <a:avLst/>
                <a:gdLst/>
                <a:ahLst/>
                <a:cxnLst>
                  <a:cxn ang="0">
                    <a:pos x="0" y="2063"/>
                  </a:cxn>
                  <a:cxn ang="0">
                    <a:pos x="12" y="2073"/>
                  </a:cxn>
                  <a:cxn ang="0">
                    <a:pos x="24" y="2063"/>
                  </a:cxn>
                  <a:cxn ang="0">
                    <a:pos x="24" y="10"/>
                  </a:cxn>
                  <a:cxn ang="0">
                    <a:pos x="12" y="0"/>
                  </a:cxn>
                  <a:cxn ang="0">
                    <a:pos x="0" y="10"/>
                  </a:cxn>
                  <a:cxn ang="0">
                    <a:pos x="0" y="2063"/>
                  </a:cxn>
                </a:cxnLst>
                <a:rect l="0" t="0" r="r" b="b"/>
                <a:pathLst>
                  <a:path w="24" h="2073">
                    <a:moveTo>
                      <a:pt x="0" y="2063"/>
                    </a:moveTo>
                    <a:cubicBezTo>
                      <a:pt x="0" y="2069"/>
                      <a:pt x="5" y="2073"/>
                      <a:pt x="12" y="2073"/>
                    </a:cubicBezTo>
                    <a:cubicBezTo>
                      <a:pt x="18" y="2073"/>
                      <a:pt x="24" y="2069"/>
                      <a:pt x="24" y="2063"/>
                    </a:cubicBezTo>
                    <a:cubicBezTo>
                      <a:pt x="24" y="10"/>
                      <a:pt x="24" y="10"/>
                      <a:pt x="24" y="10"/>
                    </a:cubicBezTo>
                    <a:cubicBezTo>
                      <a:pt x="24" y="5"/>
                      <a:pt x="18" y="0"/>
                      <a:pt x="12" y="0"/>
                    </a:cubicBezTo>
                    <a:cubicBezTo>
                      <a:pt x="5" y="0"/>
                      <a:pt x="0" y="5"/>
                      <a:pt x="0" y="10"/>
                    </a:cubicBezTo>
                    <a:lnTo>
                      <a:pt x="0" y="2063"/>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grpSp>
        <p:grpSp>
          <p:nvGrpSpPr>
            <p:cNvPr id="8" name="Group 149"/>
            <p:cNvGrpSpPr/>
            <p:nvPr/>
          </p:nvGrpSpPr>
          <p:grpSpPr>
            <a:xfrm>
              <a:off x="10346049" y="4858887"/>
              <a:ext cx="817022" cy="1756819"/>
              <a:chOff x="2973388" y="3517900"/>
              <a:chExt cx="581025" cy="1249362"/>
            </a:xfrm>
            <a:grpFill/>
          </p:grpSpPr>
          <p:sp>
            <p:nvSpPr>
              <p:cNvPr id="18" name="Rectangle 42"/>
              <p:cNvSpPr>
                <a:spLocks noChangeArrowheads="1"/>
              </p:cNvSpPr>
              <p:nvPr/>
            </p:nvSpPr>
            <p:spPr bwMode="auto">
              <a:xfrm>
                <a:off x="3184525" y="4241800"/>
                <a:ext cx="369888" cy="244475"/>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19" name="Freeform 43"/>
              <p:cNvSpPr/>
              <p:nvPr/>
            </p:nvSpPr>
            <p:spPr bwMode="auto">
              <a:xfrm>
                <a:off x="3332163" y="4202113"/>
                <a:ext cx="85725" cy="39687"/>
              </a:xfrm>
              <a:custGeom>
                <a:avLst/>
                <a:gdLst/>
                <a:ahLst/>
                <a:cxnLst>
                  <a:cxn ang="0">
                    <a:pos x="51" y="24"/>
                  </a:cxn>
                  <a:cxn ang="0">
                    <a:pos x="44" y="7"/>
                  </a:cxn>
                  <a:cxn ang="0">
                    <a:pos x="26" y="0"/>
                  </a:cxn>
                  <a:cxn ang="0">
                    <a:pos x="24" y="0"/>
                  </a:cxn>
                  <a:cxn ang="0">
                    <a:pos x="7" y="7"/>
                  </a:cxn>
                  <a:cxn ang="0">
                    <a:pos x="0" y="24"/>
                  </a:cxn>
                  <a:cxn ang="0">
                    <a:pos x="8" y="24"/>
                  </a:cxn>
                  <a:cxn ang="0">
                    <a:pos x="12" y="13"/>
                  </a:cxn>
                  <a:cxn ang="0">
                    <a:pos x="24" y="8"/>
                  </a:cxn>
                  <a:cxn ang="0">
                    <a:pos x="26" y="8"/>
                  </a:cxn>
                  <a:cxn ang="0">
                    <a:pos x="39" y="13"/>
                  </a:cxn>
                  <a:cxn ang="0">
                    <a:pos x="43" y="24"/>
                  </a:cxn>
                  <a:cxn ang="0">
                    <a:pos x="51" y="24"/>
                  </a:cxn>
                </a:cxnLst>
                <a:rect l="0" t="0" r="r" b="b"/>
                <a:pathLst>
                  <a:path w="51" h="24">
                    <a:moveTo>
                      <a:pt x="51" y="24"/>
                    </a:moveTo>
                    <a:cubicBezTo>
                      <a:pt x="51" y="17"/>
                      <a:pt x="49" y="11"/>
                      <a:pt x="44" y="7"/>
                    </a:cubicBezTo>
                    <a:cubicBezTo>
                      <a:pt x="39" y="3"/>
                      <a:pt x="33" y="0"/>
                      <a:pt x="26" y="0"/>
                    </a:cubicBezTo>
                    <a:cubicBezTo>
                      <a:pt x="24" y="0"/>
                      <a:pt x="24" y="0"/>
                      <a:pt x="24" y="0"/>
                    </a:cubicBezTo>
                    <a:cubicBezTo>
                      <a:pt x="18" y="0"/>
                      <a:pt x="11" y="3"/>
                      <a:pt x="7" y="7"/>
                    </a:cubicBezTo>
                    <a:cubicBezTo>
                      <a:pt x="2" y="11"/>
                      <a:pt x="0" y="17"/>
                      <a:pt x="0" y="24"/>
                    </a:cubicBezTo>
                    <a:cubicBezTo>
                      <a:pt x="8" y="24"/>
                      <a:pt x="8" y="24"/>
                      <a:pt x="8" y="24"/>
                    </a:cubicBezTo>
                    <a:cubicBezTo>
                      <a:pt x="8" y="20"/>
                      <a:pt x="9" y="16"/>
                      <a:pt x="12" y="13"/>
                    </a:cubicBezTo>
                    <a:cubicBezTo>
                      <a:pt x="16" y="10"/>
                      <a:pt x="20" y="8"/>
                      <a:pt x="24" y="8"/>
                    </a:cubicBezTo>
                    <a:cubicBezTo>
                      <a:pt x="26" y="8"/>
                      <a:pt x="26" y="8"/>
                      <a:pt x="26" y="8"/>
                    </a:cubicBezTo>
                    <a:cubicBezTo>
                      <a:pt x="31" y="8"/>
                      <a:pt x="35" y="10"/>
                      <a:pt x="39" y="13"/>
                    </a:cubicBezTo>
                    <a:cubicBezTo>
                      <a:pt x="42" y="16"/>
                      <a:pt x="43" y="20"/>
                      <a:pt x="43" y="24"/>
                    </a:cubicBezTo>
                    <a:lnTo>
                      <a:pt x="51" y="24"/>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20" name="Rectangle 44"/>
              <p:cNvSpPr>
                <a:spLocks noChangeArrowheads="1"/>
              </p:cNvSpPr>
              <p:nvPr/>
            </p:nvSpPr>
            <p:spPr bwMode="auto">
              <a:xfrm>
                <a:off x="3263900" y="4316413"/>
                <a:ext cx="290513" cy="6350"/>
              </a:xfrm>
              <a:prstGeom prst="rect">
                <a:avLst/>
              </a:prstGeom>
              <a:grpFill/>
              <a:ln w="9525">
                <a:noFill/>
                <a:miter lim="800000"/>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21" name="Freeform 45"/>
              <p:cNvSpPr/>
              <p:nvPr/>
            </p:nvSpPr>
            <p:spPr bwMode="auto">
              <a:xfrm>
                <a:off x="3263900" y="4316413"/>
                <a:ext cx="290513" cy="6350"/>
              </a:xfrm>
              <a:custGeom>
                <a:avLst/>
                <a:gdLst/>
                <a:ahLst/>
                <a:cxnLst>
                  <a:cxn ang="0">
                    <a:pos x="0" y="4"/>
                  </a:cxn>
                  <a:cxn ang="0">
                    <a:pos x="183" y="4"/>
                  </a:cxn>
                  <a:cxn ang="0">
                    <a:pos x="183" y="0"/>
                  </a:cxn>
                  <a:cxn ang="0">
                    <a:pos x="0" y="0"/>
                  </a:cxn>
                </a:cxnLst>
                <a:rect l="0" t="0" r="r" b="b"/>
                <a:pathLst>
                  <a:path w="183" h="4">
                    <a:moveTo>
                      <a:pt x="0" y="4"/>
                    </a:moveTo>
                    <a:lnTo>
                      <a:pt x="183" y="4"/>
                    </a:lnTo>
                    <a:lnTo>
                      <a:pt x="183" y="0"/>
                    </a:lnTo>
                    <a:lnTo>
                      <a:pt x="0" y="0"/>
                    </a:ln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22" name="Freeform 46"/>
              <p:cNvSpPr/>
              <p:nvPr/>
            </p:nvSpPr>
            <p:spPr bwMode="auto">
              <a:xfrm>
                <a:off x="3348038" y="4295775"/>
                <a:ext cx="53975" cy="46037"/>
              </a:xfrm>
              <a:custGeom>
                <a:avLst/>
                <a:gdLst/>
                <a:ahLst/>
                <a:cxnLst>
                  <a:cxn ang="0">
                    <a:pos x="8" y="29"/>
                  </a:cxn>
                  <a:cxn ang="0">
                    <a:pos x="0" y="15"/>
                  </a:cxn>
                  <a:cxn ang="0">
                    <a:pos x="8" y="0"/>
                  </a:cxn>
                  <a:cxn ang="0">
                    <a:pos x="25" y="0"/>
                  </a:cxn>
                  <a:cxn ang="0">
                    <a:pos x="34" y="15"/>
                  </a:cxn>
                  <a:cxn ang="0">
                    <a:pos x="25" y="29"/>
                  </a:cxn>
                  <a:cxn ang="0">
                    <a:pos x="8" y="29"/>
                  </a:cxn>
                </a:cxnLst>
                <a:rect l="0" t="0" r="r" b="b"/>
                <a:pathLst>
                  <a:path w="34" h="29">
                    <a:moveTo>
                      <a:pt x="8" y="29"/>
                    </a:moveTo>
                    <a:lnTo>
                      <a:pt x="0" y="15"/>
                    </a:lnTo>
                    <a:lnTo>
                      <a:pt x="8" y="0"/>
                    </a:lnTo>
                    <a:lnTo>
                      <a:pt x="25" y="0"/>
                    </a:lnTo>
                    <a:lnTo>
                      <a:pt x="34" y="15"/>
                    </a:lnTo>
                    <a:lnTo>
                      <a:pt x="25" y="29"/>
                    </a:lnTo>
                    <a:lnTo>
                      <a:pt x="8" y="29"/>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grpSp>
            <p:nvGrpSpPr>
              <p:cNvPr id="23" name="Group 147"/>
              <p:cNvGrpSpPr/>
              <p:nvPr/>
            </p:nvGrpSpPr>
            <p:grpSpPr>
              <a:xfrm>
                <a:off x="2973388" y="3517900"/>
                <a:ext cx="431800" cy="1249362"/>
                <a:chOff x="2973388" y="3517900"/>
                <a:chExt cx="431800" cy="1249362"/>
              </a:xfrm>
              <a:grpFill/>
            </p:grpSpPr>
            <p:grpSp>
              <p:nvGrpSpPr>
                <p:cNvPr id="24" name="Group 146"/>
                <p:cNvGrpSpPr/>
                <p:nvPr/>
              </p:nvGrpSpPr>
              <p:grpSpPr>
                <a:xfrm>
                  <a:off x="2973388" y="3541713"/>
                  <a:ext cx="431800" cy="1225549"/>
                  <a:chOff x="2973388" y="3541713"/>
                  <a:chExt cx="431800" cy="1225549"/>
                </a:xfrm>
                <a:grpFill/>
              </p:grpSpPr>
              <p:sp>
                <p:nvSpPr>
                  <p:cNvPr id="26" name="Oval 5"/>
                  <p:cNvSpPr>
                    <a:spLocks noChangeArrowheads="1"/>
                  </p:cNvSpPr>
                  <p:nvPr/>
                </p:nvSpPr>
                <p:spPr bwMode="auto">
                  <a:xfrm>
                    <a:off x="3224213" y="3619500"/>
                    <a:ext cx="22225" cy="26987"/>
                  </a:xfrm>
                  <a:prstGeom prst="ellipse">
                    <a:avLst/>
                  </a:pr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27" name="Freeform 6"/>
                  <p:cNvSpPr/>
                  <p:nvPr/>
                </p:nvSpPr>
                <p:spPr bwMode="auto">
                  <a:xfrm>
                    <a:off x="3146425" y="3694113"/>
                    <a:ext cx="71438" cy="58737"/>
                  </a:xfrm>
                  <a:custGeom>
                    <a:avLst/>
                    <a:gdLst/>
                    <a:ahLst/>
                    <a:cxnLst>
                      <a:cxn ang="0">
                        <a:pos x="28" y="0"/>
                      </a:cxn>
                      <a:cxn ang="0">
                        <a:pos x="0" y="19"/>
                      </a:cxn>
                      <a:cxn ang="0">
                        <a:pos x="7" y="35"/>
                      </a:cxn>
                      <a:cxn ang="0">
                        <a:pos x="41" y="28"/>
                      </a:cxn>
                      <a:cxn ang="0">
                        <a:pos x="43" y="7"/>
                      </a:cxn>
                    </a:cxnLst>
                    <a:rect l="0" t="0" r="r" b="b"/>
                    <a:pathLst>
                      <a:path w="43" h="35">
                        <a:moveTo>
                          <a:pt x="28" y="0"/>
                        </a:moveTo>
                        <a:cubicBezTo>
                          <a:pt x="28" y="0"/>
                          <a:pt x="30" y="29"/>
                          <a:pt x="0" y="19"/>
                        </a:cubicBezTo>
                        <a:cubicBezTo>
                          <a:pt x="7" y="35"/>
                          <a:pt x="7" y="35"/>
                          <a:pt x="7" y="35"/>
                        </a:cubicBezTo>
                        <a:cubicBezTo>
                          <a:pt x="41" y="28"/>
                          <a:pt x="41" y="28"/>
                          <a:pt x="41" y="28"/>
                        </a:cubicBezTo>
                        <a:cubicBezTo>
                          <a:pt x="43" y="7"/>
                          <a:pt x="43" y="7"/>
                          <a:pt x="43" y="7"/>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28" name="Freeform 47"/>
                  <p:cNvSpPr/>
                  <p:nvPr/>
                </p:nvSpPr>
                <p:spPr bwMode="auto">
                  <a:xfrm>
                    <a:off x="3152775" y="4138613"/>
                    <a:ext cx="150813" cy="581025"/>
                  </a:xfrm>
                  <a:custGeom>
                    <a:avLst/>
                    <a:gdLst/>
                    <a:ahLst/>
                    <a:cxnLst>
                      <a:cxn ang="0">
                        <a:pos x="90" y="320"/>
                      </a:cxn>
                      <a:cxn ang="0">
                        <a:pos x="68" y="209"/>
                      </a:cxn>
                      <a:cxn ang="0">
                        <a:pos x="71" y="19"/>
                      </a:cxn>
                      <a:cxn ang="0">
                        <a:pos x="71" y="0"/>
                      </a:cxn>
                      <a:cxn ang="0">
                        <a:pos x="7" y="11"/>
                      </a:cxn>
                      <a:cxn ang="0">
                        <a:pos x="18" y="215"/>
                      </a:cxn>
                      <a:cxn ang="0">
                        <a:pos x="37" y="320"/>
                      </a:cxn>
                      <a:cxn ang="0">
                        <a:pos x="8" y="349"/>
                      </a:cxn>
                      <a:cxn ang="0">
                        <a:pos x="90" y="349"/>
                      </a:cxn>
                      <a:cxn ang="0">
                        <a:pos x="90" y="320"/>
                      </a:cxn>
                    </a:cxnLst>
                    <a:rect l="0" t="0" r="r" b="b"/>
                    <a:pathLst>
                      <a:path w="90" h="349">
                        <a:moveTo>
                          <a:pt x="90" y="320"/>
                        </a:moveTo>
                        <a:cubicBezTo>
                          <a:pt x="90" y="320"/>
                          <a:pt x="72" y="243"/>
                          <a:pt x="68" y="209"/>
                        </a:cubicBezTo>
                        <a:cubicBezTo>
                          <a:pt x="64" y="166"/>
                          <a:pt x="69" y="50"/>
                          <a:pt x="71" y="19"/>
                        </a:cubicBezTo>
                        <a:cubicBezTo>
                          <a:pt x="71" y="14"/>
                          <a:pt x="71" y="0"/>
                          <a:pt x="71" y="0"/>
                        </a:cubicBezTo>
                        <a:cubicBezTo>
                          <a:pt x="7" y="11"/>
                          <a:pt x="7" y="11"/>
                          <a:pt x="7" y="11"/>
                        </a:cubicBezTo>
                        <a:cubicBezTo>
                          <a:pt x="7" y="11"/>
                          <a:pt x="14" y="182"/>
                          <a:pt x="18" y="215"/>
                        </a:cubicBezTo>
                        <a:cubicBezTo>
                          <a:pt x="22" y="247"/>
                          <a:pt x="37" y="320"/>
                          <a:pt x="37" y="320"/>
                        </a:cubicBezTo>
                        <a:cubicBezTo>
                          <a:pt x="0" y="329"/>
                          <a:pt x="8" y="349"/>
                          <a:pt x="8" y="349"/>
                        </a:cubicBezTo>
                        <a:cubicBezTo>
                          <a:pt x="90" y="349"/>
                          <a:pt x="90" y="349"/>
                          <a:pt x="90" y="349"/>
                        </a:cubicBezTo>
                        <a:lnTo>
                          <a:pt x="90" y="320"/>
                        </a:ln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29" name="Freeform 48"/>
                  <p:cNvSpPr/>
                  <p:nvPr/>
                </p:nvSpPr>
                <p:spPr bwMode="auto">
                  <a:xfrm>
                    <a:off x="2973388" y="4146550"/>
                    <a:ext cx="273050" cy="620712"/>
                  </a:xfrm>
                  <a:custGeom>
                    <a:avLst/>
                    <a:gdLst/>
                    <a:ahLst/>
                    <a:cxnLst>
                      <a:cxn ang="0">
                        <a:pos x="112" y="115"/>
                      </a:cxn>
                      <a:cxn ang="0">
                        <a:pos x="164" y="7"/>
                      </a:cxn>
                      <a:cxn ang="0">
                        <a:pos x="48" y="0"/>
                      </a:cxn>
                      <a:cxn ang="0">
                        <a:pos x="40" y="194"/>
                      </a:cxn>
                      <a:cxn ang="0">
                        <a:pos x="53" y="340"/>
                      </a:cxn>
                      <a:cxn ang="0">
                        <a:pos x="0" y="373"/>
                      </a:cxn>
                      <a:cxn ang="0">
                        <a:pos x="96" y="373"/>
                      </a:cxn>
                      <a:cxn ang="0">
                        <a:pos x="97" y="345"/>
                      </a:cxn>
                      <a:cxn ang="0">
                        <a:pos x="95" y="193"/>
                      </a:cxn>
                      <a:cxn ang="0">
                        <a:pos x="112" y="115"/>
                      </a:cxn>
                    </a:cxnLst>
                    <a:rect l="0" t="0" r="r" b="b"/>
                    <a:pathLst>
                      <a:path w="164" h="373">
                        <a:moveTo>
                          <a:pt x="112" y="115"/>
                        </a:moveTo>
                        <a:cubicBezTo>
                          <a:pt x="164" y="7"/>
                          <a:pt x="164" y="7"/>
                          <a:pt x="164" y="7"/>
                        </a:cubicBezTo>
                        <a:cubicBezTo>
                          <a:pt x="48" y="0"/>
                          <a:pt x="48" y="0"/>
                          <a:pt x="48" y="0"/>
                        </a:cubicBezTo>
                        <a:cubicBezTo>
                          <a:pt x="48" y="0"/>
                          <a:pt x="45" y="132"/>
                          <a:pt x="40" y="194"/>
                        </a:cubicBezTo>
                        <a:cubicBezTo>
                          <a:pt x="38" y="218"/>
                          <a:pt x="50" y="316"/>
                          <a:pt x="53" y="340"/>
                        </a:cubicBezTo>
                        <a:cubicBezTo>
                          <a:pt x="11" y="340"/>
                          <a:pt x="0" y="373"/>
                          <a:pt x="0" y="373"/>
                        </a:cubicBezTo>
                        <a:cubicBezTo>
                          <a:pt x="96" y="373"/>
                          <a:pt x="96" y="373"/>
                          <a:pt x="96" y="373"/>
                        </a:cubicBezTo>
                        <a:cubicBezTo>
                          <a:pt x="97" y="345"/>
                          <a:pt x="97" y="345"/>
                          <a:pt x="97" y="345"/>
                        </a:cubicBezTo>
                        <a:cubicBezTo>
                          <a:pt x="97" y="345"/>
                          <a:pt x="91" y="274"/>
                          <a:pt x="95" y="193"/>
                        </a:cubicBezTo>
                        <a:cubicBezTo>
                          <a:pt x="96" y="174"/>
                          <a:pt x="112" y="115"/>
                          <a:pt x="112" y="11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30" name="Freeform 49"/>
                  <p:cNvSpPr>
                    <a:spLocks noEditPoints="1"/>
                  </p:cNvSpPr>
                  <p:nvPr/>
                </p:nvSpPr>
                <p:spPr bwMode="auto">
                  <a:xfrm>
                    <a:off x="2976563" y="3541713"/>
                    <a:ext cx="428625" cy="685800"/>
                  </a:xfrm>
                  <a:custGeom>
                    <a:avLst/>
                    <a:gdLst/>
                    <a:ahLst/>
                    <a:cxnLst>
                      <a:cxn ang="0">
                        <a:pos x="252" y="390"/>
                      </a:cxn>
                      <a:cxn ang="0">
                        <a:pos x="258" y="390"/>
                      </a:cxn>
                      <a:cxn ang="0">
                        <a:pos x="251" y="252"/>
                      </a:cxn>
                      <a:cxn ang="0">
                        <a:pos x="227" y="144"/>
                      </a:cxn>
                      <a:cxn ang="0">
                        <a:pos x="173" y="115"/>
                      </a:cxn>
                      <a:cxn ang="0">
                        <a:pos x="173" y="109"/>
                      </a:cxn>
                      <a:cxn ang="0">
                        <a:pos x="173" y="109"/>
                      </a:cxn>
                      <a:cxn ang="0">
                        <a:pos x="173" y="99"/>
                      </a:cxn>
                      <a:cxn ang="0">
                        <a:pos x="159" y="93"/>
                      </a:cxn>
                      <a:cxn ang="0">
                        <a:pos x="152" y="25"/>
                      </a:cxn>
                      <a:cxn ang="0">
                        <a:pos x="132" y="13"/>
                      </a:cxn>
                      <a:cxn ang="0">
                        <a:pos x="132" y="13"/>
                      </a:cxn>
                      <a:cxn ang="0">
                        <a:pos x="112" y="4"/>
                      </a:cxn>
                      <a:cxn ang="0">
                        <a:pos x="100" y="0"/>
                      </a:cxn>
                      <a:cxn ang="0">
                        <a:pos x="33" y="19"/>
                      </a:cxn>
                      <a:cxn ang="0">
                        <a:pos x="3" y="39"/>
                      </a:cxn>
                      <a:cxn ang="0">
                        <a:pos x="82" y="152"/>
                      </a:cxn>
                      <a:cxn ang="0">
                        <a:pos x="80" y="159"/>
                      </a:cxn>
                      <a:cxn ang="0">
                        <a:pos x="57" y="244"/>
                      </a:cxn>
                      <a:cxn ang="0">
                        <a:pos x="30" y="370"/>
                      </a:cxn>
                      <a:cxn ang="0">
                        <a:pos x="197" y="370"/>
                      </a:cxn>
                      <a:cxn ang="0">
                        <a:pos x="209" y="231"/>
                      </a:cxn>
                      <a:cxn ang="0">
                        <a:pos x="215" y="262"/>
                      </a:cxn>
                      <a:cxn ang="0">
                        <a:pos x="223" y="390"/>
                      </a:cxn>
                      <a:cxn ang="0">
                        <a:pos x="227" y="390"/>
                      </a:cxn>
                      <a:cxn ang="0">
                        <a:pos x="227" y="395"/>
                      </a:cxn>
                      <a:cxn ang="0">
                        <a:pos x="227" y="396"/>
                      </a:cxn>
                      <a:cxn ang="0">
                        <a:pos x="241" y="411"/>
                      </a:cxn>
                      <a:cxn ang="0">
                        <a:pos x="252" y="394"/>
                      </a:cxn>
                      <a:cxn ang="0">
                        <a:pos x="252" y="393"/>
                      </a:cxn>
                      <a:cxn ang="0">
                        <a:pos x="252" y="390"/>
                      </a:cxn>
                      <a:cxn ang="0">
                        <a:pos x="130" y="103"/>
                      </a:cxn>
                      <a:cxn ang="0">
                        <a:pos x="121" y="112"/>
                      </a:cxn>
                      <a:cxn ang="0">
                        <a:pos x="107" y="113"/>
                      </a:cxn>
                      <a:cxn ang="0">
                        <a:pos x="37" y="45"/>
                      </a:cxn>
                      <a:cxn ang="0">
                        <a:pos x="102" y="27"/>
                      </a:cxn>
                      <a:cxn ang="0">
                        <a:pos x="101" y="21"/>
                      </a:cxn>
                      <a:cxn ang="0">
                        <a:pos x="105" y="22"/>
                      </a:cxn>
                      <a:cxn ang="0">
                        <a:pos x="124" y="25"/>
                      </a:cxn>
                      <a:cxn ang="0">
                        <a:pos x="120" y="32"/>
                      </a:cxn>
                      <a:cxn ang="0">
                        <a:pos x="106" y="38"/>
                      </a:cxn>
                      <a:cxn ang="0">
                        <a:pos x="111" y="47"/>
                      </a:cxn>
                      <a:cxn ang="0">
                        <a:pos x="111" y="47"/>
                      </a:cxn>
                      <a:cxn ang="0">
                        <a:pos x="102" y="72"/>
                      </a:cxn>
                      <a:cxn ang="0">
                        <a:pos x="130" y="92"/>
                      </a:cxn>
                      <a:cxn ang="0">
                        <a:pos x="130" y="103"/>
                      </a:cxn>
                    </a:cxnLst>
                    <a:rect l="0" t="0" r="r" b="b"/>
                    <a:pathLst>
                      <a:path w="258" h="412">
                        <a:moveTo>
                          <a:pt x="252" y="390"/>
                        </a:moveTo>
                        <a:cubicBezTo>
                          <a:pt x="258" y="390"/>
                          <a:pt x="258" y="390"/>
                          <a:pt x="258" y="390"/>
                        </a:cubicBezTo>
                        <a:cubicBezTo>
                          <a:pt x="258" y="390"/>
                          <a:pt x="254" y="283"/>
                          <a:pt x="251" y="252"/>
                        </a:cubicBezTo>
                        <a:cubicBezTo>
                          <a:pt x="243" y="191"/>
                          <a:pt x="231" y="152"/>
                          <a:pt x="227" y="144"/>
                        </a:cubicBezTo>
                        <a:cubicBezTo>
                          <a:pt x="221" y="135"/>
                          <a:pt x="173" y="115"/>
                          <a:pt x="173" y="115"/>
                        </a:cubicBezTo>
                        <a:cubicBezTo>
                          <a:pt x="173" y="109"/>
                          <a:pt x="173" y="109"/>
                          <a:pt x="173" y="109"/>
                        </a:cubicBezTo>
                        <a:cubicBezTo>
                          <a:pt x="173" y="109"/>
                          <a:pt x="173" y="109"/>
                          <a:pt x="173" y="109"/>
                        </a:cubicBezTo>
                        <a:cubicBezTo>
                          <a:pt x="173" y="99"/>
                          <a:pt x="173" y="99"/>
                          <a:pt x="173" y="99"/>
                        </a:cubicBezTo>
                        <a:cubicBezTo>
                          <a:pt x="159" y="93"/>
                          <a:pt x="159" y="93"/>
                          <a:pt x="159" y="93"/>
                        </a:cubicBezTo>
                        <a:cubicBezTo>
                          <a:pt x="159" y="93"/>
                          <a:pt x="156" y="30"/>
                          <a:pt x="152" y="25"/>
                        </a:cubicBezTo>
                        <a:cubicBezTo>
                          <a:pt x="140" y="8"/>
                          <a:pt x="132" y="13"/>
                          <a:pt x="132" y="13"/>
                        </a:cubicBezTo>
                        <a:cubicBezTo>
                          <a:pt x="132" y="13"/>
                          <a:pt x="132" y="13"/>
                          <a:pt x="132" y="13"/>
                        </a:cubicBezTo>
                        <a:cubicBezTo>
                          <a:pt x="126" y="9"/>
                          <a:pt x="116" y="6"/>
                          <a:pt x="112" y="4"/>
                        </a:cubicBezTo>
                        <a:cubicBezTo>
                          <a:pt x="103" y="1"/>
                          <a:pt x="100" y="0"/>
                          <a:pt x="100" y="0"/>
                        </a:cubicBezTo>
                        <a:cubicBezTo>
                          <a:pt x="33" y="19"/>
                          <a:pt x="33" y="19"/>
                          <a:pt x="33" y="19"/>
                        </a:cubicBezTo>
                        <a:cubicBezTo>
                          <a:pt x="33" y="19"/>
                          <a:pt x="4" y="28"/>
                          <a:pt x="3" y="39"/>
                        </a:cubicBezTo>
                        <a:cubicBezTo>
                          <a:pt x="0" y="65"/>
                          <a:pt x="61" y="130"/>
                          <a:pt x="82" y="152"/>
                        </a:cubicBezTo>
                        <a:cubicBezTo>
                          <a:pt x="82" y="154"/>
                          <a:pt x="81" y="156"/>
                          <a:pt x="80" y="159"/>
                        </a:cubicBezTo>
                        <a:cubicBezTo>
                          <a:pt x="74" y="180"/>
                          <a:pt x="66" y="208"/>
                          <a:pt x="57" y="244"/>
                        </a:cubicBezTo>
                        <a:cubicBezTo>
                          <a:pt x="45" y="293"/>
                          <a:pt x="30" y="370"/>
                          <a:pt x="30" y="370"/>
                        </a:cubicBezTo>
                        <a:cubicBezTo>
                          <a:pt x="197" y="370"/>
                          <a:pt x="197" y="370"/>
                          <a:pt x="197" y="370"/>
                        </a:cubicBezTo>
                        <a:cubicBezTo>
                          <a:pt x="197" y="370"/>
                          <a:pt x="199" y="295"/>
                          <a:pt x="209" y="231"/>
                        </a:cubicBezTo>
                        <a:cubicBezTo>
                          <a:pt x="211" y="240"/>
                          <a:pt x="214" y="250"/>
                          <a:pt x="215" y="262"/>
                        </a:cubicBezTo>
                        <a:cubicBezTo>
                          <a:pt x="219" y="290"/>
                          <a:pt x="223" y="390"/>
                          <a:pt x="223" y="390"/>
                        </a:cubicBezTo>
                        <a:cubicBezTo>
                          <a:pt x="227" y="390"/>
                          <a:pt x="227" y="390"/>
                          <a:pt x="227" y="390"/>
                        </a:cubicBezTo>
                        <a:cubicBezTo>
                          <a:pt x="227" y="391"/>
                          <a:pt x="227" y="393"/>
                          <a:pt x="227" y="395"/>
                        </a:cubicBezTo>
                        <a:cubicBezTo>
                          <a:pt x="227" y="396"/>
                          <a:pt x="227" y="396"/>
                          <a:pt x="227" y="396"/>
                        </a:cubicBezTo>
                        <a:cubicBezTo>
                          <a:pt x="228" y="405"/>
                          <a:pt x="234" y="412"/>
                          <a:pt x="241" y="411"/>
                        </a:cubicBezTo>
                        <a:cubicBezTo>
                          <a:pt x="248" y="410"/>
                          <a:pt x="253" y="403"/>
                          <a:pt x="252" y="394"/>
                        </a:cubicBezTo>
                        <a:cubicBezTo>
                          <a:pt x="252" y="393"/>
                          <a:pt x="252" y="393"/>
                          <a:pt x="252" y="393"/>
                        </a:cubicBezTo>
                        <a:cubicBezTo>
                          <a:pt x="252" y="392"/>
                          <a:pt x="252" y="391"/>
                          <a:pt x="252" y="390"/>
                        </a:cubicBezTo>
                        <a:close/>
                        <a:moveTo>
                          <a:pt x="130" y="103"/>
                        </a:moveTo>
                        <a:cubicBezTo>
                          <a:pt x="128" y="108"/>
                          <a:pt x="122" y="112"/>
                          <a:pt x="121" y="112"/>
                        </a:cubicBezTo>
                        <a:cubicBezTo>
                          <a:pt x="115" y="113"/>
                          <a:pt x="111" y="114"/>
                          <a:pt x="107" y="113"/>
                        </a:cubicBezTo>
                        <a:cubicBezTo>
                          <a:pt x="92" y="104"/>
                          <a:pt x="37" y="49"/>
                          <a:pt x="37" y="45"/>
                        </a:cubicBezTo>
                        <a:cubicBezTo>
                          <a:pt x="36" y="42"/>
                          <a:pt x="102" y="27"/>
                          <a:pt x="102" y="27"/>
                        </a:cubicBezTo>
                        <a:cubicBezTo>
                          <a:pt x="101" y="21"/>
                          <a:pt x="101" y="21"/>
                          <a:pt x="101" y="21"/>
                        </a:cubicBezTo>
                        <a:cubicBezTo>
                          <a:pt x="102" y="21"/>
                          <a:pt x="103" y="21"/>
                          <a:pt x="105" y="22"/>
                        </a:cubicBezTo>
                        <a:cubicBezTo>
                          <a:pt x="109" y="23"/>
                          <a:pt x="117" y="25"/>
                          <a:pt x="124" y="25"/>
                        </a:cubicBezTo>
                        <a:cubicBezTo>
                          <a:pt x="123" y="27"/>
                          <a:pt x="121" y="29"/>
                          <a:pt x="120" y="32"/>
                        </a:cubicBezTo>
                        <a:cubicBezTo>
                          <a:pt x="106" y="38"/>
                          <a:pt x="106" y="38"/>
                          <a:pt x="106" y="38"/>
                        </a:cubicBezTo>
                        <a:cubicBezTo>
                          <a:pt x="111" y="47"/>
                          <a:pt x="111" y="47"/>
                          <a:pt x="111" y="47"/>
                        </a:cubicBezTo>
                        <a:cubicBezTo>
                          <a:pt x="111" y="47"/>
                          <a:pt x="111" y="47"/>
                          <a:pt x="111" y="47"/>
                        </a:cubicBezTo>
                        <a:cubicBezTo>
                          <a:pt x="105" y="58"/>
                          <a:pt x="100" y="69"/>
                          <a:pt x="102" y="72"/>
                        </a:cubicBezTo>
                        <a:cubicBezTo>
                          <a:pt x="106" y="80"/>
                          <a:pt x="130" y="92"/>
                          <a:pt x="130" y="92"/>
                        </a:cubicBezTo>
                        <a:cubicBezTo>
                          <a:pt x="130" y="92"/>
                          <a:pt x="131" y="101"/>
                          <a:pt x="130" y="103"/>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grpSp>
            <p:sp>
              <p:nvSpPr>
                <p:cNvPr id="25" name="Freeform 87"/>
                <p:cNvSpPr/>
                <p:nvPr/>
              </p:nvSpPr>
              <p:spPr bwMode="auto">
                <a:xfrm>
                  <a:off x="3182938" y="3517900"/>
                  <a:ext cx="146050" cy="207962"/>
                </a:xfrm>
                <a:custGeom>
                  <a:avLst/>
                  <a:gdLst/>
                  <a:ahLst/>
                  <a:cxnLst>
                    <a:cxn ang="0">
                      <a:pos x="6" y="30"/>
                    </a:cxn>
                    <a:cxn ang="0">
                      <a:pos x="6" y="3"/>
                    </a:cxn>
                    <a:cxn ang="0">
                      <a:pos x="44" y="9"/>
                    </a:cxn>
                    <a:cxn ang="0">
                      <a:pos x="67" y="14"/>
                    </a:cxn>
                    <a:cxn ang="0">
                      <a:pos x="88" y="56"/>
                    </a:cxn>
                    <a:cxn ang="0">
                      <a:pos x="51" y="112"/>
                    </a:cxn>
                    <a:cxn ang="0">
                      <a:pos x="39" y="125"/>
                    </a:cxn>
                  </a:cxnLst>
                  <a:rect l="0" t="0" r="r" b="b"/>
                  <a:pathLst>
                    <a:path w="88" h="125">
                      <a:moveTo>
                        <a:pt x="6" y="30"/>
                      </a:moveTo>
                      <a:cubicBezTo>
                        <a:pt x="6" y="30"/>
                        <a:pt x="0" y="0"/>
                        <a:pt x="6" y="3"/>
                      </a:cubicBezTo>
                      <a:cubicBezTo>
                        <a:pt x="25" y="11"/>
                        <a:pt x="34" y="7"/>
                        <a:pt x="44" y="9"/>
                      </a:cubicBezTo>
                      <a:cubicBezTo>
                        <a:pt x="55" y="10"/>
                        <a:pt x="58" y="9"/>
                        <a:pt x="67" y="14"/>
                      </a:cubicBezTo>
                      <a:cubicBezTo>
                        <a:pt x="88" y="27"/>
                        <a:pt x="88" y="36"/>
                        <a:pt x="88" y="56"/>
                      </a:cubicBezTo>
                      <a:cubicBezTo>
                        <a:pt x="88" y="94"/>
                        <a:pt x="69" y="95"/>
                        <a:pt x="51" y="112"/>
                      </a:cubicBezTo>
                      <a:cubicBezTo>
                        <a:pt x="39" y="125"/>
                        <a:pt x="39" y="125"/>
                        <a:pt x="39" y="125"/>
                      </a:cubicBezTo>
                    </a:path>
                  </a:pathLst>
                </a:custGeom>
                <a:grpFill/>
                <a:ln w="9525">
                  <a:noFill/>
                  <a:round/>
                </a:ln>
              </p:spPr>
              <p:txBody>
                <a:bodyPr vert="horz" wrap="square" lIns="128580" tIns="64290" rIns="128580" bIns="64290" numCol="1" anchor="t" anchorCtr="0" compatLnSpc="1"/>
                <a:lstStyle/>
                <a:p>
                  <a:pPr>
                    <a:lnSpc>
                      <a:spcPct val="120000"/>
                    </a:lnSpc>
                  </a:pPr>
                  <a:endParaRPr lang="en-US" sz="80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grpSp>
        </p:grpSp>
        <p:grpSp>
          <p:nvGrpSpPr>
            <p:cNvPr id="9" name="Group 20"/>
            <p:cNvGrpSpPr/>
            <p:nvPr/>
          </p:nvGrpSpPr>
          <p:grpSpPr>
            <a:xfrm>
              <a:off x="9995577" y="1421587"/>
              <a:ext cx="1629579" cy="1024183"/>
              <a:chOff x="686838" y="2184398"/>
              <a:chExt cx="1192213" cy="749301"/>
            </a:xfrm>
            <a:grpFill/>
          </p:grpSpPr>
          <p:sp>
            <p:nvSpPr>
              <p:cNvPr id="16"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17"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grpSp>
        <p:grpSp>
          <p:nvGrpSpPr>
            <p:cNvPr id="10" name="Group 23"/>
            <p:cNvGrpSpPr/>
            <p:nvPr/>
          </p:nvGrpSpPr>
          <p:grpSpPr>
            <a:xfrm>
              <a:off x="7651891" y="2625322"/>
              <a:ext cx="1325758" cy="833233"/>
              <a:chOff x="686838" y="2184398"/>
              <a:chExt cx="1192213" cy="749301"/>
            </a:xfrm>
            <a:grpFill/>
          </p:grpSpPr>
          <p:sp>
            <p:nvSpPr>
              <p:cNvPr id="14"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15"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grpSp>
        <p:grpSp>
          <p:nvGrpSpPr>
            <p:cNvPr id="11" name="Group 32"/>
            <p:cNvGrpSpPr/>
            <p:nvPr/>
          </p:nvGrpSpPr>
          <p:grpSpPr>
            <a:xfrm>
              <a:off x="8054830" y="3956480"/>
              <a:ext cx="1038899" cy="652944"/>
              <a:chOff x="686838" y="2184398"/>
              <a:chExt cx="1192213" cy="749301"/>
            </a:xfrm>
            <a:grpFill/>
          </p:grpSpPr>
          <p:sp>
            <p:nvSpPr>
              <p:cNvPr id="12" name="Freeform 7"/>
              <p:cNvSpPr>
                <a:spLocks noEditPoints="1"/>
              </p:cNvSpPr>
              <p:nvPr/>
            </p:nvSpPr>
            <p:spPr bwMode="auto">
              <a:xfrm>
                <a:off x="686838" y="2198686"/>
                <a:ext cx="609600" cy="735013"/>
              </a:xfrm>
              <a:custGeom>
                <a:avLst/>
                <a:gdLst/>
                <a:ahLst/>
                <a:cxnLst>
                  <a:cxn ang="0">
                    <a:pos x="128" y="28"/>
                  </a:cxn>
                  <a:cxn ang="0">
                    <a:pos x="94" y="16"/>
                  </a:cxn>
                  <a:cxn ang="0">
                    <a:pos x="39" y="70"/>
                  </a:cxn>
                  <a:cxn ang="0">
                    <a:pos x="40" y="80"/>
                  </a:cxn>
                  <a:cxn ang="0">
                    <a:pos x="0" y="136"/>
                  </a:cxn>
                  <a:cxn ang="0">
                    <a:pos x="59" y="195"/>
                  </a:cxn>
                  <a:cxn ang="0">
                    <a:pos x="67" y="194"/>
                  </a:cxn>
                  <a:cxn ang="0">
                    <a:pos x="162" y="194"/>
                  </a:cxn>
                  <a:cxn ang="0">
                    <a:pos x="162" y="0"/>
                  </a:cxn>
                  <a:cxn ang="0">
                    <a:pos x="128" y="28"/>
                  </a:cxn>
                  <a:cxn ang="0">
                    <a:pos x="134" y="107"/>
                  </a:cxn>
                  <a:cxn ang="0">
                    <a:pos x="134" y="106"/>
                  </a:cxn>
                  <a:cxn ang="0">
                    <a:pos x="134" y="107"/>
                  </a:cxn>
                </a:cxnLst>
                <a:rect l="0" t="0" r="r" b="b"/>
                <a:pathLst>
                  <a:path w="162" h="195">
                    <a:moveTo>
                      <a:pt x="128" y="28"/>
                    </a:moveTo>
                    <a:cubicBezTo>
                      <a:pt x="119" y="20"/>
                      <a:pt x="107" y="16"/>
                      <a:pt x="94" y="16"/>
                    </a:cubicBezTo>
                    <a:cubicBezTo>
                      <a:pt x="64" y="16"/>
                      <a:pt x="39" y="40"/>
                      <a:pt x="39" y="70"/>
                    </a:cubicBezTo>
                    <a:cubicBezTo>
                      <a:pt x="39" y="73"/>
                      <a:pt x="40" y="77"/>
                      <a:pt x="40" y="80"/>
                    </a:cubicBezTo>
                    <a:cubicBezTo>
                      <a:pt x="17" y="88"/>
                      <a:pt x="0" y="110"/>
                      <a:pt x="0" y="136"/>
                    </a:cubicBezTo>
                    <a:cubicBezTo>
                      <a:pt x="0" y="169"/>
                      <a:pt x="26" y="195"/>
                      <a:pt x="59" y="195"/>
                    </a:cubicBezTo>
                    <a:cubicBezTo>
                      <a:pt x="61" y="195"/>
                      <a:pt x="64" y="195"/>
                      <a:pt x="67" y="194"/>
                    </a:cubicBezTo>
                    <a:cubicBezTo>
                      <a:pt x="162" y="194"/>
                      <a:pt x="162" y="194"/>
                      <a:pt x="162" y="194"/>
                    </a:cubicBezTo>
                    <a:cubicBezTo>
                      <a:pt x="162" y="0"/>
                      <a:pt x="162" y="0"/>
                      <a:pt x="162" y="0"/>
                    </a:cubicBezTo>
                    <a:cubicBezTo>
                      <a:pt x="148" y="5"/>
                      <a:pt x="136" y="15"/>
                      <a:pt x="128" y="28"/>
                    </a:cubicBezTo>
                    <a:close/>
                    <a:moveTo>
                      <a:pt x="134" y="107"/>
                    </a:moveTo>
                    <a:cubicBezTo>
                      <a:pt x="134" y="107"/>
                      <a:pt x="134" y="107"/>
                      <a:pt x="134" y="106"/>
                    </a:cubicBezTo>
                    <a:cubicBezTo>
                      <a:pt x="134" y="107"/>
                      <a:pt x="134" y="107"/>
                      <a:pt x="134" y="107"/>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sp>
            <p:nvSpPr>
              <p:cNvPr id="13" name="Freeform 8"/>
              <p:cNvSpPr/>
              <p:nvPr/>
            </p:nvSpPr>
            <p:spPr bwMode="auto">
              <a:xfrm>
                <a:off x="1296438" y="2184398"/>
                <a:ext cx="582613" cy="749300"/>
              </a:xfrm>
              <a:custGeom>
                <a:avLst/>
                <a:gdLst/>
                <a:ahLst/>
                <a:cxnLst>
                  <a:cxn ang="0">
                    <a:pos x="90" y="65"/>
                  </a:cxn>
                  <a:cxn ang="0">
                    <a:pos x="23" y="0"/>
                  </a:cxn>
                  <a:cxn ang="0">
                    <a:pos x="1" y="4"/>
                  </a:cxn>
                  <a:cxn ang="0">
                    <a:pos x="0" y="4"/>
                  </a:cxn>
                  <a:cxn ang="0">
                    <a:pos x="0" y="198"/>
                  </a:cxn>
                  <a:cxn ang="0">
                    <a:pos x="1" y="198"/>
                  </a:cxn>
                  <a:cxn ang="0">
                    <a:pos x="81" y="198"/>
                  </a:cxn>
                  <a:cxn ang="0">
                    <a:pos x="88" y="199"/>
                  </a:cxn>
                  <a:cxn ang="0">
                    <a:pos x="155" y="132"/>
                  </a:cxn>
                  <a:cxn ang="0">
                    <a:pos x="90" y="65"/>
                  </a:cxn>
                </a:cxnLst>
                <a:rect l="0" t="0" r="r" b="b"/>
                <a:pathLst>
                  <a:path w="155" h="199">
                    <a:moveTo>
                      <a:pt x="90" y="65"/>
                    </a:moveTo>
                    <a:cubicBezTo>
                      <a:pt x="89" y="29"/>
                      <a:pt x="60" y="0"/>
                      <a:pt x="23" y="0"/>
                    </a:cubicBezTo>
                    <a:cubicBezTo>
                      <a:pt x="15" y="0"/>
                      <a:pt x="8" y="1"/>
                      <a:pt x="1" y="4"/>
                    </a:cubicBezTo>
                    <a:cubicBezTo>
                      <a:pt x="0" y="4"/>
                      <a:pt x="0" y="4"/>
                      <a:pt x="0" y="4"/>
                    </a:cubicBezTo>
                    <a:cubicBezTo>
                      <a:pt x="0" y="198"/>
                      <a:pt x="0" y="198"/>
                      <a:pt x="0" y="198"/>
                    </a:cubicBezTo>
                    <a:cubicBezTo>
                      <a:pt x="1" y="198"/>
                      <a:pt x="1" y="198"/>
                      <a:pt x="1" y="198"/>
                    </a:cubicBezTo>
                    <a:cubicBezTo>
                      <a:pt x="81" y="198"/>
                      <a:pt x="81" y="198"/>
                      <a:pt x="81" y="198"/>
                    </a:cubicBezTo>
                    <a:cubicBezTo>
                      <a:pt x="83" y="199"/>
                      <a:pt x="85" y="199"/>
                      <a:pt x="88" y="199"/>
                    </a:cubicBezTo>
                    <a:cubicBezTo>
                      <a:pt x="125" y="199"/>
                      <a:pt x="155" y="169"/>
                      <a:pt x="155" y="132"/>
                    </a:cubicBezTo>
                    <a:cubicBezTo>
                      <a:pt x="155" y="95"/>
                      <a:pt x="126" y="66"/>
                      <a:pt x="90" y="65"/>
                    </a:cubicBezTo>
                    <a:close/>
                  </a:path>
                </a:pathLst>
              </a:custGeom>
              <a:grpFill/>
              <a:ln w="9525">
                <a:noFill/>
                <a:round/>
              </a:ln>
            </p:spPr>
            <p:txBody>
              <a:bodyPr vert="horz" wrap="square" lIns="128580" tIns="64290" rIns="128580" bIns="64290" numCol="1" anchor="t" anchorCtr="0" compatLnSpc="1"/>
              <a:lstStyle/>
              <a:p>
                <a:pPr>
                  <a:lnSpc>
                    <a:spcPct val="120000"/>
                  </a:lnSpc>
                </a:pPr>
                <a:endParaRPr lang="en-US" sz="800" dirty="0">
                  <a:solidFill>
                    <a:schemeClr val="tx1">
                      <a:lumMod val="85000"/>
                      <a:lumOff val="15000"/>
                    </a:schemeClr>
                  </a:solidFill>
                  <a:latin typeface="思源黑体 Bold" panose="020B0800000000000000" pitchFamily="34" charset="-122"/>
                  <a:ea typeface="思源黑体 Bold" panose="020B0800000000000000" pitchFamily="34" charset="-122"/>
                  <a:cs typeface="+mn-ea"/>
                  <a:sym typeface="微软雅黑" panose="020B0503020204020204" charset="-122"/>
                </a:endParaRPr>
              </a:p>
            </p:txBody>
          </p:sp>
        </p:grpSp>
      </p:grpSp>
      <p:sp>
        <p:nvSpPr>
          <p:cNvPr id="78" name="文本框 77"/>
          <p:cNvSpPr txBox="1"/>
          <p:nvPr/>
        </p:nvSpPr>
        <p:spPr>
          <a:xfrm>
            <a:off x="2502535" y="2245995"/>
            <a:ext cx="6456045" cy="645160"/>
          </a:xfrm>
          <a:prstGeom prst="rect">
            <a:avLst/>
          </a:prstGeom>
          <a:noFill/>
        </p:spPr>
        <p:txBody>
          <a:bodyPr wrap="square" rtlCol="0">
            <a:spAutoFit/>
          </a:bodyPr>
          <a:lstStyle/>
          <a:p>
            <a:pPr algn="just"/>
            <a:r>
              <a:rPr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Assess specific physical attributes: strength, speed, endurance and flexibility</a:t>
            </a:r>
            <a:endParaRPr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just"/>
            <a:endParaRPr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just"/>
            <a:r>
              <a:rPr sz="1200" dirty="0">
                <a:solidFill>
                  <a:schemeClr val="tx1">
                    <a:lumMod val="85000"/>
                    <a:lumOff val="15000"/>
                  </a:schemeClr>
                </a:solidFill>
                <a:latin typeface="黑体" panose="02010609060101010101" charset="-122"/>
                <a:ea typeface="黑体" panose="02010609060101010101" charset="-122"/>
                <a:cs typeface="黑体" panose="02010609060101010101" charset="-122"/>
              </a:rPr>
              <a:t>评估特殊身体素质：力量，速度， 耐力和柔韧性</a:t>
            </a:r>
            <a:endParaRPr sz="1200" dirty="0">
              <a:solidFill>
                <a:schemeClr val="tx1">
                  <a:lumMod val="85000"/>
                  <a:lumOff val="15000"/>
                </a:schemeClr>
              </a:solidFill>
              <a:latin typeface="黑体" panose="02010609060101010101" charset="-122"/>
              <a:ea typeface="黑体" panose="02010609060101010101" charset="-122"/>
              <a:cs typeface="黑体" panose="02010609060101010101" charset="-122"/>
            </a:endParaRPr>
          </a:p>
        </p:txBody>
      </p:sp>
      <p:sp>
        <p:nvSpPr>
          <p:cNvPr id="79" name="文本框 78"/>
          <p:cNvSpPr txBox="1"/>
          <p:nvPr/>
        </p:nvSpPr>
        <p:spPr>
          <a:xfrm>
            <a:off x="2512060" y="3651885"/>
            <a:ext cx="5830570" cy="829945"/>
          </a:xfrm>
          <a:prstGeom prst="rect">
            <a:avLst/>
          </a:prstGeom>
          <a:noFill/>
        </p:spPr>
        <p:txBody>
          <a:bodyPr wrap="square" rtlCol="0">
            <a:spAutoFit/>
          </a:bodyPr>
          <a:lstStyle/>
          <a:p>
            <a:pPr algn="just"/>
            <a:r>
              <a:rPr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Assess technical and tactical readiness: monitor the use of skills and tactics by visual and instrumentation</a:t>
            </a:r>
            <a:endParaRPr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just"/>
            <a:endParaRPr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just"/>
            <a:r>
              <a:rPr sz="1200" dirty="0">
                <a:solidFill>
                  <a:schemeClr val="tx1">
                    <a:lumMod val="85000"/>
                    <a:lumOff val="15000"/>
                  </a:schemeClr>
                </a:solidFill>
                <a:latin typeface="黑体" panose="02010609060101010101" charset="-122"/>
                <a:ea typeface="黑体" panose="02010609060101010101" charset="-122"/>
                <a:cs typeface="Arial" panose="020B0604020202020204" pitchFamily="34" charset="0"/>
              </a:rPr>
              <a:t>评估技术和战术准备情况：通过视觉和仪器检测运动员技术和战术的运用情况</a:t>
            </a:r>
            <a:endParaRPr sz="1200" dirty="0">
              <a:solidFill>
                <a:schemeClr val="tx1">
                  <a:lumMod val="85000"/>
                  <a:lumOff val="15000"/>
                </a:schemeClr>
              </a:solidFill>
              <a:latin typeface="黑体" panose="02010609060101010101" charset="-122"/>
              <a:ea typeface="黑体" panose="02010609060101010101" charset="-122"/>
              <a:cs typeface="Arial" panose="020B0604020202020204" pitchFamily="34" charset="0"/>
            </a:endParaRPr>
          </a:p>
        </p:txBody>
      </p:sp>
      <p:sp>
        <p:nvSpPr>
          <p:cNvPr id="80" name="文本框 79"/>
          <p:cNvSpPr txBox="1"/>
          <p:nvPr/>
        </p:nvSpPr>
        <p:spPr>
          <a:xfrm>
            <a:off x="2502535" y="5060315"/>
            <a:ext cx="5840095" cy="645160"/>
          </a:xfrm>
          <a:prstGeom prst="rect">
            <a:avLst/>
          </a:prstGeom>
          <a:noFill/>
        </p:spPr>
        <p:txBody>
          <a:bodyPr wrap="square" rtlCol="0">
            <a:spAutoFit/>
          </a:bodyPr>
          <a:lstStyle/>
          <a:p>
            <a:pPr algn="just"/>
            <a:r>
              <a:rPr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rPr>
              <a:t>Assess mental state and behavior during the game</a:t>
            </a:r>
            <a:endParaRPr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just"/>
            <a:endParaRPr sz="1200" dirty="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endParaRPr>
          </a:p>
          <a:p>
            <a:pPr algn="just"/>
            <a:r>
              <a:rPr sz="1200" dirty="0">
                <a:solidFill>
                  <a:schemeClr val="tx1">
                    <a:lumMod val="85000"/>
                    <a:lumOff val="15000"/>
                  </a:schemeClr>
                </a:solidFill>
                <a:latin typeface="黑体" panose="02010609060101010101" charset="-122"/>
                <a:ea typeface="黑体" panose="02010609060101010101" charset="-122"/>
              </a:rPr>
              <a:t>评估比赛中的心理状态和行为</a:t>
            </a:r>
            <a:endParaRPr sz="1200" dirty="0">
              <a:solidFill>
                <a:schemeClr val="tx1">
                  <a:lumMod val="85000"/>
                  <a:lumOff val="15000"/>
                </a:schemeClr>
              </a:solidFill>
              <a:latin typeface="黑体" panose="02010609060101010101" charset="-122"/>
              <a:ea typeface="黑体" panose="02010609060101010101" charset="-122"/>
            </a:endParaRPr>
          </a:p>
        </p:txBody>
      </p:sp>
      <p:sp>
        <p:nvSpPr>
          <p:cNvPr id="84" name="椭圆 83"/>
          <p:cNvSpPr/>
          <p:nvPr/>
        </p:nvSpPr>
        <p:spPr>
          <a:xfrm>
            <a:off x="1303727" y="2004164"/>
            <a:ext cx="601258" cy="601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rgbClr val="577E8F"/>
                </a:solidFill>
                <a:latin typeface="思源黑体 Bold" panose="020B0800000000000000" pitchFamily="34" charset="-122"/>
                <a:ea typeface="思源黑体 Bold" panose="020B0800000000000000" pitchFamily="34" charset="-122"/>
              </a:rPr>
              <a:t>01</a:t>
            </a:r>
            <a:endParaRPr lang="zh-CN" altLang="en-US" sz="1600" dirty="0">
              <a:solidFill>
                <a:srgbClr val="577E8F"/>
              </a:solidFill>
              <a:latin typeface="思源黑体 Bold" panose="020B0800000000000000" pitchFamily="34" charset="-122"/>
              <a:ea typeface="思源黑体 Bold" panose="020B0800000000000000" pitchFamily="34" charset="-122"/>
            </a:endParaRPr>
          </a:p>
        </p:txBody>
      </p:sp>
      <p:sp>
        <p:nvSpPr>
          <p:cNvPr id="85" name="椭圆 84"/>
          <p:cNvSpPr/>
          <p:nvPr/>
        </p:nvSpPr>
        <p:spPr>
          <a:xfrm>
            <a:off x="1303727" y="3386669"/>
            <a:ext cx="601258" cy="601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rgbClr val="577E8F"/>
                </a:solidFill>
                <a:latin typeface="思源黑体 Bold" panose="020B0800000000000000" pitchFamily="34" charset="-122"/>
                <a:ea typeface="思源黑体 Bold" panose="020B0800000000000000" pitchFamily="34" charset="-122"/>
              </a:rPr>
              <a:t>02</a:t>
            </a:r>
            <a:endParaRPr lang="zh-CN" altLang="en-US" sz="1600" dirty="0">
              <a:solidFill>
                <a:srgbClr val="577E8F"/>
              </a:solidFill>
              <a:latin typeface="思源黑体 Bold" panose="020B0800000000000000" pitchFamily="34" charset="-122"/>
              <a:ea typeface="思源黑体 Bold" panose="020B0800000000000000" pitchFamily="34" charset="-122"/>
            </a:endParaRPr>
          </a:p>
        </p:txBody>
      </p:sp>
      <p:sp>
        <p:nvSpPr>
          <p:cNvPr id="86" name="椭圆 85"/>
          <p:cNvSpPr/>
          <p:nvPr/>
        </p:nvSpPr>
        <p:spPr>
          <a:xfrm>
            <a:off x="1303727" y="4810215"/>
            <a:ext cx="601258" cy="6012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solidFill>
                  <a:srgbClr val="577E8F"/>
                </a:solidFill>
                <a:latin typeface="思源黑体 Bold" panose="020B0800000000000000" pitchFamily="34" charset="-122"/>
                <a:ea typeface="思源黑体 Bold" panose="020B0800000000000000" pitchFamily="34" charset="-122"/>
              </a:rPr>
              <a:t>03</a:t>
            </a:r>
            <a:endParaRPr lang="zh-CN" altLang="en-US" sz="1600" dirty="0">
              <a:solidFill>
                <a:srgbClr val="577E8F"/>
              </a:solidFill>
              <a:latin typeface="思源黑体 Bold" panose="020B0800000000000000" pitchFamily="34" charset="-122"/>
              <a:ea typeface="思源黑体 Bold" panose="020B0800000000000000" pitchFamily="34" charset="-122"/>
            </a:endParaRPr>
          </a:p>
        </p:txBody>
      </p:sp>
      <p:sp>
        <p:nvSpPr>
          <p:cNvPr id="100" name="文本框 99"/>
          <p:cNvSpPr txBox="1"/>
          <p:nvPr/>
        </p:nvSpPr>
        <p:spPr>
          <a:xfrm>
            <a:off x="1905000" y="697230"/>
            <a:ext cx="7231380" cy="737235"/>
          </a:xfrm>
          <a:prstGeom prst="rect">
            <a:avLst/>
          </a:prstGeom>
          <a:noFill/>
          <a:ln w="9525">
            <a:noFill/>
          </a:ln>
        </p:spPr>
        <p:txBody>
          <a:bodyPr wrap="square">
            <a:spAutoFit/>
          </a:bodyPr>
          <a:p>
            <a:pPr indent="0"/>
            <a:r>
              <a:rPr lang="zh-CN" sz="1400" b="0">
                <a:solidFill>
                  <a:srgbClr val="000000"/>
                </a:solidFill>
                <a:latin typeface="Arial" panose="020B0604020202020204" pitchFamily="34" charset="0"/>
                <a:ea typeface="宋体" panose="02010600030101010101" pitchFamily="2" charset="-122"/>
                <a:cs typeface="Arial" panose="020B0604020202020204" pitchFamily="34" charset="0"/>
              </a:rPr>
              <a:t>During testing or during competition, the physical condition of the athletes is evaluated:</a:t>
            </a:r>
            <a:endParaRPr lang="zh-CN" sz="1400"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endParaRPr lang="zh-CN" sz="1400" b="0">
              <a:solidFill>
                <a:srgbClr val="000000"/>
              </a:solidFill>
              <a:latin typeface="Arial" panose="020B0604020202020204" pitchFamily="34" charset="0"/>
              <a:ea typeface="宋体" panose="02010600030101010101" pitchFamily="2" charset="-122"/>
              <a:cs typeface="Arial" panose="020B0604020202020204" pitchFamily="34" charset="0"/>
            </a:endParaRPr>
          </a:p>
          <a:p>
            <a:pPr indent="0"/>
            <a:r>
              <a:rPr lang="zh-CN" sz="1400" b="0">
                <a:solidFill>
                  <a:srgbClr val="000000"/>
                </a:solidFill>
                <a:latin typeface="Arial" panose="020B0604020202020204" pitchFamily="34" charset="0"/>
                <a:ea typeface="宋体" panose="02010600030101010101" pitchFamily="2" charset="-122"/>
                <a:cs typeface="Arial" panose="020B0604020202020204" pitchFamily="34" charset="0"/>
              </a:rPr>
              <a:t>在测试过程中或比赛过程中，对运动员的身体状况进行评估：</a:t>
            </a:r>
            <a:r>
              <a:rPr lang="en-US" sz="1400" b="0">
                <a:solidFill>
                  <a:srgbClr val="000000"/>
                </a:solidFill>
                <a:latin typeface="Arial" panose="020B0604020202020204" pitchFamily="34" charset="0"/>
                <a:cs typeface="Arial" panose="020B0604020202020204" pitchFamily="34" charset="0"/>
              </a:rPr>
              <a:t> </a:t>
            </a:r>
            <a:endParaRPr lang="zh-CN" altLang="en-US">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430032" y="2838701"/>
            <a:ext cx="5359644" cy="1014730"/>
          </a:xfrm>
          <a:prstGeom prst="rect">
            <a:avLst/>
          </a:prstGeom>
          <a:noFill/>
        </p:spPr>
        <p:txBody>
          <a:bodyPr wrap="square" rtlCol="0">
            <a:spAutoFit/>
          </a:bodyPr>
          <a:lstStyle/>
          <a:p>
            <a:pPr algn="dist"/>
            <a:r>
              <a:rPr lang="zh-CN" altLang="en-US" sz="2000" dirty="0" smtClean="0">
                <a:latin typeface="Arial" panose="020B0604020202020204" pitchFamily="34" charset="0"/>
                <a:cs typeface="Arial" panose="020B0604020202020204" pitchFamily="34" charset="0"/>
                <a:sym typeface="+mn-ea"/>
              </a:rPr>
              <a:t>Control environmental factors</a:t>
            </a:r>
            <a:endParaRPr lang="zh-CN" altLang="en-US" sz="2000" dirty="0" smtClean="0">
              <a:latin typeface="Arial" panose="020B0604020202020204" pitchFamily="34" charset="0"/>
              <a:cs typeface="Arial" panose="020B0604020202020204" pitchFamily="34" charset="0"/>
              <a:sym typeface="+mn-ea"/>
            </a:endParaRPr>
          </a:p>
          <a:p>
            <a:pPr algn="dist"/>
            <a:endParaRPr lang="zh-CN" altLang="en-US" sz="2000" dirty="0" smtClean="0">
              <a:latin typeface="Arial" panose="020B0604020202020204" pitchFamily="34" charset="0"/>
              <a:cs typeface="Arial" panose="020B0604020202020204" pitchFamily="34" charset="0"/>
              <a:sym typeface="+mn-ea"/>
            </a:endParaRPr>
          </a:p>
          <a:p>
            <a:pPr algn="dist"/>
            <a:r>
              <a:rPr lang="zh-CN" altLang="en-US" sz="2000" dirty="0" smtClean="0">
                <a:latin typeface="Arial" panose="020B0604020202020204" pitchFamily="34" charset="0"/>
                <a:cs typeface="Arial" panose="020B0604020202020204" pitchFamily="34" charset="0"/>
                <a:sym typeface="+mn-ea"/>
              </a:rPr>
              <a:t>控制环境因素</a:t>
            </a:r>
            <a:endParaRPr lang="zh-CN" altLang="en-US" sz="2000" dirty="0" smtClean="0">
              <a:solidFill>
                <a:schemeClr val="tx1">
                  <a:lumMod val="85000"/>
                  <a:lumOff val="15000"/>
                </a:schemeClr>
              </a:solidFill>
              <a:latin typeface="Arial" panose="020B0604020202020204" pitchFamily="34" charset="0"/>
              <a:ea typeface="思源黑体 Bold" panose="020B0800000000000000" pitchFamily="34" charset="-122"/>
              <a:cs typeface="Arial" panose="020B0604020202020204" pitchFamily="34" charset="0"/>
              <a:sym typeface="+mn-ea"/>
            </a:endParaRPr>
          </a:p>
        </p:txBody>
      </p:sp>
      <p:sp>
        <p:nvSpPr>
          <p:cNvPr id="4" name="文本框 3"/>
          <p:cNvSpPr txBox="1"/>
          <p:nvPr/>
        </p:nvSpPr>
        <p:spPr>
          <a:xfrm>
            <a:off x="4772915" y="1561597"/>
            <a:ext cx="2673879" cy="953135"/>
          </a:xfrm>
          <a:prstGeom prst="rect">
            <a:avLst/>
          </a:prstGeom>
          <a:noFill/>
        </p:spPr>
        <p:txBody>
          <a:bodyPr wrap="square" rtlCol="0">
            <a:spAutoFit/>
          </a:bodyPr>
          <a:lstStyle/>
          <a:p>
            <a:pPr algn="dist"/>
            <a:r>
              <a:rPr lang="zh-CN" altLang="en-US" sz="2800" dirty="0" smtClean="0">
                <a:solidFill>
                  <a:schemeClr val="tx1">
                    <a:lumMod val="85000"/>
                    <a:lumOff val="15000"/>
                  </a:schemeClr>
                </a:solidFill>
                <a:latin typeface="思源黑体 Bold" panose="020B0800000000000000" pitchFamily="34" charset="-122"/>
                <a:ea typeface="思源黑体 Bold" panose="020B0800000000000000" pitchFamily="34" charset="-122"/>
              </a:rPr>
              <a:t>The third part</a:t>
            </a:r>
            <a:endParaRPr lang="zh-CN" altLang="en-US" sz="2800" dirty="0" smtClean="0">
              <a:solidFill>
                <a:schemeClr val="tx1">
                  <a:lumMod val="85000"/>
                  <a:lumOff val="15000"/>
                </a:schemeClr>
              </a:solidFill>
              <a:latin typeface="思源黑体 Bold" panose="020B0800000000000000" pitchFamily="34" charset="-122"/>
              <a:ea typeface="思源黑体 Bold" panose="020B0800000000000000" pitchFamily="34" charset="-122"/>
            </a:endParaRPr>
          </a:p>
          <a:p>
            <a:pPr algn="dist"/>
            <a:r>
              <a:rPr lang="zh-CN" altLang="en-US" sz="2800" dirty="0" smtClean="0">
                <a:solidFill>
                  <a:schemeClr val="tx1">
                    <a:lumMod val="85000"/>
                    <a:lumOff val="15000"/>
                  </a:schemeClr>
                </a:solidFill>
                <a:latin typeface="思源黑体 Bold" panose="020B0800000000000000" pitchFamily="34" charset="-122"/>
                <a:ea typeface="思源黑体 Bold" panose="020B0800000000000000" pitchFamily="34" charset="-122"/>
              </a:rPr>
              <a:t>第三部分</a:t>
            </a:r>
            <a:endParaRPr lang="zh-CN" altLang="en-US" sz="2800" dirty="0">
              <a:solidFill>
                <a:schemeClr val="tx1">
                  <a:lumMod val="85000"/>
                  <a:lumOff val="15000"/>
                </a:schemeClr>
              </a:solidFill>
              <a:latin typeface="思源黑体 Bold" panose="020B0800000000000000" pitchFamily="34" charset="-122"/>
              <a:ea typeface="思源黑体 Bold" panose="020B0800000000000000" pitchFamily="34"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decd40c4-ca22-4dc5-b2b0-75537871f93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Документ" ma:contentTypeID="0x0101004216CB7EAD73364A8C08FF5BEECD6A59" ma:contentTypeVersion="0" ma:contentTypeDescription="Создание документа." ma:contentTypeScope="" ma:versionID="b693fa730db6f2d4e0692dd5da85b6a9">
  <xsd:schema xmlns:xsd="http://www.w3.org/2001/XMLSchema" xmlns:xs="http://www.w3.org/2001/XMLSchema" xmlns:p="http://schemas.microsoft.com/office/2006/metadata/properties" targetNamespace="http://schemas.microsoft.com/office/2006/metadata/properties" ma:root="true" ma:fieldsID="89d58f4857a619b7c345529988bca39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Тип контента"/>
        <xsd:element ref="dc:title" minOccurs="0" maxOccurs="1" ma:index="4" ma:displayName="Название"/>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112DFB6-4330-4C1F-8907-99B1548F5796}"/>
</file>

<file path=customXml/itemProps2.xml><?xml version="1.0" encoding="utf-8"?>
<ds:datastoreItem xmlns:ds="http://schemas.openxmlformats.org/officeDocument/2006/customXml" ds:itemID="{7B7AC452-6978-473C-BCAE-361119662611}"/>
</file>

<file path=customXml/itemProps3.xml><?xml version="1.0" encoding="utf-8"?>
<ds:datastoreItem xmlns:ds="http://schemas.openxmlformats.org/officeDocument/2006/customXml" ds:itemID="{1EBE2C4B-3E20-4863-87FE-85C832D15BF7}"/>
</file>

<file path=docProps/app.xml><?xml version="1.0" encoding="utf-8"?>
<Properties xmlns="http://schemas.openxmlformats.org/officeDocument/2006/extended-properties" xmlns:vt="http://schemas.openxmlformats.org/officeDocument/2006/docPropsVTypes">
  <TotalTime>0</TotalTime>
  <Words>5643</Words>
  <Application>WPS 演示</Application>
  <PresentationFormat>宽屏</PresentationFormat>
  <Paragraphs>208</Paragraphs>
  <Slides>11</Slides>
  <Notes>1</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11</vt:i4>
      </vt:variant>
    </vt:vector>
  </HeadingPairs>
  <TitlesOfParts>
    <vt:vector size="25" baseType="lpstr">
      <vt:lpstr>Arial</vt:lpstr>
      <vt:lpstr>宋体</vt:lpstr>
      <vt:lpstr>Wingdings</vt:lpstr>
      <vt:lpstr>思源黑体 Normal</vt:lpstr>
      <vt:lpstr>思源黑体 Bold</vt:lpstr>
      <vt:lpstr>FZZhengHeiS-DB-GB</vt:lpstr>
      <vt:lpstr>Verdana</vt:lpstr>
      <vt:lpstr>微软雅黑</vt:lpstr>
      <vt:lpstr>Arial Unicode MS</vt:lpstr>
      <vt:lpstr>等线 Light</vt:lpstr>
      <vt:lpstr>等线</vt:lpstr>
      <vt:lpstr>Calibri</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我认识阿力古</cp:lastModifiedBy>
  <cp:revision>26</cp:revision>
  <dcterms:created xsi:type="dcterms:W3CDTF">2019-10-28T04:15:00Z</dcterms:created>
  <dcterms:modified xsi:type="dcterms:W3CDTF">2021-04-05T15:21:28Z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2052-11.1.0.10356</vt:lpwstr>
  </property>
  <property fmtid="{D5CDD505-2E9C-101B-9397-08002B2CF9AE}" pid="3" name="KSOTemplateUUID">
    <vt:lpwstr>v1.0_mb_kFnhNMwh9cMs9fGNJ4Cffg==</vt:lpwstr>
  </property>
  <property fmtid="{D5CDD505-2E9C-101B-9397-08002B2CF9AE}" pid="4" name="ICV">
    <vt:lpwstr>B3EB9A9FD01B45E6A0B3BCC9D25514B2</vt:lpwstr>
  </property>
  <property fmtid="{D5CDD505-2E9C-101B-9397-08002B2CF9AE}" pid="5" name="ContentTypeId">
    <vt:lpwstr>0x0101004216CB7EAD73364A8C08FF5BEECD6A59</vt:lpwstr>
  </property>
</Properties>
</file>