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ags/tag1.xml" ContentType="application/vnd.openxmlformats-officedocument.presentationml.tags+xml"/>
  <Override PartName="/ppt/tags/tag2.xml" ContentType="application/vnd.openxmlformats-officedocument.presentationml.tags+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gs/tag3.xml" ContentType="application/vnd.openxmlformats-officedocument.presentationml.tags+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entation.xml" ContentType="application/vnd.openxmlformats-officedocument.presentationml.presentation.main+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60" r:id="rId4"/>
    <p:sldId id="261" r:id="rId5"/>
    <p:sldId id="266" r:id="rId6"/>
    <p:sldId id="257" r:id="rId7"/>
    <p:sldId id="259" r:id="rId8"/>
    <p:sldId id="258" r:id="rId9"/>
    <p:sldId id="262" r:id="rId10"/>
    <p:sldId id="264" r:id="rId11"/>
    <p:sldId id="269" r:id="rId12"/>
    <p:sldId id="270" r:id="rId1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A9D90"/>
    <a:srgbClr val="1976D2"/>
    <a:srgbClr val="FFA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71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customXml" Target="../customXml/item2.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customXml" Target="../customXml/item1.xml"/><Relationship Id="rId2" Type="http://schemas.openxmlformats.org/officeDocument/2006/relationships/theme" Target="theme/theme1.xml"/><Relationship Id="rId16" Type="http://schemas.openxmlformats.org/officeDocument/2006/relationships/tableStyles" Target="tableStyles.xml"/><Relationship Id="rId6" Type="http://schemas.openxmlformats.org/officeDocument/2006/relationships/slide" Target="slides/slide4.xml"/><Relationship Id="rId11" Type="http://schemas.openxmlformats.org/officeDocument/2006/relationships/slide" Target="slides/slide9.xml"/><Relationship Id="rId1" Type="http://schemas.openxmlformats.org/officeDocument/2006/relationships/slideMaster" Target="slideMasters/slideMaster1.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customXml" Target="../customXml/item3.xml"/><Relationship Id="rId9" Type="http://schemas.openxmlformats.org/officeDocument/2006/relationships/slide" Target="slides/slide7.xml"/><Relationship Id="rId4" Type="http://schemas.openxmlformats.org/officeDocument/2006/relationships/slide" Target="slides/slide2.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798C6542-A35B-49B8-A609-4B9D511F724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7FCAFC9-A466-4CBF-8E54-7D83F3227910}"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798C6542-A35B-49B8-A609-4B9D511F724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7FCAFC9-A466-4CBF-8E54-7D83F3227910}"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798C6542-A35B-49B8-A609-4B9D511F724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7FCAFC9-A466-4CBF-8E54-7D83F3227910}"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798C6542-A35B-49B8-A609-4B9D511F724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7FCAFC9-A466-4CBF-8E54-7D83F3227910}"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798C6542-A35B-49B8-A609-4B9D511F724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7FCAFC9-A466-4CBF-8E54-7D83F3227910}"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798C6542-A35B-49B8-A609-4B9D511F724F}"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7FCAFC9-A466-4CBF-8E54-7D83F3227910}"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798C6542-A35B-49B8-A609-4B9D511F724F}"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7FCAFC9-A466-4CBF-8E54-7D83F3227910}"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98C6542-A35B-49B8-A609-4B9D511F724F}"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7FCAFC9-A466-4CBF-8E54-7D83F3227910}"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98C6542-A35B-49B8-A609-4B9D511F724F}"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7FCAFC9-A466-4CBF-8E54-7D83F3227910}"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798C6542-A35B-49B8-A609-4B9D511F724F}"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7FCAFC9-A466-4CBF-8E54-7D83F3227910}"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798C6542-A35B-49B8-A609-4B9D511F724F}"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7FCAFC9-A466-4CBF-8E54-7D83F3227910}"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8C6542-A35B-49B8-A609-4B9D511F724F}"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FCAFC9-A466-4CBF-8E54-7D83F3227910}"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2.png"/><Relationship Id="rId1"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2.xml"/><Relationship Id="rId2" Type="http://schemas.openxmlformats.org/officeDocument/2006/relationships/image" Target="../media/image2.png"/><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image" Target="../media/image5.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0.png"/><Relationship Id="rId1"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xml"/><Relationship Id="rId1"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50000">
              <a:srgbClr val="F6EDE1"/>
            </a:gs>
            <a:gs pos="0">
              <a:srgbClr val="F9F3EB"/>
            </a:gs>
            <a:gs pos="100000">
              <a:srgbClr val="F3E6D7"/>
            </a:gs>
          </a:gsLst>
          <a:lin scaled="1"/>
        </a:grad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cstate="print">
            <a:extLst>
              <a:ext uri="{28A0092B-C50C-407E-A947-70E740481C1C}">
                <a14:useLocalDpi xmlns:a14="http://schemas.microsoft.com/office/drawing/2010/main" val="0"/>
              </a:ext>
            </a:extLst>
          </a:blip>
          <a:srcRect t="8945" b="18349"/>
          <a:stretch>
            <a:fillRect/>
          </a:stretch>
        </p:blipFill>
        <p:spPr>
          <a:xfrm>
            <a:off x="1004570" y="2618105"/>
            <a:ext cx="10372090" cy="3982720"/>
          </a:xfrm>
          <a:prstGeom prst="rect">
            <a:avLst/>
          </a:prstGeom>
          <a:effectLst>
            <a:softEdge rad="292100"/>
          </a:effectLst>
        </p:spPr>
      </p:pic>
      <p:sp>
        <p:nvSpPr>
          <p:cNvPr id="5" name="矩形 4"/>
          <p:cNvSpPr/>
          <p:nvPr/>
        </p:nvSpPr>
        <p:spPr>
          <a:xfrm>
            <a:off x="739775" y="480060"/>
            <a:ext cx="10636885" cy="2245360"/>
          </a:xfrm>
          <a:prstGeom prst="rect">
            <a:avLst/>
          </a:prstGeom>
        </p:spPr>
        <p:txBody>
          <a:bodyPr wrap="square">
            <a:spAutoFit/>
          </a:bodyPr>
          <a:lstStyle/>
          <a:p>
            <a:pPr algn="just"/>
            <a:r>
              <a:rPr lang="zh-CN" altLang="en-US" sz="3600" b="1" dirty="0" smtClean="0">
                <a:latin typeface="微软雅黑" panose="020B0503020204020204" pitchFamily="34" charset="-122"/>
                <a:ea typeface="微软雅黑" panose="020B0503020204020204" pitchFamily="34" charset="-122"/>
              </a:rPr>
              <a:t>Research on functional ability of athletes</a:t>
            </a:r>
            <a:endParaRPr lang="zh-CN" altLang="en-US" sz="3600" b="1" dirty="0" smtClean="0">
              <a:latin typeface="微软雅黑" panose="020B0503020204020204" pitchFamily="34" charset="-122"/>
              <a:ea typeface="微软雅黑" panose="020B0503020204020204" pitchFamily="34" charset="-122"/>
            </a:endParaRPr>
          </a:p>
          <a:p>
            <a:pPr algn="just"/>
            <a:endParaRPr lang="en-US" altLang="zh-CN" sz="3200" b="1" dirty="0" smtClean="0">
              <a:latin typeface="微软雅黑" panose="020B0503020204020204" pitchFamily="34" charset="-122"/>
              <a:ea typeface="微软雅黑" panose="020B0503020204020204" pitchFamily="34" charset="-122"/>
            </a:endParaRPr>
          </a:p>
          <a:p>
            <a:pPr algn="just"/>
            <a:r>
              <a:rPr lang="en-US" altLang="zh-CN" sz="3200" b="1" dirty="0" smtClean="0">
                <a:latin typeface="微软雅黑" panose="020B0503020204020204" pitchFamily="34" charset="-122"/>
                <a:ea typeface="微软雅黑" panose="020B0503020204020204" pitchFamily="34" charset="-122"/>
              </a:rPr>
              <a:t>1.1Physical characteristics of athletes</a:t>
            </a:r>
            <a:endParaRPr lang="en-US" altLang="zh-CN" sz="3200" b="1" dirty="0" smtClean="0">
              <a:latin typeface="微软雅黑" panose="020B0503020204020204" pitchFamily="34" charset="-122"/>
              <a:ea typeface="微软雅黑" panose="020B0503020204020204" pitchFamily="34" charset="-122"/>
            </a:endParaRPr>
          </a:p>
          <a:p>
            <a:pPr algn="just"/>
            <a:r>
              <a:rPr lang="zh-CN" altLang="en-US" sz="2000" b="1" dirty="0" smtClean="0">
                <a:latin typeface="微软雅黑" panose="020B0503020204020204" pitchFamily="34" charset="-122"/>
                <a:ea typeface="微软雅黑" panose="020B0503020204020204" pitchFamily="34" charset="-122"/>
              </a:rPr>
              <a:t>运动员功能能力的研究 1.1. 运动员的身体特征</a:t>
            </a:r>
            <a:r>
              <a:rPr lang="zh-CN" altLang="en-US" sz="4000" b="1" dirty="0" smtClean="0">
                <a:latin typeface="微软雅黑" panose="020B0503020204020204" pitchFamily="34" charset="-122"/>
                <a:ea typeface="微软雅黑" panose="020B0503020204020204" pitchFamily="34" charset="-122"/>
              </a:rPr>
              <a:t> </a:t>
            </a:r>
            <a:endParaRPr lang="zh-CN" altLang="en-US" sz="4000" b="1" dirty="0" smtClean="0">
              <a:latin typeface="微软雅黑" panose="020B0503020204020204" pitchFamily="34" charset="-122"/>
              <a:ea typeface="微软雅黑" panose="020B0503020204020204" pitchFamily="34" charset="-122"/>
            </a:endParaRPr>
          </a:p>
        </p:txBody>
      </p:sp>
      <p:sp>
        <p:nvSpPr>
          <p:cNvPr id="6" name="圆角矩形 5"/>
          <p:cNvSpPr/>
          <p:nvPr/>
        </p:nvSpPr>
        <p:spPr>
          <a:xfrm>
            <a:off x="8271510" y="6245860"/>
            <a:ext cx="3363595" cy="354965"/>
          </a:xfrm>
          <a:prstGeom prst="roundRect">
            <a:avLst>
              <a:gd name="adj" fmla="val 50000"/>
            </a:avLst>
          </a:prstGeom>
          <a:solidFill>
            <a:srgbClr val="1A9D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8538210" y="6231255"/>
            <a:ext cx="2838450" cy="368300"/>
          </a:xfrm>
          <a:prstGeom prst="rect">
            <a:avLst/>
          </a:prstGeom>
        </p:spPr>
        <p:txBody>
          <a:bodyPr wrap="square">
            <a:spAutoFit/>
          </a:bodyPr>
          <a:lstStyle/>
          <a:p>
            <a:pPr algn="dist"/>
            <a:r>
              <a:rPr lang="en-US" altLang="zh-CN" b="1" dirty="0">
                <a:solidFill>
                  <a:schemeClr val="bg1"/>
                </a:solidFill>
                <a:effectLst>
                  <a:outerShdw blurRad="38100" dist="38100" dir="2700000" algn="tl">
                    <a:srgbClr val="000000">
                      <a:alpha val="43137"/>
                    </a:srgbClr>
                  </a:outerShdw>
                </a:effectLst>
              </a:rPr>
              <a:t>Reporter:</a:t>
            </a:r>
            <a:r>
              <a:rPr lang="en-US" altLang="zh-CN" b="1" dirty="0">
                <a:solidFill>
                  <a:schemeClr val="bg1"/>
                </a:solidFill>
                <a:effectLst>
                  <a:outerShdw blurRad="38100" dist="38100" dir="2700000" algn="tl">
                    <a:srgbClr val="000000">
                      <a:alpha val="43137"/>
                    </a:srgbClr>
                  </a:outerShdw>
                </a:effectLst>
                <a:sym typeface="+mn-ea"/>
              </a:rPr>
              <a:t>Guo Yuanhao</a:t>
            </a:r>
            <a:endParaRPr lang="en-US" altLang="zh-CN" b="1" dirty="0">
              <a:solidFill>
                <a:schemeClr val="bg1"/>
              </a:solidFill>
              <a:effectLst>
                <a:outerShdw blurRad="38100" dist="38100" dir="2700000" algn="tl">
                  <a:srgbClr val="000000">
                    <a:alpha val="43137"/>
                  </a:srgbClr>
                </a:outerShdw>
              </a:effectLst>
              <a:sym typeface="+mn-e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iPad Air White wo Shadow.png"/>
          <p:cNvPicPr>
            <a:picLocks noChangeAspect="1"/>
          </p:cNvPicPr>
          <p:nvPr/>
        </p:nvPicPr>
        <p:blipFill>
          <a:blip r:embed="rId1" cstate="print">
            <a:extLst>
              <a:ext uri="{28A0092B-C50C-407E-A947-70E740481C1C}">
                <a14:useLocalDpi xmlns:a14="http://schemas.microsoft.com/office/drawing/2010/main" val="0"/>
              </a:ext>
            </a:extLst>
          </a:blip>
          <a:srcRect t="5026" r="3035"/>
          <a:stretch>
            <a:fillRect/>
          </a:stretch>
        </p:blipFill>
        <p:spPr bwMode="auto">
          <a:xfrm>
            <a:off x="107315" y="1227455"/>
            <a:ext cx="4817110" cy="5871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圆角矩形 5"/>
          <p:cNvSpPr/>
          <p:nvPr/>
        </p:nvSpPr>
        <p:spPr>
          <a:xfrm>
            <a:off x="5220092" y="1239794"/>
            <a:ext cx="491319" cy="491319"/>
          </a:xfrm>
          <a:prstGeom prst="roundRect">
            <a:avLst/>
          </a:prstGeom>
          <a:solidFill>
            <a:srgbClr val="FFA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Box 15"/>
          <p:cNvSpPr txBox="1">
            <a:spLocks noChangeArrowheads="1"/>
          </p:cNvSpPr>
          <p:nvPr/>
        </p:nvSpPr>
        <p:spPr bwMode="auto">
          <a:xfrm>
            <a:off x="6148070" y="911225"/>
            <a:ext cx="5607050" cy="5631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nSpc>
                <a:spcPct val="150000"/>
              </a:lnSpc>
            </a:pPr>
            <a:r>
              <a:rPr lang="zh-CN" altLang="en-US" sz="2400" dirty="0"/>
              <a:t>One example of the highest level of athletic quality is modern sports, which have special demands on those who pursue sports.</a:t>
            </a:r>
            <a:endParaRPr lang="zh-CN" altLang="en-US" sz="2400" dirty="0"/>
          </a:p>
          <a:p>
            <a:pPr>
              <a:lnSpc>
                <a:spcPct val="150000"/>
              </a:lnSpc>
            </a:pPr>
            <a:r>
              <a:rPr lang="zh-CN" altLang="en-US" sz="2400" dirty="0"/>
              <a:t>The issue of using the accumulated experience of coaches and sports researchers to uncover hidden and unused human abilities was repeatedly raised.</a:t>
            </a:r>
            <a:endParaRPr lang="zh-CN" altLang="en-US" sz="2400" dirty="0"/>
          </a:p>
          <a:p>
            <a:pPr>
              <a:lnSpc>
                <a:spcPct val="150000"/>
              </a:lnSpc>
            </a:pPr>
            <a:r>
              <a:rPr lang="en-US" altLang="zh-CN" sz="1600" dirty="0"/>
              <a:t>最高水平的运动品质的例子之一是现代运动，它对追求运动的人有特殊的要求。反复提出了利用教练和体育研究人员积累的经验来揭示隐藏和未使用的人类能力的问题。</a:t>
            </a:r>
            <a:endParaRPr lang="en-US" altLang="zh-CN" sz="1600" dirty="0"/>
          </a:p>
        </p:txBody>
      </p:sp>
      <p:sp>
        <p:nvSpPr>
          <p:cNvPr id="8" name="圆角矩形 7"/>
          <p:cNvSpPr/>
          <p:nvPr/>
        </p:nvSpPr>
        <p:spPr>
          <a:xfrm>
            <a:off x="5220092" y="2504889"/>
            <a:ext cx="491319" cy="491319"/>
          </a:xfrm>
          <a:prstGeom prst="roundRect">
            <a:avLst/>
          </a:prstGeom>
          <a:solidFill>
            <a:srgbClr val="1A9D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圆角矩形 9"/>
          <p:cNvSpPr/>
          <p:nvPr/>
        </p:nvSpPr>
        <p:spPr>
          <a:xfrm>
            <a:off x="5220092" y="3784589"/>
            <a:ext cx="491319" cy="491319"/>
          </a:xfrm>
          <a:prstGeom prst="roundRect">
            <a:avLst/>
          </a:prstGeom>
          <a:solidFill>
            <a:srgbClr val="1976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descr="u=275148815,2811812388&amp;fm=26&amp;gp=0[1]"/>
          <p:cNvPicPr>
            <a:picLocks noChangeAspect="1"/>
          </p:cNvPicPr>
          <p:nvPr/>
        </p:nvPicPr>
        <p:blipFill>
          <a:blip r:embed="rId2"/>
          <a:stretch>
            <a:fillRect/>
          </a:stretch>
        </p:blipFill>
        <p:spPr>
          <a:xfrm>
            <a:off x="805815" y="1979930"/>
            <a:ext cx="3622040" cy="3839845"/>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cstate="print">
            <a:extLst>
              <a:ext uri="{28A0092B-C50C-407E-A947-70E740481C1C}">
                <a14:useLocalDpi xmlns:a14="http://schemas.microsoft.com/office/drawing/2010/main" val="0"/>
              </a:ext>
            </a:extLst>
          </a:blip>
          <a:srcRect t="8945" b="18349"/>
          <a:stretch>
            <a:fillRect/>
          </a:stretch>
        </p:blipFill>
        <p:spPr>
          <a:xfrm>
            <a:off x="0" y="395605"/>
            <a:ext cx="12192000" cy="4681220"/>
          </a:xfrm>
          <a:prstGeom prst="rect">
            <a:avLst/>
          </a:prstGeom>
        </p:spPr>
      </p:pic>
      <p:sp>
        <p:nvSpPr>
          <p:cNvPr id="5" name="矩形 4"/>
          <p:cNvSpPr/>
          <p:nvPr/>
        </p:nvSpPr>
        <p:spPr>
          <a:xfrm>
            <a:off x="3074670" y="5143500"/>
            <a:ext cx="7235190" cy="768350"/>
          </a:xfrm>
          <a:prstGeom prst="rect">
            <a:avLst/>
          </a:prstGeom>
        </p:spPr>
        <p:txBody>
          <a:bodyPr wrap="square">
            <a:spAutoFit/>
          </a:bodyPr>
          <a:lstStyle/>
          <a:p>
            <a:pPr algn="just"/>
            <a:r>
              <a:rPr lang="en-US" altLang="zh-CN" sz="4400" b="1" dirty="0" smtClean="0">
                <a:latin typeface="微软雅黑" panose="020B0503020204020204" pitchFamily="34" charset="-122"/>
                <a:ea typeface="微软雅黑" panose="020B0503020204020204" pitchFamily="34" charset="-122"/>
              </a:rPr>
              <a:t>Thanks for your patience.</a:t>
            </a:r>
            <a:endParaRPr lang="en-US" altLang="zh-CN" sz="4400" b="1" dirty="0" smtClean="0">
              <a:latin typeface="微软雅黑" panose="020B0503020204020204" pitchFamily="34" charset="-122"/>
              <a:ea typeface="微软雅黑" panose="020B0503020204020204" pitchFamily="34" charset="-122"/>
            </a:endParaRPr>
          </a:p>
        </p:txBody>
      </p:sp>
      <p:sp>
        <p:nvSpPr>
          <p:cNvPr id="6" name="圆角矩形 5"/>
          <p:cNvSpPr/>
          <p:nvPr/>
        </p:nvSpPr>
        <p:spPr>
          <a:xfrm>
            <a:off x="4648200" y="5978525"/>
            <a:ext cx="3302000" cy="354965"/>
          </a:xfrm>
          <a:prstGeom prst="roundRect">
            <a:avLst>
              <a:gd name="adj" fmla="val 50000"/>
            </a:avLst>
          </a:prstGeom>
          <a:solidFill>
            <a:srgbClr val="1A9D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4822825" y="5978525"/>
            <a:ext cx="3263265" cy="368300"/>
          </a:xfrm>
          <a:prstGeom prst="rect">
            <a:avLst/>
          </a:prstGeom>
        </p:spPr>
        <p:txBody>
          <a:bodyPr wrap="square">
            <a:spAutoFit/>
          </a:bodyPr>
          <a:lstStyle/>
          <a:p>
            <a:pPr algn="dist"/>
            <a:r>
              <a:rPr lang="en-US" altLang="zh-CN" b="1" dirty="0">
                <a:solidFill>
                  <a:schemeClr val="bg1"/>
                </a:solidFill>
                <a:effectLst>
                  <a:outerShdw blurRad="38100" dist="38100" dir="2700000" algn="tl">
                    <a:srgbClr val="000000">
                      <a:alpha val="43137"/>
                    </a:srgbClr>
                  </a:outerShdw>
                </a:effectLst>
              </a:rPr>
              <a:t>Guo Yuanhao (Olivia))</a:t>
            </a:r>
            <a:endParaRPr lang="en-US" altLang="zh-CN" b="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rcRect l="51664" t="28058" r="7901" b="20835"/>
          <a:stretch>
            <a:fillRect/>
          </a:stretch>
        </p:blipFill>
        <p:spPr>
          <a:xfrm>
            <a:off x="8856980" y="4364990"/>
            <a:ext cx="3245485" cy="2307590"/>
          </a:xfrm>
          <a:prstGeom prst="rect">
            <a:avLst/>
          </a:prstGeom>
        </p:spPr>
      </p:pic>
      <p:sp>
        <p:nvSpPr>
          <p:cNvPr id="3" name="文本框 2"/>
          <p:cNvSpPr txBox="1"/>
          <p:nvPr/>
        </p:nvSpPr>
        <p:spPr>
          <a:xfrm>
            <a:off x="1981200" y="109220"/>
            <a:ext cx="6397625" cy="460375"/>
          </a:xfrm>
          <a:prstGeom prst="rect">
            <a:avLst/>
          </a:prstGeom>
          <a:noFill/>
        </p:spPr>
        <p:txBody>
          <a:bodyPr vert="horz" wrap="square" rtlCol="0">
            <a:spAutoFit/>
          </a:bodyPr>
          <a:lstStyle/>
          <a:p>
            <a:pPr algn="dist"/>
            <a:r>
              <a:rPr lang="zh-CN" altLang="en-US" sz="2400" dirty="0">
                <a:solidFill>
                  <a:srgbClr val="1A9D90"/>
                </a:solidFill>
                <a:latin typeface="微软雅黑" panose="020B0503020204020204" pitchFamily="34" charset="-122"/>
                <a:ea typeface="微软雅黑" panose="020B0503020204020204" pitchFamily="34" charset="-122"/>
                <a:sym typeface="Arial" panose="020B0604020202020204" pitchFamily="34" charset="0"/>
              </a:rPr>
              <a:t>Performance and Purpose:</a:t>
            </a:r>
            <a:r>
              <a:rPr lang="zh-CN" altLang="en-US" dirty="0">
                <a:solidFill>
                  <a:srgbClr val="1A9D90"/>
                </a:solidFill>
                <a:latin typeface="微软雅黑" panose="020B0503020204020204" pitchFamily="34" charset="-122"/>
                <a:ea typeface="微软雅黑" panose="020B0503020204020204" pitchFamily="34" charset="-122"/>
                <a:sym typeface="Arial" panose="020B0604020202020204" pitchFamily="34" charset="0"/>
              </a:rPr>
              <a:t>表现和目的</a:t>
            </a:r>
            <a:endPar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5" name="图片 4"/>
          <p:cNvPicPr>
            <a:picLocks noChangeAspect="1"/>
          </p:cNvPicPr>
          <p:nvPr>
            <p:custDataLst>
              <p:tags r:id="rId3"/>
            </p:custDataLst>
          </p:nvPr>
        </p:nvPicPr>
        <p:blipFill>
          <a:blip r:embed="rId2" cstate="print">
            <a:extLst>
              <a:ext uri="{28A0092B-C50C-407E-A947-70E740481C1C}">
                <a14:useLocalDpi xmlns:a14="http://schemas.microsoft.com/office/drawing/2010/main" val="0"/>
              </a:ext>
            </a:extLst>
          </a:blip>
          <a:srcRect l="11068" r="70547"/>
          <a:stretch>
            <a:fillRect/>
          </a:stretch>
        </p:blipFill>
        <p:spPr>
          <a:xfrm>
            <a:off x="-132715" y="0"/>
            <a:ext cx="2241550" cy="6858000"/>
          </a:xfrm>
          <a:prstGeom prst="rect">
            <a:avLst/>
          </a:prstGeom>
        </p:spPr>
      </p:pic>
      <p:sp>
        <p:nvSpPr>
          <p:cNvPr id="6" name="文本框 5"/>
          <p:cNvSpPr txBox="1"/>
          <p:nvPr/>
        </p:nvSpPr>
        <p:spPr>
          <a:xfrm>
            <a:off x="1981200" y="939800"/>
            <a:ext cx="9479915" cy="5446395"/>
          </a:xfrm>
          <a:prstGeom prst="rect">
            <a:avLst/>
          </a:prstGeom>
          <a:noFill/>
        </p:spPr>
        <p:txBody>
          <a:bodyPr wrap="square" rtlCol="0">
            <a:spAutoFit/>
          </a:bodyPr>
          <a:p>
            <a:r>
              <a:rPr lang="zh-CN" altLang="en-US" sz="2400"/>
              <a:t>It is embodied in the overall response of the human body to the effects of environmental conditions (the content of physical activity), purpose </a:t>
            </a:r>
            <a:r>
              <a:rPr lang="en-US" altLang="zh-CN" sz="2400"/>
              <a:t>is </a:t>
            </a:r>
            <a:r>
              <a:rPr lang="zh-CN" altLang="en-US" sz="2400"/>
              <a:t>to maintain a relatively constant internal environment (homeostasis).</a:t>
            </a:r>
            <a:endParaRPr lang="zh-CN" altLang="en-US" sz="2400"/>
          </a:p>
          <a:p>
            <a:r>
              <a:rPr lang="zh-CN" altLang="en-US" sz="2400"/>
              <a:t>A person is influenced by two powerful factors - ecology - biology and</a:t>
            </a:r>
            <a:endParaRPr lang="zh-CN" altLang="en-US" sz="2400"/>
          </a:p>
          <a:p>
            <a:r>
              <a:rPr lang="zh-CN" altLang="en-US" sz="2400"/>
              <a:t>Society.</a:t>
            </a:r>
            <a:endParaRPr lang="zh-CN" altLang="en-US" sz="2400"/>
          </a:p>
          <a:p>
            <a:r>
              <a:rPr lang="zh-CN" altLang="en-US" sz="2400"/>
              <a:t>In turn, ecological biology has two vectors - ecological biology</a:t>
            </a:r>
            <a:endParaRPr lang="zh-CN" altLang="en-US" sz="2400"/>
          </a:p>
          <a:p>
            <a:r>
              <a:rPr lang="zh-CN" altLang="en-US" sz="2400"/>
              <a:t>And biology.</a:t>
            </a:r>
            <a:endParaRPr lang="zh-CN" altLang="en-US" sz="2400"/>
          </a:p>
          <a:p>
            <a:r>
              <a:rPr lang="zh-CN" altLang="en-US" sz="2400"/>
              <a:t>1. Select external factors in the environment, such as sea level and gravity</a:t>
            </a:r>
            <a:endParaRPr lang="zh-CN" altLang="en-US" sz="2400"/>
          </a:p>
          <a:p>
            <a:r>
              <a:rPr lang="en-US" altLang="zh-CN" sz="2400"/>
              <a:t>2.</a:t>
            </a:r>
            <a:r>
              <a:rPr lang="zh-CN" altLang="en-US" sz="2400"/>
              <a:t>  biological（It includes endogenous factors） such as genetics, sex, and biological age</a:t>
            </a:r>
            <a:endParaRPr lang="zh-CN" altLang="en-US" sz="2400"/>
          </a:p>
          <a:p>
            <a:endParaRPr lang="zh-CN" altLang="en-US"/>
          </a:p>
          <a:p>
            <a:r>
              <a:rPr lang="zh-CN" altLang="en-US"/>
              <a:t>它体现 在人体对环境条件影响的全部反应中（体育活动的内容），目的 </a:t>
            </a:r>
            <a:endParaRPr lang="zh-CN" altLang="en-US"/>
          </a:p>
          <a:p>
            <a:r>
              <a:rPr lang="zh-CN" altLang="en-US"/>
              <a:t>是保持人体内部环境的相对恒定（体内平衡）一个人受到两个强大因素</a:t>
            </a:r>
            <a:endParaRPr lang="zh-CN" altLang="en-US"/>
          </a:p>
          <a:p>
            <a:r>
              <a:rPr lang="zh-CN" altLang="en-US"/>
              <a:t>的影响-生态-生物和 社会。反过来，生态生物学有两个向量-生态生物学</a:t>
            </a:r>
            <a:endParaRPr lang="zh-CN" altLang="en-US"/>
          </a:p>
          <a:p>
            <a:r>
              <a:rPr lang="zh-CN" altLang="en-US"/>
              <a:t>和生物生物学。一、环境中选择外在因素，例如海平面，重力二、是</a:t>
            </a:r>
            <a:endParaRPr lang="zh-CN" altLang="en-US"/>
          </a:p>
          <a:p>
            <a:r>
              <a:rPr lang="zh-CN" altLang="en-US"/>
              <a:t>生物学的；它包括内源性因子，例如遗传，性别，生物学年龄</a:t>
            </a:r>
            <a:endParaRPr lang="zh-CN"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六边形 1"/>
          <p:cNvSpPr/>
          <p:nvPr/>
        </p:nvSpPr>
        <p:spPr>
          <a:xfrm flipH="1">
            <a:off x="4051300" y="590550"/>
            <a:ext cx="3684905" cy="693420"/>
          </a:xfrm>
          <a:prstGeom prst="hexagon">
            <a:avLst/>
          </a:prstGeom>
          <a:solidFill>
            <a:schemeClr val="bg1">
              <a:lumMod val="95000"/>
            </a:schemeClr>
          </a:solidFill>
          <a:ln w="19050">
            <a:gradFill>
              <a:gsLst>
                <a:gs pos="0">
                  <a:schemeClr val="bg1"/>
                </a:gs>
                <a:gs pos="100000">
                  <a:srgbClr val="CBCBCB"/>
                </a:gs>
              </a:gsLst>
              <a:lin ang="5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20000"/>
              </a:lnSpc>
            </a:pPr>
            <a:r>
              <a:rPr lang="zh-CN" altLang="en-US" sz="2000" dirty="0">
                <a:solidFill>
                  <a:schemeClr val="tx1"/>
                </a:solidFill>
                <a:latin typeface="微软雅黑" panose="020B0503020204020204" pitchFamily="34" charset="-122"/>
                <a:ea typeface="微软雅黑" panose="020B0503020204020204" pitchFamily="34" charset="-122"/>
                <a:sym typeface="+mn-ea"/>
              </a:rPr>
              <a:t>cyclical  movement</a:t>
            </a:r>
            <a:endParaRPr lang="zh-CN" altLang="en-US" sz="2000" dirty="0">
              <a:solidFill>
                <a:schemeClr val="tx1"/>
              </a:solidFill>
              <a:latin typeface="微软雅黑" panose="020B0503020204020204" pitchFamily="34" charset="-122"/>
              <a:ea typeface="微软雅黑" panose="020B0503020204020204" pitchFamily="34" charset="-122"/>
              <a:sym typeface="+mn-ea"/>
            </a:endParaRPr>
          </a:p>
          <a:p>
            <a:pPr lvl="0" algn="ctr">
              <a:lnSpc>
                <a:spcPct val="120000"/>
              </a:lnSpc>
            </a:pPr>
            <a:r>
              <a:rPr lang="zh-CN" altLang="en-US" sz="2000" dirty="0">
                <a:solidFill>
                  <a:schemeClr val="tx1"/>
                </a:solidFill>
                <a:latin typeface="微软雅黑" panose="020B0503020204020204" pitchFamily="34" charset="-122"/>
                <a:ea typeface="微软雅黑" panose="020B0503020204020204" pitchFamily="34" charset="-122"/>
                <a:sym typeface="+mn-ea"/>
              </a:rPr>
              <a:t>周期性运动</a:t>
            </a:r>
            <a:endParaRPr lang="zh-CN" altLang="en-US" sz="2000" dirty="0">
              <a:solidFill>
                <a:schemeClr val="tx1"/>
              </a:solidFill>
              <a:latin typeface="微软雅黑" panose="020B0503020204020204" pitchFamily="34" charset="-122"/>
              <a:ea typeface="微软雅黑" panose="020B0503020204020204" pitchFamily="34" charset="-122"/>
              <a:sym typeface="+mn-ea"/>
            </a:endParaRPr>
          </a:p>
        </p:txBody>
      </p:sp>
      <p:sp>
        <p:nvSpPr>
          <p:cNvPr id="6" name="矩形 5"/>
          <p:cNvSpPr/>
          <p:nvPr/>
        </p:nvSpPr>
        <p:spPr>
          <a:xfrm>
            <a:off x="4171950" y="1577340"/>
            <a:ext cx="7793990" cy="2122805"/>
          </a:xfrm>
          <a:prstGeom prst="rect">
            <a:avLst/>
          </a:prstGeom>
        </p:spPr>
        <p:txBody>
          <a:bodyPr wrap="square">
            <a:spAutoFit/>
          </a:bodyPr>
          <a:lstStyle/>
          <a:p>
            <a:r>
              <a:rPr lang="zh-CN" altLang="en-US" sz="2000" dirty="0">
                <a:latin typeface="微软雅黑" panose="020B0503020204020204" pitchFamily="34" charset="-122"/>
                <a:ea typeface="微软雅黑" panose="020B0503020204020204" pitchFamily="34" charset="-122"/>
              </a:rPr>
              <a:t>Among the factors that influence the shape of morphological and functional characteristics, scientists suggest selecting an area of relative physical strength or an area of energy supply in which the main training is performed.</a:t>
            </a:r>
            <a:endParaRPr lang="zh-CN" altLang="en-US" sz="2000" dirty="0">
              <a:latin typeface="微软雅黑" panose="020B0503020204020204" pitchFamily="34" charset="-122"/>
              <a:ea typeface="微软雅黑" panose="020B0503020204020204" pitchFamily="34" charset="-122"/>
            </a:endParaRPr>
          </a:p>
          <a:p>
            <a:r>
              <a:rPr lang="zh-CN" altLang="en-US" sz="2000" dirty="0">
                <a:latin typeface="微软雅黑" panose="020B0503020204020204" pitchFamily="34" charset="-122"/>
                <a:ea typeface="微软雅黑" panose="020B0503020204020204" pitchFamily="34" charset="-122"/>
              </a:rPr>
              <a:t>And competitive practice。</a:t>
            </a:r>
            <a:endParaRPr lang="zh-CN" altLang="en-US" sz="2000" dirty="0">
              <a:latin typeface="微软雅黑" panose="020B0503020204020204" pitchFamily="34" charset="-122"/>
              <a:ea typeface="微软雅黑" panose="020B0503020204020204" pitchFamily="34" charset="-122"/>
            </a:endParaRPr>
          </a:p>
          <a:p>
            <a:r>
              <a:rPr lang="zh-CN" altLang="en-US" sz="1600" dirty="0">
                <a:latin typeface="微软雅黑" panose="020B0503020204020204" pitchFamily="34" charset="-122"/>
                <a:ea typeface="微软雅黑" panose="020B0503020204020204" pitchFamily="34" charset="-122"/>
              </a:rPr>
              <a:t>在影响形态和功能特征形 成的因素中，科学家建议选择一个相对的生理力量区域或一个能量 供应区域，在该区域中进行主要的训练。以及竞争性练习</a:t>
            </a:r>
            <a:endParaRPr lang="zh-CN" altLang="en-US" sz="1600" dirty="0">
              <a:latin typeface="微软雅黑" panose="020B0503020204020204" pitchFamily="34" charset="-122"/>
              <a:ea typeface="微软雅黑" panose="020B0503020204020204" pitchFamily="34" charset="-122"/>
            </a:endParaRPr>
          </a:p>
        </p:txBody>
      </p:sp>
      <p:sp>
        <p:nvSpPr>
          <p:cNvPr id="21" name="矩形 20"/>
          <p:cNvSpPr/>
          <p:nvPr/>
        </p:nvSpPr>
        <p:spPr>
          <a:xfrm>
            <a:off x="4172585" y="5251450"/>
            <a:ext cx="7793355" cy="1506855"/>
          </a:xfrm>
          <a:prstGeom prst="rect">
            <a:avLst/>
          </a:prstGeom>
        </p:spPr>
        <p:txBody>
          <a:bodyPr wrap="square">
            <a:spAutoFit/>
          </a:bodyPr>
          <a:lstStyle/>
          <a:p>
            <a:r>
              <a:rPr lang="zh-CN" altLang="en-US" sz="2000" dirty="0">
                <a:latin typeface="微软雅黑" panose="020B0503020204020204" pitchFamily="34" charset="-122"/>
                <a:ea typeface="微软雅黑" panose="020B0503020204020204" pitchFamily="34" charset="-122"/>
              </a:rPr>
              <a:t>The main factors that form the influence of sports activities are sports roles, sports equipment, and physical exercise on or with them</a:t>
            </a:r>
            <a:r>
              <a:rPr lang="en-US" altLang="zh-CN" sz="2000" dirty="0">
                <a:latin typeface="微软雅黑" panose="020B0503020204020204" pitchFamily="34" charset="-122"/>
                <a:ea typeface="微软雅黑" panose="020B0503020204020204" pitchFamily="34" charset="-122"/>
              </a:rPr>
              <a:t>.</a:t>
            </a:r>
            <a:endParaRPr lang="zh-CN" altLang="en-US" sz="2000" dirty="0">
              <a:latin typeface="微软雅黑" panose="020B0503020204020204" pitchFamily="34" charset="-122"/>
              <a:ea typeface="微软雅黑" panose="020B0503020204020204" pitchFamily="34" charset="-122"/>
            </a:endParaRPr>
          </a:p>
          <a:p>
            <a:r>
              <a:rPr lang="zh-CN" altLang="en-US" sz="1600" dirty="0">
                <a:latin typeface="微软雅黑" panose="020B0503020204020204" pitchFamily="34" charset="-122"/>
                <a:ea typeface="微软雅黑" panose="020B0503020204020204" pitchFamily="34" charset="-122"/>
              </a:rPr>
              <a:t>形成影响力的体育活动的主要因素是体育角色，体育器材，在其上或以 其进行体育锻炼 </a:t>
            </a:r>
            <a:endParaRPr lang="zh-CN" altLang="en-US" sz="1600" dirty="0">
              <a:latin typeface="微软雅黑" panose="020B0503020204020204" pitchFamily="34" charset="-122"/>
              <a:ea typeface="微软雅黑" panose="020B0503020204020204" pitchFamily="34" charset="-122"/>
            </a:endParaRPr>
          </a:p>
        </p:txBody>
      </p:sp>
      <p:pic>
        <p:nvPicPr>
          <p:cNvPr id="8" name="图片 7"/>
          <p:cNvPicPr>
            <a:picLocks noChangeAspect="1"/>
          </p:cNvPicPr>
          <p:nvPr/>
        </p:nvPicPr>
        <p:blipFill>
          <a:blip r:embed="rId1"/>
          <a:stretch>
            <a:fillRect/>
          </a:stretch>
        </p:blipFill>
        <p:spPr>
          <a:xfrm>
            <a:off x="564727" y="1487019"/>
            <a:ext cx="3171429" cy="4485714"/>
          </a:xfrm>
          <a:prstGeom prst="rect">
            <a:avLst/>
          </a:prstGeom>
        </p:spPr>
      </p:pic>
      <p:sp>
        <p:nvSpPr>
          <p:cNvPr id="9" name="六边形 8"/>
          <p:cNvSpPr/>
          <p:nvPr/>
        </p:nvSpPr>
        <p:spPr>
          <a:xfrm flipH="1">
            <a:off x="4172585" y="4265930"/>
            <a:ext cx="3684905" cy="693420"/>
          </a:xfrm>
          <a:prstGeom prst="hexagon">
            <a:avLst/>
          </a:prstGeom>
          <a:solidFill>
            <a:schemeClr val="bg1">
              <a:lumMod val="95000"/>
            </a:schemeClr>
          </a:solidFill>
          <a:ln w="19050">
            <a:gradFill>
              <a:gsLst>
                <a:gs pos="0">
                  <a:schemeClr val="bg1"/>
                </a:gs>
                <a:gs pos="100000">
                  <a:srgbClr val="CBCBCB"/>
                </a:gs>
              </a:gsLst>
              <a:lin ang="5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lvl="0" algn="ctr">
              <a:lnSpc>
                <a:spcPct val="120000"/>
              </a:lnSpc>
            </a:pPr>
            <a:r>
              <a:rPr lang="zh-CN" altLang="en-US" sz="2000" dirty="0">
                <a:solidFill>
                  <a:schemeClr val="tx1"/>
                </a:solidFill>
                <a:latin typeface="微软雅黑" panose="020B0503020204020204" pitchFamily="34" charset="-122"/>
                <a:ea typeface="微软雅黑" panose="020B0503020204020204" pitchFamily="34" charset="-122"/>
                <a:sym typeface="+mn-ea"/>
              </a:rPr>
              <a:t>Aperiodic  movement</a:t>
            </a:r>
            <a:endParaRPr lang="zh-CN" altLang="en-US" sz="2000" dirty="0">
              <a:solidFill>
                <a:schemeClr val="tx1"/>
              </a:solidFill>
              <a:latin typeface="微软雅黑" panose="020B0503020204020204" pitchFamily="34" charset="-122"/>
              <a:ea typeface="微软雅黑" panose="020B0503020204020204" pitchFamily="34" charset="-122"/>
              <a:sym typeface="+mn-ea"/>
            </a:endParaRPr>
          </a:p>
          <a:p>
            <a:pPr lvl="0" algn="ctr">
              <a:lnSpc>
                <a:spcPct val="120000"/>
              </a:lnSpc>
            </a:pPr>
            <a:r>
              <a:rPr lang="zh-CN" altLang="en-US" sz="2000" dirty="0">
                <a:solidFill>
                  <a:schemeClr val="tx1"/>
                </a:solidFill>
                <a:latin typeface="微软雅黑" panose="020B0503020204020204" pitchFamily="34" charset="-122"/>
                <a:ea typeface="微软雅黑" panose="020B0503020204020204" pitchFamily="34" charset="-122"/>
                <a:sym typeface="+mn-ea"/>
              </a:rPr>
              <a:t>非周期性运动</a:t>
            </a:r>
            <a:endParaRPr lang="zh-CN" altLang="en-US" sz="2000" dirty="0">
              <a:solidFill>
                <a:schemeClr val="tx1"/>
              </a:solidFill>
              <a:latin typeface="微软雅黑" panose="020B0503020204020204" pitchFamily="34" charset="-122"/>
              <a:ea typeface="微软雅黑" panose="020B0503020204020204" pitchFamily="34" charset="-122"/>
              <a:sym typeface="+mn-ea"/>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rrow: Down 14"/>
          <p:cNvSpPr/>
          <p:nvPr/>
        </p:nvSpPr>
        <p:spPr>
          <a:xfrm>
            <a:off x="1164130" y="3076782"/>
            <a:ext cx="1371600" cy="1307621"/>
          </a:xfrm>
          <a:prstGeom prst="downArrow">
            <a:avLst>
              <a:gd name="adj1" fmla="val 68519"/>
              <a:gd name="adj2"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4400" dirty="0"/>
              <a:t>1</a:t>
            </a:r>
            <a:endParaRPr lang="en-US" sz="4400" dirty="0"/>
          </a:p>
        </p:txBody>
      </p:sp>
      <p:sp>
        <p:nvSpPr>
          <p:cNvPr id="6" name="Arrow: Down 17"/>
          <p:cNvSpPr/>
          <p:nvPr/>
        </p:nvSpPr>
        <p:spPr>
          <a:xfrm>
            <a:off x="2812146" y="3076782"/>
            <a:ext cx="1371600" cy="1307621"/>
          </a:xfrm>
          <a:prstGeom prst="downArrow">
            <a:avLst>
              <a:gd name="adj1" fmla="val 68519"/>
              <a:gd name="adj2" fmla="val 50000"/>
            </a:avLst>
          </a:prstGeom>
          <a:solidFill>
            <a:srgbClr val="FFA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4400" dirty="0"/>
              <a:t>2</a:t>
            </a:r>
            <a:endParaRPr lang="en-US" sz="4400" dirty="0"/>
          </a:p>
        </p:txBody>
      </p:sp>
      <p:sp>
        <p:nvSpPr>
          <p:cNvPr id="12" name="Arrow: Down 62"/>
          <p:cNvSpPr/>
          <p:nvPr/>
        </p:nvSpPr>
        <p:spPr>
          <a:xfrm>
            <a:off x="7908402" y="3076782"/>
            <a:ext cx="1371600" cy="1307621"/>
          </a:xfrm>
          <a:prstGeom prst="downArrow">
            <a:avLst>
              <a:gd name="adj1" fmla="val 68519"/>
              <a:gd name="adj2" fmla="val 50000"/>
            </a:avLst>
          </a:prstGeom>
          <a:solidFill>
            <a:srgbClr val="1A9D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4400" dirty="0"/>
              <a:t>5</a:t>
            </a:r>
            <a:endParaRPr lang="en-US" sz="4400" dirty="0"/>
          </a:p>
        </p:txBody>
      </p:sp>
      <p:sp>
        <p:nvSpPr>
          <p:cNvPr id="4" name="文本框 3"/>
          <p:cNvSpPr txBox="1"/>
          <p:nvPr/>
        </p:nvSpPr>
        <p:spPr>
          <a:xfrm>
            <a:off x="1002030" y="662305"/>
            <a:ext cx="10212070" cy="1876425"/>
          </a:xfrm>
          <a:prstGeom prst="rect">
            <a:avLst/>
          </a:prstGeom>
          <a:noFill/>
        </p:spPr>
        <p:txBody>
          <a:bodyPr wrap="square" rtlCol="0">
            <a:spAutoFit/>
          </a:bodyPr>
          <a:p>
            <a:pPr algn="l"/>
            <a:r>
              <a:rPr lang="zh-CN" altLang="en-US" sz="2400"/>
              <a:t>It identifies the possibility of achieving high working ability in specific areas of physical (human) activity, and puts forward the </a:t>
            </a:r>
            <a:r>
              <a:rPr lang="zh-CN" altLang="en-US" sz="3200">
                <a:ln/>
                <a:solidFill>
                  <a:schemeClr val="accent1"/>
                </a:solidFill>
                <a:effectLst>
                  <a:outerShdw blurRad="38100" dist="25400" dir="5400000" algn="ctr" rotWithShape="0">
                    <a:srgbClr val="6E747A">
                      <a:alpha val="43000"/>
                    </a:srgbClr>
                  </a:outerShdw>
                </a:effectLst>
              </a:rPr>
              <a:t>requirements</a:t>
            </a:r>
            <a:r>
              <a:rPr lang="zh-CN" altLang="en-US" sz="2400"/>
              <a:t> for the main performance of athletic (physical) qualities:</a:t>
            </a:r>
            <a:endParaRPr lang="zh-CN" altLang="en-US" sz="2400"/>
          </a:p>
          <a:p>
            <a:pPr algn="l"/>
            <a:r>
              <a:rPr lang="zh-CN" altLang="en-US"/>
              <a:t>确定了在特定的体育（人类）活动领域实 现高工作能力的可能性，对运动（身体）素质的主要表现提出了要求：</a:t>
            </a:r>
            <a:endParaRPr lang="zh-CN" altLang="en-US"/>
          </a:p>
        </p:txBody>
      </p:sp>
      <p:sp>
        <p:nvSpPr>
          <p:cNvPr id="11" name="Arrow: Down 21"/>
          <p:cNvSpPr/>
          <p:nvPr/>
        </p:nvSpPr>
        <p:spPr>
          <a:xfrm>
            <a:off x="4534457" y="3076782"/>
            <a:ext cx="1371600" cy="1307621"/>
          </a:xfrm>
          <a:prstGeom prst="downArrow">
            <a:avLst>
              <a:gd name="adj1" fmla="val 68519"/>
              <a:gd name="adj2" fmla="val 50000"/>
            </a:avLst>
          </a:prstGeom>
          <a:solidFill>
            <a:srgbClr val="1976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4400" dirty="0"/>
              <a:t>3</a:t>
            </a:r>
            <a:endParaRPr lang="en-US" sz="4400" dirty="0"/>
          </a:p>
        </p:txBody>
      </p:sp>
      <p:sp>
        <p:nvSpPr>
          <p:cNvPr id="20" name="Arrow: Down 62"/>
          <p:cNvSpPr/>
          <p:nvPr/>
        </p:nvSpPr>
        <p:spPr>
          <a:xfrm>
            <a:off x="9551782" y="3076782"/>
            <a:ext cx="1371600" cy="1307621"/>
          </a:xfrm>
          <a:prstGeom prst="downArrow">
            <a:avLst>
              <a:gd name="adj1" fmla="val 68519"/>
              <a:gd name="adj2" fmla="val 50000"/>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p>
            <a:pPr algn="ctr"/>
            <a:r>
              <a:rPr lang="en-US" sz="4400" dirty="0"/>
              <a:t>6</a:t>
            </a:r>
            <a:endParaRPr lang="en-US" sz="4400" dirty="0"/>
          </a:p>
        </p:txBody>
      </p:sp>
      <p:sp>
        <p:nvSpPr>
          <p:cNvPr id="22" name="Arrow: Down 21"/>
          <p:cNvSpPr/>
          <p:nvPr/>
        </p:nvSpPr>
        <p:spPr>
          <a:xfrm>
            <a:off x="6290232" y="3077417"/>
            <a:ext cx="1371600" cy="1307621"/>
          </a:xfrm>
          <a:prstGeom prst="downArrow">
            <a:avLst>
              <a:gd name="adj1" fmla="val 68519"/>
              <a:gd name="adj2" fmla="val 50000"/>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4400" dirty="0"/>
              <a:t>4</a:t>
            </a:r>
            <a:endParaRPr lang="en-US" sz="4400" dirty="0"/>
          </a:p>
        </p:txBody>
      </p:sp>
      <p:sp>
        <p:nvSpPr>
          <p:cNvPr id="33" name="TextBox 15"/>
          <p:cNvSpPr txBox="1">
            <a:spLocks noChangeArrowheads="1"/>
          </p:cNvSpPr>
          <p:nvPr/>
        </p:nvSpPr>
        <p:spPr bwMode="auto">
          <a:xfrm>
            <a:off x="9384697" y="4803495"/>
            <a:ext cx="1908971" cy="1153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ctr" eaLnBrk="1" hangingPunct="1">
              <a:lnSpc>
                <a:spcPct val="150000"/>
              </a:lnSpc>
            </a:pPr>
            <a:r>
              <a:rPr lang="zh-CN" altLang="en-US" sz="2800" b="1" dirty="0" smtClean="0">
                <a:sym typeface="+mn-ea"/>
              </a:rPr>
              <a:t>coordinatio</a:t>
            </a:r>
            <a:endParaRPr lang="zh-CN" sz="2800" b="1" dirty="0" smtClean="0"/>
          </a:p>
          <a:p>
            <a:pPr algn="ctr" eaLnBrk="1" hangingPunct="1">
              <a:lnSpc>
                <a:spcPct val="150000"/>
              </a:lnSpc>
            </a:pPr>
            <a:r>
              <a:rPr lang="zh-CN" b="1" dirty="0" smtClean="0"/>
              <a:t>协调性</a:t>
            </a:r>
            <a:endParaRPr lang="zh-CN" b="1" dirty="0" smtClean="0"/>
          </a:p>
        </p:txBody>
      </p:sp>
      <p:sp>
        <p:nvSpPr>
          <p:cNvPr id="34" name="TextBox 15"/>
          <p:cNvSpPr txBox="1">
            <a:spLocks noChangeArrowheads="1"/>
          </p:cNvSpPr>
          <p:nvPr/>
        </p:nvSpPr>
        <p:spPr bwMode="auto">
          <a:xfrm>
            <a:off x="7745762" y="4786350"/>
            <a:ext cx="1908971" cy="1153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ctr" eaLnBrk="1" hangingPunct="1">
              <a:lnSpc>
                <a:spcPct val="150000"/>
              </a:lnSpc>
            </a:pPr>
            <a:r>
              <a:rPr lang="zh-CN" altLang="en-US" sz="2800" b="1" dirty="0" smtClean="0">
                <a:sym typeface="+mn-ea"/>
              </a:rPr>
              <a:t>agility </a:t>
            </a:r>
            <a:endParaRPr lang="zh-CN" altLang="en-US" sz="2800" b="1" dirty="0" smtClean="0">
              <a:sym typeface="+mn-ea"/>
            </a:endParaRPr>
          </a:p>
          <a:p>
            <a:pPr algn="ctr" eaLnBrk="1" hangingPunct="1">
              <a:lnSpc>
                <a:spcPct val="150000"/>
              </a:lnSpc>
            </a:pPr>
            <a:r>
              <a:rPr lang="zh-CN" altLang="en-US" b="1" dirty="0" smtClean="0"/>
              <a:t>敏捷性</a:t>
            </a:r>
            <a:endParaRPr lang="zh-CN" altLang="en-US" b="1" dirty="0" smtClean="0"/>
          </a:p>
        </p:txBody>
      </p:sp>
      <p:sp>
        <p:nvSpPr>
          <p:cNvPr id="35" name="TextBox 15"/>
          <p:cNvSpPr txBox="1">
            <a:spLocks noChangeArrowheads="1"/>
          </p:cNvSpPr>
          <p:nvPr/>
        </p:nvSpPr>
        <p:spPr bwMode="auto">
          <a:xfrm>
            <a:off x="895444" y="4742538"/>
            <a:ext cx="1908971" cy="1153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ctr" eaLnBrk="1" hangingPunct="1">
              <a:lnSpc>
                <a:spcPct val="150000"/>
              </a:lnSpc>
            </a:pPr>
            <a:r>
              <a:rPr lang="en-US" altLang="zh-CN" sz="2800" b="1" dirty="0"/>
              <a:t>speed</a:t>
            </a:r>
            <a:endParaRPr lang="zh-CN" sz="2800" b="1" dirty="0"/>
          </a:p>
          <a:p>
            <a:pPr algn="ctr" eaLnBrk="1" hangingPunct="1">
              <a:lnSpc>
                <a:spcPct val="150000"/>
              </a:lnSpc>
            </a:pPr>
            <a:r>
              <a:rPr lang="zh-CN" b="1" dirty="0"/>
              <a:t>速度</a:t>
            </a:r>
            <a:endParaRPr lang="zh-CN" b="1" dirty="0"/>
          </a:p>
        </p:txBody>
      </p:sp>
      <p:sp>
        <p:nvSpPr>
          <p:cNvPr id="36" name="TextBox 15"/>
          <p:cNvSpPr txBox="1">
            <a:spLocks noChangeArrowheads="1"/>
          </p:cNvSpPr>
          <p:nvPr/>
        </p:nvSpPr>
        <p:spPr bwMode="auto">
          <a:xfrm>
            <a:off x="2626010" y="4742537"/>
            <a:ext cx="1908971" cy="1153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ctr" eaLnBrk="1" hangingPunct="1">
              <a:lnSpc>
                <a:spcPct val="150000"/>
              </a:lnSpc>
            </a:pPr>
            <a:r>
              <a:rPr lang="zh-CN" altLang="en-US" sz="2800" b="1" dirty="0"/>
              <a:t>strength</a:t>
            </a:r>
            <a:endParaRPr lang="zh-CN" altLang="en-US" sz="2800" b="1" dirty="0"/>
          </a:p>
          <a:p>
            <a:pPr algn="ctr" eaLnBrk="1" hangingPunct="1">
              <a:lnSpc>
                <a:spcPct val="150000"/>
              </a:lnSpc>
            </a:pPr>
            <a:r>
              <a:rPr lang="zh-CN" altLang="en-US" b="1" dirty="0"/>
              <a:t>力量</a:t>
            </a:r>
            <a:endParaRPr lang="zh-CN" altLang="en-US" b="1" dirty="0"/>
          </a:p>
        </p:txBody>
      </p:sp>
      <p:sp>
        <p:nvSpPr>
          <p:cNvPr id="37" name="TextBox 15"/>
          <p:cNvSpPr txBox="1">
            <a:spLocks noChangeArrowheads="1"/>
          </p:cNvSpPr>
          <p:nvPr/>
        </p:nvSpPr>
        <p:spPr bwMode="auto">
          <a:xfrm>
            <a:off x="4381341" y="4742536"/>
            <a:ext cx="1908971" cy="1153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ctr" eaLnBrk="1" hangingPunct="1">
              <a:lnSpc>
                <a:spcPct val="150000"/>
              </a:lnSpc>
            </a:pPr>
            <a:r>
              <a:rPr lang="zh-CN" altLang="en-US" sz="2800" b="1" dirty="0"/>
              <a:t>endurance </a:t>
            </a:r>
            <a:endParaRPr lang="zh-CN" altLang="en-US" sz="2800" b="1" dirty="0"/>
          </a:p>
          <a:p>
            <a:pPr algn="ctr" eaLnBrk="1" hangingPunct="1">
              <a:lnSpc>
                <a:spcPct val="150000"/>
              </a:lnSpc>
            </a:pPr>
            <a:r>
              <a:rPr lang="zh-CN" altLang="en-US" b="1" dirty="0"/>
              <a:t>耐力</a:t>
            </a:r>
            <a:endParaRPr lang="zh-CN" altLang="en-US" b="1" dirty="0"/>
          </a:p>
        </p:txBody>
      </p:sp>
      <p:sp>
        <p:nvSpPr>
          <p:cNvPr id="38" name="TextBox 15"/>
          <p:cNvSpPr txBox="1">
            <a:spLocks noChangeArrowheads="1"/>
          </p:cNvSpPr>
          <p:nvPr/>
        </p:nvSpPr>
        <p:spPr bwMode="auto">
          <a:xfrm>
            <a:off x="6128226" y="4786351"/>
            <a:ext cx="1908971" cy="1153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ctr" eaLnBrk="1" hangingPunct="1">
              <a:lnSpc>
                <a:spcPct val="150000"/>
              </a:lnSpc>
            </a:pPr>
            <a:r>
              <a:rPr lang="en-US" altLang="zh-CN" sz="2800" b="1" dirty="0" smtClean="0"/>
              <a:t>f</a:t>
            </a:r>
            <a:r>
              <a:rPr lang="zh-CN" altLang="en-US" sz="2800" b="1" dirty="0" smtClean="0"/>
              <a:t>lexibilityn</a:t>
            </a:r>
            <a:r>
              <a:rPr lang="zh-CN" altLang="en-US" b="1" dirty="0" smtClean="0"/>
              <a:t>柔韧性</a:t>
            </a:r>
            <a:endParaRPr lang="zh-CN" altLang="en-US" b="1"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圆角矩形 2"/>
          <p:cNvSpPr/>
          <p:nvPr/>
        </p:nvSpPr>
        <p:spPr>
          <a:xfrm>
            <a:off x="696036" y="603913"/>
            <a:ext cx="10549720" cy="5650173"/>
          </a:xfrm>
          <a:prstGeom prst="roundRect">
            <a:avLst>
              <a:gd name="adj" fmla="val 1014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3" name="组合 32"/>
          <p:cNvGrpSpPr/>
          <p:nvPr/>
        </p:nvGrpSpPr>
        <p:grpSpPr>
          <a:xfrm>
            <a:off x="1033690" y="2844743"/>
            <a:ext cx="1975051" cy="1295726"/>
            <a:chOff x="1202518" y="2407603"/>
            <a:chExt cx="2265526" cy="1486291"/>
          </a:xfrm>
        </p:grpSpPr>
        <p:sp>
          <p:nvSpPr>
            <p:cNvPr id="34" name="文本框 33"/>
            <p:cNvSpPr txBox="1"/>
            <p:nvPr/>
          </p:nvSpPr>
          <p:spPr>
            <a:xfrm>
              <a:off x="1202518" y="3470244"/>
              <a:ext cx="2265526" cy="423650"/>
            </a:xfrm>
            <a:prstGeom prst="rect">
              <a:avLst/>
            </a:prstGeom>
            <a:noFill/>
          </p:spPr>
          <p:txBody>
            <a:bodyPr vert="horz" wrap="square" rtlCol="0">
              <a:spAutoFit/>
            </a:bodyPr>
            <a:lstStyle/>
            <a:p>
              <a:pPr algn="dist"/>
              <a:r>
                <a:rPr lang="zh-CN" altLang="en-US" b="1" dirty="0">
                  <a:solidFill>
                    <a:schemeClr val="bg2">
                      <a:lumMod val="50000"/>
                    </a:schemeClr>
                  </a:solidFill>
                  <a:latin typeface="微软雅黑" panose="020B0503020204020204" pitchFamily="34" charset="-122"/>
                  <a:ea typeface="微软雅黑" panose="020B0503020204020204" pitchFamily="34" charset="-122"/>
                </a:rPr>
                <a:t>此处</a:t>
              </a:r>
              <a:r>
                <a:rPr lang="zh-CN" altLang="en-US" b="1" dirty="0" smtClean="0">
                  <a:solidFill>
                    <a:schemeClr val="bg2">
                      <a:lumMod val="50000"/>
                    </a:schemeClr>
                  </a:solidFill>
                  <a:latin typeface="微软雅黑" panose="020B0503020204020204" pitchFamily="34" charset="-122"/>
                  <a:ea typeface="微软雅黑" panose="020B0503020204020204" pitchFamily="34" charset="-122"/>
                </a:rPr>
                <a:t>添加标题</a:t>
              </a:r>
              <a:endParaRPr lang="zh-CN" altLang="en-US" b="1"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35" name="文本框 67"/>
            <p:cNvSpPr>
              <a:spLocks noChangeArrowheads="1"/>
            </p:cNvSpPr>
            <p:nvPr/>
          </p:nvSpPr>
          <p:spPr bwMode="auto">
            <a:xfrm>
              <a:off x="1764162" y="2407603"/>
              <a:ext cx="1142237" cy="1059126"/>
            </a:xfrm>
            <a:prstGeom prst="rect">
              <a:avLst/>
            </a:prstGeom>
            <a:noFill/>
            <a:ln w="9525" cap="flat" cmpd="sng">
              <a:noFill/>
              <a:bevel/>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en-US" altLang="zh-CN" sz="5400" dirty="0" smtClean="0">
                  <a:solidFill>
                    <a:srgbClr val="1976D2"/>
                  </a:solidFill>
                  <a:latin typeface="微软雅黑" panose="020B0503020204020204" pitchFamily="34" charset="-122"/>
                  <a:ea typeface="微软雅黑" panose="020B0503020204020204" pitchFamily="34" charset="-122"/>
                  <a:sym typeface="Arial" panose="020B0604020202020204" pitchFamily="34" charset="0"/>
                </a:rPr>
                <a:t>01</a:t>
              </a:r>
              <a:endParaRPr lang="zh-CN" altLang="en-US" sz="5400" dirty="0">
                <a:solidFill>
                  <a:srgbClr val="1976D2"/>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36" name="组合 35"/>
          <p:cNvGrpSpPr/>
          <p:nvPr/>
        </p:nvGrpSpPr>
        <p:grpSpPr>
          <a:xfrm>
            <a:off x="3666851" y="2844743"/>
            <a:ext cx="1975051" cy="1295726"/>
            <a:chOff x="1202518" y="2407603"/>
            <a:chExt cx="2265526" cy="1486291"/>
          </a:xfrm>
        </p:grpSpPr>
        <p:sp>
          <p:nvSpPr>
            <p:cNvPr id="37" name="文本框 36"/>
            <p:cNvSpPr txBox="1"/>
            <p:nvPr/>
          </p:nvSpPr>
          <p:spPr>
            <a:xfrm>
              <a:off x="1202518" y="3470244"/>
              <a:ext cx="2265526" cy="423650"/>
            </a:xfrm>
            <a:prstGeom prst="rect">
              <a:avLst/>
            </a:prstGeom>
            <a:noFill/>
          </p:spPr>
          <p:txBody>
            <a:bodyPr vert="horz" wrap="square" rtlCol="0">
              <a:spAutoFit/>
            </a:bodyPr>
            <a:lstStyle/>
            <a:p>
              <a:pPr algn="dist"/>
              <a:r>
                <a:rPr lang="zh-CN" altLang="en-US" b="1" dirty="0">
                  <a:solidFill>
                    <a:schemeClr val="bg2">
                      <a:lumMod val="50000"/>
                    </a:schemeClr>
                  </a:solidFill>
                  <a:latin typeface="微软雅黑" panose="020B0503020204020204" pitchFamily="34" charset="-122"/>
                  <a:ea typeface="微软雅黑" panose="020B0503020204020204" pitchFamily="34" charset="-122"/>
                </a:rPr>
                <a:t>此处</a:t>
              </a:r>
              <a:r>
                <a:rPr lang="zh-CN" altLang="en-US" b="1" dirty="0" smtClean="0">
                  <a:solidFill>
                    <a:schemeClr val="bg2">
                      <a:lumMod val="50000"/>
                    </a:schemeClr>
                  </a:solidFill>
                  <a:latin typeface="微软雅黑" panose="020B0503020204020204" pitchFamily="34" charset="-122"/>
                  <a:ea typeface="微软雅黑" panose="020B0503020204020204" pitchFamily="34" charset="-122"/>
                </a:rPr>
                <a:t>添加标题</a:t>
              </a:r>
              <a:endParaRPr lang="zh-CN" altLang="en-US" b="1"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38" name="文本框 67"/>
            <p:cNvSpPr>
              <a:spLocks noChangeArrowheads="1"/>
            </p:cNvSpPr>
            <p:nvPr/>
          </p:nvSpPr>
          <p:spPr bwMode="auto">
            <a:xfrm>
              <a:off x="1764162" y="2407603"/>
              <a:ext cx="1142237" cy="1059126"/>
            </a:xfrm>
            <a:prstGeom prst="rect">
              <a:avLst/>
            </a:prstGeom>
            <a:noFill/>
            <a:ln w="9525" cap="flat" cmpd="sng">
              <a:noFill/>
              <a:bevel/>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en-US" altLang="zh-CN" sz="5400" dirty="0" smtClean="0">
                  <a:solidFill>
                    <a:srgbClr val="FFA000"/>
                  </a:solidFill>
                  <a:latin typeface="微软雅黑" panose="020B0503020204020204" pitchFamily="34" charset="-122"/>
                  <a:ea typeface="微软雅黑" panose="020B0503020204020204" pitchFamily="34" charset="-122"/>
                  <a:sym typeface="Arial" panose="020B0604020202020204" pitchFamily="34" charset="0"/>
                </a:rPr>
                <a:t>02</a:t>
              </a:r>
              <a:endParaRPr lang="zh-CN" altLang="en-US" sz="5400" dirty="0">
                <a:solidFill>
                  <a:srgbClr val="FFA000"/>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39" name="组合 38"/>
          <p:cNvGrpSpPr/>
          <p:nvPr/>
        </p:nvGrpSpPr>
        <p:grpSpPr>
          <a:xfrm>
            <a:off x="6300012" y="2844743"/>
            <a:ext cx="1975051" cy="1295726"/>
            <a:chOff x="1202518" y="2407603"/>
            <a:chExt cx="2265526" cy="1486291"/>
          </a:xfrm>
        </p:grpSpPr>
        <p:sp>
          <p:nvSpPr>
            <p:cNvPr id="40" name="文本框 39"/>
            <p:cNvSpPr txBox="1"/>
            <p:nvPr/>
          </p:nvSpPr>
          <p:spPr>
            <a:xfrm>
              <a:off x="1202518" y="3470244"/>
              <a:ext cx="2265526" cy="423650"/>
            </a:xfrm>
            <a:prstGeom prst="rect">
              <a:avLst/>
            </a:prstGeom>
            <a:noFill/>
          </p:spPr>
          <p:txBody>
            <a:bodyPr vert="horz" wrap="square" rtlCol="0">
              <a:spAutoFit/>
            </a:bodyPr>
            <a:lstStyle/>
            <a:p>
              <a:pPr algn="dist"/>
              <a:r>
                <a:rPr lang="zh-CN" altLang="en-US" b="1" dirty="0">
                  <a:solidFill>
                    <a:schemeClr val="bg2">
                      <a:lumMod val="50000"/>
                    </a:schemeClr>
                  </a:solidFill>
                  <a:latin typeface="微软雅黑" panose="020B0503020204020204" pitchFamily="34" charset="-122"/>
                  <a:ea typeface="微软雅黑" panose="020B0503020204020204" pitchFamily="34" charset="-122"/>
                </a:rPr>
                <a:t>此处</a:t>
              </a:r>
              <a:r>
                <a:rPr lang="zh-CN" altLang="en-US" b="1" dirty="0" smtClean="0">
                  <a:solidFill>
                    <a:schemeClr val="bg2">
                      <a:lumMod val="50000"/>
                    </a:schemeClr>
                  </a:solidFill>
                  <a:latin typeface="微软雅黑" panose="020B0503020204020204" pitchFamily="34" charset="-122"/>
                  <a:ea typeface="微软雅黑" panose="020B0503020204020204" pitchFamily="34" charset="-122"/>
                </a:rPr>
                <a:t>添加标题</a:t>
              </a:r>
              <a:endParaRPr lang="zh-CN" altLang="en-US" b="1"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41" name="文本框 67"/>
            <p:cNvSpPr>
              <a:spLocks noChangeArrowheads="1"/>
            </p:cNvSpPr>
            <p:nvPr/>
          </p:nvSpPr>
          <p:spPr bwMode="auto">
            <a:xfrm>
              <a:off x="1764162" y="2407603"/>
              <a:ext cx="1142237" cy="1059126"/>
            </a:xfrm>
            <a:prstGeom prst="rect">
              <a:avLst/>
            </a:prstGeom>
            <a:noFill/>
            <a:ln w="9525" cap="flat" cmpd="sng">
              <a:noFill/>
              <a:bevel/>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en-US" altLang="zh-CN" sz="5400" dirty="0" smtClean="0">
                  <a:solidFill>
                    <a:srgbClr val="1976D2"/>
                  </a:solidFill>
                  <a:latin typeface="微软雅黑" panose="020B0503020204020204" pitchFamily="34" charset="-122"/>
                  <a:ea typeface="微软雅黑" panose="020B0503020204020204" pitchFamily="34" charset="-122"/>
                  <a:sym typeface="Arial" panose="020B0604020202020204" pitchFamily="34" charset="0"/>
                </a:rPr>
                <a:t>03</a:t>
              </a:r>
              <a:endParaRPr lang="zh-CN" altLang="en-US" sz="5400" dirty="0">
                <a:solidFill>
                  <a:srgbClr val="1976D2"/>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42" name="组合 41"/>
          <p:cNvGrpSpPr/>
          <p:nvPr/>
        </p:nvGrpSpPr>
        <p:grpSpPr>
          <a:xfrm>
            <a:off x="8933172" y="2844743"/>
            <a:ext cx="1975051" cy="1295726"/>
            <a:chOff x="1202518" y="2407603"/>
            <a:chExt cx="2265526" cy="1486291"/>
          </a:xfrm>
        </p:grpSpPr>
        <p:sp>
          <p:nvSpPr>
            <p:cNvPr id="43" name="文本框 42"/>
            <p:cNvSpPr txBox="1"/>
            <p:nvPr/>
          </p:nvSpPr>
          <p:spPr>
            <a:xfrm>
              <a:off x="1202518" y="3470244"/>
              <a:ext cx="2265526" cy="423650"/>
            </a:xfrm>
            <a:prstGeom prst="rect">
              <a:avLst/>
            </a:prstGeom>
            <a:noFill/>
          </p:spPr>
          <p:txBody>
            <a:bodyPr vert="horz" wrap="square" rtlCol="0">
              <a:spAutoFit/>
            </a:bodyPr>
            <a:lstStyle/>
            <a:p>
              <a:pPr algn="dist"/>
              <a:r>
                <a:rPr lang="zh-CN" altLang="en-US" b="1" dirty="0">
                  <a:solidFill>
                    <a:schemeClr val="bg2">
                      <a:lumMod val="50000"/>
                    </a:schemeClr>
                  </a:solidFill>
                  <a:latin typeface="微软雅黑" panose="020B0503020204020204" pitchFamily="34" charset="-122"/>
                  <a:ea typeface="微软雅黑" panose="020B0503020204020204" pitchFamily="34" charset="-122"/>
                </a:rPr>
                <a:t>此处</a:t>
              </a:r>
              <a:r>
                <a:rPr lang="zh-CN" altLang="en-US" b="1" dirty="0" smtClean="0">
                  <a:solidFill>
                    <a:schemeClr val="bg2">
                      <a:lumMod val="50000"/>
                    </a:schemeClr>
                  </a:solidFill>
                  <a:latin typeface="微软雅黑" panose="020B0503020204020204" pitchFamily="34" charset="-122"/>
                  <a:ea typeface="微软雅黑" panose="020B0503020204020204" pitchFamily="34" charset="-122"/>
                </a:rPr>
                <a:t>添加标题</a:t>
              </a:r>
              <a:endParaRPr lang="zh-CN" altLang="en-US" b="1"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44" name="文本框 67"/>
            <p:cNvSpPr>
              <a:spLocks noChangeArrowheads="1"/>
            </p:cNvSpPr>
            <p:nvPr/>
          </p:nvSpPr>
          <p:spPr bwMode="auto">
            <a:xfrm>
              <a:off x="1764162" y="2407603"/>
              <a:ext cx="1142237" cy="1059126"/>
            </a:xfrm>
            <a:prstGeom prst="rect">
              <a:avLst/>
            </a:prstGeom>
            <a:noFill/>
            <a:ln w="9525" cap="flat" cmpd="sng">
              <a:noFill/>
              <a:bevel/>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en-US" altLang="zh-CN" sz="5400" dirty="0" smtClean="0">
                  <a:solidFill>
                    <a:srgbClr val="FFA000"/>
                  </a:solidFill>
                  <a:latin typeface="微软雅黑" panose="020B0503020204020204" pitchFamily="34" charset="-122"/>
                  <a:ea typeface="微软雅黑" panose="020B0503020204020204" pitchFamily="34" charset="-122"/>
                  <a:sym typeface="Arial" panose="020B0604020202020204" pitchFamily="34" charset="0"/>
                </a:rPr>
                <a:t>04</a:t>
              </a:r>
              <a:endParaRPr lang="zh-CN" altLang="en-US" sz="5400" dirty="0">
                <a:solidFill>
                  <a:srgbClr val="FFA000"/>
                </a:solidFill>
                <a:latin typeface="微软雅黑" panose="020B0503020204020204" pitchFamily="34" charset="-122"/>
                <a:ea typeface="微软雅黑" panose="020B0503020204020204" pitchFamily="34" charset="-122"/>
                <a:sym typeface="Arial" panose="020B0604020202020204" pitchFamily="34" charset="0"/>
              </a:endParaRPr>
            </a:p>
          </p:txBody>
        </p:sp>
      </p:grpSp>
      <p:sp>
        <p:nvSpPr>
          <p:cNvPr id="45" name="文本框 44"/>
          <p:cNvSpPr txBox="1"/>
          <p:nvPr/>
        </p:nvSpPr>
        <p:spPr>
          <a:xfrm>
            <a:off x="7585200" y="984241"/>
            <a:ext cx="3188869" cy="646331"/>
          </a:xfrm>
          <a:prstGeom prst="rect">
            <a:avLst/>
          </a:prstGeom>
          <a:noFill/>
        </p:spPr>
        <p:txBody>
          <a:bodyPr vert="horz" wrap="square" rtlCol="0">
            <a:spAutoFit/>
          </a:bodyPr>
          <a:lstStyle/>
          <a:p>
            <a:pPr algn="dist"/>
            <a:r>
              <a:rPr lang="en-US" altLang="zh-CN" sz="3600" dirty="0" smtClean="0">
                <a:latin typeface="微软雅黑" panose="020B0503020204020204" pitchFamily="34" charset="-122"/>
                <a:ea typeface="微软雅黑" panose="020B0503020204020204" pitchFamily="34" charset="-122"/>
              </a:rPr>
              <a:t>CONTENTS</a:t>
            </a:r>
            <a:endParaRPr lang="zh-CN" altLang="en-US" sz="3600" dirty="0">
              <a:latin typeface="微软雅黑" panose="020B0503020204020204" pitchFamily="34" charset="-122"/>
              <a:ea typeface="微软雅黑" panose="020B0503020204020204" pitchFamily="34" charset="-122"/>
            </a:endParaRPr>
          </a:p>
        </p:txBody>
      </p:sp>
      <p:sp>
        <p:nvSpPr>
          <p:cNvPr id="4" name="圆角矩形 3"/>
          <p:cNvSpPr/>
          <p:nvPr/>
        </p:nvSpPr>
        <p:spPr>
          <a:xfrm>
            <a:off x="696671" y="604548"/>
            <a:ext cx="10549720" cy="5650173"/>
          </a:xfrm>
          <a:prstGeom prst="roundRect">
            <a:avLst>
              <a:gd name="adj" fmla="val 1014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5" name="组合 4"/>
          <p:cNvGrpSpPr/>
          <p:nvPr/>
        </p:nvGrpSpPr>
        <p:grpSpPr>
          <a:xfrm>
            <a:off x="1034325" y="2845378"/>
            <a:ext cx="1975051" cy="1295726"/>
            <a:chOff x="1202518" y="2407603"/>
            <a:chExt cx="2265526" cy="1486291"/>
          </a:xfrm>
        </p:grpSpPr>
        <p:sp>
          <p:nvSpPr>
            <p:cNvPr id="6" name="文本框 5"/>
            <p:cNvSpPr txBox="1"/>
            <p:nvPr/>
          </p:nvSpPr>
          <p:spPr>
            <a:xfrm>
              <a:off x="1202518" y="3470244"/>
              <a:ext cx="2265526" cy="423650"/>
            </a:xfrm>
            <a:prstGeom prst="rect">
              <a:avLst/>
            </a:prstGeom>
            <a:noFill/>
          </p:spPr>
          <p:txBody>
            <a:bodyPr vert="horz" wrap="square" rtlCol="0">
              <a:spAutoFit/>
            </a:bodyPr>
            <a:p>
              <a:pPr algn="dist"/>
              <a:r>
                <a:rPr lang="zh-CN" altLang="en-US" b="1" dirty="0">
                  <a:solidFill>
                    <a:schemeClr val="bg2">
                      <a:lumMod val="50000"/>
                    </a:schemeClr>
                  </a:solidFill>
                  <a:latin typeface="微软雅黑" panose="020B0503020204020204" pitchFamily="34" charset="-122"/>
                  <a:ea typeface="微软雅黑" panose="020B0503020204020204" pitchFamily="34" charset="-122"/>
                </a:rPr>
                <a:t>此处</a:t>
              </a:r>
              <a:r>
                <a:rPr lang="zh-CN" altLang="en-US" b="1" dirty="0" smtClean="0">
                  <a:solidFill>
                    <a:schemeClr val="bg2">
                      <a:lumMod val="50000"/>
                    </a:schemeClr>
                  </a:solidFill>
                  <a:latin typeface="微软雅黑" panose="020B0503020204020204" pitchFamily="34" charset="-122"/>
                  <a:ea typeface="微软雅黑" panose="020B0503020204020204" pitchFamily="34" charset="-122"/>
                </a:rPr>
                <a:t>添加标题</a:t>
              </a:r>
              <a:endParaRPr lang="zh-CN" altLang="en-US" b="1"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7" name="文本框 67"/>
            <p:cNvSpPr>
              <a:spLocks noChangeArrowheads="1"/>
            </p:cNvSpPr>
            <p:nvPr/>
          </p:nvSpPr>
          <p:spPr bwMode="auto">
            <a:xfrm>
              <a:off x="1764162" y="2407603"/>
              <a:ext cx="1142237" cy="1059126"/>
            </a:xfrm>
            <a:prstGeom prst="rect">
              <a:avLst/>
            </a:prstGeom>
            <a:noFill/>
            <a:ln w="9525" cap="flat" cmpd="sng">
              <a:noFill/>
              <a:bevel/>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p>
              <a:r>
                <a:rPr lang="en-US" altLang="zh-CN" sz="5400" dirty="0" smtClean="0">
                  <a:solidFill>
                    <a:srgbClr val="1976D2"/>
                  </a:solidFill>
                  <a:latin typeface="微软雅黑" panose="020B0503020204020204" pitchFamily="34" charset="-122"/>
                  <a:ea typeface="微软雅黑" panose="020B0503020204020204" pitchFamily="34" charset="-122"/>
                  <a:sym typeface="Arial" panose="020B0604020202020204" pitchFamily="34" charset="0"/>
                </a:rPr>
                <a:t>01</a:t>
              </a:r>
              <a:endParaRPr lang="zh-CN" altLang="en-US" sz="5400" dirty="0">
                <a:solidFill>
                  <a:srgbClr val="1976D2"/>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8" name="组合 7"/>
          <p:cNvGrpSpPr/>
          <p:nvPr/>
        </p:nvGrpSpPr>
        <p:grpSpPr>
          <a:xfrm>
            <a:off x="3667486" y="2845378"/>
            <a:ext cx="1975051" cy="1295726"/>
            <a:chOff x="1202518" y="2407603"/>
            <a:chExt cx="2265526" cy="1486291"/>
          </a:xfrm>
        </p:grpSpPr>
        <p:sp>
          <p:nvSpPr>
            <p:cNvPr id="9" name="文本框 8"/>
            <p:cNvSpPr txBox="1"/>
            <p:nvPr/>
          </p:nvSpPr>
          <p:spPr>
            <a:xfrm>
              <a:off x="1202518" y="3470244"/>
              <a:ext cx="2265526" cy="423650"/>
            </a:xfrm>
            <a:prstGeom prst="rect">
              <a:avLst/>
            </a:prstGeom>
            <a:noFill/>
          </p:spPr>
          <p:txBody>
            <a:bodyPr vert="horz" wrap="square" rtlCol="0">
              <a:spAutoFit/>
            </a:bodyPr>
            <a:p>
              <a:pPr algn="dist"/>
              <a:r>
                <a:rPr lang="zh-CN" altLang="en-US" b="1" dirty="0">
                  <a:solidFill>
                    <a:schemeClr val="bg2">
                      <a:lumMod val="50000"/>
                    </a:schemeClr>
                  </a:solidFill>
                  <a:latin typeface="微软雅黑" panose="020B0503020204020204" pitchFamily="34" charset="-122"/>
                  <a:ea typeface="微软雅黑" panose="020B0503020204020204" pitchFamily="34" charset="-122"/>
                </a:rPr>
                <a:t>此处</a:t>
              </a:r>
              <a:r>
                <a:rPr lang="zh-CN" altLang="en-US" b="1" dirty="0" smtClean="0">
                  <a:solidFill>
                    <a:schemeClr val="bg2">
                      <a:lumMod val="50000"/>
                    </a:schemeClr>
                  </a:solidFill>
                  <a:latin typeface="微软雅黑" panose="020B0503020204020204" pitchFamily="34" charset="-122"/>
                  <a:ea typeface="微软雅黑" panose="020B0503020204020204" pitchFamily="34" charset="-122"/>
                </a:rPr>
                <a:t>添加标题</a:t>
              </a:r>
              <a:endParaRPr lang="zh-CN" altLang="en-US" b="1"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10" name="文本框 67"/>
            <p:cNvSpPr>
              <a:spLocks noChangeArrowheads="1"/>
            </p:cNvSpPr>
            <p:nvPr/>
          </p:nvSpPr>
          <p:spPr bwMode="auto">
            <a:xfrm>
              <a:off x="1764162" y="2407603"/>
              <a:ext cx="1142237" cy="1059126"/>
            </a:xfrm>
            <a:prstGeom prst="rect">
              <a:avLst/>
            </a:prstGeom>
            <a:noFill/>
            <a:ln w="9525" cap="flat" cmpd="sng">
              <a:noFill/>
              <a:bevel/>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p>
              <a:r>
                <a:rPr lang="en-US" altLang="zh-CN" sz="5400" dirty="0" smtClean="0">
                  <a:solidFill>
                    <a:srgbClr val="FFA000"/>
                  </a:solidFill>
                  <a:latin typeface="微软雅黑" panose="020B0503020204020204" pitchFamily="34" charset="-122"/>
                  <a:ea typeface="微软雅黑" panose="020B0503020204020204" pitchFamily="34" charset="-122"/>
                  <a:sym typeface="Arial" panose="020B0604020202020204" pitchFamily="34" charset="0"/>
                </a:rPr>
                <a:t>02</a:t>
              </a:r>
              <a:endParaRPr lang="zh-CN" altLang="en-US" sz="5400" dirty="0">
                <a:solidFill>
                  <a:srgbClr val="FFA000"/>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11" name="组合 10"/>
          <p:cNvGrpSpPr/>
          <p:nvPr/>
        </p:nvGrpSpPr>
        <p:grpSpPr>
          <a:xfrm>
            <a:off x="6300647" y="2845378"/>
            <a:ext cx="1975051" cy="1295726"/>
            <a:chOff x="1202518" y="2407603"/>
            <a:chExt cx="2265526" cy="1486291"/>
          </a:xfrm>
        </p:grpSpPr>
        <p:sp>
          <p:nvSpPr>
            <p:cNvPr id="12" name="文本框 11"/>
            <p:cNvSpPr txBox="1"/>
            <p:nvPr/>
          </p:nvSpPr>
          <p:spPr>
            <a:xfrm>
              <a:off x="1202518" y="3470244"/>
              <a:ext cx="2265526" cy="423650"/>
            </a:xfrm>
            <a:prstGeom prst="rect">
              <a:avLst/>
            </a:prstGeom>
            <a:noFill/>
          </p:spPr>
          <p:txBody>
            <a:bodyPr vert="horz" wrap="square" rtlCol="0">
              <a:spAutoFit/>
            </a:bodyPr>
            <a:p>
              <a:pPr algn="dist"/>
              <a:r>
                <a:rPr lang="zh-CN" altLang="en-US" b="1" dirty="0">
                  <a:solidFill>
                    <a:schemeClr val="bg2">
                      <a:lumMod val="50000"/>
                    </a:schemeClr>
                  </a:solidFill>
                  <a:latin typeface="微软雅黑" panose="020B0503020204020204" pitchFamily="34" charset="-122"/>
                  <a:ea typeface="微软雅黑" panose="020B0503020204020204" pitchFamily="34" charset="-122"/>
                </a:rPr>
                <a:t>此处</a:t>
              </a:r>
              <a:r>
                <a:rPr lang="zh-CN" altLang="en-US" b="1" dirty="0" smtClean="0">
                  <a:solidFill>
                    <a:schemeClr val="bg2">
                      <a:lumMod val="50000"/>
                    </a:schemeClr>
                  </a:solidFill>
                  <a:latin typeface="微软雅黑" panose="020B0503020204020204" pitchFamily="34" charset="-122"/>
                  <a:ea typeface="微软雅黑" panose="020B0503020204020204" pitchFamily="34" charset="-122"/>
                </a:rPr>
                <a:t>添加标题</a:t>
              </a:r>
              <a:endParaRPr lang="zh-CN" altLang="en-US" b="1"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13" name="文本框 67"/>
            <p:cNvSpPr>
              <a:spLocks noChangeArrowheads="1"/>
            </p:cNvSpPr>
            <p:nvPr/>
          </p:nvSpPr>
          <p:spPr bwMode="auto">
            <a:xfrm>
              <a:off x="1764162" y="2407603"/>
              <a:ext cx="1142237" cy="1059126"/>
            </a:xfrm>
            <a:prstGeom prst="rect">
              <a:avLst/>
            </a:prstGeom>
            <a:noFill/>
            <a:ln w="9525" cap="flat" cmpd="sng">
              <a:noFill/>
              <a:bevel/>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p>
              <a:r>
                <a:rPr lang="en-US" altLang="zh-CN" sz="5400" dirty="0" smtClean="0">
                  <a:solidFill>
                    <a:srgbClr val="1976D2"/>
                  </a:solidFill>
                  <a:latin typeface="微软雅黑" panose="020B0503020204020204" pitchFamily="34" charset="-122"/>
                  <a:ea typeface="微软雅黑" panose="020B0503020204020204" pitchFamily="34" charset="-122"/>
                  <a:sym typeface="Arial" panose="020B0604020202020204" pitchFamily="34" charset="0"/>
                </a:rPr>
                <a:t>03</a:t>
              </a:r>
              <a:endParaRPr lang="zh-CN" altLang="en-US" sz="5400" dirty="0">
                <a:solidFill>
                  <a:srgbClr val="1976D2"/>
                </a:solidFill>
                <a:latin typeface="微软雅黑" panose="020B0503020204020204" pitchFamily="34" charset="-122"/>
                <a:ea typeface="微软雅黑" panose="020B0503020204020204" pitchFamily="34" charset="-122"/>
                <a:sym typeface="Arial" panose="020B0604020202020204" pitchFamily="34" charset="0"/>
              </a:endParaRPr>
            </a:p>
          </p:txBody>
        </p:sp>
      </p:grpSp>
      <p:pic>
        <p:nvPicPr>
          <p:cNvPr id="14" name="图片 1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圆角矩形 14"/>
          <p:cNvSpPr/>
          <p:nvPr/>
        </p:nvSpPr>
        <p:spPr>
          <a:xfrm>
            <a:off x="476885" y="410845"/>
            <a:ext cx="11131550" cy="6205220"/>
          </a:xfrm>
          <a:prstGeom prst="roundRect">
            <a:avLst>
              <a:gd name="adj" fmla="val 1014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5" name="文本框 24"/>
          <p:cNvSpPr txBox="1"/>
          <p:nvPr/>
        </p:nvSpPr>
        <p:spPr>
          <a:xfrm>
            <a:off x="608965" y="604520"/>
            <a:ext cx="11111865" cy="5877560"/>
          </a:xfrm>
          <a:prstGeom prst="rect">
            <a:avLst/>
          </a:prstGeom>
          <a:noFill/>
        </p:spPr>
        <p:txBody>
          <a:bodyPr wrap="square" rtlCol="0">
            <a:spAutoFit/>
          </a:bodyPr>
          <a:p>
            <a:pPr algn="l"/>
            <a:r>
              <a:rPr lang="zh-CN" altLang="en-US" sz="2400"/>
              <a:t>A new concept is emerging of the commonality of growth processes shared by changes in the size and composition of somatic cellular parameters of the child and by the rate of development according to its genetic program.</a:t>
            </a:r>
            <a:endParaRPr lang="zh-CN" altLang="en-US" sz="2400"/>
          </a:p>
          <a:p>
            <a:pPr algn="l"/>
            <a:r>
              <a:rPr lang="zh-CN" altLang="en-US" sz="2400"/>
              <a:t>These processes can not only constitute the physical education system of the younger generation through in-depth study of longitudinal studies, but can also outline the main provisions of early childhood sports engagement and be subsequently disclosed.</a:t>
            </a:r>
            <a:endParaRPr lang="zh-CN" altLang="en-US" sz="2400"/>
          </a:p>
          <a:p>
            <a:pPr algn="l"/>
            <a:r>
              <a:rPr lang="zh-CN" altLang="en-US" sz="2400"/>
              <a:t>Their backup ability.</a:t>
            </a:r>
            <a:endParaRPr lang="zh-CN" altLang="en-US" sz="2400"/>
          </a:p>
          <a:p>
            <a:pPr algn="l"/>
            <a:r>
              <a:rPr lang="zh-CN" altLang="en-US" sz="2400"/>
              <a:t>Scientifically-based systems that can address the theoretical and practical research questions of preschoolers and elementary school age children in the development and formation of personality in motor movements have not yet been created with the purpose of further orienting movement in motion to demonstrate its backup ability.</a:t>
            </a:r>
            <a:endParaRPr lang="zh-CN" altLang="en-US" sz="2400"/>
          </a:p>
          <a:p>
            <a:pPr algn="l"/>
            <a:r>
              <a:rPr lang="zh-CN" altLang="en-US" sz="1600"/>
              <a:t>正在出现一种新的概念，即对儿童身体活动 的反应的统一性，其体细胞参数的尺寸和组成变化以及根据其遗传 程序的发展速度所共有的生长过程的共同性（古巴副总裁，2012 年）。 </a:t>
            </a:r>
            <a:endParaRPr lang="zh-CN" altLang="en-US" sz="1600"/>
          </a:p>
          <a:p>
            <a:pPr algn="l"/>
            <a:r>
              <a:rPr lang="zh-CN" altLang="en-US" sz="1600"/>
              <a:t>一种新的教学方法的构建伴随着早期的确定的生物学特征训练运动技能以及身体素质的不协调发展。通过纵向研究的深入研 究，这些过程不仅可以构成年轻一代的体育教育体系，而且可以概 </a:t>
            </a:r>
            <a:endParaRPr lang="zh-CN" altLang="en-US" sz="1600"/>
          </a:p>
          <a:p>
            <a:pPr algn="l"/>
            <a:r>
              <a:rPr lang="zh-CN" altLang="en-US" sz="1600"/>
              <a:t>述儿童早期从事体育运动的主要规定，并随后披露。他们的后备能力。</a:t>
            </a:r>
            <a:endParaRPr lang="zh-CN" altLang="en-US" sz="1600"/>
          </a:p>
          <a:p>
            <a:pPr algn="l"/>
            <a:r>
              <a:rPr lang="zh-CN" altLang="en-US" sz="1600"/>
              <a:t>有科学依据的系统可以解决学龄前和小学年龄儿童在发展 和形成运动动作方面的个性的理论和实践依据的研究问题尚未创建的目的是在运动中进一步定向运动，以显示其后备能力。 </a:t>
            </a:r>
            <a:endParaRPr lang="zh-CN" altLang="en-US" sz="160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0"/>
          <p:cNvSpPr txBox="1"/>
          <p:nvPr/>
        </p:nvSpPr>
        <p:spPr>
          <a:xfrm>
            <a:off x="2557780" y="372428"/>
            <a:ext cx="7463790" cy="707390"/>
          </a:xfrm>
          <a:prstGeom prst="rect">
            <a:avLst/>
          </a:prstGeom>
        </p:spPr>
        <p:txBody>
          <a:bodyPr vert="horz" wrap="square" lIns="45720" tIns="0" rIns="45720"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just" defTabSz="228600"/>
            <a:r>
              <a:rPr lang="zh-CN" altLang="en-US" sz="2800" b="1" dirty="0">
                <a:solidFill>
                  <a:schemeClr val="tx1"/>
                </a:solidFill>
                <a:latin typeface="微软雅黑" panose="020B0503020204020204" pitchFamily="34" charset="-122"/>
                <a:ea typeface="微软雅黑" panose="020B0503020204020204" pitchFamily="34" charset="-122"/>
                <a:cs typeface="Lato Regular"/>
              </a:rPr>
              <a:t>The basis of different external factors</a:t>
            </a:r>
            <a:endParaRPr lang="zh-CN" altLang="en-US" sz="2800" b="1" dirty="0">
              <a:solidFill>
                <a:schemeClr val="tx1"/>
              </a:solidFill>
              <a:latin typeface="微软雅黑" panose="020B0503020204020204" pitchFamily="34" charset="-122"/>
              <a:ea typeface="微软雅黑" panose="020B0503020204020204" pitchFamily="34" charset="-122"/>
              <a:cs typeface="Lato Regular"/>
            </a:endParaRPr>
          </a:p>
          <a:p>
            <a:pPr algn="just" defTabSz="228600"/>
            <a:r>
              <a:rPr lang="zh-CN" altLang="en-US" sz="1800" b="1" dirty="0">
                <a:solidFill>
                  <a:schemeClr val="tx1"/>
                </a:solidFill>
                <a:latin typeface="微软雅黑" panose="020B0503020204020204" pitchFamily="34" charset="-122"/>
                <a:ea typeface="微软雅黑" panose="020B0503020204020204" pitchFamily="34" charset="-122"/>
                <a:cs typeface="Lato Regular"/>
              </a:rPr>
              <a:t>不同外部因素的基础</a:t>
            </a:r>
            <a:endParaRPr lang="zh-CN" altLang="en-US" sz="1800" b="1" dirty="0">
              <a:solidFill>
                <a:schemeClr val="tx1"/>
              </a:solidFill>
              <a:latin typeface="微软雅黑" panose="020B0503020204020204" pitchFamily="34" charset="-122"/>
              <a:ea typeface="微软雅黑" panose="020B0503020204020204" pitchFamily="34" charset="-122"/>
              <a:cs typeface="Lato Regular"/>
            </a:endParaRPr>
          </a:p>
        </p:txBody>
      </p:sp>
      <p:sp>
        <p:nvSpPr>
          <p:cNvPr id="3" name="泪滴形 2"/>
          <p:cNvSpPr/>
          <p:nvPr/>
        </p:nvSpPr>
        <p:spPr>
          <a:xfrm>
            <a:off x="831924" y="3760354"/>
            <a:ext cx="2259881" cy="2259881"/>
          </a:xfrm>
          <a:prstGeom prst="teardrop">
            <a:avLst/>
          </a:prstGeom>
          <a:blipFill rotWithShape="1">
            <a:blip r:embed="rId1"/>
            <a:stretch>
              <a:fillRect/>
            </a:stretch>
          </a:blipFill>
          <a:ln w="28575" cmpd="sng">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泪滴形 3"/>
          <p:cNvSpPr/>
          <p:nvPr/>
        </p:nvSpPr>
        <p:spPr>
          <a:xfrm rot="5400000">
            <a:off x="849261" y="1401013"/>
            <a:ext cx="2259881" cy="2259881"/>
          </a:xfrm>
          <a:prstGeom prst="teardrop">
            <a:avLst/>
          </a:prstGeom>
          <a:solidFill>
            <a:srgbClr val="FFA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泪滴形 4"/>
          <p:cNvSpPr/>
          <p:nvPr/>
        </p:nvSpPr>
        <p:spPr>
          <a:xfrm flipH="1" flipV="1">
            <a:off x="3220283" y="1392343"/>
            <a:ext cx="2259881" cy="2259881"/>
          </a:xfrm>
          <a:prstGeom prst="teardrop">
            <a:avLst/>
          </a:prstGeom>
          <a:blipFill dpi="0" rotWithShape="1">
            <a:blip r:embed="rId2"/>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泪滴形 5"/>
          <p:cNvSpPr/>
          <p:nvPr/>
        </p:nvSpPr>
        <p:spPr>
          <a:xfrm rot="5400000" flipH="1" flipV="1">
            <a:off x="3220283" y="3743016"/>
            <a:ext cx="2259881" cy="2259881"/>
          </a:xfrm>
          <a:prstGeom prst="teardrop">
            <a:avLst/>
          </a:prstGeom>
          <a:blipFill rotWithShape="1">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Rectangle 28"/>
          <p:cNvSpPr/>
          <p:nvPr/>
        </p:nvSpPr>
        <p:spPr>
          <a:xfrm>
            <a:off x="5877333" y="1569693"/>
            <a:ext cx="83488" cy="977210"/>
          </a:xfrm>
          <a:prstGeom prst="rect">
            <a:avLst/>
          </a:prstGeom>
          <a:solidFill>
            <a:srgbClr val="1976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15"/>
          <p:cNvSpPr txBox="1">
            <a:spLocks noChangeArrowheads="1"/>
          </p:cNvSpPr>
          <p:nvPr/>
        </p:nvSpPr>
        <p:spPr bwMode="auto">
          <a:xfrm>
            <a:off x="6435725" y="1480185"/>
            <a:ext cx="5384800" cy="4707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just">
              <a:lnSpc>
                <a:spcPct val="150000"/>
              </a:lnSpc>
            </a:pPr>
            <a:r>
              <a:rPr lang="zh-CN" altLang="en-US" b="1" dirty="0">
                <a:solidFill>
                  <a:schemeClr val="bg2">
                    <a:lumMod val="50000"/>
                  </a:schemeClr>
                </a:solidFill>
                <a:latin typeface="等线" panose="02010600030101010101" charset="-122"/>
                <a:ea typeface="等线" panose="02010600030101010101" charset="-122"/>
              </a:rPr>
              <a:t>Life in biological systems is subject to complex genetic and biochemical processes that can deviate from the "norm" to create new individuals that are similar to each other but do not replicate each other.</a:t>
            </a:r>
            <a:endParaRPr lang="zh-CN" altLang="en-US" b="1" dirty="0">
              <a:solidFill>
                <a:schemeClr val="bg2">
                  <a:lumMod val="50000"/>
                </a:schemeClr>
              </a:solidFill>
              <a:latin typeface="等线" panose="02010600030101010101" charset="-122"/>
              <a:ea typeface="等线" panose="02010600030101010101" charset="-122"/>
            </a:endParaRPr>
          </a:p>
          <a:p>
            <a:pPr algn="just">
              <a:lnSpc>
                <a:spcPct val="150000"/>
              </a:lnSpc>
            </a:pPr>
            <a:r>
              <a:rPr lang="zh-CN" altLang="en-US" b="1" dirty="0">
                <a:solidFill>
                  <a:schemeClr val="bg2">
                    <a:lumMod val="50000"/>
                  </a:schemeClr>
                </a:solidFill>
                <a:latin typeface="等线" panose="02010600030101010101" charset="-122"/>
                <a:ea typeface="等线" panose="02010600030101010101" charset="-122"/>
              </a:rPr>
              <a:t>Each person is unique and has many levels, and each level can distinguish its own system by some more or less obvious function.</a:t>
            </a:r>
            <a:endParaRPr lang="zh-CN" altLang="en-US" b="1" dirty="0">
              <a:solidFill>
                <a:schemeClr val="bg2">
                  <a:lumMod val="50000"/>
                </a:schemeClr>
              </a:solidFill>
              <a:latin typeface="等线" panose="02010600030101010101" charset="-122"/>
              <a:ea typeface="等线" panose="02010600030101010101" charset="-122"/>
            </a:endParaRPr>
          </a:p>
          <a:p>
            <a:pPr algn="just">
              <a:lnSpc>
                <a:spcPct val="150000"/>
              </a:lnSpc>
            </a:pPr>
            <a:r>
              <a:rPr lang="zh-CN" altLang="en-US" sz="1400" dirty="0">
                <a:solidFill>
                  <a:schemeClr val="bg2">
                    <a:lumMod val="50000"/>
                  </a:schemeClr>
                </a:solidFill>
              </a:rPr>
              <a:t>生物系统中的生命受制于复杂的遗传生化过程，这些过程 可能会偏离“规范”，从而创造出彼此相似但互不复制的新个体。每 个人都是唯一的，具有许多层次级别，每个层次都可以通过某种或多或少明显的功能来区分自己的系统。</a:t>
            </a:r>
            <a:endParaRPr lang="zh-CN" altLang="en-US" sz="1400" dirty="0">
              <a:solidFill>
                <a:schemeClr val="bg2">
                  <a:lumMod val="50000"/>
                </a:schemeClr>
              </a:solidFill>
            </a:endParaRPr>
          </a:p>
        </p:txBody>
      </p:sp>
      <p:pic>
        <p:nvPicPr>
          <p:cNvPr id="12" name="图片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69194" y="2138704"/>
            <a:ext cx="784497" cy="784497"/>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cstate="print">
            <a:extLst>
              <a:ext uri="{28A0092B-C50C-407E-A947-70E740481C1C}">
                <a14:useLocalDpi xmlns:a14="http://schemas.microsoft.com/office/drawing/2010/main" val="0"/>
              </a:ext>
            </a:extLst>
          </a:blip>
          <a:srcRect t="1393"/>
          <a:stretch>
            <a:fillRect/>
          </a:stretch>
        </p:blipFill>
        <p:spPr>
          <a:xfrm flipH="1">
            <a:off x="2426335" y="95885"/>
            <a:ext cx="11645265" cy="6550660"/>
          </a:xfrm>
          <a:prstGeom prst="rect">
            <a:avLst/>
          </a:prstGeom>
        </p:spPr>
      </p:pic>
      <p:sp>
        <p:nvSpPr>
          <p:cNvPr id="3" name="文本框 2"/>
          <p:cNvSpPr txBox="1"/>
          <p:nvPr/>
        </p:nvSpPr>
        <p:spPr>
          <a:xfrm>
            <a:off x="408305" y="223520"/>
            <a:ext cx="7765415" cy="5908040"/>
          </a:xfrm>
          <a:prstGeom prst="rect">
            <a:avLst/>
          </a:prstGeom>
          <a:noFill/>
        </p:spPr>
        <p:txBody>
          <a:bodyPr vert="horz" wrap="square" rtlCol="0">
            <a:spAutoFit/>
          </a:bodyPr>
          <a:lstStyle/>
          <a:p>
            <a:pPr algn="just"/>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rPr>
              <a:t>How to identify the advantages of physical exercise?</a:t>
            </a:r>
            <a:endPar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endParaRPr>
          </a:p>
          <a:p>
            <a:pPr algn="just"/>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rPr>
              <a:t>By means of simple somatic measurements and their mathematical processing, it is possible to obtain the reliability characteristics of individuals in a single movement and to trace their morphological reserve in dynamics.</a:t>
            </a:r>
            <a:endPar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endParaRPr>
          </a:p>
          <a:p>
            <a:pPr algn="just"/>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rPr>
              <a:t>Measured at different time intervals, we can follow the morphological parameters necessary for a particular movement (length, perimeter, muscle, bone,A combination of fats).</a:t>
            </a:r>
            <a:endPar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endParaRPr>
          </a:p>
          <a:p>
            <a:pPr algn="just"/>
            <a:endPar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endParaRPr>
          </a:p>
          <a:p>
            <a:pPr algn="just"/>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rPr>
              <a:t>如何识别体育锻炼</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过程中的优势？</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a:p>
            <a:pPr algn="just"/>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依靠简单的躯体测量和它们的数学处理，就有可能获得单个运动中个人的</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sym typeface="+mn-ea"/>
              </a:rPr>
              <a:t>可靠性</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特征，并在动力学中追踪其形态学储备。在不同的时间间隔进行测量， 我们可以遵循特定运动所必需的形态参数（长度，周长，肌肉，骨 骼，脂肪形成的组合）。</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299210"/>
            <a:ext cx="12192000" cy="5140960"/>
          </a:xfrm>
          <a:prstGeom prst="rect">
            <a:avLst/>
          </a:prstGeom>
          <a:solidFill>
            <a:srgbClr val="1976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itle 20"/>
          <p:cNvSpPr txBox="1"/>
          <p:nvPr/>
        </p:nvSpPr>
        <p:spPr>
          <a:xfrm>
            <a:off x="4759117" y="206545"/>
            <a:ext cx="2937927" cy="492125"/>
          </a:xfrm>
          <a:prstGeom prst="rect">
            <a:avLst/>
          </a:prstGeom>
        </p:spPr>
        <p:txBody>
          <a:bodyPr vert="horz" wrap="square" lIns="45720" tIns="0" rIns="45720"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dist" defTabSz="228600"/>
            <a:r>
              <a:rPr lang="zh-CN" altLang="en-US" sz="3200" b="1" dirty="0" smtClean="0">
                <a:solidFill>
                  <a:schemeClr val="tx1"/>
                </a:solidFill>
                <a:latin typeface="微软雅黑" panose="020B0503020204020204" pitchFamily="34" charset="-122"/>
                <a:ea typeface="微软雅黑" panose="020B0503020204020204" pitchFamily="34" charset="-122"/>
                <a:cs typeface="Lato Regular"/>
              </a:rPr>
              <a:t>genotype</a:t>
            </a:r>
            <a:r>
              <a:rPr lang="zh-CN" altLang="en-US" sz="2000" dirty="0" smtClean="0">
                <a:solidFill>
                  <a:schemeClr val="tx1"/>
                </a:solidFill>
                <a:latin typeface="微软雅黑" panose="020B0503020204020204" pitchFamily="34" charset="-122"/>
                <a:ea typeface="微软雅黑" panose="020B0503020204020204" pitchFamily="34" charset="-122"/>
                <a:cs typeface="Lato Regular"/>
              </a:rPr>
              <a:t>基因型</a:t>
            </a:r>
            <a:endParaRPr lang="zh-CN" altLang="en-US" sz="2000" dirty="0" smtClean="0">
              <a:solidFill>
                <a:schemeClr val="tx1"/>
              </a:solidFill>
              <a:latin typeface="微软雅黑" panose="020B0503020204020204" pitchFamily="34" charset="-122"/>
              <a:ea typeface="微软雅黑" panose="020B0503020204020204" pitchFamily="34" charset="-122"/>
              <a:cs typeface="Lato Regular"/>
            </a:endParaRPr>
          </a:p>
        </p:txBody>
      </p:sp>
      <p:sp>
        <p:nvSpPr>
          <p:cNvPr id="5" name="TextBox 15"/>
          <p:cNvSpPr txBox="1">
            <a:spLocks noChangeArrowheads="1"/>
          </p:cNvSpPr>
          <p:nvPr/>
        </p:nvSpPr>
        <p:spPr bwMode="auto">
          <a:xfrm>
            <a:off x="164465" y="1481455"/>
            <a:ext cx="9406255" cy="4939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just">
              <a:lnSpc>
                <a:spcPct val="150000"/>
              </a:lnSpc>
            </a:pPr>
            <a:r>
              <a:rPr lang="zh-CN" altLang="en-US" sz="2400" dirty="0">
                <a:solidFill>
                  <a:schemeClr val="bg1"/>
                </a:solidFill>
              </a:rPr>
              <a:t>The material basis of individual differences as a prerequisite for the development of motor ability is anatomical morphology and biomechanical characteristics.</a:t>
            </a:r>
            <a:endParaRPr lang="zh-CN" altLang="en-US" sz="2400" dirty="0">
              <a:solidFill>
                <a:schemeClr val="bg1"/>
              </a:solidFill>
            </a:endParaRPr>
          </a:p>
          <a:p>
            <a:pPr algn="just">
              <a:lnSpc>
                <a:spcPct val="150000"/>
              </a:lnSpc>
            </a:pPr>
            <a:r>
              <a:rPr lang="zh-CN" altLang="en-US" sz="2400" dirty="0">
                <a:solidFill>
                  <a:schemeClr val="bg1"/>
                </a:solidFill>
              </a:rPr>
              <a:t>Many factors influence the differences between indicators that are significant for athletic talent.</a:t>
            </a:r>
            <a:endParaRPr lang="zh-CN" altLang="en-US" sz="2400" dirty="0">
              <a:solidFill>
                <a:schemeClr val="bg1"/>
              </a:solidFill>
            </a:endParaRPr>
          </a:p>
          <a:p>
            <a:pPr algn="just">
              <a:lnSpc>
                <a:spcPct val="150000"/>
              </a:lnSpc>
            </a:pPr>
            <a:r>
              <a:rPr lang="zh-CN" altLang="en-US" sz="2400" dirty="0">
                <a:solidFill>
                  <a:schemeClr val="bg1"/>
                </a:solidFill>
              </a:rPr>
              <a:t>Most of them are attributed to the nature of the individual, his constitution</a:t>
            </a:r>
            <a:r>
              <a:rPr lang="en-US" altLang="zh-CN" sz="2400" dirty="0">
                <a:solidFill>
                  <a:schemeClr val="bg1"/>
                </a:solidFill>
              </a:rPr>
              <a:t>.</a:t>
            </a:r>
            <a:endParaRPr lang="zh-CN" altLang="en-US" sz="2400" dirty="0">
              <a:solidFill>
                <a:schemeClr val="bg1"/>
              </a:solidFill>
            </a:endParaRPr>
          </a:p>
          <a:p>
            <a:pPr algn="just">
              <a:lnSpc>
                <a:spcPct val="150000"/>
              </a:lnSpc>
            </a:pPr>
            <a:r>
              <a:rPr lang="zh-CN" altLang="en-US" sz="1400" dirty="0">
                <a:solidFill>
                  <a:schemeClr val="bg1"/>
                </a:solidFill>
              </a:rPr>
              <a:t>作为运动能力发展的前提的个体差异的物质基础是解剖形 态学和生物力学特征。许多因素影响着对体育天赋具有重要意义的 指标之间的差异。它们中的大多数归因于个人的性质，他的体质， </a:t>
            </a:r>
            <a:endParaRPr lang="zh-CN" altLang="en-US" sz="1400" dirty="0">
              <a:solidFill>
                <a:schemeClr val="bg1"/>
              </a:solidFill>
            </a:endParaRPr>
          </a:p>
          <a:p>
            <a:pPr algn="just">
              <a:lnSpc>
                <a:spcPct val="150000"/>
              </a:lnSpc>
            </a:pPr>
            <a:endParaRPr lang="zh-CN" altLang="en-US" sz="1400" dirty="0">
              <a:solidFill>
                <a:schemeClr val="bg1"/>
              </a:solidFill>
            </a:endParaRPr>
          </a:p>
        </p:txBody>
      </p:sp>
      <p:pic>
        <p:nvPicPr>
          <p:cNvPr id="8" name="图片 7" descr="C:\Users\guo\Desktop\u=2136001399,3448018831&amp;fm=26&amp;gp=0.jpgu=2136001399,3448018831&amp;fm=26&amp;gp=0"/>
          <p:cNvPicPr>
            <a:picLocks noChangeAspect="1"/>
          </p:cNvPicPr>
          <p:nvPr/>
        </p:nvPicPr>
        <p:blipFill>
          <a:blip r:embed="rId1"/>
          <a:srcRect/>
          <a:stretch>
            <a:fillRect/>
          </a:stretch>
        </p:blipFill>
        <p:spPr>
          <a:xfrm rot="16200000">
            <a:off x="9375775" y="2712720"/>
            <a:ext cx="2491105" cy="1368425"/>
          </a:xfrm>
          <a:prstGeom prst="rect">
            <a:avLst/>
          </a:prstGeom>
        </p:spPr>
      </p:pic>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21178" y="1528921"/>
            <a:ext cx="3228630" cy="5588758"/>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rcRect l="11953" t="-145" r="69189" b="145"/>
          <a:stretch>
            <a:fillRect/>
          </a:stretch>
        </p:blipFill>
        <p:spPr>
          <a:xfrm>
            <a:off x="-291465" y="-88265"/>
            <a:ext cx="1599565" cy="6946265"/>
          </a:xfrm>
          <a:prstGeom prst="rect">
            <a:avLst/>
          </a:prstGeom>
        </p:spPr>
      </p:pic>
      <p:sp>
        <p:nvSpPr>
          <p:cNvPr id="3" name="文本框 2"/>
          <p:cNvSpPr txBox="1"/>
          <p:nvPr/>
        </p:nvSpPr>
        <p:spPr>
          <a:xfrm>
            <a:off x="2872105" y="187325"/>
            <a:ext cx="4236720" cy="737235"/>
          </a:xfrm>
          <a:prstGeom prst="rect">
            <a:avLst/>
          </a:prstGeom>
          <a:noFill/>
        </p:spPr>
        <p:txBody>
          <a:bodyPr vert="horz" wrap="square" rtlCol="0">
            <a:spAutoFit/>
          </a:bodyPr>
          <a:lstStyle/>
          <a:p>
            <a:pPr algn="just"/>
            <a:r>
              <a:rPr lang="en-US" altLang="zh-CN" sz="2400" b="1" dirty="0">
                <a:solidFill>
                  <a:schemeClr val="tx1">
                    <a:lumMod val="65000"/>
                    <a:lumOff val="35000"/>
                  </a:schemeClr>
                </a:solidFill>
                <a:latin typeface="微软雅黑" panose="020B0503020204020204" pitchFamily="34" charset="-122"/>
                <a:ea typeface="微软雅黑" panose="020B0503020204020204" pitchFamily="34" charset="-122"/>
              </a:rPr>
              <a:t>“Core” and “Shell”</a:t>
            </a:r>
            <a:endParaRPr lang="en-US" altLang="zh-CN" sz="2400" b="1" dirty="0">
              <a:solidFill>
                <a:schemeClr val="tx1">
                  <a:lumMod val="65000"/>
                  <a:lumOff val="35000"/>
                </a:schemeClr>
              </a:solidFill>
              <a:latin typeface="微软雅黑" panose="020B0503020204020204" pitchFamily="34" charset="-122"/>
              <a:ea typeface="微软雅黑" panose="020B0503020204020204" pitchFamily="34" charset="-122"/>
            </a:endParaRPr>
          </a:p>
          <a:p>
            <a:pPr algn="just"/>
            <a:r>
              <a:rPr lang="en-US" altLang="zh-CN" b="1"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核心</a:t>
            </a:r>
            <a:r>
              <a:rPr lang="en-US" altLang="zh-CN" b="1"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和</a:t>
            </a:r>
            <a:r>
              <a:rPr lang="en-US" altLang="zh-CN" b="1"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外壳</a:t>
            </a:r>
            <a:r>
              <a:rPr lang="en-US" altLang="zh-CN" b="1" dirty="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5" name="图片 4"/>
          <p:cNvPicPr>
            <a:picLocks noChangeAspect="1"/>
          </p:cNvPicPr>
          <p:nvPr>
            <p:custDataLst>
              <p:tags r:id="rId2"/>
            </p:custDataLst>
          </p:nvPr>
        </p:nvPicPr>
        <p:blipFill>
          <a:blip r:embed="rId1" cstate="print">
            <a:extLst>
              <a:ext uri="{28A0092B-C50C-407E-A947-70E740481C1C}">
                <a14:useLocalDpi xmlns:a14="http://schemas.microsoft.com/office/drawing/2010/main" val="0"/>
              </a:ext>
            </a:extLst>
          </a:blip>
          <a:srcRect l="51664" t="28058" r="7901" b="20835"/>
          <a:stretch>
            <a:fillRect/>
          </a:stretch>
        </p:blipFill>
        <p:spPr>
          <a:xfrm>
            <a:off x="8856980" y="4364990"/>
            <a:ext cx="3245485" cy="2307590"/>
          </a:xfrm>
          <a:prstGeom prst="rect">
            <a:avLst/>
          </a:prstGeom>
        </p:spPr>
      </p:pic>
      <p:sp>
        <p:nvSpPr>
          <p:cNvPr id="6" name="文本框 5"/>
          <p:cNvSpPr txBox="1"/>
          <p:nvPr/>
        </p:nvSpPr>
        <p:spPr>
          <a:xfrm>
            <a:off x="1146175" y="1073785"/>
            <a:ext cx="10376535" cy="5415915"/>
          </a:xfrm>
          <a:prstGeom prst="rect">
            <a:avLst/>
          </a:prstGeom>
          <a:noFill/>
        </p:spPr>
        <p:txBody>
          <a:bodyPr wrap="square" rtlCol="0">
            <a:spAutoFit/>
          </a:bodyPr>
          <a:p>
            <a:pPr algn="l"/>
            <a:r>
              <a:rPr lang="zh-CN" altLang="en-US" sz="2000"/>
              <a:t>Although constitution is a fusion of inheritance and acquisition, its use in predicting the state of an organism is based on a relatively stable representation over time, and the latter has a clear genetic condition.</a:t>
            </a:r>
            <a:endParaRPr lang="zh-CN" altLang="en-US" sz="2000"/>
          </a:p>
          <a:p>
            <a:pPr algn="l"/>
            <a:r>
              <a:rPr lang="zh-CN" altLang="en-US" sz="2000"/>
              <a:t>Thus, the basis of composition is formed by highly genetically determined characteristics.</a:t>
            </a:r>
            <a:endParaRPr lang="zh-CN" altLang="en-US" sz="2000"/>
          </a:p>
          <a:p>
            <a:pPr algn="l"/>
            <a:r>
              <a:rPr lang="zh-CN" altLang="en-US" sz="2000"/>
              <a:t>A) genetic stability;</a:t>
            </a:r>
            <a:endParaRPr lang="zh-CN" altLang="en-US" sz="2000"/>
          </a:p>
          <a:p>
            <a:pPr algn="l"/>
            <a:r>
              <a:rPr lang="zh-CN" altLang="en-US" sz="2000"/>
              <a:t>B) Relating to the reactive state of organisms;</a:t>
            </a:r>
            <a:endParaRPr lang="zh-CN" altLang="en-US" sz="2000"/>
          </a:p>
          <a:p>
            <a:pPr algn="l"/>
            <a:r>
              <a:rPr lang="zh-CN" altLang="en-US" sz="2000"/>
              <a:t>C) Associated with the engine of organ growth and development - spirit</a:t>
            </a:r>
            <a:endParaRPr lang="zh-CN" altLang="en-US" sz="2000"/>
          </a:p>
          <a:p>
            <a:pPr algn="l"/>
            <a:r>
              <a:rPr lang="zh-CN" altLang="en-US" sz="2000"/>
              <a:t>D) Include a function in the "human" system of the "human-society" super system;</a:t>
            </a:r>
            <a:endParaRPr lang="zh-CN" altLang="en-US" sz="2000"/>
          </a:p>
          <a:p>
            <a:pPr algn="l"/>
            <a:r>
              <a:rPr lang="zh-CN" altLang="en-US" sz="2000"/>
              <a:t>E) In combination with other characteristics of the organism, its organizational properties cannot be denied.</a:t>
            </a:r>
            <a:endParaRPr lang="zh-CN" altLang="en-US" sz="2000"/>
          </a:p>
          <a:p>
            <a:pPr algn="l"/>
            <a:endParaRPr lang="zh-CN" altLang="en-US"/>
          </a:p>
          <a:p>
            <a:pPr algn="l"/>
            <a:r>
              <a:rPr lang="zh-CN" altLang="en-US" sz="1600"/>
              <a:t>尽管体质是继承和获得的融合体，但其用于预测生物体状态的用 </a:t>
            </a:r>
            <a:endParaRPr lang="zh-CN" altLang="en-US" sz="1600"/>
          </a:p>
          <a:p>
            <a:pPr algn="l"/>
            <a:r>
              <a:rPr lang="zh-CN" altLang="en-US" sz="1600"/>
              <a:t>途是基于随时间推移相对稳定的表现形式，并且后者具有明确的遗 </a:t>
            </a:r>
            <a:endParaRPr lang="zh-CN" altLang="en-US" sz="1600"/>
          </a:p>
          <a:p>
            <a:pPr algn="l"/>
            <a:r>
              <a:rPr lang="zh-CN" altLang="en-US" sz="1600"/>
              <a:t>传状况。因此，构成的基础由高度遗传确定的特征形成。 </a:t>
            </a:r>
            <a:endParaRPr lang="zh-CN" altLang="en-US" sz="1600"/>
          </a:p>
          <a:p>
            <a:pPr algn="l"/>
            <a:r>
              <a:rPr lang="zh-CN" altLang="en-US" sz="1600"/>
              <a:t>a）遗传稳定性； </a:t>
            </a:r>
            <a:endParaRPr lang="zh-CN" altLang="en-US" sz="1600"/>
          </a:p>
          <a:p>
            <a:pPr algn="l"/>
            <a:r>
              <a:rPr lang="zh-CN" altLang="en-US" sz="1600"/>
              <a:t>b）与生物的反应状态有关； </a:t>
            </a:r>
            <a:endParaRPr lang="zh-CN" altLang="en-US" sz="1600"/>
          </a:p>
          <a:p>
            <a:pPr algn="l"/>
            <a:r>
              <a:rPr lang="zh-CN" altLang="en-US" sz="1600"/>
              <a:t>c）与器官生长和发展的动力相关联- 精神 </a:t>
            </a:r>
            <a:endParaRPr lang="zh-CN" altLang="en-US" sz="1600"/>
          </a:p>
          <a:p>
            <a:pPr algn="l"/>
            <a:r>
              <a:rPr lang="zh-CN" altLang="en-US" sz="1600"/>
              <a:t>d）在“人-社会”超级系统的“人”系统中包含一个功能； </a:t>
            </a:r>
            <a:endParaRPr lang="zh-CN" altLang="en-US" sz="1600"/>
          </a:p>
          <a:p>
            <a:pPr algn="l"/>
            <a:r>
              <a:rPr lang="zh-CN" altLang="en-US" sz="1600"/>
              <a:t>e）与生物体的其他特征相结合，其组织性质不可否认。 </a:t>
            </a:r>
            <a:endParaRPr lang="zh-CN" altLang="en-US" sz="1600"/>
          </a:p>
        </p:txBody>
      </p:sp>
    </p:spTree>
  </p:cSld>
  <p:clrMapOvr>
    <a:masterClrMapping/>
  </p:clrMapOvr>
</p:sld>
</file>

<file path=ppt/tags/tag1.xml><?xml version="1.0" encoding="utf-8"?>
<p:tagLst xmlns:p="http://schemas.openxmlformats.org/presentationml/2006/main">
  <p:tag name="KSO_WM_UNIT_PLACING_PICTURE_USER_VIEWPORT" val="{&quot;height&quot;:3634,&quot;width&quot;:5111}"/>
</p:tagLst>
</file>

<file path=ppt/tags/tag2.xml><?xml version="1.0" encoding="utf-8"?>
<p:tagLst xmlns:p="http://schemas.openxmlformats.org/presentationml/2006/main">
  <p:tag name="KSO_WM_UNIT_PLACING_PICTURE_USER_VIEWPORT" val="{&quot;height&quot;:10800,&quot;width&quot;:5655}"/>
</p:tagLst>
</file>

<file path=ppt/tags/tag3.xml><?xml version="1.0" encoding="utf-8"?>
<p:tagLst xmlns:p="http://schemas.openxmlformats.org/presentationml/2006/main">
  <p:tag name="KSO_WM_UNIT_PLACING_PICTURE_USER_VIEWPORT" val="{&quot;height&quot;:3634,&quot;width&quot;:511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Документ" ma:contentTypeID="0x0101004216CB7EAD73364A8C08FF5BEECD6A59" ma:contentTypeVersion="0" ma:contentTypeDescription="Создание документа." ma:contentTypeScope="" ma:versionID="b693fa730db6f2d4e0692dd5da85b6a9">
  <xsd:schema xmlns:xsd="http://www.w3.org/2001/XMLSchema" xmlns:xs="http://www.w3.org/2001/XMLSchema" xmlns:p="http://schemas.microsoft.com/office/2006/metadata/properties" targetNamespace="http://schemas.microsoft.com/office/2006/metadata/properties" ma:root="true" ma:fieldsID="89d58f4857a619b7c345529988bca39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1CB4C40-4BCE-4F7E-BE6B-0148B9C87622}"/>
</file>

<file path=customXml/itemProps2.xml><?xml version="1.0" encoding="utf-8"?>
<ds:datastoreItem xmlns:ds="http://schemas.openxmlformats.org/officeDocument/2006/customXml" ds:itemID="{AAAB5B90-77F3-4665-A326-20D9BACC3A15}"/>
</file>

<file path=customXml/itemProps3.xml><?xml version="1.0" encoding="utf-8"?>
<ds:datastoreItem xmlns:ds="http://schemas.openxmlformats.org/officeDocument/2006/customXml" ds:itemID="{E248D30D-1EB9-425C-BDAA-C76013627DF3}"/>
</file>

<file path=docProps/app.xml><?xml version="1.0" encoding="utf-8"?>
<Properties xmlns="http://schemas.openxmlformats.org/officeDocument/2006/extended-properties" xmlns:vt="http://schemas.openxmlformats.org/officeDocument/2006/docPropsVTypes">
  <TotalTime>0</TotalTime>
  <Words>5604</Words>
  <Application>WPS 演示</Application>
  <PresentationFormat>宽屏</PresentationFormat>
  <Paragraphs>157</Paragraphs>
  <Slides>11</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11</vt:i4>
      </vt:variant>
    </vt:vector>
  </HeadingPairs>
  <TitlesOfParts>
    <vt:vector size="23" baseType="lpstr">
      <vt:lpstr>Arial</vt:lpstr>
      <vt:lpstr>宋体</vt:lpstr>
      <vt:lpstr>Wingdings</vt:lpstr>
      <vt:lpstr>微软雅黑</vt:lpstr>
      <vt:lpstr>Source Sans Pro ExtraLight</vt:lpstr>
      <vt:lpstr>Lato Regular</vt:lpstr>
      <vt:lpstr>Segoe Print</vt:lpstr>
      <vt:lpstr>Calibri</vt:lpstr>
      <vt:lpstr>Arial Unicode MS</vt:lpstr>
      <vt:lpstr>Calibri Light</vt:lpstr>
      <vt:lpstr>等线</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lenovo</dc:creator>
  <cp:lastModifiedBy>　</cp:lastModifiedBy>
  <cp:revision>17</cp:revision>
  <dcterms:created xsi:type="dcterms:W3CDTF">2019-07-16T02:25:00Z</dcterms:created>
  <dcterms:modified xsi:type="dcterms:W3CDTF">2021-03-27T06:27:08Z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2052-11.1.0.10314</vt:lpwstr>
  </property>
  <property fmtid="{D5CDD505-2E9C-101B-9397-08002B2CF9AE}" pid="3" name="KSOTemplateUUID">
    <vt:lpwstr>v1.0_mb_0XJRs0foT7h9Jf7pfwDIiQ==</vt:lpwstr>
  </property>
  <property fmtid="{D5CDD505-2E9C-101B-9397-08002B2CF9AE}" pid="4" name="ContentTypeId">
    <vt:lpwstr>0x0101004216CB7EAD73364A8C08FF5BEECD6A59</vt:lpwstr>
  </property>
</Properties>
</file>