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3" r:id="rId5"/>
    <p:sldId id="259" r:id="rId6"/>
    <p:sldId id="264" r:id="rId7"/>
    <p:sldId id="265" r:id="rId8"/>
    <p:sldId id="266" r:id="rId9"/>
    <p:sldId id="274" r:id="rId10"/>
  </p:sldIdLst>
  <p:sldSz cx="12192000" cy="6858000"/>
  <p:notesSz cx="6858000" cy="9144000"/>
  <p:embeddedFontLst>
    <p:embeddedFont>
      <p:font typeface="等线" panose="02010600030101010101" pitchFamily="2" charset="-122"/>
      <p:regular r:id="rId11"/>
    </p:embeddedFont>
    <p:embeddedFont>
      <p:font typeface="等线 Light" panose="02010600030101010101" pitchFamily="2" charset="-122"/>
      <p:regular r:id="rId12"/>
    </p:embeddedFont>
    <p:embeddedFont>
      <p:font typeface="思源黑体 Normal" panose="020B0604020202020204" charset="-128"/>
      <p:regular r:id="rId1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p15:clr>
            <a:srgbClr val="A4A3A4"/>
          </p15:clr>
        </p15:guide>
        <p15:guide id="2" pos="38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5" autoAdjust="0"/>
    <p:restoredTop sz="94660"/>
  </p:normalViewPr>
  <p:slideViewPr>
    <p:cSldViewPr snapToGrid="0" showGuides="1">
      <p:cViewPr varScale="1">
        <p:scale>
          <a:sx n="62" d="100"/>
          <a:sy n="62" d="100"/>
        </p:scale>
        <p:origin x="72" y="282"/>
      </p:cViewPr>
      <p:guideLst>
        <p:guide orient="horz" pos="2130"/>
        <p:guide pos="38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D6BCE9-DB0D-4827-9164-43C5EA600AE0}"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9DC9F4-50FC-4B21-AAF1-710049A709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6BCE9-DB0D-4827-9164-43C5EA600AE0}" type="datetimeFigureOut">
              <a:rPr lang="zh-CN" altLang="en-US" smtClean="0"/>
              <a:t>2021/5/24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DC9F4-50FC-4B21-AAF1-710049A709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965" y="4431665"/>
            <a:ext cx="7439025" cy="521970"/>
          </a:xfrm>
          <a:prstGeom prst="rect">
            <a:avLst/>
          </a:prstGeom>
          <a:noFill/>
        </p:spPr>
        <p:txBody>
          <a:bodyPr wrap="square" rtlCol="0">
            <a:spAutoFit/>
          </a:bodyPr>
          <a:lstStyle/>
          <a:p>
            <a:pPr algn="dist"/>
            <a:r>
              <a:rPr lang="zh-CN" altLang="zh-CN" sz="2800" dirty="0">
                <a:solidFill>
                  <a:schemeClr val="tx2">
                    <a:lumMod val="75000"/>
                  </a:schemeClr>
                </a:solidFill>
                <a:latin typeface="思源黑体 Bold" panose="020B0800000000000000" pitchFamily="34" charset="-122"/>
                <a:ea typeface="思源黑体 Bold" panose="020B0800000000000000" pitchFamily="34" charset="-122"/>
              </a:rPr>
              <a:t>运动医学和生理学特征</a:t>
            </a:r>
          </a:p>
        </p:txBody>
      </p:sp>
      <p:sp>
        <p:nvSpPr>
          <p:cNvPr id="5" name="文本框 4"/>
          <p:cNvSpPr txBox="1"/>
          <p:nvPr/>
        </p:nvSpPr>
        <p:spPr>
          <a:xfrm>
            <a:off x="537210" y="1553210"/>
            <a:ext cx="7764145" cy="2584450"/>
          </a:xfrm>
          <a:prstGeom prst="rect">
            <a:avLst/>
          </a:prstGeom>
          <a:noFill/>
        </p:spPr>
        <p:txBody>
          <a:bodyPr wrap="square" rtlCol="0">
            <a:spAutoFit/>
          </a:bodyPr>
          <a:lstStyle/>
          <a:p>
            <a:pPr algn="just"/>
            <a:r>
              <a:rPr lang="en-US" altLang="zh-CN" sz="5400" dirty="0">
                <a:solidFill>
                  <a:schemeClr val="tx2">
                    <a:lumMod val="75000"/>
                  </a:schemeClr>
                </a:solidFill>
                <a:latin typeface="思源黑体 Normal" panose="020B0400000000000000" pitchFamily="34" charset="-122"/>
                <a:ea typeface="思源黑体 Normal" panose="020B0400000000000000" pitchFamily="34" charset="-122"/>
              </a:rPr>
              <a:t>Sports Medicine and Physiological Characteristics</a:t>
            </a:r>
          </a:p>
        </p:txBody>
      </p:sp>
      <p:sp>
        <p:nvSpPr>
          <p:cNvPr id="6" name="圆角矩形 5"/>
          <p:cNvSpPr/>
          <p:nvPr/>
        </p:nvSpPr>
        <p:spPr>
          <a:xfrm>
            <a:off x="5197475" y="5670550"/>
            <a:ext cx="2818130" cy="4781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800" dirty="0">
                <a:solidFill>
                  <a:schemeClr val="tx2">
                    <a:lumMod val="75000"/>
                  </a:schemeClr>
                </a:solidFill>
                <a:latin typeface="Arial" panose="020B0604020202090204" pitchFamily="34" charset="0"/>
                <a:ea typeface="思源黑体 Normal" panose="020B0400000000000000" pitchFamily="34" charset="-122"/>
                <a:cs typeface="Arial" panose="020B0604020202090204" pitchFamily="34" charset="0"/>
              </a:rPr>
              <a:t>Gao shuoyang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56844" y="3264375"/>
            <a:ext cx="643774" cy="643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2">
                    <a:lumMod val="75000"/>
                  </a:schemeClr>
                </a:solidFill>
                <a:latin typeface="思源黑体 Normal" panose="020B0400000000000000" pitchFamily="34" charset="-122"/>
                <a:ea typeface="思源黑体 Normal" panose="020B0400000000000000" pitchFamily="34" charset="-122"/>
              </a:rPr>
              <a:t>01</a:t>
            </a:r>
            <a:endParaRPr lang="zh-CN" altLang="en-US" sz="1100" dirty="0">
              <a:solidFill>
                <a:schemeClr val="tx2">
                  <a:lumMod val="75000"/>
                </a:schemeClr>
              </a:solidFill>
              <a:latin typeface="思源黑体 Normal" panose="020B0400000000000000" pitchFamily="34" charset="-122"/>
              <a:ea typeface="思源黑体 Normal" panose="020B0400000000000000" pitchFamily="34" charset="-122"/>
            </a:endParaRPr>
          </a:p>
        </p:txBody>
      </p:sp>
      <p:sp>
        <p:nvSpPr>
          <p:cNvPr id="5" name="文本框 4"/>
          <p:cNvSpPr txBox="1"/>
          <p:nvPr/>
        </p:nvSpPr>
        <p:spPr>
          <a:xfrm>
            <a:off x="1850572" y="3641565"/>
            <a:ext cx="3701845" cy="460375"/>
          </a:xfrm>
          <a:prstGeom prst="rect">
            <a:avLst/>
          </a:prstGeom>
          <a:noFill/>
        </p:spPr>
        <p:txBody>
          <a:bodyPr wrap="square" rtlCol="0">
            <a:spAutoFit/>
          </a:bodyPr>
          <a:lstStyle/>
          <a:p>
            <a:pPr algn="ctr"/>
            <a:r>
              <a:rPr lang="zh-CN" altLang="en-US" sz="2400" dirty="0">
                <a:solidFill>
                  <a:schemeClr val="tx2">
                    <a:lumMod val="75000"/>
                  </a:schemeClr>
                </a:solidFill>
                <a:latin typeface="思源黑体 Bold" panose="020B0800000000000000" pitchFamily="34" charset="-122"/>
                <a:ea typeface="思源黑体 Bold" panose="020B0800000000000000" pitchFamily="34" charset="-122"/>
              </a:rPr>
              <a:t>运动医学</a:t>
            </a:r>
          </a:p>
        </p:txBody>
      </p:sp>
      <p:sp>
        <p:nvSpPr>
          <p:cNvPr id="6" name="文本框 5"/>
          <p:cNvSpPr txBox="1"/>
          <p:nvPr/>
        </p:nvSpPr>
        <p:spPr>
          <a:xfrm>
            <a:off x="2269690" y="3138854"/>
            <a:ext cx="2863608" cy="460375"/>
          </a:xfrm>
          <a:prstGeom prst="rect">
            <a:avLst/>
          </a:prstGeom>
          <a:noFill/>
        </p:spPr>
        <p:txBody>
          <a:bodyPr wrap="square" rtlCol="0">
            <a:spAutoFit/>
          </a:bodyPr>
          <a:lstStyle/>
          <a:p>
            <a:pPr algn="dist"/>
            <a:r>
              <a:rPr lang="en-US" altLang="zh-CN" sz="2400" dirty="0">
                <a:solidFill>
                  <a:schemeClr val="tx2">
                    <a:lumMod val="75000"/>
                  </a:schemeClr>
                </a:solidFill>
                <a:latin typeface="思源黑体 Normal" panose="020B0400000000000000" pitchFamily="34" charset="-122"/>
                <a:ea typeface="思源黑体 Normal" panose="020B0400000000000000" pitchFamily="34" charset="-122"/>
              </a:rPr>
              <a:t>Sports medicine</a:t>
            </a:r>
          </a:p>
        </p:txBody>
      </p:sp>
      <p:sp>
        <p:nvSpPr>
          <p:cNvPr id="7" name="椭圆 6"/>
          <p:cNvSpPr/>
          <p:nvPr/>
        </p:nvSpPr>
        <p:spPr>
          <a:xfrm>
            <a:off x="6207302" y="3236665"/>
            <a:ext cx="643774" cy="643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2">
                    <a:lumMod val="75000"/>
                  </a:schemeClr>
                </a:solidFill>
                <a:latin typeface="思源黑体 Normal" panose="020B0400000000000000" pitchFamily="34" charset="-122"/>
                <a:ea typeface="思源黑体 Normal" panose="020B0400000000000000" pitchFamily="34" charset="-122"/>
              </a:rPr>
              <a:t>02</a:t>
            </a:r>
            <a:endParaRPr lang="zh-CN" altLang="en-US" sz="1100" dirty="0">
              <a:solidFill>
                <a:schemeClr val="tx2">
                  <a:lumMod val="75000"/>
                </a:schemeClr>
              </a:solidFill>
              <a:latin typeface="思源黑体 Normal" panose="020B0400000000000000" pitchFamily="34" charset="-122"/>
              <a:ea typeface="思源黑体 Normal" panose="020B0400000000000000" pitchFamily="34" charset="-122"/>
            </a:endParaRPr>
          </a:p>
        </p:txBody>
      </p:sp>
      <p:sp>
        <p:nvSpPr>
          <p:cNvPr id="8" name="文本框 7"/>
          <p:cNvSpPr txBox="1"/>
          <p:nvPr/>
        </p:nvSpPr>
        <p:spPr>
          <a:xfrm>
            <a:off x="7162040" y="3613855"/>
            <a:ext cx="3701845" cy="460375"/>
          </a:xfrm>
          <a:prstGeom prst="rect">
            <a:avLst/>
          </a:prstGeom>
          <a:noFill/>
        </p:spPr>
        <p:txBody>
          <a:bodyPr wrap="square" rtlCol="0">
            <a:spAutoFit/>
          </a:bodyPr>
          <a:lstStyle/>
          <a:p>
            <a:pPr algn="ctr"/>
            <a:r>
              <a:rPr lang="zh-CN" altLang="en-US" sz="2400" dirty="0">
                <a:solidFill>
                  <a:schemeClr val="tx2">
                    <a:lumMod val="75000"/>
                  </a:schemeClr>
                </a:solidFill>
                <a:latin typeface="思源黑体 Bold" panose="020B0800000000000000" pitchFamily="34" charset="-122"/>
                <a:ea typeface="思源黑体 Bold" panose="020B0800000000000000" pitchFamily="34" charset="-122"/>
              </a:rPr>
              <a:t>心理学特征</a:t>
            </a:r>
          </a:p>
        </p:txBody>
      </p:sp>
      <p:sp>
        <p:nvSpPr>
          <p:cNvPr id="9" name="文本框 8"/>
          <p:cNvSpPr txBox="1"/>
          <p:nvPr/>
        </p:nvSpPr>
        <p:spPr>
          <a:xfrm>
            <a:off x="7036435" y="3152140"/>
            <a:ext cx="4671695" cy="460375"/>
          </a:xfrm>
          <a:prstGeom prst="rect">
            <a:avLst/>
          </a:prstGeom>
          <a:noFill/>
        </p:spPr>
        <p:txBody>
          <a:bodyPr wrap="square" rtlCol="0">
            <a:spAutoFit/>
          </a:bodyPr>
          <a:lstStyle/>
          <a:p>
            <a:pPr algn="dist"/>
            <a:r>
              <a:rPr lang="en-US" altLang="zh-CN" sz="2400" dirty="0">
                <a:solidFill>
                  <a:schemeClr val="tx2">
                    <a:lumMod val="75000"/>
                  </a:schemeClr>
                </a:solidFill>
                <a:latin typeface="思源黑体 Normal" panose="020B0400000000000000" pitchFamily="34" charset="-122"/>
                <a:ea typeface="思源黑体 Normal" panose="020B0400000000000000" pitchFamily="34" charset="-122"/>
              </a:rPr>
              <a:t>Psychological characteristics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4130" y="3452495"/>
            <a:ext cx="4723765" cy="368300"/>
          </a:xfrm>
          <a:prstGeom prst="rect">
            <a:avLst/>
          </a:prstGeom>
          <a:noFill/>
        </p:spPr>
        <p:txBody>
          <a:bodyPr wrap="square" rtlCol="0">
            <a:spAutoFit/>
          </a:bodyPr>
          <a:lstStyle/>
          <a:p>
            <a:pPr algn="dist"/>
            <a:r>
              <a:rPr lang="zh-CN" altLang="en-US" dirty="0">
                <a:solidFill>
                  <a:schemeClr val="tx2">
                    <a:lumMod val="75000"/>
                  </a:schemeClr>
                </a:solidFill>
                <a:latin typeface="思源黑体 Bold" panose="020B0800000000000000" pitchFamily="34" charset="-122"/>
                <a:ea typeface="思源黑体 Bold" panose="020B0800000000000000" pitchFamily="34" charset="-122"/>
              </a:rPr>
              <a:t>运动医学</a:t>
            </a:r>
          </a:p>
        </p:txBody>
      </p:sp>
      <p:sp>
        <p:nvSpPr>
          <p:cNvPr id="3" name="文本框 2"/>
          <p:cNvSpPr txBox="1"/>
          <p:nvPr/>
        </p:nvSpPr>
        <p:spPr>
          <a:xfrm>
            <a:off x="879135" y="2921578"/>
            <a:ext cx="5517612" cy="521970"/>
          </a:xfrm>
          <a:prstGeom prst="rect">
            <a:avLst/>
          </a:prstGeom>
          <a:noFill/>
        </p:spPr>
        <p:txBody>
          <a:bodyPr wrap="square" rtlCol="0">
            <a:spAutoFit/>
          </a:bodyPr>
          <a:lstStyle/>
          <a:p>
            <a:pPr algn="dist"/>
            <a:r>
              <a:rPr lang="en-US" altLang="zh-CN" sz="2800" dirty="0">
                <a:solidFill>
                  <a:schemeClr val="tx2">
                    <a:lumMod val="75000"/>
                  </a:schemeClr>
                </a:solidFill>
                <a:latin typeface="思源黑体 Normal" panose="020B0400000000000000" pitchFamily="34" charset="-122"/>
                <a:ea typeface="思源黑体 Normal" panose="020B0400000000000000" pitchFamily="34" charset="-122"/>
                <a:sym typeface="+mn-ea"/>
              </a:rPr>
              <a:t>Sports medicine</a:t>
            </a:r>
            <a:endParaRPr lang="en-US" altLang="zh-CN" sz="2800" dirty="0">
              <a:solidFill>
                <a:schemeClr val="tx2">
                  <a:lumMod val="75000"/>
                </a:schemeClr>
              </a:solidFill>
              <a:latin typeface="思源黑体 Normal" panose="020B0400000000000000" pitchFamily="34" charset="-122"/>
              <a:ea typeface="思源黑体 Normal" panose="020B04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9370" y="730670"/>
            <a:ext cx="3018360" cy="460375"/>
          </a:xfrm>
          <a:prstGeom prst="rect">
            <a:avLst/>
          </a:prstGeom>
          <a:noFill/>
        </p:spPr>
        <p:txBody>
          <a:bodyPr wrap="square" rtlCol="0">
            <a:spAutoFit/>
          </a:bodyPr>
          <a:lstStyle/>
          <a:p>
            <a:pPr algn="ctr"/>
            <a:r>
              <a:rPr lang="zh-CN" altLang="en-US" sz="2400" dirty="0">
                <a:solidFill>
                  <a:schemeClr val="tx2">
                    <a:lumMod val="75000"/>
                  </a:schemeClr>
                </a:solidFill>
                <a:latin typeface="思源黑体 Bold" panose="020B0800000000000000" pitchFamily="34" charset="-122"/>
                <a:ea typeface="思源黑体 Bold" panose="020B0800000000000000" pitchFamily="34" charset="-122"/>
              </a:rPr>
              <a:t>运动医学</a:t>
            </a:r>
          </a:p>
        </p:txBody>
      </p:sp>
      <p:sp>
        <p:nvSpPr>
          <p:cNvPr id="3" name="文本框 2"/>
          <p:cNvSpPr txBox="1"/>
          <p:nvPr/>
        </p:nvSpPr>
        <p:spPr>
          <a:xfrm>
            <a:off x="563132" y="332465"/>
            <a:ext cx="2858248" cy="460375"/>
          </a:xfrm>
          <a:prstGeom prst="rect">
            <a:avLst/>
          </a:prstGeom>
          <a:noFill/>
        </p:spPr>
        <p:txBody>
          <a:bodyPr wrap="square" rtlCol="0">
            <a:spAutoFit/>
          </a:bodyPr>
          <a:lstStyle/>
          <a:p>
            <a:pPr algn="dist"/>
            <a:r>
              <a:rPr lang="en-US" altLang="zh-CN" sz="2400" dirty="0">
                <a:solidFill>
                  <a:schemeClr val="tx2">
                    <a:lumMod val="75000"/>
                  </a:schemeClr>
                </a:solidFill>
                <a:latin typeface="思源黑体 Normal" panose="020B0400000000000000" pitchFamily="34" charset="-122"/>
                <a:ea typeface="思源黑体 Normal" panose="020B0400000000000000" pitchFamily="34" charset="-122"/>
                <a:sym typeface="+mn-ea"/>
              </a:rPr>
              <a:t>Sports medicine</a:t>
            </a: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8336" r="17904"/>
          <a:stretch>
            <a:fillRect/>
          </a:stretch>
        </p:blipFill>
        <p:spPr>
          <a:xfrm>
            <a:off x="0" y="1828800"/>
            <a:ext cx="2968625" cy="3814445"/>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6298" r="32537"/>
          <a:stretch>
            <a:fillRect/>
          </a:stretch>
        </p:blipFill>
        <p:spPr>
          <a:xfrm>
            <a:off x="8383270" y="1828800"/>
            <a:ext cx="3405505" cy="4062730"/>
          </a:xfrm>
          <a:prstGeom prst="rect">
            <a:avLst/>
          </a:prstGeom>
        </p:spPr>
      </p:pic>
      <p:sp>
        <p:nvSpPr>
          <p:cNvPr id="6" name="矩形 5"/>
          <p:cNvSpPr/>
          <p:nvPr/>
        </p:nvSpPr>
        <p:spPr>
          <a:xfrm>
            <a:off x="4169811" y="1394002"/>
            <a:ext cx="3192379" cy="4684295"/>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359910" y="1885950"/>
            <a:ext cx="2754630" cy="2306955"/>
          </a:xfrm>
          <a:prstGeom prst="rect">
            <a:avLst/>
          </a:prstGeom>
          <a:noFill/>
        </p:spPr>
        <p:txBody>
          <a:bodyPr wrap="square" rtlCol="0">
            <a:spAutoFit/>
          </a:bodyPr>
          <a:lstStyle/>
          <a:p>
            <a:pPr algn="dist"/>
            <a:r>
              <a:rPr lang="zh-CN" altLang="en-US" sz="1200" dirty="0">
                <a:solidFill>
                  <a:schemeClr val="bg1"/>
                </a:solidFill>
                <a:latin typeface="思源黑体 Bold" panose="020B0800000000000000" pitchFamily="34" charset="-122"/>
                <a:ea typeface="思源黑体 Bold" panose="020B0800000000000000" pitchFamily="34" charset="-122"/>
              </a:rPr>
              <a:t>Sports medicine is a comprehensive applied science that combines medicine with sports. To study the medical problems related to sports, to use the medical knowledge and technology to supervise and guide the participants in sports, so as to achieve the purpose of preventing and curing injuries, ensuring the health of the athletes, enhancing their physique and improving their sports performance.</a:t>
            </a:r>
          </a:p>
        </p:txBody>
      </p:sp>
      <p:sp>
        <p:nvSpPr>
          <p:cNvPr id="10" name="文本框 9"/>
          <p:cNvSpPr txBox="1"/>
          <p:nvPr/>
        </p:nvSpPr>
        <p:spPr>
          <a:xfrm>
            <a:off x="4430579" y="4336270"/>
            <a:ext cx="2615850" cy="1383665"/>
          </a:xfrm>
          <a:prstGeom prst="rect">
            <a:avLst/>
          </a:prstGeom>
          <a:noFill/>
        </p:spPr>
        <p:txBody>
          <a:bodyPr wrap="square" rtlCol="0">
            <a:spAutoFit/>
          </a:bodyPr>
          <a:lstStyle/>
          <a:p>
            <a:pPr algn="ctr"/>
            <a:r>
              <a:rPr lang="zh-CN" altLang="en-US" sz="1200" dirty="0">
                <a:solidFill>
                  <a:schemeClr val="bg1"/>
                </a:solidFill>
                <a:latin typeface="思源黑体 Bold" panose="020B0800000000000000" pitchFamily="34" charset="-122"/>
                <a:ea typeface="思源黑体 Bold" panose="020B0800000000000000" pitchFamily="34" charset="-122"/>
              </a:rPr>
              <a:t>运动医学是一门将医学与体育运动相结合的综合性应用科学。研究与体育运动有关的医学问题，运用医学的知识和技术对体育运动参加者进行医学监督和指导，从而达到防治伤病、保障运动者的健康、增强体质和提高运动成绩的目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9150" y="2557780"/>
            <a:ext cx="7653655" cy="1198880"/>
          </a:xfrm>
          <a:prstGeom prst="rect">
            <a:avLst/>
          </a:prstGeom>
          <a:noFill/>
        </p:spPr>
        <p:txBody>
          <a:bodyPr wrap="square" rtlCol="0">
            <a:spAutoFit/>
          </a:bodyPr>
          <a:lstStyle/>
          <a:p>
            <a:pPr algn="dist"/>
            <a:r>
              <a:rPr lang="en-US" altLang="zh-CN" sz="3600" dirty="0">
                <a:solidFill>
                  <a:schemeClr val="tx2">
                    <a:lumMod val="75000"/>
                  </a:schemeClr>
                </a:solidFill>
                <a:latin typeface="思源黑体 Normal" panose="020B0400000000000000" pitchFamily="34" charset="-122"/>
                <a:ea typeface="思源黑体 Normal" panose="020B0400000000000000" pitchFamily="34" charset="-122"/>
                <a:sym typeface="+mn-ea"/>
              </a:rPr>
              <a:t>Psychological characteristics</a:t>
            </a:r>
          </a:p>
          <a:p>
            <a:pPr algn="dist"/>
            <a:endParaRPr lang="zh-CN" altLang="en-US" sz="3600" dirty="0">
              <a:solidFill>
                <a:schemeClr val="tx2">
                  <a:lumMod val="75000"/>
                </a:schemeClr>
              </a:solidFill>
              <a:latin typeface="思源黑体 Bold" panose="020B0800000000000000" pitchFamily="34" charset="-122"/>
              <a:ea typeface="思源黑体 Bold" panose="020B0800000000000000" pitchFamily="34" charset="-122"/>
            </a:endParaRPr>
          </a:p>
        </p:txBody>
      </p:sp>
      <p:sp>
        <p:nvSpPr>
          <p:cNvPr id="3" name="文本框 2"/>
          <p:cNvSpPr txBox="1"/>
          <p:nvPr/>
        </p:nvSpPr>
        <p:spPr>
          <a:xfrm>
            <a:off x="1801155" y="3340678"/>
            <a:ext cx="5517612" cy="645160"/>
          </a:xfrm>
          <a:prstGeom prst="rect">
            <a:avLst/>
          </a:prstGeom>
          <a:noFill/>
        </p:spPr>
        <p:txBody>
          <a:bodyPr wrap="square" rtlCol="0">
            <a:spAutoFit/>
          </a:bodyPr>
          <a:lstStyle/>
          <a:p>
            <a:pPr algn="ctr"/>
            <a:r>
              <a:rPr lang="zh-CN" altLang="en-US" sz="3600" dirty="0">
                <a:solidFill>
                  <a:schemeClr val="tx2">
                    <a:lumMod val="75000"/>
                  </a:schemeClr>
                </a:solidFill>
                <a:latin typeface="思源黑体 Bold" panose="020B0800000000000000" pitchFamily="34" charset="-122"/>
                <a:ea typeface="思源黑体 Bold" panose="020B0800000000000000" pitchFamily="34" charset="-122"/>
                <a:sym typeface="+mn-ea"/>
              </a:rPr>
              <a:t>心理学特征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0080" y="870370"/>
            <a:ext cx="3018360" cy="398780"/>
          </a:xfrm>
          <a:prstGeom prst="rect">
            <a:avLst/>
          </a:prstGeom>
          <a:noFill/>
        </p:spPr>
        <p:txBody>
          <a:bodyPr wrap="square" rtlCol="0">
            <a:spAutoFit/>
          </a:bodyPr>
          <a:lstStyle/>
          <a:p>
            <a:pPr algn="ctr"/>
            <a:r>
              <a:rPr lang="zh-CN" altLang="en-US" sz="2000" dirty="0">
                <a:solidFill>
                  <a:schemeClr val="tx2">
                    <a:lumMod val="75000"/>
                  </a:schemeClr>
                </a:solidFill>
                <a:latin typeface="思源黑体 Bold" panose="020B0800000000000000" pitchFamily="34" charset="-122"/>
                <a:ea typeface="思源黑体 Bold" panose="020B0800000000000000" pitchFamily="34" charset="-122"/>
                <a:sym typeface="+mn-ea"/>
              </a:rPr>
              <a:t>心理学特征</a:t>
            </a:r>
          </a:p>
        </p:txBody>
      </p:sp>
      <p:sp>
        <p:nvSpPr>
          <p:cNvPr id="3" name="文本框 2"/>
          <p:cNvSpPr txBox="1"/>
          <p:nvPr/>
        </p:nvSpPr>
        <p:spPr>
          <a:xfrm>
            <a:off x="599440" y="527050"/>
            <a:ext cx="3865880" cy="398780"/>
          </a:xfrm>
          <a:prstGeom prst="rect">
            <a:avLst/>
          </a:prstGeom>
          <a:noFill/>
        </p:spPr>
        <p:txBody>
          <a:bodyPr wrap="square" rtlCol="0">
            <a:spAutoFit/>
          </a:bodyPr>
          <a:lstStyle/>
          <a:p>
            <a:pPr algn="dist"/>
            <a:r>
              <a:rPr lang="en-US" altLang="zh-CN" sz="2000" dirty="0">
                <a:solidFill>
                  <a:schemeClr val="tx2">
                    <a:lumMod val="75000"/>
                  </a:schemeClr>
                </a:solidFill>
                <a:latin typeface="思源黑体 Normal" panose="020B0400000000000000" pitchFamily="34" charset="-122"/>
                <a:ea typeface="思源黑体 Normal" panose="020B0400000000000000" pitchFamily="34" charset="-122"/>
                <a:sym typeface="+mn-ea"/>
              </a:rPr>
              <a:t>Psychological characteristics</a:t>
            </a:r>
          </a:p>
        </p:txBody>
      </p:sp>
      <p:sp>
        <p:nvSpPr>
          <p:cNvPr id="4" name="文本框 3"/>
          <p:cNvSpPr txBox="1"/>
          <p:nvPr/>
        </p:nvSpPr>
        <p:spPr>
          <a:xfrm>
            <a:off x="1464857" y="1871850"/>
            <a:ext cx="2225040" cy="645160"/>
          </a:xfrm>
          <a:prstGeom prst="rect">
            <a:avLst/>
          </a:prstGeom>
          <a:noFill/>
        </p:spPr>
        <p:txBody>
          <a:bodyPr wrap="square" rtlCol="0">
            <a:spAutoFit/>
          </a:bodyPr>
          <a:lstStyle/>
          <a:p>
            <a:pPr algn="ctr"/>
            <a:r>
              <a:rPr lang="zh-CN" altLang="en-US" dirty="0">
                <a:solidFill>
                  <a:schemeClr val="tx2">
                    <a:lumMod val="75000"/>
                  </a:schemeClr>
                </a:solidFill>
                <a:latin typeface="思源黑体 Bold" panose="020B0800000000000000" pitchFamily="34" charset="-122"/>
                <a:ea typeface="思源黑体 Bold" panose="020B0800000000000000" pitchFamily="34" charset="-122"/>
              </a:rPr>
              <a:t>Mental process</a:t>
            </a:r>
          </a:p>
          <a:p>
            <a:pPr algn="ctr"/>
            <a:r>
              <a:rPr lang="zh-CN" altLang="en-US" dirty="0">
                <a:solidFill>
                  <a:schemeClr val="tx2">
                    <a:lumMod val="75000"/>
                  </a:schemeClr>
                </a:solidFill>
                <a:latin typeface="思源黑体 Bold" panose="020B0800000000000000" pitchFamily="34" charset="-122"/>
                <a:ea typeface="思源黑体 Bold" panose="020B0800000000000000" pitchFamily="34" charset="-122"/>
                <a:sym typeface="+mn-ea"/>
              </a:rPr>
              <a:t>心理过程</a:t>
            </a:r>
            <a:endParaRPr lang="zh-CN" altLang="en-US" dirty="0">
              <a:solidFill>
                <a:schemeClr val="tx2">
                  <a:lumMod val="75000"/>
                </a:schemeClr>
              </a:solidFill>
              <a:latin typeface="思源黑体 Bold" panose="020B0800000000000000" pitchFamily="34" charset="-122"/>
              <a:ea typeface="思源黑体 Bold" panose="020B0800000000000000" pitchFamily="34" charset="-122"/>
            </a:endParaRPr>
          </a:p>
        </p:txBody>
      </p:sp>
      <p:sp>
        <p:nvSpPr>
          <p:cNvPr id="5" name="文本框 4"/>
          <p:cNvSpPr txBox="1"/>
          <p:nvPr/>
        </p:nvSpPr>
        <p:spPr>
          <a:xfrm>
            <a:off x="741045" y="2768600"/>
            <a:ext cx="3724275" cy="3046095"/>
          </a:xfrm>
          <a:prstGeom prst="rect">
            <a:avLst/>
          </a:prstGeom>
          <a:noFill/>
        </p:spPr>
        <p:txBody>
          <a:bodyPr wrap="square" rtlCol="0">
            <a:spAutoFit/>
          </a:bodyPr>
          <a:lstStyle/>
          <a:p>
            <a:pPr algn="l"/>
            <a:r>
              <a:rPr lang="zh-CN" altLang="en-US" sz="1600" dirty="0">
                <a:solidFill>
                  <a:schemeClr val="tx2">
                    <a:lumMod val="75000"/>
                  </a:schemeClr>
                </a:solidFill>
                <a:latin typeface="思源黑体 Bold" panose="020B0800000000000000" pitchFamily="34" charset="-122"/>
                <a:ea typeface="思源黑体 Bold" panose="020B0800000000000000" pitchFamily="34" charset="-122"/>
              </a:rPr>
              <a:t>It includes three aspects: cognitive process, emotional process and volitional process. Among them, cognitive process is a basic psychological process, and emotion and will are generated on the basis of cognition.</a:t>
            </a:r>
          </a:p>
          <a:p>
            <a:pPr algn="l"/>
            <a:endParaRPr lang="zh-CN" altLang="en-US" sz="1600" dirty="0">
              <a:solidFill>
                <a:schemeClr val="tx2">
                  <a:lumMod val="75000"/>
                </a:schemeClr>
              </a:solidFill>
              <a:latin typeface="思源黑体 Bold" panose="020B0800000000000000" pitchFamily="34" charset="-122"/>
              <a:ea typeface="思源黑体 Bold" panose="020B0800000000000000" pitchFamily="34" charset="-122"/>
            </a:endParaRPr>
          </a:p>
          <a:p>
            <a:pPr algn="l"/>
            <a:r>
              <a:rPr lang="zh-CN" altLang="en-US" sz="1600" dirty="0">
                <a:solidFill>
                  <a:schemeClr val="tx2">
                    <a:lumMod val="75000"/>
                  </a:schemeClr>
                </a:solidFill>
                <a:latin typeface="思源黑体 Bold" panose="020B0800000000000000" pitchFamily="34" charset="-122"/>
                <a:ea typeface="思源黑体 Bold" panose="020B0800000000000000" pitchFamily="34" charset="-122"/>
              </a:rPr>
              <a:t>它包括认识过程、情感过程和意志过程三方面。其中认识过程是基本的心理过程，情感和意志是在认识的基础上产生的。</a:t>
            </a:r>
          </a:p>
        </p:txBody>
      </p:sp>
      <p:sp>
        <p:nvSpPr>
          <p:cNvPr id="8" name="文本框 7"/>
          <p:cNvSpPr txBox="1"/>
          <p:nvPr/>
        </p:nvSpPr>
        <p:spPr>
          <a:xfrm>
            <a:off x="8095615" y="1885315"/>
            <a:ext cx="2739390" cy="645160"/>
          </a:xfrm>
          <a:prstGeom prst="rect">
            <a:avLst/>
          </a:prstGeom>
          <a:noFill/>
        </p:spPr>
        <p:txBody>
          <a:bodyPr wrap="square" rtlCol="0">
            <a:spAutoFit/>
          </a:bodyPr>
          <a:lstStyle/>
          <a:p>
            <a:pPr algn="ctr"/>
            <a:r>
              <a:rPr lang="zh-CN" altLang="en-US" dirty="0">
                <a:solidFill>
                  <a:schemeClr val="tx2">
                    <a:lumMod val="75000"/>
                  </a:schemeClr>
                </a:solidFill>
                <a:latin typeface="思源黑体 Bold" panose="020B0800000000000000" pitchFamily="34" charset="-122"/>
                <a:ea typeface="思源黑体 Bold" panose="020B0800000000000000" pitchFamily="34" charset="-122"/>
              </a:rPr>
              <a:t>Personality psychology</a:t>
            </a:r>
          </a:p>
          <a:p>
            <a:pPr algn="ctr"/>
            <a:r>
              <a:rPr lang="zh-CN" altLang="en-US" dirty="0">
                <a:solidFill>
                  <a:schemeClr val="tx2">
                    <a:lumMod val="75000"/>
                  </a:schemeClr>
                </a:solidFill>
                <a:latin typeface="思源黑体 Bold" panose="020B0800000000000000" pitchFamily="34" charset="-122"/>
                <a:ea typeface="思源黑体 Bold" panose="020B0800000000000000" pitchFamily="34" charset="-122"/>
                <a:sym typeface="+mn-ea"/>
              </a:rPr>
              <a:t>个性心理</a:t>
            </a:r>
            <a:endParaRPr lang="zh-CN" altLang="en-US" dirty="0">
              <a:solidFill>
                <a:schemeClr val="tx2">
                  <a:lumMod val="75000"/>
                </a:schemeClr>
              </a:solidFill>
              <a:latin typeface="思源黑体 Bold" panose="020B0800000000000000" pitchFamily="34" charset="-122"/>
              <a:ea typeface="思源黑体 Bold" panose="020B0800000000000000" pitchFamily="34" charset="-122"/>
            </a:endParaRPr>
          </a:p>
        </p:txBody>
      </p:sp>
      <p:sp>
        <p:nvSpPr>
          <p:cNvPr id="9" name="文本框 8"/>
          <p:cNvSpPr txBox="1"/>
          <p:nvPr/>
        </p:nvSpPr>
        <p:spPr>
          <a:xfrm>
            <a:off x="7886065" y="2785745"/>
            <a:ext cx="3335655" cy="2553335"/>
          </a:xfrm>
          <a:prstGeom prst="rect">
            <a:avLst/>
          </a:prstGeom>
          <a:noFill/>
        </p:spPr>
        <p:txBody>
          <a:bodyPr wrap="square" rtlCol="0">
            <a:spAutoFit/>
          </a:bodyPr>
          <a:lstStyle/>
          <a:p>
            <a:pPr algn="l"/>
            <a:r>
              <a:rPr lang="zh-CN" altLang="en-US" sz="1600" dirty="0">
                <a:solidFill>
                  <a:schemeClr val="tx2">
                    <a:lumMod val="75000"/>
                  </a:schemeClr>
                </a:solidFill>
                <a:latin typeface="思源黑体 Bold" panose="020B0800000000000000" pitchFamily="34" charset="-122"/>
                <a:ea typeface="思源黑体 Bold" panose="020B0800000000000000" pitchFamily="34" charset="-122"/>
              </a:rPr>
              <a:t>Individual psychology is a stable psychological phenomenon that each individual has. It raises the personality tendency and the personality psychological characteristic two aspects.</a:t>
            </a:r>
          </a:p>
          <a:p>
            <a:pPr algn="l"/>
            <a:endParaRPr lang="zh-CN" altLang="en-US" sz="1600" dirty="0">
              <a:solidFill>
                <a:schemeClr val="tx2">
                  <a:lumMod val="75000"/>
                </a:schemeClr>
              </a:solidFill>
              <a:latin typeface="思源黑体 Bold" panose="020B0800000000000000" pitchFamily="34" charset="-122"/>
              <a:ea typeface="思源黑体 Bold" panose="020B0800000000000000" pitchFamily="34" charset="-122"/>
            </a:endParaRPr>
          </a:p>
          <a:p>
            <a:pPr algn="l"/>
            <a:r>
              <a:rPr lang="zh-CN" altLang="en-US" sz="1600" dirty="0">
                <a:solidFill>
                  <a:schemeClr val="tx2">
                    <a:lumMod val="75000"/>
                  </a:schemeClr>
                </a:solidFill>
                <a:latin typeface="思源黑体 Bold" panose="020B0800000000000000" pitchFamily="34" charset="-122"/>
                <a:ea typeface="思源黑体 Bold" panose="020B0800000000000000" pitchFamily="34" charset="-122"/>
              </a:rPr>
              <a:t>个性心理是每个个体所具有的稳定的心理现象。它扬个性倾向性和个性心理特征两个方面。</a:t>
            </a:r>
          </a:p>
        </p:txBody>
      </p:sp>
      <p:grpSp>
        <p:nvGrpSpPr>
          <p:cNvPr id="12" name="组合 11"/>
          <p:cNvGrpSpPr/>
          <p:nvPr/>
        </p:nvGrpSpPr>
        <p:grpSpPr>
          <a:xfrm>
            <a:off x="4756239" y="2234773"/>
            <a:ext cx="2644014" cy="2631504"/>
            <a:chOff x="4595954" y="2176845"/>
            <a:chExt cx="2964583" cy="2950559"/>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rcRect l="27389" t="5868" r="16425" b="4430"/>
            <a:stretch>
              <a:fillRect/>
            </a:stretch>
          </p:blipFill>
          <p:spPr>
            <a:xfrm>
              <a:off x="4595955" y="3549326"/>
              <a:ext cx="1482675" cy="1578078"/>
            </a:xfrm>
            <a:custGeom>
              <a:avLst/>
              <a:gdLst>
                <a:gd name="connsiteX0" fmla="*/ 789040 w 1482675"/>
                <a:gd name="connsiteY0" fmla="*/ 0 h 1578078"/>
                <a:gd name="connsiteX1" fmla="*/ 1346975 w 1482675"/>
                <a:gd name="connsiteY1" fmla="*/ 231104 h 1578078"/>
                <a:gd name="connsiteX2" fmla="*/ 1448083 w 1482675"/>
                <a:gd name="connsiteY2" fmla="*/ 354883 h 1578078"/>
                <a:gd name="connsiteX3" fmla="*/ 1482675 w 1482675"/>
                <a:gd name="connsiteY3" fmla="*/ 420618 h 1578078"/>
                <a:gd name="connsiteX4" fmla="*/ 1442693 w 1482675"/>
                <a:gd name="connsiteY4" fmla="*/ 496596 h 1578078"/>
                <a:gd name="connsiteX5" fmla="*/ 1442693 w 1482675"/>
                <a:gd name="connsiteY5" fmla="*/ 1090428 h 1578078"/>
                <a:gd name="connsiteX6" fmla="*/ 1480321 w 1482675"/>
                <a:gd name="connsiteY6" fmla="*/ 1161933 h 1578078"/>
                <a:gd name="connsiteX7" fmla="*/ 1448083 w 1482675"/>
                <a:gd name="connsiteY7" fmla="*/ 1223195 h 1578078"/>
                <a:gd name="connsiteX8" fmla="*/ 1346975 w 1482675"/>
                <a:gd name="connsiteY8" fmla="*/ 1346974 h 1578078"/>
                <a:gd name="connsiteX9" fmla="*/ 231105 w 1482675"/>
                <a:gd name="connsiteY9" fmla="*/ 1346974 h 1578078"/>
                <a:gd name="connsiteX10" fmla="*/ 231105 w 1482675"/>
                <a:gd name="connsiteY10" fmla="*/ 231104 h 1578078"/>
                <a:gd name="connsiteX11" fmla="*/ 789040 w 1482675"/>
                <a:gd name="connsiteY11" fmla="*/ 0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675" h="1578078">
                  <a:moveTo>
                    <a:pt x="789040" y="0"/>
                  </a:moveTo>
                  <a:cubicBezTo>
                    <a:pt x="990973" y="0"/>
                    <a:pt x="1192905" y="77035"/>
                    <a:pt x="1346975" y="231104"/>
                  </a:cubicBezTo>
                  <a:cubicBezTo>
                    <a:pt x="1385492" y="269622"/>
                    <a:pt x="1419195" y="311130"/>
                    <a:pt x="1448083" y="354883"/>
                  </a:cubicBezTo>
                  <a:lnTo>
                    <a:pt x="1482675" y="420618"/>
                  </a:lnTo>
                  <a:lnTo>
                    <a:pt x="1442693" y="496596"/>
                  </a:lnTo>
                  <a:cubicBezTo>
                    <a:pt x="1365659" y="686563"/>
                    <a:pt x="1365659" y="900462"/>
                    <a:pt x="1442693" y="1090428"/>
                  </a:cubicBezTo>
                  <a:lnTo>
                    <a:pt x="1480321" y="1161933"/>
                  </a:lnTo>
                  <a:lnTo>
                    <a:pt x="1448083" y="1223195"/>
                  </a:lnTo>
                  <a:cubicBezTo>
                    <a:pt x="1419195" y="1266948"/>
                    <a:pt x="1385492" y="1308457"/>
                    <a:pt x="1346975" y="1346974"/>
                  </a:cubicBezTo>
                  <a:cubicBezTo>
                    <a:pt x="1038836" y="1655113"/>
                    <a:pt x="539244" y="1655113"/>
                    <a:pt x="231105" y="1346974"/>
                  </a:cubicBezTo>
                  <a:cubicBezTo>
                    <a:pt x="-77034" y="1038835"/>
                    <a:pt x="-77034" y="539243"/>
                    <a:pt x="231105" y="231104"/>
                  </a:cubicBezTo>
                  <a:cubicBezTo>
                    <a:pt x="385174" y="77035"/>
                    <a:pt x="587107" y="0"/>
                    <a:pt x="789040" y="0"/>
                  </a:cubicBezTo>
                  <a:close/>
                </a:path>
              </a:pathLst>
            </a:custGeom>
            <a:ln w="50800">
              <a:solidFill>
                <a:schemeClr val="bg1"/>
              </a:solidFill>
            </a:ln>
          </p:spPr>
        </p:pic>
        <p:sp>
          <p:nvSpPr>
            <p:cNvPr id="14" name="任意多边形 13"/>
            <p:cNvSpPr/>
            <p:nvPr/>
          </p:nvSpPr>
          <p:spPr>
            <a:xfrm rot="2700000">
              <a:off x="5974448" y="3549244"/>
              <a:ext cx="1578078" cy="1578078"/>
            </a:xfrm>
            <a:custGeom>
              <a:avLst/>
              <a:gdLst>
                <a:gd name="connsiteX0" fmla="*/ 600331 w 1578078"/>
                <a:gd name="connsiteY0" fmla="*/ 25247 h 1578078"/>
                <a:gd name="connsiteX1" fmla="*/ 630020 w 1578078"/>
                <a:gd name="connsiteY1" fmla="*/ 16030 h 1578078"/>
                <a:gd name="connsiteX2" fmla="*/ 789039 w 1578078"/>
                <a:gd name="connsiteY2" fmla="*/ 0 h 1578078"/>
                <a:gd name="connsiteX3" fmla="*/ 1578078 w 1578078"/>
                <a:gd name="connsiteY3" fmla="*/ 789039 h 1578078"/>
                <a:gd name="connsiteX4" fmla="*/ 789039 w 1578078"/>
                <a:gd name="connsiteY4" fmla="*/ 1578078 h 1578078"/>
                <a:gd name="connsiteX5" fmla="*/ 0 w 1578078"/>
                <a:gd name="connsiteY5" fmla="*/ 789039 h 1578078"/>
                <a:gd name="connsiteX6" fmla="*/ 16031 w 1578078"/>
                <a:gd name="connsiteY6" fmla="*/ 630020 h 1578078"/>
                <a:gd name="connsiteX7" fmla="*/ 25247 w 1578078"/>
                <a:gd name="connsiteY7" fmla="*/ 600331 h 1578078"/>
                <a:gd name="connsiteX8" fmla="*/ 143668 w 1578078"/>
                <a:gd name="connsiteY8" fmla="*/ 563571 h 1578078"/>
                <a:gd name="connsiteX9" fmla="*/ 563570 w 1578078"/>
                <a:gd name="connsiteY9" fmla="*/ 143669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8078" h="1578078">
                  <a:moveTo>
                    <a:pt x="600331" y="25247"/>
                  </a:moveTo>
                  <a:lnTo>
                    <a:pt x="630020" y="16030"/>
                  </a:lnTo>
                  <a:cubicBezTo>
                    <a:pt x="681385" y="5520"/>
                    <a:pt x="734567" y="0"/>
                    <a:pt x="789039" y="0"/>
                  </a:cubicBezTo>
                  <a:cubicBezTo>
                    <a:pt x="1224813" y="0"/>
                    <a:pt x="1578078" y="353265"/>
                    <a:pt x="1578078" y="789039"/>
                  </a:cubicBezTo>
                  <a:cubicBezTo>
                    <a:pt x="1578078" y="1224813"/>
                    <a:pt x="1224813" y="1578078"/>
                    <a:pt x="789039" y="1578078"/>
                  </a:cubicBezTo>
                  <a:cubicBezTo>
                    <a:pt x="353265" y="1578078"/>
                    <a:pt x="0" y="1224813"/>
                    <a:pt x="0" y="789039"/>
                  </a:cubicBezTo>
                  <a:cubicBezTo>
                    <a:pt x="0" y="734567"/>
                    <a:pt x="5520" y="681385"/>
                    <a:pt x="16031" y="630020"/>
                  </a:cubicBezTo>
                  <a:lnTo>
                    <a:pt x="25247" y="600331"/>
                  </a:lnTo>
                  <a:lnTo>
                    <a:pt x="143668" y="563571"/>
                  </a:lnTo>
                  <a:cubicBezTo>
                    <a:pt x="332466" y="483716"/>
                    <a:pt x="483715" y="332467"/>
                    <a:pt x="563570" y="143669"/>
                  </a:cubicBezTo>
                  <a:close/>
                </a:path>
              </a:pathLst>
            </a:custGeom>
            <a:solidFill>
              <a:schemeClr val="tx2">
                <a:lumMod val="75000"/>
                <a:alpha val="9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思源黑体 Bold" panose="020B0800000000000000" pitchFamily="34" charset="-122"/>
                <a:ea typeface="思源黑体 Bold" panose="020B0800000000000000" pitchFamily="34" charset="-122"/>
              </a:endParaRPr>
            </a:p>
          </p:txBody>
        </p:sp>
        <p:sp>
          <p:nvSpPr>
            <p:cNvPr id="15" name="任意多边形 14"/>
            <p:cNvSpPr/>
            <p:nvPr/>
          </p:nvSpPr>
          <p:spPr>
            <a:xfrm rot="2700000">
              <a:off x="4595954" y="2206762"/>
              <a:ext cx="1578078" cy="1578078"/>
            </a:xfrm>
            <a:custGeom>
              <a:avLst/>
              <a:gdLst>
                <a:gd name="connsiteX0" fmla="*/ 231104 w 1578078"/>
                <a:gd name="connsiteY0" fmla="*/ 231104 h 1578078"/>
                <a:gd name="connsiteX1" fmla="*/ 789039 w 1578078"/>
                <a:gd name="connsiteY1" fmla="*/ 0 h 1578078"/>
                <a:gd name="connsiteX2" fmla="*/ 1578078 w 1578078"/>
                <a:gd name="connsiteY2" fmla="*/ 789039 h 1578078"/>
                <a:gd name="connsiteX3" fmla="*/ 1562686 w 1578078"/>
                <a:gd name="connsiteY3" fmla="*/ 941730 h 1578078"/>
                <a:gd name="connsiteX4" fmla="*/ 1420841 w 1578078"/>
                <a:gd name="connsiteY4" fmla="*/ 985761 h 1578078"/>
                <a:gd name="connsiteX5" fmla="*/ 1170036 w 1578078"/>
                <a:gd name="connsiteY5" fmla="*/ 1154858 h 1578078"/>
                <a:gd name="connsiteX6" fmla="*/ 954962 w 1578078"/>
                <a:gd name="connsiteY6" fmla="*/ 1553774 h 1578078"/>
                <a:gd name="connsiteX7" fmla="*/ 954324 w 1578078"/>
                <a:gd name="connsiteY7" fmla="*/ 1560103 h 1578078"/>
                <a:gd name="connsiteX8" fmla="*/ 948058 w 1578078"/>
                <a:gd name="connsiteY8" fmla="*/ 1562048 h 1578078"/>
                <a:gd name="connsiteX9" fmla="*/ 789039 w 1578078"/>
                <a:gd name="connsiteY9" fmla="*/ 1578078 h 1578078"/>
                <a:gd name="connsiteX10" fmla="*/ 0 w 1578078"/>
                <a:gd name="connsiteY10" fmla="*/ 789039 h 1578078"/>
                <a:gd name="connsiteX11" fmla="*/ 231104 w 1578078"/>
                <a:gd name="connsiteY11" fmla="*/ 231104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8078" h="1578078">
                  <a:moveTo>
                    <a:pt x="231104" y="231104"/>
                  </a:moveTo>
                  <a:cubicBezTo>
                    <a:pt x="373893" y="88316"/>
                    <a:pt x="571152" y="0"/>
                    <a:pt x="789039" y="0"/>
                  </a:cubicBezTo>
                  <a:cubicBezTo>
                    <a:pt x="1224813" y="0"/>
                    <a:pt x="1578078" y="353265"/>
                    <a:pt x="1578078" y="789039"/>
                  </a:cubicBezTo>
                  <a:lnTo>
                    <a:pt x="1562686" y="941730"/>
                  </a:lnTo>
                  <a:lnTo>
                    <a:pt x="1420841" y="985761"/>
                  </a:lnTo>
                  <a:cubicBezTo>
                    <a:pt x="1326442" y="1025688"/>
                    <a:pt x="1241430" y="1083464"/>
                    <a:pt x="1170036" y="1154858"/>
                  </a:cubicBezTo>
                  <a:cubicBezTo>
                    <a:pt x="1062945" y="1261949"/>
                    <a:pt x="986494" y="1399681"/>
                    <a:pt x="954962" y="1553774"/>
                  </a:cubicBezTo>
                  <a:lnTo>
                    <a:pt x="954324" y="1560103"/>
                  </a:lnTo>
                  <a:lnTo>
                    <a:pt x="948058" y="1562048"/>
                  </a:lnTo>
                  <a:cubicBezTo>
                    <a:pt x="896693" y="1572558"/>
                    <a:pt x="843511" y="1578078"/>
                    <a:pt x="789039" y="1578078"/>
                  </a:cubicBezTo>
                  <a:cubicBezTo>
                    <a:pt x="353265" y="1578078"/>
                    <a:pt x="0" y="1224813"/>
                    <a:pt x="0" y="789039"/>
                  </a:cubicBezTo>
                  <a:cubicBezTo>
                    <a:pt x="0" y="571152"/>
                    <a:pt x="88317" y="373892"/>
                    <a:pt x="231104" y="231104"/>
                  </a:cubicBezTo>
                  <a:close/>
                </a:path>
              </a:pathLst>
            </a:custGeom>
            <a:solidFill>
              <a:schemeClr val="tx2">
                <a:lumMod val="75000"/>
                <a:alpha val="9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2">
                    <a:lumMod val="75000"/>
                  </a:schemeClr>
                </a:solidFill>
                <a:latin typeface="思源黑体 Bold" panose="020B0800000000000000" pitchFamily="34" charset="-122"/>
                <a:ea typeface="思源黑体 Bold" panose="020B0800000000000000"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l="21979" t="6069" r="21964" b="4229"/>
            <a:stretch>
              <a:fillRect/>
            </a:stretch>
          </p:blipFill>
          <p:spPr>
            <a:xfrm>
              <a:off x="6081293" y="2176845"/>
              <a:ext cx="1479244" cy="1578078"/>
            </a:xfrm>
            <a:custGeom>
              <a:avLst/>
              <a:gdLst>
                <a:gd name="connsiteX0" fmla="*/ 690206 w 1479244"/>
                <a:gd name="connsiteY0" fmla="*/ 0 h 1578078"/>
                <a:gd name="connsiteX1" fmla="*/ 1248140 w 1479244"/>
                <a:gd name="connsiteY1" fmla="*/ 231104 h 1578078"/>
                <a:gd name="connsiteX2" fmla="*/ 1248140 w 1479244"/>
                <a:gd name="connsiteY2" fmla="*/ 1346974 h 1578078"/>
                <a:gd name="connsiteX3" fmla="*/ 132271 w 1479244"/>
                <a:gd name="connsiteY3" fmla="*/ 1346974 h 1578078"/>
                <a:gd name="connsiteX4" fmla="*/ 31163 w 1479244"/>
                <a:gd name="connsiteY4" fmla="*/ 1223196 h 1578078"/>
                <a:gd name="connsiteX5" fmla="*/ 15744 w 1479244"/>
                <a:gd name="connsiteY5" fmla="*/ 1193894 h 1578078"/>
                <a:gd name="connsiteX6" fmla="*/ 56801 w 1479244"/>
                <a:gd name="connsiteY6" fmla="*/ 1115872 h 1578078"/>
                <a:gd name="connsiteX7" fmla="*/ 56801 w 1479244"/>
                <a:gd name="connsiteY7" fmla="*/ 522040 h 1578078"/>
                <a:gd name="connsiteX8" fmla="*/ 0 w 1479244"/>
                <a:gd name="connsiteY8" fmla="*/ 414102 h 1578078"/>
                <a:gd name="connsiteX9" fmla="*/ 31163 w 1479244"/>
                <a:gd name="connsiteY9" fmla="*/ 354883 h 1578078"/>
                <a:gd name="connsiteX10" fmla="*/ 132271 w 1479244"/>
                <a:gd name="connsiteY10" fmla="*/ 231104 h 1578078"/>
                <a:gd name="connsiteX11" fmla="*/ 690206 w 1479244"/>
                <a:gd name="connsiteY11" fmla="*/ 0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9244" h="1578078">
                  <a:moveTo>
                    <a:pt x="690206" y="0"/>
                  </a:moveTo>
                  <a:cubicBezTo>
                    <a:pt x="892138" y="0"/>
                    <a:pt x="1094071" y="77035"/>
                    <a:pt x="1248140" y="231104"/>
                  </a:cubicBezTo>
                  <a:cubicBezTo>
                    <a:pt x="1556279" y="539243"/>
                    <a:pt x="1556279" y="1038835"/>
                    <a:pt x="1248140" y="1346974"/>
                  </a:cubicBezTo>
                  <a:cubicBezTo>
                    <a:pt x="940002" y="1655113"/>
                    <a:pt x="440409" y="1655113"/>
                    <a:pt x="132271" y="1346974"/>
                  </a:cubicBezTo>
                  <a:cubicBezTo>
                    <a:pt x="93754" y="1308457"/>
                    <a:pt x="60051" y="1266948"/>
                    <a:pt x="31163" y="1223196"/>
                  </a:cubicBezTo>
                  <a:lnTo>
                    <a:pt x="15744" y="1193894"/>
                  </a:lnTo>
                  <a:lnTo>
                    <a:pt x="56801" y="1115872"/>
                  </a:lnTo>
                  <a:cubicBezTo>
                    <a:pt x="133835" y="925906"/>
                    <a:pt x="133835" y="712007"/>
                    <a:pt x="56801" y="522040"/>
                  </a:cubicBezTo>
                  <a:lnTo>
                    <a:pt x="0" y="414102"/>
                  </a:lnTo>
                  <a:lnTo>
                    <a:pt x="31163" y="354883"/>
                  </a:lnTo>
                  <a:cubicBezTo>
                    <a:pt x="60051" y="311130"/>
                    <a:pt x="93754" y="269622"/>
                    <a:pt x="132271" y="231104"/>
                  </a:cubicBezTo>
                  <a:cubicBezTo>
                    <a:pt x="286340" y="77035"/>
                    <a:pt x="488273" y="0"/>
                    <a:pt x="690206" y="0"/>
                  </a:cubicBezTo>
                  <a:close/>
                </a:path>
              </a:pathLst>
            </a:custGeom>
            <a:ln w="50800">
              <a:noFill/>
            </a:ln>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761" y="4242752"/>
              <a:ext cx="308299" cy="308297"/>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759" y="2797549"/>
              <a:ext cx="308299" cy="30829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245" y="521335"/>
            <a:ext cx="4659630" cy="1383665"/>
          </a:xfrm>
          <a:prstGeom prst="rect">
            <a:avLst/>
          </a:prstGeom>
          <a:noFill/>
        </p:spPr>
        <p:txBody>
          <a:bodyPr wrap="square" rtlCol="0">
            <a:spAutoFit/>
          </a:bodyPr>
          <a:lstStyle/>
          <a:p>
            <a:pPr algn="ctr"/>
            <a:r>
              <a:rPr lang="zh-CN" altLang="en-US" sz="2800" dirty="0">
                <a:solidFill>
                  <a:schemeClr val="tx2">
                    <a:lumMod val="75000"/>
                  </a:schemeClr>
                </a:solidFill>
                <a:latin typeface="思源黑体 Bold" panose="020B0800000000000000" pitchFamily="34" charset="-122"/>
                <a:ea typeface="思源黑体 Bold" panose="020B0800000000000000" pitchFamily="34" charset="-122"/>
                <a:sym typeface="+mn-ea"/>
              </a:rPr>
              <a:t>Mental process</a:t>
            </a:r>
            <a:endParaRPr lang="zh-CN" altLang="en-US" sz="2800" dirty="0">
              <a:solidFill>
                <a:schemeClr val="tx2">
                  <a:lumMod val="75000"/>
                </a:schemeClr>
              </a:solidFill>
              <a:latin typeface="思源黑体 Bold" panose="020B0800000000000000" pitchFamily="34" charset="-122"/>
              <a:ea typeface="思源黑体 Bold" panose="020B0800000000000000" pitchFamily="34" charset="-122"/>
            </a:endParaRPr>
          </a:p>
          <a:p>
            <a:pPr algn="ctr"/>
            <a:r>
              <a:rPr lang="zh-CN" altLang="en-US" sz="2800" dirty="0">
                <a:solidFill>
                  <a:schemeClr val="tx2">
                    <a:lumMod val="75000"/>
                  </a:schemeClr>
                </a:solidFill>
                <a:latin typeface="思源黑体 Bold" panose="020B0800000000000000" pitchFamily="34" charset="-122"/>
                <a:ea typeface="思源黑体 Bold" panose="020B0800000000000000" pitchFamily="34" charset="-122"/>
                <a:sym typeface="+mn-ea"/>
              </a:rPr>
              <a:t>心理过程</a:t>
            </a:r>
            <a:endParaRPr lang="zh-CN" altLang="en-US" sz="2800" dirty="0">
              <a:solidFill>
                <a:schemeClr val="tx2">
                  <a:lumMod val="75000"/>
                </a:schemeClr>
              </a:solidFill>
              <a:latin typeface="思源黑体 Bold" panose="020B0800000000000000" pitchFamily="34" charset="-122"/>
              <a:ea typeface="思源黑体 Bold" panose="020B0800000000000000" pitchFamily="34" charset="-122"/>
            </a:endParaRPr>
          </a:p>
          <a:p>
            <a:endParaRPr lang="zh-CN" altLang="en-US" sz="2800" dirty="0">
              <a:solidFill>
                <a:schemeClr val="tx2">
                  <a:lumMod val="75000"/>
                </a:schemeClr>
              </a:solidFill>
              <a:latin typeface="思源黑体 Bold" panose="020B0800000000000000" pitchFamily="34" charset="-122"/>
              <a:ea typeface="思源黑体 Bold" panose="020B0800000000000000" pitchFamily="34" charset="-122"/>
            </a:endParaRPr>
          </a:p>
        </p:txBody>
      </p:sp>
      <p:grpSp>
        <p:nvGrpSpPr>
          <p:cNvPr id="4" name="组合 3"/>
          <p:cNvGrpSpPr/>
          <p:nvPr/>
        </p:nvGrpSpPr>
        <p:grpSpPr>
          <a:xfrm>
            <a:off x="6375803" y="1666134"/>
            <a:ext cx="1362525" cy="988578"/>
            <a:chOff x="6177683" y="1666134"/>
            <a:chExt cx="1362525" cy="988578"/>
          </a:xfrm>
          <a:solidFill>
            <a:schemeClr val="tx2">
              <a:lumMod val="75000"/>
              <a:alpha val="90000"/>
            </a:schemeClr>
          </a:solidFill>
        </p:grpSpPr>
        <p:sp>
          <p:nvSpPr>
            <p:cNvPr id="5" name="矩形 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sp>
          <p:nvSpPr>
            <p:cNvPr id="6" name="矩形 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grpSp>
      <p:sp>
        <p:nvSpPr>
          <p:cNvPr id="7" name="矩形 6"/>
          <p:cNvSpPr/>
          <p:nvPr/>
        </p:nvSpPr>
        <p:spPr>
          <a:xfrm>
            <a:off x="6495680" y="1769806"/>
            <a:ext cx="4842879" cy="1150375"/>
          </a:xfrm>
          <a:prstGeom prst="rect">
            <a:avLst/>
          </a:prstGeom>
          <a:noFill/>
          <a:ln>
            <a:solidFill>
              <a:schemeClr val="tx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sp>
        <p:nvSpPr>
          <p:cNvPr id="8" name="矩形 7"/>
          <p:cNvSpPr/>
          <p:nvPr/>
        </p:nvSpPr>
        <p:spPr>
          <a:xfrm>
            <a:off x="6495680" y="3182723"/>
            <a:ext cx="4842879" cy="1150375"/>
          </a:xfrm>
          <a:prstGeom prst="rect">
            <a:avLst/>
          </a:prstGeom>
          <a:noFill/>
          <a:ln>
            <a:solidFill>
              <a:schemeClr val="tx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sp>
        <p:nvSpPr>
          <p:cNvPr id="9" name="矩形 8"/>
          <p:cNvSpPr/>
          <p:nvPr/>
        </p:nvSpPr>
        <p:spPr>
          <a:xfrm>
            <a:off x="6495680" y="4595640"/>
            <a:ext cx="4842879" cy="1150375"/>
          </a:xfrm>
          <a:prstGeom prst="rect">
            <a:avLst/>
          </a:prstGeom>
          <a:noFill/>
          <a:ln>
            <a:solidFill>
              <a:schemeClr val="tx2">
                <a:lumMod val="75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grpSp>
        <p:nvGrpSpPr>
          <p:cNvPr id="10" name="组合 9"/>
          <p:cNvGrpSpPr/>
          <p:nvPr/>
        </p:nvGrpSpPr>
        <p:grpSpPr>
          <a:xfrm>
            <a:off x="6375803" y="3078968"/>
            <a:ext cx="1362525" cy="988578"/>
            <a:chOff x="6177683" y="1666134"/>
            <a:chExt cx="1362525" cy="988578"/>
          </a:xfrm>
          <a:solidFill>
            <a:schemeClr val="tx2">
              <a:lumMod val="75000"/>
              <a:alpha val="90000"/>
            </a:schemeClr>
          </a:solidFill>
        </p:grpSpPr>
        <p:sp>
          <p:nvSpPr>
            <p:cNvPr id="11" name="矩形 10"/>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sp>
          <p:nvSpPr>
            <p:cNvPr id="12" name="矩形 11"/>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grpSp>
      <p:grpSp>
        <p:nvGrpSpPr>
          <p:cNvPr id="13" name="组合 12"/>
          <p:cNvGrpSpPr/>
          <p:nvPr/>
        </p:nvGrpSpPr>
        <p:grpSpPr>
          <a:xfrm>
            <a:off x="6375803" y="4512789"/>
            <a:ext cx="1362525" cy="988578"/>
            <a:chOff x="6177683" y="1666134"/>
            <a:chExt cx="1362525" cy="988578"/>
          </a:xfrm>
          <a:solidFill>
            <a:schemeClr val="tx2">
              <a:lumMod val="75000"/>
              <a:alpha val="90000"/>
            </a:schemeClr>
          </a:solidFill>
        </p:grpSpPr>
        <p:sp>
          <p:nvSpPr>
            <p:cNvPr id="14" name="矩形 13"/>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sp>
          <p:nvSpPr>
            <p:cNvPr id="15" name="矩形 14"/>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grpSp>
      <p:sp>
        <p:nvSpPr>
          <p:cNvPr id="16" name="文本框 15"/>
          <p:cNvSpPr txBox="1"/>
          <p:nvPr/>
        </p:nvSpPr>
        <p:spPr>
          <a:xfrm>
            <a:off x="6615559" y="2068270"/>
            <a:ext cx="1032387" cy="584775"/>
          </a:xfrm>
          <a:prstGeom prst="rect">
            <a:avLst/>
          </a:prstGeom>
          <a:noFill/>
        </p:spPr>
        <p:txBody>
          <a:bodyPr wrap="square" rtlCol="0">
            <a:spAutoFit/>
          </a:bodyPr>
          <a:lstStyle/>
          <a:p>
            <a:pPr algn="ctr"/>
            <a:r>
              <a:rPr lang="en-US" altLang="zh-CN" sz="3200" dirty="0">
                <a:solidFill>
                  <a:schemeClr val="tx2">
                    <a:lumMod val="75000"/>
                  </a:schemeClr>
                </a:solidFill>
                <a:latin typeface="思源黑体 Normal" panose="020B0400000000000000" pitchFamily="34" charset="-122"/>
                <a:ea typeface="思源黑体 Normal" panose="020B0400000000000000" pitchFamily="34" charset="-122"/>
              </a:rPr>
              <a:t>01</a:t>
            </a:r>
            <a:endParaRPr lang="zh-CN" altLang="en-US" sz="3200" dirty="0">
              <a:solidFill>
                <a:schemeClr val="tx2">
                  <a:lumMod val="75000"/>
                </a:schemeClr>
              </a:solidFill>
              <a:latin typeface="思源黑体 Normal" panose="020B0400000000000000" pitchFamily="34" charset="-122"/>
              <a:ea typeface="思源黑体 Normal" panose="020B0400000000000000" pitchFamily="34" charset="-122"/>
            </a:endParaRPr>
          </a:p>
        </p:txBody>
      </p:sp>
      <p:sp>
        <p:nvSpPr>
          <p:cNvPr id="17" name="文本框 16"/>
          <p:cNvSpPr txBox="1"/>
          <p:nvPr/>
        </p:nvSpPr>
        <p:spPr>
          <a:xfrm>
            <a:off x="6615559" y="3499217"/>
            <a:ext cx="1032387" cy="584775"/>
          </a:xfrm>
          <a:prstGeom prst="rect">
            <a:avLst/>
          </a:prstGeom>
          <a:noFill/>
        </p:spPr>
        <p:txBody>
          <a:bodyPr wrap="square" rtlCol="0">
            <a:spAutoFit/>
          </a:bodyPr>
          <a:lstStyle/>
          <a:p>
            <a:pPr algn="ctr"/>
            <a:r>
              <a:rPr lang="en-US" altLang="zh-CN" sz="3200" dirty="0">
                <a:solidFill>
                  <a:schemeClr val="tx2">
                    <a:lumMod val="75000"/>
                  </a:schemeClr>
                </a:solidFill>
                <a:latin typeface="思源黑体 Normal" panose="020B0400000000000000" pitchFamily="34" charset="-122"/>
                <a:ea typeface="思源黑体 Normal" panose="020B0400000000000000" pitchFamily="34" charset="-122"/>
              </a:rPr>
              <a:t>02</a:t>
            </a:r>
            <a:endParaRPr lang="zh-CN" altLang="en-US" sz="3200" dirty="0">
              <a:solidFill>
                <a:schemeClr val="tx2">
                  <a:lumMod val="75000"/>
                </a:schemeClr>
              </a:solidFill>
              <a:latin typeface="思源黑体 Normal" panose="020B0400000000000000" pitchFamily="34" charset="-122"/>
              <a:ea typeface="思源黑体 Normal" panose="020B0400000000000000" pitchFamily="34" charset="-122"/>
            </a:endParaRPr>
          </a:p>
        </p:txBody>
      </p:sp>
      <p:sp>
        <p:nvSpPr>
          <p:cNvPr id="18" name="文本框 17"/>
          <p:cNvSpPr txBox="1"/>
          <p:nvPr/>
        </p:nvSpPr>
        <p:spPr>
          <a:xfrm>
            <a:off x="6615559" y="4896060"/>
            <a:ext cx="1032387" cy="584775"/>
          </a:xfrm>
          <a:prstGeom prst="rect">
            <a:avLst/>
          </a:prstGeom>
          <a:noFill/>
        </p:spPr>
        <p:txBody>
          <a:bodyPr wrap="square" rtlCol="0">
            <a:spAutoFit/>
          </a:bodyPr>
          <a:lstStyle/>
          <a:p>
            <a:pPr algn="ctr"/>
            <a:r>
              <a:rPr lang="en-US" altLang="zh-CN" sz="3200" dirty="0">
                <a:solidFill>
                  <a:schemeClr val="tx2">
                    <a:lumMod val="75000"/>
                  </a:schemeClr>
                </a:solidFill>
                <a:latin typeface="思源黑体 Normal" panose="020B0400000000000000" pitchFamily="34" charset="-122"/>
                <a:ea typeface="思源黑体 Normal" panose="020B0400000000000000" pitchFamily="34" charset="-122"/>
              </a:rPr>
              <a:t>03</a:t>
            </a:r>
            <a:endParaRPr lang="zh-CN" altLang="en-US" sz="3200" dirty="0">
              <a:solidFill>
                <a:schemeClr val="tx2">
                  <a:lumMod val="75000"/>
                </a:schemeClr>
              </a:solidFill>
              <a:latin typeface="思源黑体 Normal" panose="020B0400000000000000" pitchFamily="34" charset="-122"/>
              <a:ea typeface="思源黑体 Normal" panose="020B0400000000000000" pitchFamily="34" charset="-122"/>
            </a:endParaRPr>
          </a:p>
        </p:txBody>
      </p:sp>
      <p:sp>
        <p:nvSpPr>
          <p:cNvPr id="19" name="文本框 18"/>
          <p:cNvSpPr txBox="1"/>
          <p:nvPr/>
        </p:nvSpPr>
        <p:spPr>
          <a:xfrm>
            <a:off x="7647947" y="2112248"/>
            <a:ext cx="3253306" cy="583565"/>
          </a:xfrm>
          <a:prstGeom prst="rect">
            <a:avLst/>
          </a:prstGeom>
          <a:noFill/>
        </p:spPr>
        <p:txBody>
          <a:bodyPr wrap="square" rtlCol="0">
            <a:spAutoFit/>
          </a:bodyPr>
          <a:lstStyle/>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Know the process</a:t>
            </a:r>
          </a:p>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认识过程</a:t>
            </a:r>
          </a:p>
        </p:txBody>
      </p:sp>
      <p:sp>
        <p:nvSpPr>
          <p:cNvPr id="20" name="文本框 19"/>
          <p:cNvSpPr txBox="1"/>
          <p:nvPr/>
        </p:nvSpPr>
        <p:spPr>
          <a:xfrm>
            <a:off x="7738170" y="3490875"/>
            <a:ext cx="3158022" cy="583565"/>
          </a:xfrm>
          <a:prstGeom prst="rect">
            <a:avLst/>
          </a:prstGeom>
          <a:noFill/>
        </p:spPr>
        <p:txBody>
          <a:bodyPr wrap="square" rtlCol="0">
            <a:spAutoFit/>
          </a:bodyPr>
          <a:lstStyle/>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Emotional process</a:t>
            </a:r>
          </a:p>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情感过程</a:t>
            </a:r>
          </a:p>
        </p:txBody>
      </p:sp>
      <p:sp>
        <p:nvSpPr>
          <p:cNvPr id="21" name="文本框 20"/>
          <p:cNvSpPr txBox="1"/>
          <p:nvPr/>
        </p:nvSpPr>
        <p:spPr>
          <a:xfrm>
            <a:off x="7731125" y="4868545"/>
            <a:ext cx="3165475" cy="583565"/>
          </a:xfrm>
          <a:prstGeom prst="rect">
            <a:avLst/>
          </a:prstGeom>
          <a:noFill/>
        </p:spPr>
        <p:txBody>
          <a:bodyPr wrap="square" rtlCol="0">
            <a:spAutoFit/>
          </a:bodyPr>
          <a:lstStyle/>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Will process</a:t>
            </a:r>
          </a:p>
          <a:p>
            <a:pPr algn="ctr"/>
            <a:r>
              <a:rPr sz="1600" dirty="0">
                <a:solidFill>
                  <a:schemeClr val="tx2">
                    <a:lumMod val="75000"/>
                  </a:schemeClr>
                </a:solidFill>
                <a:latin typeface="思源黑体 Bold" panose="020B0800000000000000" pitchFamily="34" charset="-122"/>
                <a:ea typeface="思源黑体 Bold" panose="020B0800000000000000" pitchFamily="34" charset="-122"/>
              </a:rPr>
              <a:t>意志过程</a:t>
            </a:r>
          </a:p>
        </p:txBody>
      </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t="34759" b="6056"/>
          <a:stretch>
            <a:fillRect/>
          </a:stretch>
        </p:blipFill>
        <p:spPr>
          <a:xfrm>
            <a:off x="1118083" y="1922995"/>
            <a:ext cx="4015074" cy="3564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245" y="409575"/>
            <a:ext cx="10765790" cy="1014730"/>
          </a:xfrm>
          <a:prstGeom prst="rect">
            <a:avLst/>
          </a:prstGeom>
          <a:noFill/>
        </p:spPr>
        <p:txBody>
          <a:bodyPr wrap="square" rtlCol="0">
            <a:spAutoFit/>
          </a:bodyPr>
          <a:lstStyle/>
          <a:p>
            <a:pPr algn="ctr"/>
            <a:r>
              <a:rPr lang="zh-CN" altLang="en-US" sz="2000" dirty="0">
                <a:solidFill>
                  <a:schemeClr val="tx2">
                    <a:lumMod val="75000"/>
                  </a:schemeClr>
                </a:solidFill>
                <a:latin typeface="思源黑体 Bold" panose="020B0800000000000000" pitchFamily="34" charset="-122"/>
                <a:ea typeface="思源黑体 Bold" panose="020B0800000000000000" pitchFamily="34" charset="-122"/>
                <a:sym typeface="+mn-ea"/>
              </a:rPr>
              <a:t>Personality psychology</a:t>
            </a:r>
            <a:endParaRPr lang="zh-CN" altLang="en-US" sz="2000" dirty="0">
              <a:solidFill>
                <a:schemeClr val="tx2">
                  <a:lumMod val="75000"/>
                </a:schemeClr>
              </a:solidFill>
              <a:latin typeface="思源黑体 Bold" panose="020B0800000000000000" pitchFamily="34" charset="-122"/>
              <a:ea typeface="思源黑体 Bold" panose="020B0800000000000000" pitchFamily="34" charset="-122"/>
            </a:endParaRPr>
          </a:p>
          <a:p>
            <a:pPr algn="ctr"/>
            <a:r>
              <a:rPr lang="zh-CN" altLang="en-US" sz="2000" dirty="0">
                <a:solidFill>
                  <a:schemeClr val="tx2">
                    <a:lumMod val="75000"/>
                  </a:schemeClr>
                </a:solidFill>
                <a:latin typeface="思源黑体 Bold" panose="020B0800000000000000" pitchFamily="34" charset="-122"/>
                <a:ea typeface="思源黑体 Bold" panose="020B0800000000000000" pitchFamily="34" charset="-122"/>
                <a:sym typeface="+mn-ea"/>
              </a:rPr>
              <a:t>个性心理</a:t>
            </a:r>
            <a:endParaRPr lang="zh-CN" altLang="en-US" sz="2000" dirty="0">
              <a:solidFill>
                <a:schemeClr val="tx2">
                  <a:lumMod val="75000"/>
                </a:schemeClr>
              </a:solidFill>
              <a:latin typeface="思源黑体 Bold" panose="020B0800000000000000" pitchFamily="34" charset="-122"/>
              <a:ea typeface="思源黑体 Bold" panose="020B0800000000000000" pitchFamily="34" charset="-122"/>
            </a:endParaRPr>
          </a:p>
          <a:p>
            <a:endParaRPr lang="zh-CN" altLang="en-US" sz="2000" dirty="0">
              <a:solidFill>
                <a:schemeClr val="tx2">
                  <a:lumMod val="75000"/>
                </a:schemeClr>
              </a:solidFill>
              <a:latin typeface="思源黑体 Bold" panose="020B0800000000000000" pitchFamily="34" charset="-122"/>
              <a:ea typeface="思源黑体 Bold" panose="020B0800000000000000" pitchFamily="34" charset="-122"/>
            </a:endParaRPr>
          </a:p>
        </p:txBody>
      </p:sp>
      <p:sp>
        <p:nvSpPr>
          <p:cNvPr id="4" name="1"/>
          <p:cNvSpPr>
            <a:spLocks noChangeArrowheads="1"/>
          </p:cNvSpPr>
          <p:nvPr>
            <p:custDataLst>
              <p:tags r:id="rId1"/>
            </p:custDataLst>
          </p:nvPr>
        </p:nvSpPr>
        <p:spPr bwMode="auto">
          <a:xfrm>
            <a:off x="7565166" y="2444446"/>
            <a:ext cx="4626834" cy="2177209"/>
          </a:xfrm>
          <a:prstGeom prst="rect">
            <a:avLst/>
          </a:prstGeom>
          <a:solidFill>
            <a:schemeClr val="tx2">
              <a:lumMod val="75000"/>
              <a:alpha val="90000"/>
            </a:schemeClr>
          </a:solidFill>
          <a:ln>
            <a:noFill/>
          </a:ln>
          <a:effectLst/>
        </p:spPr>
        <p:txBody>
          <a:bodyPr wrap="none" lIns="68580" tIns="34290" rIns="68580" bIns="34290" anchor="ctr"/>
          <a:lstStyle/>
          <a:p>
            <a:endParaRPr lang="zh-CN" altLang="en-US" sz="1800">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grpSp>
        <p:nvGrpSpPr>
          <p:cNvPr id="5" name="2"/>
          <p:cNvGrpSpPr/>
          <p:nvPr>
            <p:custDataLst>
              <p:tags r:id="rId2"/>
            </p:custDataLst>
          </p:nvPr>
        </p:nvGrpSpPr>
        <p:grpSpPr bwMode="auto">
          <a:xfrm>
            <a:off x="6420804" y="2264224"/>
            <a:ext cx="4794180" cy="3229560"/>
            <a:chOff x="0" y="0"/>
            <a:chExt cx="2724" cy="1835"/>
          </a:xfrm>
        </p:grpSpPr>
        <p:sp>
          <p:nvSpPr>
            <p:cNvPr id="6" name="Oval 11"/>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solidFill>
                  <a:schemeClr val="tx1">
                    <a:lumMod val="75000"/>
                    <a:lumOff val="25000"/>
                  </a:schemeClr>
                </a:solidFill>
                <a:latin typeface="锐字云字库姚体1.0" panose="02010604000000000000" pitchFamily="2" charset="-122"/>
                <a:ea typeface="锐字云字库姚体1.0" panose="02010604000000000000" pitchFamily="2" charset="-122"/>
              </a:endParaRPr>
            </a:p>
          </p:txBody>
        </p:sp>
        <p:pic>
          <p:nvPicPr>
            <p:cNvPr id="7" name="Picture 13" descr="apple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 y="0"/>
              <a:ext cx="2246" cy="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p:nvPr/>
        </p:nvSpPr>
        <p:spPr>
          <a:xfrm>
            <a:off x="519430" y="1543685"/>
            <a:ext cx="4092575" cy="614045"/>
          </a:xfrm>
          <a:prstGeom prst="rect">
            <a:avLst/>
          </a:prstGeom>
          <a:noFill/>
          <a:effectLst/>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marL="342900" indent="-342900" algn="l">
              <a:buFont typeface="Wingdings" panose="05000000000000000000" charset="0"/>
              <a:buChar char=""/>
            </a:pPr>
            <a:r>
              <a:rPr lang="zh-CN" altLang="en-US" dirty="0">
                <a:solidFill>
                  <a:schemeClr val="tx2">
                    <a:lumMod val="75000"/>
                  </a:schemeClr>
                </a:solidFill>
                <a:effectLst/>
                <a:latin typeface="思源黑体 Bold" panose="020B0800000000000000" pitchFamily="34" charset="-122"/>
                <a:ea typeface="思源黑体 Bold" panose="020B0800000000000000" pitchFamily="34" charset="-122"/>
              </a:rPr>
              <a:t>Personality tendency</a:t>
            </a:r>
          </a:p>
          <a:p>
            <a:pPr algn="l"/>
            <a:r>
              <a:rPr lang="zh-CN" altLang="en-US" sz="1600" dirty="0">
                <a:solidFill>
                  <a:schemeClr val="tx2">
                    <a:lumMod val="75000"/>
                  </a:schemeClr>
                </a:solidFill>
                <a:effectLst/>
                <a:latin typeface="思源黑体 Bold" panose="020B0800000000000000" pitchFamily="34" charset="-122"/>
                <a:ea typeface="思源黑体 Bold" panose="020B0800000000000000" pitchFamily="34" charset="-122"/>
              </a:rPr>
              <a:t>     个性倾向性</a:t>
            </a:r>
          </a:p>
        </p:txBody>
      </p:sp>
      <p:sp>
        <p:nvSpPr>
          <p:cNvPr id="16" name="文本框 15"/>
          <p:cNvSpPr txBox="1"/>
          <p:nvPr/>
        </p:nvSpPr>
        <p:spPr>
          <a:xfrm>
            <a:off x="645160" y="4072890"/>
            <a:ext cx="5319395" cy="614045"/>
          </a:xfrm>
          <a:prstGeom prst="rect">
            <a:avLst/>
          </a:prstGeom>
          <a:noFill/>
          <a:effectLst/>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marL="285750" indent="-285750" algn="l">
              <a:buFont typeface="Wingdings" panose="05000000000000000000" charset="0"/>
              <a:buChar char=""/>
            </a:pPr>
            <a:r>
              <a:rPr lang="zh-CN" altLang="en-US" dirty="0">
                <a:solidFill>
                  <a:schemeClr val="tx2">
                    <a:lumMod val="75000"/>
                  </a:schemeClr>
                </a:solidFill>
                <a:effectLst/>
                <a:latin typeface="思源黑体 Bold" panose="020B0800000000000000" pitchFamily="34" charset="-122"/>
                <a:ea typeface="思源黑体 Bold" panose="020B0800000000000000" pitchFamily="34" charset="-122"/>
              </a:rPr>
              <a:t>Personality psychological characteristic</a:t>
            </a:r>
          </a:p>
          <a:p>
            <a:pPr indent="0" algn="l">
              <a:buFont typeface="Wingdings" panose="05000000000000000000" charset="0"/>
              <a:buNone/>
            </a:pPr>
            <a:r>
              <a:rPr lang="zh-CN" altLang="en-US" sz="1600" dirty="0">
                <a:solidFill>
                  <a:schemeClr val="tx2">
                    <a:lumMod val="75000"/>
                  </a:schemeClr>
                </a:solidFill>
                <a:effectLst/>
                <a:latin typeface="思源黑体 Bold" panose="020B0800000000000000" pitchFamily="34" charset="-122"/>
                <a:ea typeface="思源黑体 Bold" panose="020B0800000000000000" pitchFamily="34" charset="-122"/>
              </a:rPr>
              <a:t>    个性心理特征</a:t>
            </a:r>
          </a:p>
        </p:txBody>
      </p:sp>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7541" b="2678"/>
          <a:stretch>
            <a:fillRect/>
          </a:stretch>
        </p:blipFill>
        <p:spPr>
          <a:xfrm>
            <a:off x="6984999" y="2428355"/>
            <a:ext cx="3681833" cy="2180600"/>
          </a:xfrm>
          <a:prstGeom prst="rect">
            <a:avLst/>
          </a:prstGeom>
        </p:spPr>
      </p:pic>
      <p:sp>
        <p:nvSpPr>
          <p:cNvPr id="22" name="文本框 21"/>
          <p:cNvSpPr txBox="1"/>
          <p:nvPr/>
        </p:nvSpPr>
        <p:spPr>
          <a:xfrm>
            <a:off x="913130" y="2292985"/>
            <a:ext cx="5230495" cy="1753235"/>
          </a:xfrm>
          <a:prstGeom prst="rect">
            <a:avLst/>
          </a:prstGeom>
          <a:noFill/>
          <a:effectLst/>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rPr>
              <a:t>Personality tendency is an internal dynamic system that determines an individual's attitude and behavior towards things and a psychological component with certain dynamic and stable properties. Personality tendency is an important part of personality psychology, which plays a dominant and controlling role in related psychological activities.</a:t>
            </a:r>
          </a:p>
          <a:p>
            <a:pPr algn="l"/>
            <a:endPar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endParaRPr>
          </a:p>
          <a:p>
            <a:pPr algn="l"/>
            <a:r>
              <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rPr>
              <a:t>个性倾向性是决定个体对事物的态度和行为的内部动力系统，是具有一定的动力性和稳定性的心理成分。个性倾向性是个性心理的重要组成部分，它对相关的心理活动起着支配和控制的作用。</a:t>
            </a:r>
          </a:p>
        </p:txBody>
      </p:sp>
      <p:sp>
        <p:nvSpPr>
          <p:cNvPr id="23" name="文本框 22"/>
          <p:cNvSpPr txBox="1"/>
          <p:nvPr/>
        </p:nvSpPr>
        <p:spPr>
          <a:xfrm>
            <a:off x="993775" y="4912360"/>
            <a:ext cx="5149215" cy="1753235"/>
          </a:xfrm>
          <a:prstGeom prst="rect">
            <a:avLst/>
          </a:prstGeom>
          <a:noFill/>
          <a:effectLst/>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rPr>
              <a:t>Personality tendency is an internal dynamic system that determines an individual's attitude and behavior towards things and a psychological component with certain dynamic and stable properties. Personality tendency is an important part of personality psychology, which plays a dominant and controlling role in related psychological activities.</a:t>
            </a:r>
          </a:p>
          <a:p>
            <a:pPr algn="l"/>
            <a:endPar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endParaRPr>
          </a:p>
          <a:p>
            <a:pPr algn="l"/>
            <a:r>
              <a:rPr lang="zh-CN" altLang="en-US" sz="1200" dirty="0">
                <a:solidFill>
                  <a:schemeClr val="tx2">
                    <a:lumMod val="75000"/>
                  </a:schemeClr>
                </a:solidFill>
                <a:effectLst/>
                <a:latin typeface="思源黑体 Bold" panose="020B0800000000000000" pitchFamily="34" charset="-122"/>
                <a:ea typeface="思源黑体 Bold" panose="020B0800000000000000" pitchFamily="34" charset="-122"/>
              </a:rPr>
              <a:t>个性心理特征是个体身上经常表现出来的本质的、稳定的心理特征。它主要包括能力、气质和性格，其中以性格为核心。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9220" y="3328329"/>
            <a:ext cx="5468334" cy="1014730"/>
          </a:xfrm>
          <a:prstGeom prst="rect">
            <a:avLst/>
          </a:prstGeom>
          <a:noFill/>
        </p:spPr>
        <p:txBody>
          <a:bodyPr wrap="square" rtlCol="0">
            <a:spAutoFit/>
          </a:bodyPr>
          <a:lstStyle/>
          <a:p>
            <a:pPr algn="dist"/>
            <a:r>
              <a:rPr lang="zh-CN" altLang="en-US" sz="6000" dirty="0">
                <a:solidFill>
                  <a:schemeClr val="tx2">
                    <a:lumMod val="75000"/>
                  </a:schemeClr>
                </a:solidFill>
                <a:latin typeface="思源黑体 Bold" panose="020B0800000000000000" pitchFamily="34" charset="-122"/>
                <a:ea typeface="思源黑体 Bold" panose="020B0800000000000000" pitchFamily="34" charset="-122"/>
              </a:rPr>
              <a:t>感谢观看</a:t>
            </a:r>
          </a:p>
        </p:txBody>
      </p:sp>
      <p:sp>
        <p:nvSpPr>
          <p:cNvPr id="3" name="文本框 2"/>
          <p:cNvSpPr txBox="1"/>
          <p:nvPr/>
        </p:nvSpPr>
        <p:spPr>
          <a:xfrm>
            <a:off x="1144905" y="4961255"/>
            <a:ext cx="7073265" cy="368300"/>
          </a:xfrm>
          <a:prstGeom prst="rect">
            <a:avLst/>
          </a:prstGeom>
          <a:noFill/>
        </p:spPr>
        <p:txBody>
          <a:bodyPr wrap="square" rtlCol="0">
            <a:spAutoFit/>
          </a:bodyPr>
          <a:lstStyle/>
          <a:p>
            <a:pPr algn="ctr"/>
            <a:r>
              <a:rPr lang="en-US" altLang="zh-CN" dirty="0">
                <a:solidFill>
                  <a:schemeClr val="tx2">
                    <a:lumMod val="75000"/>
                  </a:schemeClr>
                </a:solidFill>
                <a:latin typeface="思源黑体 Normal" panose="020B0400000000000000" pitchFamily="34" charset="-122"/>
                <a:ea typeface="思源黑体 Normal" panose="020B0400000000000000" pitchFamily="34" charset="-122"/>
              </a:rPr>
              <a:t>Gao Shuoyang Sports Education and Sports </a:t>
            </a:r>
          </a:p>
        </p:txBody>
      </p:sp>
      <p:sp>
        <p:nvSpPr>
          <p:cNvPr id="4" name="圆角矩形 3"/>
          <p:cNvSpPr/>
          <p:nvPr/>
        </p:nvSpPr>
        <p:spPr>
          <a:xfrm>
            <a:off x="992505" y="2345690"/>
            <a:ext cx="7383145" cy="5505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6000" dirty="0">
                <a:solidFill>
                  <a:schemeClr val="tx2">
                    <a:lumMod val="75000"/>
                  </a:schemeClr>
                </a:solidFill>
                <a:latin typeface="思源黑体 Normal" panose="020B0400000000000000" pitchFamily="34" charset="-122"/>
                <a:ea typeface="思源黑体 Normal" panose="020B0400000000000000" pitchFamily="34" charset="-122"/>
              </a:rPr>
              <a:t>THANK YOU</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BEBBCD-436E-45CF-8ADA-84654D075499}"/>
</file>

<file path=customXml/itemProps2.xml><?xml version="1.0" encoding="utf-8"?>
<ds:datastoreItem xmlns:ds="http://schemas.openxmlformats.org/officeDocument/2006/customXml" ds:itemID="{A0C40156-49E5-4133-B7EB-A6F1F11B96DE}"/>
</file>

<file path=customXml/itemProps3.xml><?xml version="1.0" encoding="utf-8"?>
<ds:datastoreItem xmlns:ds="http://schemas.openxmlformats.org/officeDocument/2006/customXml" ds:itemID="{D3F2842A-AF22-46B4-84AB-4B21402FF6ED}"/>
</file>

<file path=docProps/app.xml><?xml version="1.0" encoding="utf-8"?>
<Properties xmlns="http://schemas.openxmlformats.org/officeDocument/2006/extended-properties" xmlns:vt="http://schemas.openxmlformats.org/officeDocument/2006/docPropsVTypes">
  <TotalTime>16</TotalTime>
  <Words>1845</Words>
  <Application>Microsoft Office PowerPoint</Application>
  <PresentationFormat>Широкоэкранный</PresentationFormat>
  <Paragraphs>55</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思源黑体 Bold</vt:lpstr>
      <vt:lpstr>思源黑体 Normal</vt:lpstr>
      <vt:lpstr>等线 Light</vt:lpstr>
      <vt:lpstr>Arial</vt:lpstr>
      <vt:lpstr>锐字云字库姚体1.0</vt:lpstr>
      <vt:lpstr>等线</vt:lpstr>
      <vt:lpstr>Wingdings</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User</cp:lastModifiedBy>
  <cp:revision>18</cp:revision>
  <dcterms:created xsi:type="dcterms:W3CDTF">2021-04-06T14:21:11Z</dcterms:created>
  <dcterms:modified xsi:type="dcterms:W3CDTF">2021-05-24T09:51:54Z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2052-3.3.1.5149</vt:lpwstr>
  </property>
  <property fmtid="{D5CDD505-2E9C-101B-9397-08002B2CF9AE}" pid="3" name="KSOTemplateUUID">
    <vt:lpwstr>v1.0_mb_liHZ/RGciBaO6P7qV80F6g==</vt:lpwstr>
  </property>
  <property fmtid="{D5CDD505-2E9C-101B-9397-08002B2CF9AE}" pid="4" name="ICV">
    <vt:lpwstr>33A2CCE0AD99403CB8A544A365D5778A</vt:lpwstr>
  </property>
  <property fmtid="{D5CDD505-2E9C-101B-9397-08002B2CF9AE}" pid="5" name="ContentTypeId">
    <vt:lpwstr>0x0101004216CB7EAD73364A8C08FF5BEECD6A59</vt:lpwstr>
  </property>
</Properties>
</file>