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61" r:id="rId3"/>
    <p:sldId id="284" r:id="rId4"/>
    <p:sldId id="285" r:id="rId5"/>
    <p:sldId id="286" r:id="rId6"/>
    <p:sldId id="258" r:id="rId7"/>
    <p:sldId id="287" r:id="rId8"/>
    <p:sldId id="288" r:id="rId9"/>
    <p:sldId id="289" r:id="rId10"/>
    <p:sldId id="290" r:id="rId11"/>
    <p:sldId id="291" r:id="rId12"/>
    <p:sldId id="259" r:id="rId13"/>
    <p:sldId id="292" r:id="rId14"/>
    <p:sldId id="293" r:id="rId15"/>
    <p:sldId id="283" r:id="rId16"/>
    <p:sldId id="294" r:id="rId17"/>
    <p:sldId id="296" r:id="rId18"/>
    <p:sldId id="297" r:id="rId19"/>
    <p:sldId id="298" r:id="rId20"/>
    <p:sldId id="299" r:id="rId21"/>
    <p:sldId id="300" r:id="rId22"/>
    <p:sldId id="30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showGuides="1">
      <p:cViewPr varScale="1">
        <p:scale>
          <a:sx n="80" d="100"/>
          <a:sy n="80" d="100"/>
        </p:scale>
        <p:origin x="72" y="1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75657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4E235FE-9419-409B-ABE6-F89B4D2E6908}" type="datetimeFigureOut">
              <a:rPr lang="ru-RU" smtClean="0"/>
              <a:t>10.12.2021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93411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235281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a:t>Образец текста</a:t>
            </a:r>
          </a:p>
        </p:txBody>
      </p:sp>
      <p:sp>
        <p:nvSpPr>
          <p:cNvPr id="2" name="Date Placeholder 1"/>
          <p:cNvSpPr>
            <a:spLocks noGrp="1"/>
          </p:cNvSpPr>
          <p:nvPr>
            <p:ph type="dt" sz="half" idx="10"/>
          </p:nvPr>
        </p:nvSpPr>
        <p:spPr/>
        <p:txBody>
          <a:bodyPr/>
          <a:lstStyle/>
          <a:p>
            <a:fld id="{C4E235FE-9419-409B-ABE6-F89B4D2E6908}" type="datetimeFigureOut">
              <a:rPr lang="ru-RU" smtClean="0"/>
              <a:t>10.12.2021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4278414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187730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3547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47487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43622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4E235FE-9419-409B-ABE6-F89B4D2E6908}" type="datetimeFigureOut">
              <a:rPr lang="ru-RU" smtClean="0"/>
              <a:t>10.12.2021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82509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4E235FE-9419-409B-ABE6-F89B4D2E6908}" type="datetimeFigureOut">
              <a:rPr lang="ru-RU" smtClean="0"/>
              <a:t>10.12.2021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42097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4E235FE-9419-409B-ABE6-F89B4D2E6908}" type="datetimeFigureOut">
              <a:rPr lang="ru-RU" smtClean="0"/>
              <a:t>10.12.2021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84435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235FE-9419-409B-ABE6-F89B4D2E6908}" type="datetimeFigureOut">
              <a:rPr lang="ru-RU" smtClean="0"/>
              <a:t>10.12.2021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61423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4E235FE-9419-409B-ABE6-F89B4D2E6908}" type="datetimeFigureOut">
              <a:rPr lang="ru-RU" smtClean="0"/>
              <a:t>10.12.2021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56263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C4E235FE-9419-409B-ABE6-F89B4D2E6908}" type="datetimeFigureOut">
              <a:rPr lang="ru-RU" smtClean="0"/>
              <a:t>10.12.2021</a:t>
            </a:fld>
            <a:endParaRPr lang="ru-RU"/>
          </a:p>
        </p:txBody>
      </p:sp>
      <p:sp>
        <p:nvSpPr>
          <p:cNvPr id="6" name="Footer Placeholder 5"/>
          <p:cNvSpPr>
            <a:spLocks noGrp="1"/>
          </p:cNvSpPr>
          <p:nvPr>
            <p:ph type="ftr" sz="quarter" idx="11"/>
          </p:nvPr>
        </p:nvSpPr>
        <p:spPr>
          <a:xfrm>
            <a:off x="590396" y="6041362"/>
            <a:ext cx="3295413" cy="365125"/>
          </a:xfrm>
        </p:spPr>
        <p:txBody>
          <a:bodyPr/>
          <a:lstStyle/>
          <a:p>
            <a:endParaRPr lang="ru-RU"/>
          </a:p>
        </p:txBody>
      </p:sp>
      <p:sp>
        <p:nvSpPr>
          <p:cNvPr id="7" name="Slide Number Placeholder 6"/>
          <p:cNvSpPr>
            <a:spLocks noGrp="1"/>
          </p:cNvSpPr>
          <p:nvPr>
            <p:ph type="sldNum" sz="quarter" idx="12"/>
          </p:nvPr>
        </p:nvSpPr>
        <p:spPr>
          <a:xfrm>
            <a:off x="4862689" y="5915888"/>
            <a:ext cx="1062155" cy="490599"/>
          </a:xfrm>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2462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ru-RU"/>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4E235FE-9419-409B-ABE6-F89B4D2E6908}" type="datetimeFigureOut">
              <a:rPr lang="ru-RU" smtClean="0"/>
              <a:t>10.12.2021</a:t>
            </a:fld>
            <a:endParaRPr lang="ru-RU"/>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EF8C0DC-0D18-4F3D-8667-11AD943B0470}" type="slidenum">
              <a:rPr lang="ru-RU" smtClean="0"/>
              <a:t>‹#›</a:t>
            </a:fld>
            <a:endParaRPr lang="ru-RU"/>
          </a:p>
        </p:txBody>
      </p:sp>
    </p:spTree>
    <p:extLst>
      <p:ext uri="{BB962C8B-B14F-4D97-AF65-F5344CB8AC3E}">
        <p14:creationId xmlns:p14="http://schemas.microsoft.com/office/powerpoint/2010/main" val="1658931853"/>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209699A8-9F52-4C34-9606-370C555BC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685801" y="1240780"/>
            <a:ext cx="6366256" cy="4376440"/>
          </a:xfrm>
          <a:effectLst/>
        </p:spPr>
        <p:txBody>
          <a:bodyPr anchor="ctr">
            <a:normAutofit/>
          </a:bodyPr>
          <a:lstStyle/>
          <a:p>
            <a:pPr algn="r"/>
            <a:r>
              <a:rPr lang="en-US" sz="4400" dirty="0">
                <a:solidFill>
                  <a:schemeClr val="tx1"/>
                </a:solidFill>
                <a:cs typeface="Times New Roman" panose="02020603050405020304" pitchFamily="18" charset="0"/>
              </a:rPr>
              <a:t>General characteristics of the sports training system</a:t>
            </a:r>
            <a:endParaRPr lang="ru-RU" sz="4400" dirty="0">
              <a:solidFill>
                <a:schemeClr val="tx1"/>
              </a:solidFill>
              <a:cs typeface="Times New Roman" panose="02020603050405020304" pitchFamily="18" charset="0"/>
            </a:endParaRPr>
          </a:p>
        </p:txBody>
      </p:sp>
      <p:cxnSp>
        <p:nvCxnSpPr>
          <p:cNvPr id="19" name="Straight Connector 15">
            <a:extLst>
              <a:ext uri="{FF2B5EF4-FFF2-40B4-BE49-F238E27FC236}">
                <a16:creationId xmlns:a16="http://schemas.microsoft.com/office/drawing/2014/main" id="{90CF8BA8-E7AA-4F97-9E4C-CD11742FA0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854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F1E0D4A3-ECB8-4689-ABDB-9CE848CE8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r>
              <a:rPr lang="en-US" sz="2800">
                <a:solidFill>
                  <a:schemeClr val="tx1"/>
                </a:solidFill>
              </a:rPr>
              <a:t>2. Competitive activity in the system of sports training</a:t>
            </a:r>
          </a:p>
        </p:txBody>
      </p:sp>
      <p:sp>
        <p:nvSpPr>
          <p:cNvPr id="12" name="Freeform: Shape 11">
            <a:extLst>
              <a:ext uri="{FF2B5EF4-FFF2-40B4-BE49-F238E27FC236}">
                <a16:creationId xmlns:a16="http://schemas.microsoft.com/office/drawing/2014/main" id="{8854772B-9C8F-4037-89E0-3A45208AB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Прямоугольник 2"/>
          <p:cNvSpPr/>
          <p:nvPr/>
        </p:nvSpPr>
        <p:spPr>
          <a:xfrm>
            <a:off x="1115732" y="2222287"/>
            <a:ext cx="9966953" cy="3636511"/>
          </a:xfrm>
          <a:prstGeom prst="rect">
            <a:avLst/>
          </a:prstGeom>
          <a:effectLst/>
        </p:spPr>
        <p:txBody>
          <a:bodyPr vert="horz" lIns="91440" tIns="45720" rIns="91440" bIns="45720" rtlCol="0" anchor="ctr">
            <a:normAutofit/>
          </a:bodyPr>
          <a:lstStyle/>
          <a:p>
            <a:pPr>
              <a:lnSpc>
                <a:spcPct val="90000"/>
              </a:lnSpc>
              <a:spcBef>
                <a:spcPct val="20000"/>
              </a:spcBef>
              <a:spcAft>
                <a:spcPts val="600"/>
              </a:spcAft>
              <a:buClr>
                <a:schemeClr val="accent1"/>
              </a:buClr>
            </a:pPr>
            <a:r>
              <a:rPr lang="en-US" sz="1500" dirty="0"/>
              <a:t>In competition, the athlete must deal with a lot of information of a technical, tactical, psychological and other nature. This information must be correlated with the tasks faced by athletes in each bout situation and in the competition. To solve a specific task, useful information about a given situation is correlated with the tactical plan worked out by the sportsman in the training process and with his experience in competitions. Active extraction and processing of necessary information constitutes one of the important tasks of tactics of competitive activity.</a:t>
            </a:r>
          </a:p>
          <a:p>
            <a:pPr>
              <a:lnSpc>
                <a:spcPct val="90000"/>
              </a:lnSpc>
              <a:spcBef>
                <a:spcPct val="20000"/>
              </a:spcBef>
              <a:spcAft>
                <a:spcPts val="600"/>
              </a:spcAft>
              <a:buClr>
                <a:schemeClr val="accent1"/>
              </a:buClr>
              <a:buFont typeface="Wingdings 2" charset="2"/>
              <a:buChar char=""/>
            </a:pPr>
            <a:endParaRPr lang="en-US" sz="1500" dirty="0"/>
          </a:p>
          <a:p>
            <a:pPr>
              <a:lnSpc>
                <a:spcPct val="90000"/>
              </a:lnSpc>
              <a:spcBef>
                <a:spcPct val="20000"/>
              </a:spcBef>
              <a:spcAft>
                <a:spcPts val="600"/>
              </a:spcAft>
              <a:buClr>
                <a:schemeClr val="accent1"/>
              </a:buClr>
            </a:pPr>
            <a:r>
              <a:rPr lang="en-US" sz="1500" dirty="0"/>
              <a:t>An athlete in a competition decides based on reflection - the analysis of his own mental and physical state to choose the anticipated response of his opponent (or partner). Having learned the peculiarities of his opponent's actions, the athlete makes his own plan based on his own idea of his supposed reactions. At the same time, in all his tactical reasoning, the athlete reproduces the reasoning of his opponent (teammate). The athlete's performance in a duel is determined by his representation, a mental reproduction of the modeling of the main points of the opponent's and his own anticipated behavior. In sports games and martial arts, modeling competitive activity in specific competitions and starts becomes crucial.</a:t>
            </a:r>
          </a:p>
        </p:txBody>
      </p:sp>
    </p:spTree>
    <p:extLst>
      <p:ext uri="{BB962C8B-B14F-4D97-AF65-F5344CB8AC3E}">
        <p14:creationId xmlns:p14="http://schemas.microsoft.com/office/powerpoint/2010/main" val="234838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F1E0D4A3-ECB8-4689-ABDB-9CE848CE8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r>
              <a:rPr lang="en-US" sz="2800">
                <a:solidFill>
                  <a:schemeClr val="tx1"/>
                </a:solidFill>
              </a:rPr>
              <a:t>2. Competitive activity in the system of sports training</a:t>
            </a:r>
          </a:p>
        </p:txBody>
      </p:sp>
      <p:sp>
        <p:nvSpPr>
          <p:cNvPr id="12" name="Freeform: Shape 11">
            <a:extLst>
              <a:ext uri="{FF2B5EF4-FFF2-40B4-BE49-F238E27FC236}">
                <a16:creationId xmlns:a16="http://schemas.microsoft.com/office/drawing/2014/main" id="{8854772B-9C8F-4037-89E0-3A45208AB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Прямоугольник 2"/>
          <p:cNvSpPr/>
          <p:nvPr/>
        </p:nvSpPr>
        <p:spPr>
          <a:xfrm>
            <a:off x="1115732" y="2222287"/>
            <a:ext cx="9966953" cy="3636511"/>
          </a:xfrm>
          <a:prstGeom prst="rect">
            <a:avLst/>
          </a:prstGeom>
          <a:effectLst/>
        </p:spPr>
        <p:txBody>
          <a:bodyPr vert="horz" lIns="91440" tIns="45720" rIns="91440" bIns="45720" rtlCol="0" anchor="ctr">
            <a:normAutofit/>
          </a:bodyPr>
          <a:lstStyle/>
          <a:p>
            <a:pPr>
              <a:spcBef>
                <a:spcPct val="20000"/>
              </a:spcBef>
              <a:spcAft>
                <a:spcPts val="600"/>
              </a:spcAft>
              <a:buClr>
                <a:schemeClr val="accent1"/>
              </a:buClr>
            </a:pPr>
            <a:r>
              <a:rPr lang="en-US" dirty="0"/>
              <a:t>The effectiveness of competitive activity, provided the athlete is well prepared, depends on the reliability of perception and processing speed of information, the nature of its reflection, the time to develop and expediency of the decision, the timeliness of its implementation, due to purposeful specialized actions.</a:t>
            </a:r>
          </a:p>
        </p:txBody>
      </p:sp>
    </p:spTree>
    <p:extLst>
      <p:ext uri="{BB962C8B-B14F-4D97-AF65-F5344CB8AC3E}">
        <p14:creationId xmlns:p14="http://schemas.microsoft.com/office/powerpoint/2010/main" val="1738964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4" name="Rectangle 9">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b">
            <a:normAutofit/>
          </a:bodyPr>
          <a:lstStyle/>
          <a:p>
            <a:r>
              <a:rPr lang="en-US"/>
              <a:t>3. Training system</a:t>
            </a:r>
          </a:p>
        </p:txBody>
      </p:sp>
      <p:sp>
        <p:nvSpPr>
          <p:cNvPr id="3" name="Заголовок 1"/>
          <p:cNvSpPr txBox="1">
            <a:spLocks/>
          </p:cNvSpPr>
          <p:nvPr/>
        </p:nvSpPr>
        <p:spPr>
          <a:xfrm>
            <a:off x="863882" y="2185988"/>
            <a:ext cx="7954627" cy="3636511"/>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ct val="20000"/>
              </a:spcBef>
              <a:spcAft>
                <a:spcPts val="600"/>
              </a:spcAft>
              <a:buClr>
                <a:schemeClr val="accent1"/>
              </a:buClr>
            </a:pPr>
            <a:r>
              <a:rPr lang="en-US" sz="1400" dirty="0">
                <a:solidFill>
                  <a:schemeClr val="tx1"/>
                </a:solidFill>
                <a:latin typeface="+mn-lt"/>
                <a:ea typeface="+mn-ea"/>
                <a:cs typeface="+mn-cs"/>
              </a:rPr>
              <a:t>Modern sports practice substantiates the structure of the training process, which is a relatively stable order of its components (parts, sides), their regular relationship and general sequence.</a:t>
            </a:r>
          </a:p>
          <a:p>
            <a:pPr>
              <a:lnSpc>
                <a:spcPct val="90000"/>
              </a:lnSpc>
              <a:spcBef>
                <a:spcPct val="20000"/>
              </a:spcBef>
              <a:spcAft>
                <a:spcPts val="600"/>
              </a:spcAft>
              <a:buClr>
                <a:schemeClr val="accent1"/>
              </a:buClr>
              <a:buFont typeface="Wingdings 2" charset="2"/>
              <a:buChar char=""/>
            </a:pPr>
            <a:endParaRPr lang="en-US" sz="1400" dirty="0">
              <a:solidFill>
                <a:schemeClr val="tx1"/>
              </a:solidFill>
              <a:latin typeface="+mn-lt"/>
              <a:ea typeface="+mn-ea"/>
              <a:cs typeface="+mn-cs"/>
            </a:endParaRPr>
          </a:p>
          <a:p>
            <a:pPr>
              <a:lnSpc>
                <a:spcPct val="90000"/>
              </a:lnSpc>
              <a:spcBef>
                <a:spcPct val="20000"/>
              </a:spcBef>
              <a:spcAft>
                <a:spcPts val="600"/>
              </a:spcAft>
              <a:buClr>
                <a:schemeClr val="accent1"/>
              </a:buClr>
            </a:pPr>
            <a:r>
              <a:rPr lang="en-US" sz="1400" dirty="0">
                <a:solidFill>
                  <a:schemeClr val="tx1"/>
                </a:solidFill>
                <a:latin typeface="+mn-lt"/>
                <a:ea typeface="+mn-ea"/>
                <a:cs typeface="+mn-cs"/>
              </a:rPr>
              <a:t>There are three main levels in the cycle of sports training. The first is microstructural. It refers to the structure of separate training sessions, </a:t>
            </a:r>
            <a:r>
              <a:rPr lang="en-US" sz="1400" dirty="0" err="1">
                <a:solidFill>
                  <a:schemeClr val="tx1"/>
                </a:solidFill>
                <a:latin typeface="+mn-lt"/>
                <a:ea typeface="+mn-ea"/>
                <a:cs typeface="+mn-cs"/>
              </a:rPr>
              <a:t>microcycles</a:t>
            </a:r>
            <a:r>
              <a:rPr lang="en-US" sz="1400" dirty="0">
                <a:solidFill>
                  <a:schemeClr val="tx1"/>
                </a:solidFill>
                <a:latin typeface="+mn-lt"/>
                <a:ea typeface="+mn-ea"/>
                <a:cs typeface="+mn-cs"/>
              </a:rPr>
              <a:t> and their combinations. The second level is </a:t>
            </a:r>
            <a:r>
              <a:rPr lang="en-US" sz="1400" dirty="0" err="1">
                <a:solidFill>
                  <a:schemeClr val="tx1"/>
                </a:solidFill>
                <a:latin typeface="+mn-lt"/>
                <a:ea typeface="+mn-ea"/>
                <a:cs typeface="+mn-cs"/>
              </a:rPr>
              <a:t>mesostructural</a:t>
            </a:r>
            <a:r>
              <a:rPr lang="en-US" sz="1400" dirty="0">
                <a:solidFill>
                  <a:schemeClr val="tx1"/>
                </a:solidFill>
                <a:latin typeface="+mn-lt"/>
                <a:ea typeface="+mn-ea"/>
                <a:cs typeface="+mn-cs"/>
              </a:rPr>
              <a:t>. It includes structures that include systems of </a:t>
            </a:r>
            <a:r>
              <a:rPr lang="en-US" sz="1400" dirty="0" err="1">
                <a:solidFill>
                  <a:schemeClr val="tx1"/>
                </a:solidFill>
                <a:latin typeface="+mn-lt"/>
                <a:ea typeface="+mn-ea"/>
                <a:cs typeface="+mn-cs"/>
              </a:rPr>
              <a:t>microcycles</a:t>
            </a:r>
            <a:r>
              <a:rPr lang="en-US" sz="1400" dirty="0">
                <a:solidFill>
                  <a:schemeClr val="tx1"/>
                </a:solidFill>
                <a:latin typeface="+mn-lt"/>
                <a:ea typeface="+mn-ea"/>
                <a:cs typeface="+mn-cs"/>
              </a:rPr>
              <a:t> and mesocycles. The third level is macrostructural. It consists of the structures of macrocycles and their periods, annual and multiannual cycles of sports training.</a:t>
            </a:r>
          </a:p>
          <a:p>
            <a:pPr>
              <a:lnSpc>
                <a:spcPct val="90000"/>
              </a:lnSpc>
              <a:spcBef>
                <a:spcPct val="20000"/>
              </a:spcBef>
              <a:spcAft>
                <a:spcPts val="600"/>
              </a:spcAft>
              <a:buClr>
                <a:schemeClr val="accent1"/>
              </a:buClr>
            </a:pPr>
            <a:r>
              <a:rPr lang="en-US" sz="1400" dirty="0">
                <a:solidFill>
                  <a:schemeClr val="tx1"/>
                </a:solidFill>
                <a:latin typeface="+mn-lt"/>
                <a:ea typeface="+mn-ea"/>
                <a:cs typeface="+mn-cs"/>
              </a:rPr>
              <a:t>Multiannual sports training in sambo is carried out in stages, each of which includes several annual cycles which are composed (depending on the number of competitions) of several </a:t>
            </a:r>
            <a:r>
              <a:rPr lang="en-US" sz="1400" dirty="0" err="1">
                <a:solidFill>
                  <a:schemeClr val="tx1"/>
                </a:solidFill>
                <a:latin typeface="+mn-lt"/>
                <a:ea typeface="+mn-ea"/>
                <a:cs typeface="+mn-cs"/>
              </a:rPr>
              <a:t>microcycles</a:t>
            </a:r>
            <a:r>
              <a:rPr lang="en-US" sz="1400" dirty="0">
                <a:solidFill>
                  <a:schemeClr val="tx1"/>
                </a:solidFill>
                <a:latin typeface="+mn-lt"/>
                <a:ea typeface="+mn-ea"/>
                <a:cs typeface="+mn-cs"/>
              </a:rPr>
              <a:t> (more often 2-3). The one-cycle structure of young sambo wrestlers' annual training is an exception.</a:t>
            </a:r>
          </a:p>
        </p:txBody>
      </p:sp>
    </p:spTree>
    <p:extLst>
      <p:ext uri="{BB962C8B-B14F-4D97-AF65-F5344CB8AC3E}">
        <p14:creationId xmlns:p14="http://schemas.microsoft.com/office/powerpoint/2010/main" val="2183618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b">
            <a:normAutofit/>
          </a:bodyPr>
          <a:lstStyle/>
          <a:p>
            <a:r>
              <a:rPr lang="en-US"/>
              <a:t>3. Training system</a:t>
            </a:r>
          </a:p>
        </p:txBody>
      </p:sp>
      <p:sp>
        <p:nvSpPr>
          <p:cNvPr id="3" name="Заголовок 1"/>
          <p:cNvSpPr txBox="1">
            <a:spLocks/>
          </p:cNvSpPr>
          <p:nvPr/>
        </p:nvSpPr>
        <p:spPr>
          <a:xfrm>
            <a:off x="863882" y="2185988"/>
            <a:ext cx="7954627" cy="3636511"/>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ct val="20000"/>
              </a:spcBef>
              <a:spcAft>
                <a:spcPts val="600"/>
              </a:spcAft>
              <a:buClr>
                <a:schemeClr val="accent1"/>
              </a:buClr>
            </a:pPr>
            <a:r>
              <a:rPr lang="en-US" sz="1700" dirty="0">
                <a:solidFill>
                  <a:schemeClr val="tx1"/>
                </a:solidFill>
                <a:latin typeface="+mn-lt"/>
                <a:ea typeface="+mn-ea"/>
                <a:cs typeface="+mn-cs"/>
              </a:rPr>
              <a:t>Macro cycles include periods - preparatory and competitive. The third period - transitional, as a rule, is planned one (final). The preparatory period is usually divided into two stages - general preparatory and special preparatory; the competitive period is divided into four: preliminary and direct preparation for competition, competitive and post-competitive.</a:t>
            </a:r>
          </a:p>
          <a:p>
            <a:pPr>
              <a:lnSpc>
                <a:spcPct val="90000"/>
              </a:lnSpc>
              <a:spcBef>
                <a:spcPct val="20000"/>
              </a:spcBef>
              <a:spcAft>
                <a:spcPts val="600"/>
              </a:spcAft>
              <a:buClr>
                <a:schemeClr val="accent1"/>
              </a:buClr>
            </a:pPr>
            <a:r>
              <a:rPr lang="en-US" sz="1700" dirty="0">
                <a:solidFill>
                  <a:schemeClr val="tx1"/>
                </a:solidFill>
                <a:latin typeface="+mn-lt"/>
                <a:ea typeface="+mn-ea"/>
                <a:cs typeface="+mn-cs"/>
              </a:rPr>
              <a:t>During the periods of macrocycle, the condition of sports form is formed in the first period, stabilized in the second period and temporarily lost in the third one.</a:t>
            </a:r>
          </a:p>
          <a:p>
            <a:pPr>
              <a:lnSpc>
                <a:spcPct val="90000"/>
              </a:lnSpc>
              <a:spcBef>
                <a:spcPct val="20000"/>
              </a:spcBef>
              <a:spcAft>
                <a:spcPts val="600"/>
              </a:spcAft>
              <a:buClr>
                <a:schemeClr val="accent1"/>
              </a:buClr>
            </a:pPr>
            <a:r>
              <a:rPr lang="en-US" sz="1700" dirty="0">
                <a:solidFill>
                  <a:schemeClr val="tx1"/>
                </a:solidFill>
                <a:latin typeface="+mn-lt"/>
                <a:ea typeface="+mn-ea"/>
                <a:cs typeface="+mn-cs"/>
              </a:rPr>
              <a:t>Sambo training usually consists of three parts: preparatory, main and final. Depending on the tasks solved in training process, the following types of classes are used: tutorial, training, tutorial-training, recovery, and control.</a:t>
            </a:r>
          </a:p>
        </p:txBody>
      </p:sp>
    </p:spTree>
    <p:extLst>
      <p:ext uri="{BB962C8B-B14F-4D97-AF65-F5344CB8AC3E}">
        <p14:creationId xmlns:p14="http://schemas.microsoft.com/office/powerpoint/2010/main" val="1102697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b">
            <a:normAutofit/>
          </a:bodyPr>
          <a:lstStyle/>
          <a:p>
            <a:r>
              <a:rPr lang="en-US"/>
              <a:t>3. Training system</a:t>
            </a:r>
          </a:p>
        </p:txBody>
      </p:sp>
      <p:sp>
        <p:nvSpPr>
          <p:cNvPr id="3" name="Заголовок 1"/>
          <p:cNvSpPr txBox="1">
            <a:spLocks/>
          </p:cNvSpPr>
          <p:nvPr/>
        </p:nvSpPr>
        <p:spPr>
          <a:xfrm>
            <a:off x="863882" y="2185988"/>
            <a:ext cx="7954627" cy="3636511"/>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ct val="20000"/>
              </a:spcBef>
              <a:spcAft>
                <a:spcPts val="600"/>
              </a:spcAft>
              <a:buClr>
                <a:schemeClr val="accent1"/>
              </a:buClr>
            </a:pPr>
            <a:r>
              <a:rPr lang="en-US" sz="1700" dirty="0" err="1">
                <a:solidFill>
                  <a:schemeClr val="tx1"/>
                </a:solidFill>
                <a:latin typeface="+mn-lt"/>
                <a:ea typeface="+mn-ea"/>
                <a:cs typeface="+mn-cs"/>
              </a:rPr>
              <a:t>Microcycles</a:t>
            </a:r>
            <a:r>
              <a:rPr lang="en-US" sz="1700" dirty="0">
                <a:solidFill>
                  <a:schemeClr val="tx1"/>
                </a:solidFill>
                <a:latin typeface="+mn-lt"/>
                <a:ea typeface="+mn-ea"/>
                <a:cs typeface="+mn-cs"/>
              </a:rPr>
              <a:t> in the training process of sambo wrestlers may be pulling-in, punching, leading, recovery and competition cycles. Weekly cycles are used more often, though quite often there are also </a:t>
            </a:r>
            <a:r>
              <a:rPr lang="en-US" sz="1700" dirty="0" err="1">
                <a:solidFill>
                  <a:schemeClr val="tx1"/>
                </a:solidFill>
                <a:latin typeface="+mn-lt"/>
                <a:ea typeface="+mn-ea"/>
                <a:cs typeface="+mn-cs"/>
              </a:rPr>
              <a:t>microcycles</a:t>
            </a:r>
            <a:r>
              <a:rPr lang="en-US" sz="1700" dirty="0">
                <a:solidFill>
                  <a:schemeClr val="tx1"/>
                </a:solidFill>
                <a:latin typeface="+mn-lt"/>
                <a:ea typeface="+mn-ea"/>
                <a:cs typeface="+mn-cs"/>
              </a:rPr>
              <a:t> of 3 to 4 to 10 to 14 days.</a:t>
            </a:r>
          </a:p>
          <a:p>
            <a:pPr>
              <a:lnSpc>
                <a:spcPct val="90000"/>
              </a:lnSpc>
              <a:spcBef>
                <a:spcPct val="20000"/>
              </a:spcBef>
              <a:spcAft>
                <a:spcPts val="600"/>
              </a:spcAft>
              <a:buClr>
                <a:schemeClr val="accent1"/>
              </a:buClr>
              <a:buFont typeface="Wingdings 2" charset="2"/>
              <a:buChar char=""/>
            </a:pPr>
            <a:endParaRPr lang="en-US" sz="1700" dirty="0">
              <a:solidFill>
                <a:schemeClr val="tx1"/>
              </a:solidFill>
              <a:latin typeface="+mn-lt"/>
              <a:ea typeface="+mn-ea"/>
              <a:cs typeface="+mn-cs"/>
            </a:endParaRPr>
          </a:p>
          <a:p>
            <a:pPr>
              <a:lnSpc>
                <a:spcPct val="90000"/>
              </a:lnSpc>
              <a:spcBef>
                <a:spcPct val="20000"/>
              </a:spcBef>
              <a:spcAft>
                <a:spcPts val="600"/>
              </a:spcAft>
              <a:buClr>
                <a:schemeClr val="accent1"/>
              </a:buClr>
            </a:pPr>
            <a:r>
              <a:rPr lang="en-US" sz="1700" dirty="0">
                <a:solidFill>
                  <a:schemeClr val="tx1"/>
                </a:solidFill>
                <a:latin typeface="+mn-lt"/>
                <a:ea typeface="+mn-ea"/>
                <a:cs typeface="+mn-cs"/>
              </a:rPr>
              <a:t>The duration of mesocycles is in the interval of 3 to 6 weeks. Four-week mesocycles are the most common. Types of mesocycles: pulling in, basic, control and preparation, pre-competition, competition and recovery.</a:t>
            </a:r>
          </a:p>
          <a:p>
            <a:pPr>
              <a:lnSpc>
                <a:spcPct val="90000"/>
              </a:lnSpc>
              <a:spcBef>
                <a:spcPct val="20000"/>
              </a:spcBef>
              <a:spcAft>
                <a:spcPts val="600"/>
              </a:spcAft>
              <a:buClr>
                <a:schemeClr val="accent1"/>
              </a:buClr>
              <a:buFont typeface="Wingdings 2" charset="2"/>
              <a:buChar char=""/>
            </a:pPr>
            <a:endParaRPr lang="en-US" sz="1700" dirty="0">
              <a:solidFill>
                <a:schemeClr val="tx1"/>
              </a:solidFill>
              <a:latin typeface="+mn-lt"/>
              <a:ea typeface="+mn-ea"/>
              <a:cs typeface="+mn-cs"/>
            </a:endParaRPr>
          </a:p>
          <a:p>
            <a:pPr>
              <a:lnSpc>
                <a:spcPct val="90000"/>
              </a:lnSpc>
              <a:spcBef>
                <a:spcPct val="20000"/>
              </a:spcBef>
              <a:spcAft>
                <a:spcPts val="600"/>
              </a:spcAft>
              <a:buClr>
                <a:schemeClr val="accent1"/>
              </a:buClr>
            </a:pPr>
            <a:r>
              <a:rPr lang="en-US" sz="1700" dirty="0">
                <a:solidFill>
                  <a:schemeClr val="tx1"/>
                </a:solidFill>
                <a:latin typeface="+mn-lt"/>
                <a:ea typeface="+mn-ea"/>
                <a:cs typeface="+mn-cs"/>
              </a:rPr>
              <a:t>All structural formations of </a:t>
            </a:r>
            <a:r>
              <a:rPr lang="en-US" sz="1700" dirty="0" err="1">
                <a:solidFill>
                  <a:schemeClr val="tx1"/>
                </a:solidFill>
                <a:latin typeface="+mn-lt"/>
                <a:ea typeface="+mn-ea"/>
                <a:cs typeface="+mn-cs"/>
              </a:rPr>
              <a:t>sambists</a:t>
            </a:r>
            <a:r>
              <a:rPr lang="en-US" sz="1700" dirty="0">
                <a:solidFill>
                  <a:schemeClr val="tx1"/>
                </a:solidFill>
                <a:latin typeface="+mn-lt"/>
                <a:ea typeface="+mn-ea"/>
                <a:cs typeface="+mn-cs"/>
              </a:rPr>
              <a:t>' sports training process regardless of their level (micro, meso, macro) can be classified by three main criteria: solution of pedagogical tasks in them; the orientation of the main amount of work; the value of total loads.</a:t>
            </a:r>
          </a:p>
        </p:txBody>
      </p:sp>
    </p:spTree>
    <p:extLst>
      <p:ext uri="{BB962C8B-B14F-4D97-AF65-F5344CB8AC3E}">
        <p14:creationId xmlns:p14="http://schemas.microsoft.com/office/powerpoint/2010/main" val="1041152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874F1482-69C3-47D5-95FE-67C0FA2DF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lnSpc>
                <a:spcPct val="90000"/>
              </a:lnSpc>
            </a:pPr>
            <a:r>
              <a:rPr lang="en-US" sz="3200">
                <a:solidFill>
                  <a:schemeClr val="tx1"/>
                </a:solidFill>
              </a:rPr>
              <a:t>4. Factors that increase the efficiency of training and competitive activities</a:t>
            </a:r>
          </a:p>
        </p:txBody>
      </p:sp>
      <p:sp>
        <p:nvSpPr>
          <p:cNvPr id="4" name="Прямоугольник 3"/>
          <p:cNvSpPr/>
          <p:nvPr/>
        </p:nvSpPr>
        <p:spPr>
          <a:xfrm>
            <a:off x="818712" y="1610745"/>
            <a:ext cx="10554574" cy="3636511"/>
          </a:xfrm>
          <a:prstGeom prst="rect">
            <a:avLst/>
          </a:prstGeom>
          <a:effectLst/>
        </p:spPr>
        <p:txBody>
          <a:bodyPr vert="horz" lIns="91440" tIns="45720" rIns="91440" bIns="45720" rtlCol="0" anchor="ctr">
            <a:normAutofit/>
          </a:bodyPr>
          <a:lstStyle/>
          <a:p>
            <a:pPr>
              <a:spcBef>
                <a:spcPct val="20000"/>
              </a:spcBef>
              <a:spcAft>
                <a:spcPts val="600"/>
              </a:spcAft>
              <a:buClr>
                <a:schemeClr val="accent1"/>
              </a:buClr>
            </a:pPr>
            <a:r>
              <a:rPr lang="en-US" dirty="0"/>
              <a:t>With the development of sport and the growth of sports achievements the importance of factors increasing the efficiency of both the system of training and the system of competitions is actualized. Specialists in the theory of sport believe that such factors should include, first of all, qualitative physical education and sports orientation and sports selection, personnel, material and technical, scientific, medical and biological and information support, environmental factors, socio-economic conditions, funding, organizational and managerial structures and mechanisms.</a:t>
            </a:r>
          </a:p>
        </p:txBody>
      </p:sp>
      <p:sp>
        <p:nvSpPr>
          <p:cNvPr id="13" name="Freeform: Shape 12">
            <a:extLst>
              <a:ext uri="{FF2B5EF4-FFF2-40B4-BE49-F238E27FC236}">
                <a16:creationId xmlns:a16="http://schemas.microsoft.com/office/drawing/2014/main" id="{41CA5367-149E-428C-B4D8-C1ECC9EAF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36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874F1482-69C3-47D5-95FE-67C0FA2DF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lnSpc>
                <a:spcPct val="90000"/>
              </a:lnSpc>
            </a:pPr>
            <a:r>
              <a:rPr lang="en-US" sz="3200">
                <a:solidFill>
                  <a:schemeClr val="tx1"/>
                </a:solidFill>
              </a:rPr>
              <a:t>4. Factors that increase the efficiency of training and competitive activities</a:t>
            </a:r>
          </a:p>
        </p:txBody>
      </p:sp>
      <p:sp>
        <p:nvSpPr>
          <p:cNvPr id="4" name="Прямоугольник 3"/>
          <p:cNvSpPr/>
          <p:nvPr/>
        </p:nvSpPr>
        <p:spPr>
          <a:xfrm>
            <a:off x="818712" y="1610745"/>
            <a:ext cx="10554574" cy="3636511"/>
          </a:xfrm>
          <a:prstGeom prst="rect">
            <a:avLst/>
          </a:prstGeom>
          <a:effectLst/>
        </p:spPr>
        <p:txBody>
          <a:bodyPr vert="horz" lIns="91440" tIns="45720" rIns="91440" bIns="45720" rtlCol="0" anchor="ctr">
            <a:normAutofit/>
          </a:bodyPr>
          <a:lstStyle/>
          <a:p>
            <a:pPr>
              <a:lnSpc>
                <a:spcPct val="90000"/>
              </a:lnSpc>
              <a:spcBef>
                <a:spcPct val="20000"/>
              </a:spcBef>
              <a:spcAft>
                <a:spcPts val="600"/>
              </a:spcAft>
              <a:buClr>
                <a:schemeClr val="accent1"/>
              </a:buClr>
            </a:pPr>
            <a:r>
              <a:rPr lang="en-US" sz="1500" b="1" u="sng" dirty="0"/>
              <a:t>Sports orientation and sports selection.</a:t>
            </a:r>
          </a:p>
          <a:p>
            <a:pPr>
              <a:lnSpc>
                <a:spcPct val="90000"/>
              </a:lnSpc>
              <a:spcBef>
                <a:spcPct val="20000"/>
              </a:spcBef>
              <a:spcAft>
                <a:spcPts val="600"/>
              </a:spcAft>
              <a:buClr>
                <a:schemeClr val="accent1"/>
              </a:buClr>
            </a:pPr>
            <a:r>
              <a:rPr lang="en-US" sz="1500" dirty="0"/>
              <a:t>Nowadays, only motor-gifted people with certain abilities can achieve high results in sport. Congenital prerequisites and talent for this activity, combined with an effective system of training, can provide a more successful development of the necessary abilities.</a:t>
            </a:r>
          </a:p>
          <a:p>
            <a:pPr>
              <a:lnSpc>
                <a:spcPct val="90000"/>
              </a:lnSpc>
              <a:spcBef>
                <a:spcPct val="20000"/>
              </a:spcBef>
              <a:spcAft>
                <a:spcPts val="600"/>
              </a:spcAft>
              <a:buClr>
                <a:schemeClr val="accent1"/>
              </a:buClr>
            </a:pPr>
            <a:r>
              <a:rPr lang="en-US" sz="1500" dirty="0"/>
              <a:t>The innate component of ability is giftedness. It is characterized by a natural, more active development of individual body systems that enable a person to successfully perform the corresponding activity. In relation to sports, we can talk about higher rates of natural development of certain physical and mental qualities, as well as about the properties of the personality that ensure the success of the implementation of the relevant competitive activity.</a:t>
            </a:r>
          </a:p>
          <a:p>
            <a:pPr>
              <a:lnSpc>
                <a:spcPct val="90000"/>
              </a:lnSpc>
              <a:spcBef>
                <a:spcPct val="20000"/>
              </a:spcBef>
              <a:spcAft>
                <a:spcPts val="600"/>
              </a:spcAft>
              <a:buClr>
                <a:schemeClr val="accent1"/>
              </a:buClr>
            </a:pPr>
            <a:r>
              <a:rPr lang="en-US" sz="1500" dirty="0"/>
              <a:t>Sports orientation is understood as a set of organizational and methodological measures, the ultimate goal of which is the early recognition of increased individual predisposition, allowing to outline the most preferable direction of specialization of a particular young athlete (sports giftedness) or the lack of it (in the latter case, it is recommended to limit him to engage in the so-called mass sports). In this case, the main task of selecting a sport in which the person can more fully realize his/her potential is realized.</a:t>
            </a:r>
          </a:p>
        </p:txBody>
      </p:sp>
      <p:sp>
        <p:nvSpPr>
          <p:cNvPr id="13" name="Freeform: Shape 12">
            <a:extLst>
              <a:ext uri="{FF2B5EF4-FFF2-40B4-BE49-F238E27FC236}">
                <a16:creationId xmlns:a16="http://schemas.microsoft.com/office/drawing/2014/main" id="{41CA5367-149E-428C-B4D8-C1ECC9EAF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39151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874F1482-69C3-47D5-95FE-67C0FA2DF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lnSpc>
                <a:spcPct val="90000"/>
              </a:lnSpc>
            </a:pPr>
            <a:r>
              <a:rPr lang="en-US" sz="3200">
                <a:solidFill>
                  <a:schemeClr val="tx1"/>
                </a:solidFill>
              </a:rPr>
              <a:t>4. Factors that increase the efficiency of training and competitive activities</a:t>
            </a:r>
          </a:p>
        </p:txBody>
      </p:sp>
      <p:sp>
        <p:nvSpPr>
          <p:cNvPr id="4" name="Прямоугольник 3"/>
          <p:cNvSpPr/>
          <p:nvPr/>
        </p:nvSpPr>
        <p:spPr>
          <a:xfrm>
            <a:off x="818712" y="1610745"/>
            <a:ext cx="10554574" cy="3636511"/>
          </a:xfrm>
          <a:prstGeom prst="rect">
            <a:avLst/>
          </a:prstGeom>
          <a:effectLst/>
        </p:spPr>
        <p:txBody>
          <a:bodyPr vert="horz" lIns="91440" tIns="45720" rIns="91440" bIns="45720" rtlCol="0" anchor="ctr">
            <a:normAutofit/>
          </a:bodyPr>
          <a:lstStyle/>
          <a:p>
            <a:pPr>
              <a:spcBef>
                <a:spcPct val="20000"/>
              </a:spcBef>
              <a:spcAft>
                <a:spcPts val="600"/>
              </a:spcAft>
              <a:buClr>
                <a:schemeClr val="accent1"/>
              </a:buClr>
            </a:pPr>
            <a:r>
              <a:rPr lang="en-US" b="1" u="sng" dirty="0"/>
              <a:t>Scientific, medical-biological and informational support.</a:t>
            </a:r>
          </a:p>
          <a:p>
            <a:pPr>
              <a:spcBef>
                <a:spcPct val="20000"/>
              </a:spcBef>
              <a:spcAft>
                <a:spcPts val="600"/>
              </a:spcAft>
              <a:buClr>
                <a:schemeClr val="accent1"/>
              </a:buClr>
            </a:pPr>
            <a:r>
              <a:rPr lang="en-US" dirty="0"/>
              <a:t>Timely introduction into everyday practice of the achievements of scientific and scientific-technological progress is one of the decisive factors that increase the effectiveness of athletes' training. The system of scientific-methodological, medical-biological and informational support includes an extensive network of specialized units at research institutes and physical education universities, comprehensive research groups (CSG) at the Russian national teams, medical and physical education dispensaries, methodological offices at various sports organizations. This system should also include specialized book publishers, as well as specialized editions of the media.</a:t>
            </a:r>
          </a:p>
        </p:txBody>
      </p:sp>
      <p:sp>
        <p:nvSpPr>
          <p:cNvPr id="13" name="Freeform: Shape 12">
            <a:extLst>
              <a:ext uri="{FF2B5EF4-FFF2-40B4-BE49-F238E27FC236}">
                <a16:creationId xmlns:a16="http://schemas.microsoft.com/office/drawing/2014/main" id="{41CA5367-149E-428C-B4D8-C1ECC9EAF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22451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874F1482-69C3-47D5-95FE-67C0FA2DF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lnSpc>
                <a:spcPct val="90000"/>
              </a:lnSpc>
            </a:pPr>
            <a:r>
              <a:rPr lang="en-US" sz="3200">
                <a:solidFill>
                  <a:schemeClr val="tx1"/>
                </a:solidFill>
              </a:rPr>
              <a:t>4. Factors that increase the efficiency of training and competitive activities</a:t>
            </a:r>
          </a:p>
        </p:txBody>
      </p:sp>
      <p:sp>
        <p:nvSpPr>
          <p:cNvPr id="4" name="Прямоугольник 3"/>
          <p:cNvSpPr/>
          <p:nvPr/>
        </p:nvSpPr>
        <p:spPr>
          <a:xfrm>
            <a:off x="818712" y="1610745"/>
            <a:ext cx="10554574" cy="3636511"/>
          </a:xfrm>
          <a:prstGeom prst="rect">
            <a:avLst/>
          </a:prstGeom>
          <a:effectLst/>
        </p:spPr>
        <p:txBody>
          <a:bodyPr vert="horz" lIns="91440" tIns="45720" rIns="91440" bIns="45720" rtlCol="0" anchor="ctr">
            <a:normAutofit/>
          </a:bodyPr>
          <a:lstStyle/>
          <a:p>
            <a:pPr>
              <a:spcBef>
                <a:spcPct val="20000"/>
              </a:spcBef>
              <a:spcAft>
                <a:spcPts val="600"/>
              </a:spcAft>
              <a:buClr>
                <a:schemeClr val="accent1"/>
              </a:buClr>
            </a:pPr>
            <a:r>
              <a:rPr lang="en-US" dirty="0"/>
              <a:t>This entire structure performs the following functions:</a:t>
            </a:r>
          </a:p>
          <a:p>
            <a:pPr>
              <a:spcBef>
                <a:spcPct val="20000"/>
              </a:spcBef>
              <a:spcAft>
                <a:spcPts val="600"/>
              </a:spcAft>
              <a:buClr>
                <a:schemeClr val="accent1"/>
              </a:buClr>
              <a:buFont typeface="Wingdings 2" charset="2"/>
              <a:buChar char=""/>
            </a:pPr>
            <a:r>
              <a:rPr lang="en-US" dirty="0"/>
              <a:t> identifies promising trends in the development of sport, carries out scientific foresight of the ways of development of the main components in the system of sports training;</a:t>
            </a:r>
          </a:p>
          <a:p>
            <a:pPr>
              <a:spcBef>
                <a:spcPct val="20000"/>
              </a:spcBef>
              <a:spcAft>
                <a:spcPts val="600"/>
              </a:spcAft>
              <a:buClr>
                <a:schemeClr val="accent1"/>
              </a:buClr>
              <a:buFont typeface="Wingdings 2" charset="2"/>
              <a:buChar char=""/>
            </a:pPr>
            <a:r>
              <a:rPr lang="en-US" dirty="0"/>
              <a:t> develops theoretical, methodological and program-normative bases of a particular sport;</a:t>
            </a:r>
          </a:p>
          <a:p>
            <a:pPr>
              <a:spcBef>
                <a:spcPct val="20000"/>
              </a:spcBef>
              <a:spcAft>
                <a:spcPts val="600"/>
              </a:spcAft>
              <a:buClr>
                <a:schemeClr val="accent1"/>
              </a:buClr>
              <a:buFont typeface="Wingdings 2" charset="2"/>
              <a:buChar char=""/>
            </a:pPr>
            <a:r>
              <a:rPr lang="en-US" dirty="0"/>
              <a:t> solves the medical and biological problems of sport in general, as well as the implementation of practical measures to preserve and restore the health of individual athletes, improve their special performance;</a:t>
            </a:r>
          </a:p>
          <a:p>
            <a:pPr>
              <a:spcBef>
                <a:spcPct val="20000"/>
              </a:spcBef>
              <a:spcAft>
                <a:spcPts val="600"/>
              </a:spcAft>
              <a:buClr>
                <a:schemeClr val="accent1"/>
              </a:buClr>
              <a:buFont typeface="Wingdings 2" charset="2"/>
              <a:buChar char=""/>
            </a:pPr>
            <a:r>
              <a:rPr lang="en-US" dirty="0"/>
              <a:t> conducts training and retraining of personnel;</a:t>
            </a:r>
          </a:p>
          <a:p>
            <a:pPr>
              <a:spcBef>
                <a:spcPct val="20000"/>
              </a:spcBef>
              <a:spcAft>
                <a:spcPts val="600"/>
              </a:spcAft>
              <a:buClr>
                <a:schemeClr val="accent1"/>
              </a:buClr>
              <a:buFont typeface="Wingdings 2" charset="2"/>
              <a:buChar char=""/>
            </a:pPr>
            <a:r>
              <a:rPr lang="en-US" dirty="0"/>
              <a:t> provides all sports specialists with the necessary information influencing the adequacy and timeliness of their decisions.</a:t>
            </a:r>
          </a:p>
        </p:txBody>
      </p:sp>
      <p:sp>
        <p:nvSpPr>
          <p:cNvPr id="13" name="Freeform: Shape 12">
            <a:extLst>
              <a:ext uri="{FF2B5EF4-FFF2-40B4-BE49-F238E27FC236}">
                <a16:creationId xmlns:a16="http://schemas.microsoft.com/office/drawing/2014/main" id="{41CA5367-149E-428C-B4D8-C1ECC9EAF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50857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874F1482-69C3-47D5-95FE-67C0FA2DF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lnSpc>
                <a:spcPct val="90000"/>
              </a:lnSpc>
            </a:pPr>
            <a:r>
              <a:rPr lang="en-US" sz="3200">
                <a:solidFill>
                  <a:schemeClr val="tx1"/>
                </a:solidFill>
              </a:rPr>
              <a:t>4. Factors that increase the efficiency of training and competitive activities</a:t>
            </a:r>
          </a:p>
        </p:txBody>
      </p:sp>
      <p:sp>
        <p:nvSpPr>
          <p:cNvPr id="4" name="Прямоугольник 3"/>
          <p:cNvSpPr/>
          <p:nvPr/>
        </p:nvSpPr>
        <p:spPr>
          <a:xfrm>
            <a:off x="818712" y="1610745"/>
            <a:ext cx="10554574" cy="3636511"/>
          </a:xfrm>
          <a:prstGeom prst="rect">
            <a:avLst/>
          </a:prstGeom>
          <a:effectLst/>
        </p:spPr>
        <p:txBody>
          <a:bodyPr vert="horz" lIns="91440" tIns="45720" rIns="91440" bIns="45720" rtlCol="0" anchor="ctr">
            <a:normAutofit/>
          </a:bodyPr>
          <a:lstStyle/>
          <a:p>
            <a:pPr>
              <a:lnSpc>
                <a:spcPct val="90000"/>
              </a:lnSpc>
              <a:spcBef>
                <a:spcPct val="20000"/>
              </a:spcBef>
              <a:spcAft>
                <a:spcPts val="600"/>
              </a:spcAft>
              <a:buClr>
                <a:schemeClr val="accent1"/>
              </a:buClr>
            </a:pPr>
            <a:r>
              <a:rPr lang="en-US" sz="1500" b="1" u="sng" dirty="0"/>
              <a:t>Socio-economic factors.</a:t>
            </a:r>
          </a:p>
          <a:p>
            <a:pPr>
              <a:lnSpc>
                <a:spcPct val="90000"/>
              </a:lnSpc>
              <a:spcBef>
                <a:spcPct val="20000"/>
              </a:spcBef>
              <a:spcAft>
                <a:spcPts val="600"/>
              </a:spcAft>
              <a:buClr>
                <a:schemeClr val="accent1"/>
              </a:buClr>
            </a:pPr>
            <a:r>
              <a:rPr lang="en-US" sz="1500" dirty="0"/>
              <a:t>The effectiveness of the functioning of sport in any country depends on such a factor as the scope of the sports movement. Increased attention and popularity of various kinds of sports, the deployed system of competitions, the expansion of programs of major competitions allows athletes to realize their potential more fully. At the same time, sociological and statistical analysis shows: the more people are involved in sports, the greater the number of athletes enter big sports, which in turn increases competition among them and is reflected in sports results.</a:t>
            </a:r>
          </a:p>
          <a:p>
            <a:pPr>
              <a:lnSpc>
                <a:spcPct val="90000"/>
              </a:lnSpc>
              <a:spcBef>
                <a:spcPct val="20000"/>
              </a:spcBef>
              <a:spcAft>
                <a:spcPts val="600"/>
              </a:spcAft>
              <a:buClr>
                <a:schemeClr val="accent1"/>
              </a:buClr>
            </a:pPr>
            <a:r>
              <a:rPr lang="en-US" sz="1500" dirty="0"/>
              <a:t>Sociological studies show that the level of sports achievements of representatives of a particular country depends largely on the conditions of the material life of society. As A.M. </a:t>
            </a:r>
            <a:r>
              <a:rPr lang="en-US" sz="1500" dirty="0" err="1"/>
              <a:t>Maksimenko's</a:t>
            </a:r>
            <a:r>
              <a:rPr lang="en-US" sz="1500" dirty="0"/>
              <a:t> (1969) research shows, the aggregate level of achievements in Olympic sports cultivated in different countries correlates quite significantly with the indicators of material well-being achieved, as well as with the indicators of life expectancy, the total number and literacy of the population. At the same time, developing countries with low economic potential can successfully develop 2-3 sports, reflecting the ethnic and geographical characteristics of the population and its traditions. At the same time, sport as a whole or its regional subsystems actively influence the socio-economic environment, to a certain extent transforming it in accordance with the emerging needs of society.</a:t>
            </a:r>
          </a:p>
        </p:txBody>
      </p:sp>
      <p:sp>
        <p:nvSpPr>
          <p:cNvPr id="13" name="Freeform: Shape 12">
            <a:extLst>
              <a:ext uri="{FF2B5EF4-FFF2-40B4-BE49-F238E27FC236}">
                <a16:creationId xmlns:a16="http://schemas.microsoft.com/office/drawing/2014/main" id="{41CA5367-149E-428C-B4D8-C1ECC9EAF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4733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0559" y="1804950"/>
            <a:ext cx="8915809" cy="3850125"/>
          </a:xfrm>
        </p:spPr>
        <p:txBody>
          <a:bodyPr/>
          <a:lstStyle/>
          <a:p>
            <a:r>
              <a:rPr lang="en-US" sz="1600" b="0" dirty="0">
                <a:latin typeface="+mn-lt"/>
                <a:cs typeface="Times New Roman" panose="02020603050405020304" pitchFamily="18" charset="0"/>
              </a:rPr>
              <a:t>The term "athletic training" is used to describe a highly complex organized process with a wide range of activities involving the use of a variety of factors, tools and methods that effectively help an individual athlete or group of athletes to improve in their chosen sport and ensure the best possible readiness for growth of achievement.</a:t>
            </a:r>
            <a:br>
              <a:rPr lang="en-US" sz="1600" b="0" dirty="0">
                <a:latin typeface="+mn-lt"/>
                <a:cs typeface="Times New Roman" panose="02020603050405020304" pitchFamily="18" charset="0"/>
              </a:rPr>
            </a:br>
            <a:br>
              <a:rPr lang="en-US" sz="1600" b="0" dirty="0">
                <a:latin typeface="+mn-lt"/>
                <a:cs typeface="Times New Roman" panose="02020603050405020304" pitchFamily="18" charset="0"/>
              </a:rPr>
            </a:br>
            <a:r>
              <a:rPr lang="en-US" sz="1600" b="0" dirty="0">
                <a:latin typeface="+mn-lt"/>
                <a:cs typeface="Times New Roman" panose="02020603050405020304" pitchFamily="18" charset="0"/>
              </a:rPr>
              <a:t>The preparation of a highly skilled athlete is, as a rule, a long process, covering a period of 8 to 20 years and more. According to L.P. </a:t>
            </a:r>
            <a:r>
              <a:rPr lang="en-US" sz="1600" b="0" dirty="0" err="1">
                <a:latin typeface="+mn-lt"/>
                <a:cs typeface="Times New Roman" panose="02020603050405020304" pitchFamily="18" charset="0"/>
              </a:rPr>
              <a:t>Matveev</a:t>
            </a:r>
            <a:r>
              <a:rPr lang="en-US" sz="1600" b="0" dirty="0">
                <a:latin typeface="+mn-lt"/>
                <a:cs typeface="Times New Roman" panose="02020603050405020304" pitchFamily="18" charset="0"/>
              </a:rPr>
              <a:t>, "the system orderly process of athlete's training is a long-term pedagogically regulated process, in which the mentor systematically transfers and assimilates certain knowledge necessary in sport, provides formation and improvement of abilities and skills along with education of physical, volitional, moral and other qualities necessary for progression in sport.</a:t>
            </a:r>
            <a:endParaRPr lang="ru-RU" sz="1600" b="0" dirty="0">
              <a:latin typeface="+mn-lt"/>
              <a:cs typeface="Times New Roman" panose="02020603050405020304" pitchFamily="18" charset="0"/>
            </a:endParaRPr>
          </a:p>
        </p:txBody>
      </p:sp>
      <p:sp>
        <p:nvSpPr>
          <p:cNvPr id="3" name="Заголовок 1"/>
          <p:cNvSpPr txBox="1">
            <a:spLocks/>
          </p:cNvSpPr>
          <p:nvPr/>
        </p:nvSpPr>
        <p:spPr>
          <a:xfrm>
            <a:off x="1870560" y="939795"/>
            <a:ext cx="7893822" cy="559765"/>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solidFill>
                  <a:schemeClr val="tx1"/>
                </a:solidFill>
                <a:cs typeface="Times New Roman" panose="02020603050405020304" pitchFamily="18" charset="0"/>
              </a:rPr>
              <a:t>1. Defining the system of sports training</a:t>
            </a:r>
          </a:p>
        </p:txBody>
      </p:sp>
    </p:spTree>
    <p:extLst>
      <p:ext uri="{BB962C8B-B14F-4D97-AF65-F5344CB8AC3E}">
        <p14:creationId xmlns:p14="http://schemas.microsoft.com/office/powerpoint/2010/main" val="3011260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874F1482-69C3-47D5-95FE-67C0FA2DF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lnSpc>
                <a:spcPct val="90000"/>
              </a:lnSpc>
            </a:pPr>
            <a:r>
              <a:rPr lang="en-US" sz="3200">
                <a:solidFill>
                  <a:schemeClr val="tx1"/>
                </a:solidFill>
              </a:rPr>
              <a:t>4. Factors that increase the efficiency of training and competitive activities</a:t>
            </a:r>
          </a:p>
        </p:txBody>
      </p:sp>
      <p:sp>
        <p:nvSpPr>
          <p:cNvPr id="4" name="Прямоугольник 3"/>
          <p:cNvSpPr/>
          <p:nvPr/>
        </p:nvSpPr>
        <p:spPr>
          <a:xfrm>
            <a:off x="818712" y="1610745"/>
            <a:ext cx="10554574" cy="3636511"/>
          </a:xfrm>
          <a:prstGeom prst="rect">
            <a:avLst/>
          </a:prstGeom>
          <a:effectLst/>
        </p:spPr>
        <p:txBody>
          <a:bodyPr vert="horz" lIns="91440" tIns="45720" rIns="91440" bIns="45720" rtlCol="0" anchor="ctr">
            <a:normAutofit/>
          </a:bodyPr>
          <a:lstStyle/>
          <a:p>
            <a:pPr>
              <a:spcBef>
                <a:spcPct val="20000"/>
              </a:spcBef>
              <a:spcAft>
                <a:spcPts val="600"/>
              </a:spcAft>
              <a:buClr>
                <a:schemeClr val="accent1"/>
              </a:buClr>
            </a:pPr>
            <a:r>
              <a:rPr lang="en-US" b="1" u="sng" dirty="0"/>
              <a:t>Factors of external and "artificial controlling" environment.</a:t>
            </a:r>
          </a:p>
          <a:p>
            <a:pPr>
              <a:spcBef>
                <a:spcPct val="20000"/>
              </a:spcBef>
              <a:spcAft>
                <a:spcPts val="600"/>
              </a:spcAft>
              <a:buClr>
                <a:schemeClr val="accent1"/>
              </a:buClr>
            </a:pPr>
            <a:r>
              <a:rPr lang="en-US" dirty="0"/>
              <a:t>To a greater extent, the efficiency of the athlete's training system depends on the choice of conditions in which the training and competitive activities are carried out. Environmental factors (altitude, temperature and humidity, time zone change) directly affect the efficiency of training and competitive activities. On the one hand, they can contribute to the increase of sports performance, and on the other hand, they can complicate the conditions by increasing the load on certain functional systems of the sportsmen's organism. It is especially important to take into account the effect of environmental factors in preparation for major competitions.</a:t>
            </a:r>
          </a:p>
        </p:txBody>
      </p:sp>
      <p:sp>
        <p:nvSpPr>
          <p:cNvPr id="13" name="Freeform: Shape 12">
            <a:extLst>
              <a:ext uri="{FF2B5EF4-FFF2-40B4-BE49-F238E27FC236}">
                <a16:creationId xmlns:a16="http://schemas.microsoft.com/office/drawing/2014/main" id="{41CA5367-149E-428C-B4D8-C1ECC9EAF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20613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874F1482-69C3-47D5-95FE-67C0FA2DF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lnSpc>
                <a:spcPct val="90000"/>
              </a:lnSpc>
            </a:pPr>
            <a:r>
              <a:rPr lang="en-US" sz="3200">
                <a:solidFill>
                  <a:schemeClr val="tx1"/>
                </a:solidFill>
              </a:rPr>
              <a:t>4. Factors that increase the efficiency of training and competitive activities</a:t>
            </a:r>
          </a:p>
        </p:txBody>
      </p:sp>
      <p:sp>
        <p:nvSpPr>
          <p:cNvPr id="4" name="Прямоугольник 3"/>
          <p:cNvSpPr/>
          <p:nvPr/>
        </p:nvSpPr>
        <p:spPr>
          <a:xfrm>
            <a:off x="818712" y="1610745"/>
            <a:ext cx="10554574" cy="3636511"/>
          </a:xfrm>
          <a:prstGeom prst="rect">
            <a:avLst/>
          </a:prstGeom>
          <a:effectLst/>
        </p:spPr>
        <p:txBody>
          <a:bodyPr vert="horz" lIns="91440" tIns="45720" rIns="91440" bIns="45720" rtlCol="0" anchor="ctr">
            <a:normAutofit/>
          </a:bodyPr>
          <a:lstStyle/>
          <a:p>
            <a:pPr>
              <a:lnSpc>
                <a:spcPct val="90000"/>
              </a:lnSpc>
              <a:spcBef>
                <a:spcPct val="20000"/>
              </a:spcBef>
              <a:spcAft>
                <a:spcPts val="600"/>
              </a:spcAft>
              <a:buClr>
                <a:schemeClr val="accent1"/>
              </a:buClr>
            </a:pPr>
            <a:r>
              <a:rPr lang="en-US" sz="1700" b="1" u="sng" dirty="0"/>
              <a:t>Financing.</a:t>
            </a:r>
          </a:p>
          <a:p>
            <a:pPr>
              <a:lnSpc>
                <a:spcPct val="90000"/>
              </a:lnSpc>
              <a:spcBef>
                <a:spcPct val="20000"/>
              </a:spcBef>
              <a:spcAft>
                <a:spcPts val="600"/>
              </a:spcAft>
              <a:buClr>
                <a:schemeClr val="accent1"/>
              </a:buClr>
            </a:pPr>
            <a:r>
              <a:rPr lang="en-US" sz="1700" dirty="0"/>
              <a:t>Due to the constant complication of the technology of training highly skilled athletes there is a tendency for this process to become more expensive. Calculations show that the cost of training one athlete at the stage of higher mastery is 800-1000 times higher (and in some sports this figure is even more significant) than at the stage of initial training.</a:t>
            </a:r>
          </a:p>
          <a:p>
            <a:pPr>
              <a:lnSpc>
                <a:spcPct val="90000"/>
              </a:lnSpc>
              <a:spcBef>
                <a:spcPct val="20000"/>
              </a:spcBef>
              <a:spcAft>
                <a:spcPts val="600"/>
              </a:spcAft>
              <a:buClr>
                <a:schemeClr val="accent1"/>
              </a:buClr>
              <a:buFont typeface="Wingdings 2" charset="2"/>
              <a:buChar char=""/>
            </a:pPr>
            <a:endParaRPr lang="en-US" sz="1700" dirty="0"/>
          </a:p>
          <a:p>
            <a:pPr>
              <a:lnSpc>
                <a:spcPct val="90000"/>
              </a:lnSpc>
              <a:spcBef>
                <a:spcPct val="20000"/>
              </a:spcBef>
              <a:spcAft>
                <a:spcPts val="600"/>
              </a:spcAft>
              <a:buClr>
                <a:schemeClr val="accent1"/>
              </a:buClr>
            </a:pPr>
            <a:r>
              <a:rPr lang="en-US" sz="1700" b="1" u="sng" dirty="0"/>
              <a:t>Organizational and managerial structure.</a:t>
            </a:r>
          </a:p>
          <a:p>
            <a:pPr>
              <a:lnSpc>
                <a:spcPct val="90000"/>
              </a:lnSpc>
              <a:spcBef>
                <a:spcPct val="20000"/>
              </a:spcBef>
              <a:spcAft>
                <a:spcPts val="600"/>
              </a:spcAft>
              <a:buClr>
                <a:schemeClr val="accent1"/>
              </a:buClr>
            </a:pPr>
            <a:r>
              <a:rPr lang="en-US" sz="1700" dirty="0"/>
              <a:t>Management system of physical culture and sports movement is an ordered set of managed and controlling subsystems, the action of which is aimed at organizing the optimum conditions for the development of mass sports movement, the effective improvement of sportsmen skills and gaining the best positions in the competitions of the highest level. In the management system there is an organizational structure and a mechanism that ensures its functioning.</a:t>
            </a:r>
          </a:p>
          <a:p>
            <a:pPr>
              <a:lnSpc>
                <a:spcPct val="90000"/>
              </a:lnSpc>
              <a:spcBef>
                <a:spcPct val="20000"/>
              </a:spcBef>
              <a:spcAft>
                <a:spcPts val="600"/>
              </a:spcAft>
              <a:buClr>
                <a:schemeClr val="accent1"/>
              </a:buClr>
              <a:buFont typeface="Wingdings 2" charset="2"/>
              <a:buChar char=""/>
            </a:pPr>
            <a:endParaRPr lang="en-US" sz="1700" dirty="0"/>
          </a:p>
        </p:txBody>
      </p:sp>
      <p:sp>
        <p:nvSpPr>
          <p:cNvPr id="13" name="Freeform: Shape 12">
            <a:extLst>
              <a:ext uri="{FF2B5EF4-FFF2-40B4-BE49-F238E27FC236}">
                <a16:creationId xmlns:a16="http://schemas.microsoft.com/office/drawing/2014/main" id="{41CA5367-149E-428C-B4D8-C1ECC9EAF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45918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8775F366-526C-4C42-8931-696FFE8AA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4" name="Rectangle 8">
            <a:extLst>
              <a:ext uri="{FF2B5EF4-FFF2-40B4-BE49-F238E27FC236}">
                <a16:creationId xmlns:a16="http://schemas.microsoft.com/office/drawing/2014/main" id="{209699A8-9F52-4C34-9606-370C555BC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C4CC755-D2A0-43DB-B3B6-D7999C9D10C2}"/>
              </a:ext>
            </a:extLst>
          </p:cNvPr>
          <p:cNvSpPr>
            <a:spLocks noGrp="1"/>
          </p:cNvSpPr>
          <p:nvPr>
            <p:ph type="title"/>
          </p:nvPr>
        </p:nvSpPr>
        <p:spPr>
          <a:xfrm>
            <a:off x="965199" y="1240780"/>
            <a:ext cx="6086857" cy="4376440"/>
          </a:xfrm>
          <a:effectLst/>
        </p:spPr>
        <p:txBody>
          <a:bodyPr vert="horz" lIns="91440" tIns="45720" rIns="91440" bIns="45720" rtlCol="0" anchor="ctr">
            <a:normAutofit/>
          </a:bodyPr>
          <a:lstStyle/>
          <a:p>
            <a:pPr algn="r"/>
            <a:r>
              <a:rPr lang="en-US" sz="4400">
                <a:solidFill>
                  <a:schemeClr val="tx1"/>
                </a:solidFill>
              </a:rPr>
              <a:t>ANY QUESTIONS?</a:t>
            </a:r>
          </a:p>
        </p:txBody>
      </p:sp>
      <p:cxnSp>
        <p:nvCxnSpPr>
          <p:cNvPr id="15" name="Straight Connector 10">
            <a:extLst>
              <a:ext uri="{FF2B5EF4-FFF2-40B4-BE49-F238E27FC236}">
                <a16:creationId xmlns:a16="http://schemas.microsoft.com/office/drawing/2014/main" id="{90CF8BA8-E7AA-4F97-9E4C-CD11742FA0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260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0560" y="1804953"/>
            <a:ext cx="8880298" cy="4578092"/>
          </a:xfrm>
        </p:spPr>
        <p:txBody>
          <a:bodyPr/>
          <a:lstStyle/>
          <a:p>
            <a:r>
              <a:rPr lang="en-US" sz="1600" b="0" dirty="0">
                <a:latin typeface="+mn-lt"/>
                <a:cs typeface="Times New Roman" panose="02020603050405020304" pitchFamily="18" charset="0"/>
              </a:rPr>
              <a:t>At the same time, according to V. N. </a:t>
            </a:r>
            <a:r>
              <a:rPr lang="en-US" sz="1600" b="0" dirty="0" err="1">
                <a:latin typeface="+mn-lt"/>
                <a:cs typeface="Times New Roman" panose="02020603050405020304" pitchFamily="18" charset="0"/>
              </a:rPr>
              <a:t>Platonov</a:t>
            </a:r>
            <a:r>
              <a:rPr lang="en-US" sz="1600" b="0" dirty="0">
                <a:latin typeface="+mn-lt"/>
                <a:cs typeface="Times New Roman" panose="02020603050405020304" pitchFamily="18" charset="0"/>
              </a:rPr>
              <a:t>, even the most rational system of exercises will not lead to success if a huge number of external factors relating to the identification of the athlete's predisposition to the chosen sport, organizational and material and technical equipment of training process, provision of medical care and injury prevention, as well as social conditions, lifestyle, rational diet, material and family well-being, etc. are not considered.</a:t>
            </a:r>
            <a:br>
              <a:rPr lang="en-US" sz="1600" b="0" dirty="0">
                <a:latin typeface="+mn-lt"/>
                <a:cs typeface="Times New Roman" panose="02020603050405020304" pitchFamily="18" charset="0"/>
              </a:rPr>
            </a:br>
            <a:br>
              <a:rPr lang="en-US" sz="1600" b="0" dirty="0">
                <a:latin typeface="+mn-lt"/>
                <a:cs typeface="Times New Roman" panose="02020603050405020304" pitchFamily="18" charset="0"/>
              </a:rPr>
            </a:br>
            <a:r>
              <a:rPr lang="en-US" sz="1600" b="0" dirty="0">
                <a:latin typeface="+mn-lt"/>
                <a:cs typeface="Times New Roman" panose="02020603050405020304" pitchFamily="18" charset="0"/>
              </a:rPr>
              <a:t>The systematized process of sports training includes a number of components that determine the overall effectiveness of its functioning. Considering it from these positions, there are basic, most important components (subsystems) of the system of sports training: the competition system, training system and the system of additional factors that improve the effectiveness of their functioning. Each component has its purpose and at the same time is subordinated to the general laws of structure, functioning and development of the whole system, contributing to the solution of its main tasks and enhancing the action of other components.</a:t>
            </a:r>
            <a:endParaRPr lang="ru-RU" sz="1600" b="0" dirty="0">
              <a:latin typeface="+mn-lt"/>
              <a:cs typeface="Times New Roman" panose="02020603050405020304" pitchFamily="18" charset="0"/>
            </a:endParaRPr>
          </a:p>
        </p:txBody>
      </p:sp>
      <p:sp>
        <p:nvSpPr>
          <p:cNvPr id="3" name="Заголовок 1"/>
          <p:cNvSpPr txBox="1">
            <a:spLocks/>
          </p:cNvSpPr>
          <p:nvPr/>
        </p:nvSpPr>
        <p:spPr>
          <a:xfrm>
            <a:off x="1870560" y="900770"/>
            <a:ext cx="7893822" cy="559765"/>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solidFill>
                  <a:schemeClr val="tx1"/>
                </a:solidFill>
                <a:cs typeface="Times New Roman" panose="02020603050405020304" pitchFamily="18" charset="0"/>
              </a:rPr>
              <a:t>1. Defining the system of sports training</a:t>
            </a:r>
          </a:p>
        </p:txBody>
      </p:sp>
    </p:spTree>
    <p:extLst>
      <p:ext uri="{BB962C8B-B14F-4D97-AF65-F5344CB8AC3E}">
        <p14:creationId xmlns:p14="http://schemas.microsoft.com/office/powerpoint/2010/main" val="44240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0559" y="1804953"/>
            <a:ext cx="8853665" cy="4640235"/>
          </a:xfrm>
        </p:spPr>
        <p:txBody>
          <a:bodyPr/>
          <a:lstStyle/>
          <a:p>
            <a:r>
              <a:rPr lang="en-US" sz="1600" b="0" dirty="0">
                <a:latin typeface="+mn-lt"/>
                <a:cs typeface="Times New Roman" panose="02020603050405020304" pitchFamily="18" charset="0"/>
              </a:rPr>
              <a:t>The training process and participation in competition are closely interrelated. Training is primarily aimed at preparing and ensuring the athlete's ability to effectively perform competitive activities. At the same time, the competition exercise itself can serve as an effective training tool, being one of the most acute specialized means of general training of the athlete. Ensuring the athlete's ability to increase athletic performance is facilitated not only by a rational combination of training and competitive loads, but also by the use of effective means of recovery. The latter complement training and competition through concomitant effects, regimes and conditions in which they are carried out, as well as athletes' rest, the use of physiotherapeutic and pharmacological agents, specialized nutrition, helping to optimize the dynamics of the athlete's overall condition. The final success largely depends on the presence or absence, completeness and correctness of the use of one or another component in the process of multi-year training of a particular athlete. At the same time, it should be noted that the degree of their influence on the overall system of training at different stages varies significantly.</a:t>
            </a:r>
            <a:endParaRPr lang="ru-RU" sz="1600" b="0" dirty="0">
              <a:latin typeface="+mn-lt"/>
              <a:cs typeface="Times New Roman" panose="02020603050405020304" pitchFamily="18" charset="0"/>
            </a:endParaRPr>
          </a:p>
        </p:txBody>
      </p:sp>
      <p:sp>
        <p:nvSpPr>
          <p:cNvPr id="3" name="Заголовок 1"/>
          <p:cNvSpPr txBox="1">
            <a:spLocks/>
          </p:cNvSpPr>
          <p:nvPr/>
        </p:nvSpPr>
        <p:spPr>
          <a:xfrm>
            <a:off x="1870560" y="900771"/>
            <a:ext cx="7893822" cy="559765"/>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solidFill>
                  <a:schemeClr val="tx1"/>
                </a:solidFill>
                <a:cs typeface="Times New Roman" panose="02020603050405020304" pitchFamily="18" charset="0"/>
              </a:rPr>
              <a:t>1. Defining the system of sports training</a:t>
            </a:r>
          </a:p>
        </p:txBody>
      </p:sp>
    </p:spTree>
    <p:extLst>
      <p:ext uri="{BB962C8B-B14F-4D97-AF65-F5344CB8AC3E}">
        <p14:creationId xmlns:p14="http://schemas.microsoft.com/office/powerpoint/2010/main" val="3491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0560" y="1804950"/>
            <a:ext cx="8720500" cy="3406241"/>
          </a:xfrm>
        </p:spPr>
        <p:txBody>
          <a:bodyPr/>
          <a:lstStyle/>
          <a:p>
            <a:pPr algn="just"/>
            <a:r>
              <a:rPr lang="en-US" sz="1600" b="0" dirty="0">
                <a:latin typeface="+mn-lt"/>
                <a:cs typeface="Times New Roman" panose="02020603050405020304" pitchFamily="18" charset="0"/>
              </a:rPr>
              <a:t>Thus, only the consideration of the totality of means, methods, factors and conditions, with the help of which the improvement of the athlete's readiness for sports achievements is provided, can characterize the system of sports training. Generalization and comprehension of all the components of this rather complex process allow us to define the system of sports training as a long-term, multicomponent process, which is an ordered set of specific training and competitive means, their expedient organization in combination with external factors and conditions, whose interrelated use at the stages of long-term training, complementing and strengthening each other, provides the best preparedness of the athlete for achievements.</a:t>
            </a:r>
            <a:endParaRPr lang="ru-RU" sz="1600" b="0" dirty="0">
              <a:latin typeface="+mn-lt"/>
              <a:cs typeface="Times New Roman" panose="02020603050405020304" pitchFamily="18" charset="0"/>
            </a:endParaRPr>
          </a:p>
        </p:txBody>
      </p:sp>
      <p:sp>
        <p:nvSpPr>
          <p:cNvPr id="3" name="Заголовок 1"/>
          <p:cNvSpPr txBox="1">
            <a:spLocks/>
          </p:cNvSpPr>
          <p:nvPr/>
        </p:nvSpPr>
        <p:spPr>
          <a:xfrm>
            <a:off x="1870560" y="856382"/>
            <a:ext cx="7893822" cy="559765"/>
          </a:xfrm>
          <a:prstGeom prst="rect">
            <a:avLst/>
          </a:prstGeom>
        </p:spPr>
        <p:txBody>
          <a:bodyPr vert="horz" lIns="68580" tIns="34290" rIns="68580" bIns="3429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solidFill>
                  <a:schemeClr val="tx1"/>
                </a:solidFill>
                <a:cs typeface="Times New Roman" panose="02020603050405020304" pitchFamily="18" charset="0"/>
              </a:rPr>
              <a:t>1. Defining the system of sports training</a:t>
            </a:r>
          </a:p>
        </p:txBody>
      </p:sp>
    </p:spTree>
    <p:extLst>
      <p:ext uri="{BB962C8B-B14F-4D97-AF65-F5344CB8AC3E}">
        <p14:creationId xmlns:p14="http://schemas.microsoft.com/office/powerpoint/2010/main" val="100041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F1E0D4A3-ECB8-4689-ABDB-9CE848CE8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r>
              <a:rPr lang="en-US" sz="2800" dirty="0">
                <a:solidFill>
                  <a:schemeClr val="tx1"/>
                </a:solidFill>
              </a:rPr>
              <a:t>2. Competitive activity in the system of sports training</a:t>
            </a:r>
          </a:p>
        </p:txBody>
      </p:sp>
      <p:sp>
        <p:nvSpPr>
          <p:cNvPr id="12" name="Freeform: Shape 11">
            <a:extLst>
              <a:ext uri="{FF2B5EF4-FFF2-40B4-BE49-F238E27FC236}">
                <a16:creationId xmlns:a16="http://schemas.microsoft.com/office/drawing/2014/main" id="{8854772B-9C8F-4037-89E0-3A45208AB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Прямоугольник 2"/>
          <p:cNvSpPr/>
          <p:nvPr/>
        </p:nvSpPr>
        <p:spPr>
          <a:xfrm>
            <a:off x="1115732" y="2222287"/>
            <a:ext cx="9966953" cy="3636511"/>
          </a:xfrm>
          <a:prstGeom prst="rect">
            <a:avLst/>
          </a:prstGeom>
          <a:effectLst/>
        </p:spPr>
        <p:txBody>
          <a:bodyPr vert="horz" lIns="91440" tIns="45720" rIns="91440" bIns="45720" rtlCol="0" anchor="ctr">
            <a:normAutofit/>
          </a:bodyPr>
          <a:lstStyle/>
          <a:p>
            <a:pPr>
              <a:spcBef>
                <a:spcPct val="20000"/>
              </a:spcBef>
              <a:spcAft>
                <a:spcPts val="600"/>
              </a:spcAft>
              <a:buClr>
                <a:schemeClr val="accent1"/>
              </a:buClr>
            </a:pPr>
            <a:r>
              <a:rPr lang="en-US" dirty="0"/>
              <a:t>Competitive activity involves the demonstration and evaluation of athletes' abilities in various sports in accordance with their inherent rules, the content of motor actions, methods of competitive struggle and evaluation of results.</a:t>
            </a:r>
          </a:p>
        </p:txBody>
      </p:sp>
    </p:spTree>
    <p:extLst>
      <p:ext uri="{BB962C8B-B14F-4D97-AF65-F5344CB8AC3E}">
        <p14:creationId xmlns:p14="http://schemas.microsoft.com/office/powerpoint/2010/main" val="360886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F1E0D4A3-ECB8-4689-ABDB-9CE848CE8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r>
              <a:rPr lang="en-US" sz="2800">
                <a:solidFill>
                  <a:schemeClr val="tx1"/>
                </a:solidFill>
              </a:rPr>
              <a:t>2. Competitive activity in the system of sports training</a:t>
            </a:r>
          </a:p>
        </p:txBody>
      </p:sp>
      <p:sp>
        <p:nvSpPr>
          <p:cNvPr id="12" name="Freeform: Shape 11">
            <a:extLst>
              <a:ext uri="{FF2B5EF4-FFF2-40B4-BE49-F238E27FC236}">
                <a16:creationId xmlns:a16="http://schemas.microsoft.com/office/drawing/2014/main" id="{8854772B-9C8F-4037-89E0-3A45208AB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Прямоугольник 2"/>
          <p:cNvSpPr/>
          <p:nvPr/>
        </p:nvSpPr>
        <p:spPr>
          <a:xfrm>
            <a:off x="1115732" y="2222287"/>
            <a:ext cx="9966953" cy="3636511"/>
          </a:xfrm>
          <a:prstGeom prst="rect">
            <a:avLst/>
          </a:prstGeom>
          <a:effectLst/>
        </p:spPr>
        <p:txBody>
          <a:bodyPr vert="horz" lIns="91440" tIns="45720" rIns="91440" bIns="45720" rtlCol="0" anchor="ctr">
            <a:normAutofit/>
          </a:bodyPr>
          <a:lstStyle/>
          <a:p>
            <a:pPr>
              <a:lnSpc>
                <a:spcPct val="90000"/>
              </a:lnSpc>
              <a:spcBef>
                <a:spcPct val="20000"/>
              </a:spcBef>
              <a:spcAft>
                <a:spcPts val="600"/>
              </a:spcAft>
              <a:buClr>
                <a:schemeClr val="accent1"/>
              </a:buClr>
            </a:pPr>
            <a:r>
              <a:rPr lang="en-US" dirty="0"/>
              <a:t>Clear and complete knowledge of the content and results of competitive activity in each individual sport is necessary primarily to:</a:t>
            </a:r>
          </a:p>
          <a:p>
            <a:pPr>
              <a:lnSpc>
                <a:spcPct val="90000"/>
              </a:lnSpc>
              <a:spcBef>
                <a:spcPct val="20000"/>
              </a:spcBef>
              <a:spcAft>
                <a:spcPts val="600"/>
              </a:spcAft>
              <a:buClr>
                <a:schemeClr val="accent1"/>
              </a:buClr>
              <a:buFont typeface="Wingdings 2" charset="2"/>
              <a:buChar char=""/>
            </a:pPr>
            <a:r>
              <a:rPr lang="en-US" dirty="0"/>
              <a:t> determining the overall training strategy - the choice of means, methods of training, training load parameters, the use of extra-training factors;</a:t>
            </a:r>
          </a:p>
          <a:p>
            <a:pPr>
              <a:lnSpc>
                <a:spcPct val="90000"/>
              </a:lnSpc>
              <a:spcBef>
                <a:spcPct val="20000"/>
              </a:spcBef>
              <a:spcAft>
                <a:spcPts val="600"/>
              </a:spcAft>
              <a:buClr>
                <a:schemeClr val="accent1"/>
              </a:buClr>
              <a:buFont typeface="Wingdings 2" charset="2"/>
              <a:buChar char=""/>
            </a:pPr>
            <a:r>
              <a:rPr lang="en-US" dirty="0"/>
              <a:t> objectivization of sports results in a particular competition - the possibility to quickly and accurately identify the causes of success or failure</a:t>
            </a:r>
          </a:p>
          <a:p>
            <a:pPr>
              <a:lnSpc>
                <a:spcPct val="90000"/>
              </a:lnSpc>
              <a:spcBef>
                <a:spcPct val="20000"/>
              </a:spcBef>
              <a:spcAft>
                <a:spcPts val="600"/>
              </a:spcAft>
              <a:buClr>
                <a:schemeClr val="accent1"/>
              </a:buClr>
              <a:buFont typeface="Wingdings 2" charset="2"/>
              <a:buChar char=""/>
            </a:pPr>
            <a:r>
              <a:rPr lang="en-US" dirty="0"/>
              <a:t> to make timely corrections to training plans;</a:t>
            </a:r>
          </a:p>
          <a:p>
            <a:pPr>
              <a:lnSpc>
                <a:spcPct val="90000"/>
              </a:lnSpc>
              <a:spcBef>
                <a:spcPct val="20000"/>
              </a:spcBef>
              <a:spcAft>
                <a:spcPts val="600"/>
              </a:spcAft>
              <a:buClr>
                <a:schemeClr val="accent1"/>
              </a:buClr>
              <a:buFont typeface="Wingdings 2" charset="2"/>
              <a:buChar char=""/>
            </a:pPr>
            <a:r>
              <a:rPr lang="en-US" dirty="0"/>
              <a:t> to increase the efficiency of the tactical preparation, in particular the choice of tactical variant of performance in the concrete contest adequate to the purpose of the performance and the possibilities of the supposed opponents;</a:t>
            </a:r>
          </a:p>
          <a:p>
            <a:pPr>
              <a:lnSpc>
                <a:spcPct val="90000"/>
              </a:lnSpc>
              <a:spcBef>
                <a:spcPct val="20000"/>
              </a:spcBef>
              <a:spcAft>
                <a:spcPts val="600"/>
              </a:spcAft>
              <a:buClr>
                <a:schemeClr val="accent1"/>
              </a:buClr>
              <a:buFont typeface="Wingdings 2" charset="2"/>
              <a:buChar char=""/>
            </a:pPr>
            <a:r>
              <a:rPr lang="en-US" dirty="0"/>
              <a:t> modeling in training the conditions of real competitions.</a:t>
            </a:r>
          </a:p>
        </p:txBody>
      </p:sp>
    </p:spTree>
    <p:extLst>
      <p:ext uri="{BB962C8B-B14F-4D97-AF65-F5344CB8AC3E}">
        <p14:creationId xmlns:p14="http://schemas.microsoft.com/office/powerpoint/2010/main" val="114332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F1E0D4A3-ECB8-4689-ABDB-9CE848CE8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r>
              <a:rPr lang="en-US" sz="2800">
                <a:solidFill>
                  <a:schemeClr val="tx1"/>
                </a:solidFill>
              </a:rPr>
              <a:t>2. Competitive activity in the system of sports training</a:t>
            </a:r>
          </a:p>
        </p:txBody>
      </p:sp>
      <p:sp>
        <p:nvSpPr>
          <p:cNvPr id="12" name="Freeform: Shape 11">
            <a:extLst>
              <a:ext uri="{FF2B5EF4-FFF2-40B4-BE49-F238E27FC236}">
                <a16:creationId xmlns:a16="http://schemas.microsoft.com/office/drawing/2014/main" id="{8854772B-9C8F-4037-89E0-3A45208AB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Прямоугольник 2"/>
          <p:cNvSpPr/>
          <p:nvPr/>
        </p:nvSpPr>
        <p:spPr>
          <a:xfrm>
            <a:off x="1115732" y="2222287"/>
            <a:ext cx="9966953" cy="3636511"/>
          </a:xfrm>
          <a:prstGeom prst="rect">
            <a:avLst/>
          </a:prstGeom>
          <a:effectLst/>
        </p:spPr>
        <p:txBody>
          <a:bodyPr vert="horz" lIns="91440" tIns="45720" rIns="91440" bIns="45720" rtlCol="0" anchor="ctr">
            <a:normAutofit/>
          </a:bodyPr>
          <a:lstStyle/>
          <a:p>
            <a:pPr>
              <a:spcBef>
                <a:spcPct val="20000"/>
              </a:spcBef>
              <a:spcAft>
                <a:spcPts val="600"/>
              </a:spcAft>
              <a:buClr>
                <a:schemeClr val="accent1"/>
              </a:buClr>
            </a:pPr>
            <a:r>
              <a:rPr lang="en-US" dirty="0"/>
              <a:t>Competitive activity has a great impact on the athlete's body. It is connected both with its extreme motor modes (maximum speed of movements and actions; manifestation of maximum strength, endurance; coordination complexity of actions with elements of risk, etc.), and with nervous and emotional stresses, stress effects associated with the social status of competitions, their prestige, etc.</a:t>
            </a:r>
          </a:p>
          <a:p>
            <a:pPr>
              <a:spcBef>
                <a:spcPct val="20000"/>
              </a:spcBef>
              <a:spcAft>
                <a:spcPts val="600"/>
              </a:spcAft>
              <a:buClr>
                <a:schemeClr val="accent1"/>
              </a:buClr>
              <a:buFont typeface="Wingdings 2" charset="2"/>
              <a:buChar char=""/>
            </a:pPr>
            <a:endParaRPr lang="en-US" dirty="0"/>
          </a:p>
          <a:p>
            <a:pPr>
              <a:spcBef>
                <a:spcPct val="20000"/>
              </a:spcBef>
              <a:spcAft>
                <a:spcPts val="600"/>
              </a:spcAft>
              <a:buClr>
                <a:schemeClr val="accent1"/>
              </a:buClr>
            </a:pPr>
            <a:r>
              <a:rPr lang="en-US" dirty="0"/>
              <a:t>Therefore, in recent years much more attention has been paid to the study of the laws of competitive activity.</a:t>
            </a:r>
          </a:p>
        </p:txBody>
      </p:sp>
    </p:spTree>
    <p:extLst>
      <p:ext uri="{BB962C8B-B14F-4D97-AF65-F5344CB8AC3E}">
        <p14:creationId xmlns:p14="http://schemas.microsoft.com/office/powerpoint/2010/main" val="239583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F1E0D4A3-ECB8-4689-ABDB-9CE848CE8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0000" y="447188"/>
            <a:ext cx="10571998" cy="970450"/>
          </a:xfrm>
          <a:effectLst/>
        </p:spPr>
        <p:txBody>
          <a:bodyPr vert="horz" lIns="91440" tIns="45720" rIns="91440" bIns="45720" rtlCol="0" anchor="ctr">
            <a:normAutofit/>
          </a:bodyPr>
          <a:lstStyle/>
          <a:p>
            <a:pPr algn="ctr"/>
            <a:r>
              <a:rPr lang="en-US" sz="2800">
                <a:solidFill>
                  <a:schemeClr val="tx1"/>
                </a:solidFill>
              </a:rPr>
              <a:t>2. Competitive activity in the system of sports training</a:t>
            </a:r>
          </a:p>
        </p:txBody>
      </p:sp>
      <p:sp>
        <p:nvSpPr>
          <p:cNvPr id="12" name="Freeform: Shape 11">
            <a:extLst>
              <a:ext uri="{FF2B5EF4-FFF2-40B4-BE49-F238E27FC236}">
                <a16:creationId xmlns:a16="http://schemas.microsoft.com/office/drawing/2014/main" id="{8854772B-9C8F-4037-89E0-3A45208AB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093" y="1576408"/>
            <a:ext cx="10917814"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Прямоугольник 2"/>
          <p:cNvSpPr/>
          <p:nvPr/>
        </p:nvSpPr>
        <p:spPr>
          <a:xfrm>
            <a:off x="1115732" y="2222287"/>
            <a:ext cx="9966953" cy="3636511"/>
          </a:xfrm>
          <a:prstGeom prst="rect">
            <a:avLst/>
          </a:prstGeom>
          <a:effectLst/>
        </p:spPr>
        <p:txBody>
          <a:bodyPr vert="horz" lIns="91440" tIns="45720" rIns="91440" bIns="45720" rtlCol="0" anchor="ctr">
            <a:normAutofit/>
          </a:bodyPr>
          <a:lstStyle/>
          <a:p>
            <a:pPr>
              <a:lnSpc>
                <a:spcPct val="90000"/>
              </a:lnSpc>
              <a:spcBef>
                <a:spcPct val="20000"/>
              </a:spcBef>
              <a:spcAft>
                <a:spcPts val="600"/>
              </a:spcAft>
              <a:buClr>
                <a:schemeClr val="accent1"/>
              </a:buClr>
            </a:pPr>
            <a:r>
              <a:rPr lang="en-US" sz="1700" dirty="0"/>
              <a:t>The phase structure of an athlete's competitive activity:</a:t>
            </a:r>
          </a:p>
          <a:p>
            <a:pPr>
              <a:lnSpc>
                <a:spcPct val="90000"/>
              </a:lnSpc>
              <a:spcBef>
                <a:spcPct val="20000"/>
              </a:spcBef>
              <a:spcAft>
                <a:spcPts val="600"/>
              </a:spcAft>
              <a:buClr>
                <a:schemeClr val="accent1"/>
              </a:buClr>
              <a:buFont typeface="Wingdings 2" charset="2"/>
              <a:buChar char=""/>
            </a:pPr>
            <a:r>
              <a:rPr lang="en-US" sz="1700" b="1" u="sng" dirty="0"/>
              <a:t>The first phase </a:t>
            </a:r>
            <a:r>
              <a:rPr lang="en-US" sz="1700" dirty="0"/>
              <a:t>- pre-start - consists of psychological adjustment and pre-competition warm-up, which often differs significantly from the training phase.</a:t>
            </a:r>
          </a:p>
          <a:p>
            <a:pPr>
              <a:lnSpc>
                <a:spcPct val="90000"/>
              </a:lnSpc>
              <a:spcBef>
                <a:spcPct val="20000"/>
              </a:spcBef>
              <a:spcAft>
                <a:spcPts val="600"/>
              </a:spcAft>
              <a:buClr>
                <a:schemeClr val="accent1"/>
              </a:buClr>
              <a:buFont typeface="Wingdings 2" charset="2"/>
              <a:buChar char=""/>
            </a:pPr>
            <a:r>
              <a:rPr lang="en-US" sz="1700" b="1" u="sng" dirty="0"/>
              <a:t>The second phase </a:t>
            </a:r>
            <a:r>
              <a:rPr lang="en-US" sz="1700" dirty="0"/>
              <a:t>- the competition itself - includes the built model of technical and tactical actions, the process of sports rivalry itself and correction of individual elements of competitive activity in the process of competition.</a:t>
            </a:r>
          </a:p>
          <a:p>
            <a:pPr>
              <a:lnSpc>
                <a:spcPct val="90000"/>
              </a:lnSpc>
              <a:spcBef>
                <a:spcPct val="20000"/>
              </a:spcBef>
              <a:spcAft>
                <a:spcPts val="600"/>
              </a:spcAft>
              <a:buClr>
                <a:schemeClr val="accent1"/>
              </a:buClr>
              <a:buFont typeface="Wingdings 2" charset="2"/>
              <a:buChar char=""/>
            </a:pPr>
            <a:r>
              <a:rPr lang="en-US" sz="1700" b="1" u="sng" dirty="0"/>
              <a:t>The third phase </a:t>
            </a:r>
            <a:r>
              <a:rPr lang="en-US" sz="1700" dirty="0"/>
              <a:t>- aftereffect - includes the near recovery phase (the final physical load of low intensity, often called "warm-up"), analysis of the competition and long-range recovery with possible exit to the supercompensation phase (state higher than before the start).</a:t>
            </a:r>
          </a:p>
          <a:p>
            <a:pPr>
              <a:lnSpc>
                <a:spcPct val="90000"/>
              </a:lnSpc>
              <a:spcBef>
                <a:spcPct val="20000"/>
              </a:spcBef>
              <a:spcAft>
                <a:spcPts val="600"/>
              </a:spcAft>
              <a:buClr>
                <a:schemeClr val="accent1"/>
              </a:buClr>
              <a:buFont typeface="Wingdings 2" charset="2"/>
              <a:buChar char=""/>
            </a:pPr>
            <a:endParaRPr lang="en-US" sz="1700" dirty="0"/>
          </a:p>
          <a:p>
            <a:pPr>
              <a:lnSpc>
                <a:spcPct val="90000"/>
              </a:lnSpc>
              <a:spcBef>
                <a:spcPct val="20000"/>
              </a:spcBef>
              <a:spcAft>
                <a:spcPts val="600"/>
              </a:spcAft>
              <a:buClr>
                <a:schemeClr val="accent1"/>
              </a:buClr>
            </a:pPr>
            <a:r>
              <a:rPr lang="en-US" sz="1700" dirty="0"/>
              <a:t>An athlete in the process of competitive activity should have a specific system of goals, resources for their implementation, information for decision-making.</a:t>
            </a:r>
          </a:p>
        </p:txBody>
      </p:sp>
    </p:spTree>
    <p:extLst>
      <p:ext uri="{BB962C8B-B14F-4D97-AF65-F5344CB8AC3E}">
        <p14:creationId xmlns:p14="http://schemas.microsoft.com/office/powerpoint/2010/main" val="1829603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Цитаты">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Цитаты">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Цитаты">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D1BD2F-B221-40C7-B129-8D374D6DB51C}"/>
</file>

<file path=customXml/itemProps2.xml><?xml version="1.0" encoding="utf-8"?>
<ds:datastoreItem xmlns:ds="http://schemas.openxmlformats.org/officeDocument/2006/customXml" ds:itemID="{82EAA400-2302-47CB-8073-9790062DA111}"/>
</file>

<file path=customXml/itemProps3.xml><?xml version="1.0" encoding="utf-8"?>
<ds:datastoreItem xmlns:ds="http://schemas.openxmlformats.org/officeDocument/2006/customXml" ds:itemID="{C3287877-1CAA-47D0-B674-07B792D577A0}"/>
</file>

<file path=docProps/app.xml><?xml version="1.0" encoding="utf-8"?>
<Properties xmlns="http://schemas.openxmlformats.org/officeDocument/2006/extended-properties" xmlns:vt="http://schemas.openxmlformats.org/officeDocument/2006/docPropsVTypes">
  <Template>TM03457503[[fn=Цитаты]]</Template>
  <TotalTime>70</TotalTime>
  <Words>2993</Words>
  <Application>Microsoft Office PowerPoint</Application>
  <PresentationFormat>Широкоэкранный</PresentationFormat>
  <Paragraphs>81</Paragraphs>
  <Slides>22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22</vt:i4>
      </vt:variant>
    </vt:vector>
  </HeadingPairs>
  <TitlesOfParts>
    <vt:vector size="25" baseType="lpstr">
      <vt:lpstr>Century Gothic</vt:lpstr>
      <vt:lpstr>Wingdings 2</vt:lpstr>
      <vt:lpstr>Цитаты</vt:lpstr>
      <vt:lpstr>General characteristics of the sports training system</vt:lpstr>
      <vt:lpstr>The term "athletic training" is used to describe a highly complex organized process with a wide range of activities involving the use of a variety of factors, tools and methods that effectively help an individual athlete or group of athletes to improve in their chosen sport and ensure the best possible readiness for growth of achievement.  The preparation of a highly skilled athlete is, as a rule, a long process, covering a period of 8 to 20 years and more. According to L.P. Matveev, "the system orderly process of athlete's training is a long-term pedagogically regulated process, in which the mentor systematically transfers and assimilates certain knowledge necessary in sport, provides formation and improvement of abilities and skills along with education of physical, volitional, moral and other qualities necessary for progression in sport.</vt:lpstr>
      <vt:lpstr>At the same time, according to V. N. Platonov, even the most rational system of exercises will not lead to success if a huge number of external factors relating to the identification of the athlete's predisposition to the chosen sport, organizational and material and technical equipment of training process, provision of medical care and injury prevention, as well as social conditions, lifestyle, rational diet, material and family well-being, etc. are not considered.  The systematized process of sports training includes a number of components that determine the overall effectiveness of its functioning. Considering it from these positions, there are basic, most important components (subsystems) of the system of sports training: the competition system, training system and the system of additional factors that improve the effectiveness of their functioning. Each component has its purpose and at the same time is subordinated to the general laws of structure, functioning and development of the whole system, contributing to the solution of its main tasks and enhancing the action of other components.</vt:lpstr>
      <vt:lpstr>The training process and participation in competition are closely interrelated. Training is primarily aimed at preparing and ensuring the athlete's ability to effectively perform competitive activities. At the same time, the competition exercise itself can serve as an effective training tool, being one of the most acute specialized means of general training of the athlete. Ensuring the athlete's ability to increase athletic performance is facilitated not only by a rational combination of training and competitive loads, but also by the use of effective means of recovery. The latter complement training and competition through concomitant effects, regimes and conditions in which they are carried out, as well as athletes' rest, the use of physiotherapeutic and pharmacological agents, specialized nutrition, helping to optimize the dynamics of the athlete's overall condition. The final success largely depends on the presence or absence, completeness and correctness of the use of one or another component in the process of multi-year training of a particular athlete. At the same time, it should be noted that the degree of their influence on the overall system of training at different stages varies significantly.</vt:lpstr>
      <vt:lpstr>Thus, only the consideration of the totality of means, methods, factors and conditions, with the help of which the improvement of the athlete's readiness for sports achievements is provided, can characterize the system of sports training. Generalization and comprehension of all the components of this rather complex process allow us to define the system of sports training as a long-term, multicomponent process, which is an ordered set of specific training and competitive means, their expedient organization in combination with external factors and conditions, whose interrelated use at the stages of long-term training, complementing and strengthening each other, provides the best preparedness of the athlete for achievements.</vt:lpstr>
      <vt:lpstr>2. Competitive activity in the system of sports training</vt:lpstr>
      <vt:lpstr>2. Competitive activity in the system of sports training</vt:lpstr>
      <vt:lpstr>2. Competitive activity in the system of sports training</vt:lpstr>
      <vt:lpstr>2. Competitive activity in the system of sports training</vt:lpstr>
      <vt:lpstr>2. Competitive activity in the system of sports training</vt:lpstr>
      <vt:lpstr>2. Competitive activity in the system of sports training</vt:lpstr>
      <vt:lpstr>3. Training system</vt:lpstr>
      <vt:lpstr>3. Training system</vt:lpstr>
      <vt:lpstr>3. Training system</vt:lpstr>
      <vt:lpstr>4. Factors that increase the efficiency of training and competitive activities</vt:lpstr>
      <vt:lpstr>4. Factors that increase the efficiency of training and competitive activities</vt:lpstr>
      <vt:lpstr>4. Factors that increase the efficiency of training and competitive activities</vt:lpstr>
      <vt:lpstr>4. Factors that increase the efficiency of training and competitive activities</vt:lpstr>
      <vt:lpstr>4. Factors that increase the efficiency of training and competitive activities</vt:lpstr>
      <vt:lpstr>4. Factors that increase the efficiency of training and competitive activities</vt:lpstr>
      <vt:lpstr>4. Factors that increase the efficiency of training and competitive activities</vt:lpstr>
      <vt:lpstr>ANY QUESTIONS?</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СПОРТИВНЫЕ ДОСТИЖЕНИЯ – ИХ СОЦИАЛЬНАЯ ЗНАЧИМОСТЬ И ТЕНДЕНЦИИ РАЗВИТИЯ</dc:title>
  <dc:creator>Елизавета</dc:creator>
  <cp:lastModifiedBy>cyberbirdik@outlook.com</cp:lastModifiedBy>
  <cp:revision>7</cp:revision>
  <dcterms:created xsi:type="dcterms:W3CDTF">2021-11-28T17:24:44Z</dcterms:created>
  <dcterms:modified xsi:type="dcterms:W3CDTF">2021-12-09T22:12:19Z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