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26" r:id="rId2"/>
    <p:sldId id="257" r:id="rId3"/>
    <p:sldId id="291" r:id="rId4"/>
    <p:sldId id="471" r:id="rId5"/>
    <p:sldId id="386" r:id="rId6"/>
    <p:sldId id="387" r:id="rId7"/>
    <p:sldId id="304" r:id="rId8"/>
    <p:sldId id="473" r:id="rId9"/>
    <p:sldId id="360" r:id="rId10"/>
    <p:sldId id="293" r:id="rId11"/>
    <p:sldId id="475" r:id="rId12"/>
    <p:sldId id="345" r:id="rId13"/>
    <p:sldId id="389" r:id="rId14"/>
    <p:sldId id="479" r:id="rId15"/>
    <p:sldId id="305" r:id="rId16"/>
    <p:sldId id="348" r:id="rId17"/>
    <p:sldId id="306" r:id="rId18"/>
    <p:sldId id="349" r:id="rId19"/>
    <p:sldId id="350" r:id="rId20"/>
    <p:sldId id="388" r:id="rId21"/>
    <p:sldId id="355" r:id="rId22"/>
    <p:sldId id="356" r:id="rId23"/>
    <p:sldId id="294" r:id="rId24"/>
    <p:sldId id="295" r:id="rId25"/>
    <p:sldId id="296" r:id="rId26"/>
    <p:sldId id="362" r:id="rId27"/>
    <p:sldId id="361" r:id="rId28"/>
    <p:sldId id="390" r:id="rId29"/>
    <p:sldId id="391" r:id="rId30"/>
    <p:sldId id="392"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0D2"/>
    <a:srgbClr val="99CCFF"/>
    <a:srgbClr val="8CE8F4"/>
    <a:srgbClr val="FFFF66"/>
    <a:srgbClr val="C1F1D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9" autoAdjust="0"/>
    <p:restoredTop sz="74815" autoAdjust="0"/>
  </p:normalViewPr>
  <p:slideViewPr>
    <p:cSldViewPr>
      <p:cViewPr varScale="1">
        <p:scale>
          <a:sx n="67" d="100"/>
          <a:sy n="67" d="100"/>
        </p:scale>
        <p:origin x="139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8785D01-1FC5-46BE-AFF1-318830B860B8}" type="datetimeFigureOut">
              <a:rPr lang="ru-RU"/>
              <a:pPr>
                <a:defRPr/>
              </a:pPr>
              <a:t>06.04.2021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2A3BB3-4B3B-4B78-9D94-D79CC384B152}" type="slidenum">
              <a:rPr lang="ru-RU"/>
              <a:pPr>
                <a:defRPr/>
              </a:pPr>
              <a:t>‹#›</a:t>
            </a:fld>
            <a:endParaRPr lang="ru-RU"/>
          </a:p>
        </p:txBody>
      </p:sp>
    </p:spTree>
    <p:extLst>
      <p:ext uri="{BB962C8B-B14F-4D97-AF65-F5344CB8AC3E}">
        <p14:creationId xmlns:p14="http://schemas.microsoft.com/office/powerpoint/2010/main" val="3808808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хочу похвалить: всех тех, кто выполняет домашние задания, последнее время очень активизировались.</a:t>
            </a:r>
            <a:endParaRPr lang="en-US" sz="1200" b="0" i="0" kern="1200" dirty="0">
              <a:solidFill>
                <a:schemeClr val="tx1"/>
              </a:solidFill>
              <a:effectLst/>
              <a:latin typeface="+mn-lt"/>
              <a:ea typeface="+mn-ea"/>
              <a:cs typeface="+mn-cs"/>
            </a:endParaRPr>
          </a:p>
          <a:p>
            <a:r>
              <a:rPr lang="en-US" dirty="0"/>
              <a:t>I want to praise everyone who does their homework, they have become very active lately.</a:t>
            </a:r>
          </a:p>
          <a:p>
            <a:r>
              <a:rPr lang="en-US" dirty="0"/>
              <a:t>lately, as you noticed, I have not given homework.</a:t>
            </a:r>
          </a:p>
          <a:p>
            <a:r>
              <a:rPr lang="en-US" dirty="0"/>
              <a:t>but that doesn't mean the homework has stopped.</a:t>
            </a:r>
          </a:p>
          <a:p>
            <a:r>
              <a:rPr lang="en-US" dirty="0"/>
              <a:t>this week you will already receive individual assignments in the chat to prepare for the upcoming seminars. so be careful</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a:t>
            </a:fld>
            <a:endParaRPr lang="ru-RU"/>
          </a:p>
        </p:txBody>
      </p:sp>
    </p:spTree>
    <p:extLst>
      <p:ext uri="{BB962C8B-B14F-4D97-AF65-F5344CB8AC3E}">
        <p14:creationId xmlns:p14="http://schemas.microsoft.com/office/powerpoint/2010/main" val="278931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dirty="0">
                <a:hlinkClick r:id="rId3" action="ppaction://hlinksldjump"/>
              </a:rPr>
              <a:t>Переговоры, посредничество</a:t>
            </a:r>
            <a:endParaRPr lang="en-US" sz="1200" dirty="0">
              <a:solidFill>
                <a:schemeClr val="tx2"/>
              </a:solidFill>
            </a:endParaRPr>
          </a:p>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2</a:t>
            </a:fld>
            <a:endParaRPr lang="ru-RU"/>
          </a:p>
        </p:txBody>
      </p:sp>
    </p:spTree>
    <p:extLst>
      <p:ext uri="{BB962C8B-B14F-4D97-AF65-F5344CB8AC3E}">
        <p14:creationId xmlns:p14="http://schemas.microsoft.com/office/powerpoint/2010/main" val="106942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last lesson we considered the issue with you</a:t>
            </a:r>
            <a:r>
              <a:rPr lang="ru-RU" dirty="0"/>
              <a:t> </a:t>
            </a:r>
            <a:r>
              <a:rPr lang="en-US" sz="1200" dirty="0">
                <a:hlinkClick r:id="rId2" action="ppaction://hlinksldjump"/>
              </a:rPr>
              <a:t>Communication</a:t>
            </a:r>
            <a:r>
              <a:rPr lang="ru-RU" sz="1200" dirty="0">
                <a:hlinkClick r:id="rId2" action="ppaction://hlinksldjump"/>
              </a:rPr>
              <a:t> </a:t>
            </a:r>
            <a:r>
              <a:rPr lang="en-US" sz="1200" dirty="0">
                <a:hlinkClick r:id="rId2" action="ppaction://hlinksldjump"/>
              </a:rPr>
              <a:t>process</a:t>
            </a:r>
            <a:r>
              <a:rPr lang="ru-RU" sz="1200" dirty="0">
                <a:hlinkClick r:id="rId2" action="ppaction://hlinksldjump"/>
              </a:rPr>
              <a:t> </a:t>
            </a:r>
            <a:endParaRPr lang="ru-R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2"/>
                </a:solidFill>
              </a:rPr>
              <a:t>Today we will dwell on the problem of conflicts in organizations.</a:t>
            </a:r>
          </a:p>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3</a:t>
            </a:fld>
            <a:endParaRPr lang="ru-RU"/>
          </a:p>
        </p:txBody>
      </p:sp>
    </p:spTree>
    <p:extLst>
      <p:ext uri="{BB962C8B-B14F-4D97-AF65-F5344CB8AC3E}">
        <p14:creationId xmlns:p14="http://schemas.microsoft.com/office/powerpoint/2010/main" val="146831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8</a:t>
            </a:fld>
            <a:endParaRPr lang="ru-RU"/>
          </a:p>
        </p:txBody>
      </p:sp>
    </p:spTree>
    <p:extLst>
      <p:ext uri="{BB962C8B-B14F-4D97-AF65-F5344CB8AC3E}">
        <p14:creationId xmlns:p14="http://schemas.microsoft.com/office/powerpoint/2010/main" val="179634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eaLnBrk="1" hangingPunct="1"/>
            <a:r>
              <a:rPr lang="ru-RU" sz="1200" b="1" dirty="0"/>
              <a:t>Различия </a:t>
            </a:r>
            <a:r>
              <a:rPr lang="ru-RU" sz="1200" b="1" dirty="0" err="1"/>
              <a:t>пуловой</a:t>
            </a:r>
            <a:r>
              <a:rPr lang="ru-RU" sz="1200" b="1" dirty="0"/>
              <a:t> и последовательной зависимостью</a:t>
            </a:r>
            <a:r>
              <a:rPr lang="ru-RU" sz="1200" dirty="0"/>
              <a:t>. </a:t>
            </a:r>
            <a:r>
              <a:rPr lang="ru-RU" sz="1200" dirty="0" err="1"/>
              <a:t>Пуловая</a:t>
            </a:r>
            <a:r>
              <a:rPr lang="ru-RU" sz="1200" dirty="0"/>
              <a:t> зависимость возникает между подразделениями в рамках одной организации, не предполагает непосредственных контактов групп между собой. Последовательная зависимость определяется производственной взаимозависимостью групп друг от друга; завершение работы одной группы является началом работы другой группы. </a:t>
            </a:r>
            <a:r>
              <a:rPr lang="ru-RU" sz="1200" dirty="0" err="1"/>
              <a:t>Пуловая</a:t>
            </a:r>
            <a:r>
              <a:rPr lang="ru-RU" sz="1200" dirty="0"/>
              <a:t> зависимость вызывает меньше конфликтов.</a:t>
            </a:r>
          </a:p>
          <a:p>
            <a:pPr algn="just" eaLnBrk="1" hangingPunct="1"/>
            <a:r>
              <a:rPr lang="ru-RU" sz="1200" b="1" dirty="0"/>
              <a:t>Структура системы вознаграждения.</a:t>
            </a:r>
            <a:r>
              <a:rPr lang="ru-RU" sz="1200" dirty="0"/>
              <a:t> Предполагает построение всей системы вознаграждения деятельности каждой группы вне зависимости от коллективного результата. Соперничество, различные предпочтения, несовпадение восприятия целей деятельности организации, значимости вкладов каждой из групп. Используется для увеличения отдачи от групп</a:t>
            </a:r>
          </a:p>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10</a:t>
            </a:fld>
            <a:endParaRPr lang="ru-RU"/>
          </a:p>
        </p:txBody>
      </p:sp>
    </p:spTree>
    <p:extLst>
      <p:ext uri="{BB962C8B-B14F-4D97-AF65-F5344CB8AC3E}">
        <p14:creationId xmlns:p14="http://schemas.microsoft.com/office/powerpoint/2010/main" val="67515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dirty="0"/>
              <a:t>Ограниченность ресурсов.</a:t>
            </a:r>
            <a:r>
              <a:rPr lang="ru-RU" sz="1200" dirty="0"/>
              <a:t> Предполагает, что реализация целей одной группы при использовании одних и тех же ресурсов ущемляет возможности другой группы</a:t>
            </a:r>
          </a:p>
          <a:p>
            <a:pPr algn="just"/>
            <a:r>
              <a:rPr lang="ru-RU" sz="1200" b="1" dirty="0"/>
              <a:t>Различные временные горизонты</a:t>
            </a:r>
            <a:r>
              <a:rPr lang="ru-RU" sz="1200" dirty="0"/>
              <a:t>. Различное восприятие времени, необходимого для реализации целей каждой группой. Проблемы и вопросы, критичные для одной группы, не признаются существенными для другой. Усиливается при последовательной зависимости между группами</a:t>
            </a:r>
          </a:p>
          <a:p>
            <a:pPr algn="just"/>
            <a:r>
              <a:rPr lang="ru-RU" sz="1200" b="1" dirty="0"/>
              <a:t>Несоответствие статуса.</a:t>
            </a:r>
            <a:r>
              <a:rPr lang="ru-RU" sz="1200" dirty="0"/>
              <a:t> Предполагает, что группы с одним статусом в рамках организации могут негативно воспринимать участников других групп с меньшим, по их мнению, статусом. </a:t>
            </a:r>
          </a:p>
          <a:p>
            <a:pPr algn="just"/>
            <a:r>
              <a:rPr lang="ru-RU" sz="1200" b="1" dirty="0"/>
              <a:t>Неадекватное восприятие</a:t>
            </a:r>
            <a:r>
              <a:rPr lang="ru-RU" sz="1200" dirty="0"/>
              <a:t>. Различное восприятие одних и тех же событий разными группами в силу существующих норм, стереотипов</a:t>
            </a:r>
          </a:p>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12</a:t>
            </a:fld>
            <a:endParaRPr lang="ru-RU"/>
          </a:p>
        </p:txBody>
      </p:sp>
    </p:spTree>
    <p:extLst>
      <p:ext uri="{BB962C8B-B14F-4D97-AF65-F5344CB8AC3E}">
        <p14:creationId xmlns:p14="http://schemas.microsoft.com/office/powerpoint/2010/main" val="334762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839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a:t>Размер створок может меняться: если мы разговариваем с другом, то самой большой створкой является открытое окно; если мы сидим на экзамене, то самым большим окном является слепое (мы не знаем, что о нас думает преподаватель в этот момент) или закрытое (если мы списываем).</a:t>
            </a:r>
            <a:endParaRPr lang="en-US" dirty="0"/>
          </a:p>
          <a:p>
            <a:pPr eaLnBrk="1" hangingPunct="1">
              <a:spcBef>
                <a:spcPct val="0"/>
              </a:spcBef>
            </a:pPr>
            <a:endParaRPr lang="en-US" dirty="0"/>
          </a:p>
          <a:p>
            <a:pPr eaLnBrk="1" hangingPunct="1">
              <a:spcBef>
                <a:spcPct val="0"/>
              </a:spcBef>
            </a:pPr>
            <a:r>
              <a:rPr lang="en-US" dirty="0"/>
              <a:t>The size of the flaps can change: if we talk to another, then the largest flap is an open window; if we sit on the exam, then the largest window is blind (we do not know what the teacher thinks of us at this moment) or closed (if we write off).</a:t>
            </a:r>
            <a:endParaRPr lang="ru-RU" dirty="0"/>
          </a:p>
        </p:txBody>
      </p:sp>
      <p:sp>
        <p:nvSpPr>
          <p:cNvPr id="839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B47A67-B42C-4875-8D4B-18FE070544CA}" type="slidenum">
              <a:rPr lang="ru-RU" smtClean="0"/>
              <a:pPr/>
              <a:t>13</a:t>
            </a:fld>
            <a:endParaRPr lang="ru-RU"/>
          </a:p>
        </p:txBody>
      </p:sp>
    </p:spTree>
    <p:extLst>
      <p:ext uri="{BB962C8B-B14F-4D97-AF65-F5344CB8AC3E}">
        <p14:creationId xmlns:p14="http://schemas.microsoft.com/office/powerpoint/2010/main" val="4164782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839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t>Размер створок может меняться: если мы разговариваем с другом, то самой большой створкой является открытое окно; если мы сидим на экзамене, то самым большим окном является слепое (мы не знаем, что о нас думает преподаватель в этот момент) или закрытое (если мы списываем).</a:t>
            </a:r>
          </a:p>
        </p:txBody>
      </p:sp>
      <p:sp>
        <p:nvSpPr>
          <p:cNvPr id="839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B47A67-B42C-4875-8D4B-18FE070544CA}" type="slidenum">
              <a:rPr lang="ru-RU" smtClean="0"/>
              <a:pPr/>
              <a:t>14</a:t>
            </a:fld>
            <a:endParaRPr lang="ru-RU"/>
          </a:p>
        </p:txBody>
      </p:sp>
    </p:spTree>
    <p:extLst>
      <p:ext uri="{BB962C8B-B14F-4D97-AF65-F5344CB8AC3E}">
        <p14:creationId xmlns:p14="http://schemas.microsoft.com/office/powerpoint/2010/main" val="1505640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228600" y="304800"/>
            <a:ext cx="1143000" cy="457200"/>
          </a:xfrm>
          <a:prstGeom prst="rect">
            <a:avLst/>
          </a:prstGeom>
          <a:noFill/>
          <a:ln w="9525">
            <a:noFill/>
            <a:miter lim="800000"/>
            <a:headEnd/>
            <a:tailEnd/>
          </a:ln>
          <a:effectLst/>
        </p:spPr>
        <p:txBody>
          <a:bodyPr>
            <a:spAutoFit/>
          </a:bodyPr>
          <a:lstStyle/>
          <a:p>
            <a:pPr>
              <a:defRPr/>
            </a:pPr>
            <a:r>
              <a:rPr lang="en-US" sz="2400" b="1" i="1">
                <a:solidFill>
                  <a:schemeClr val="tx2"/>
                </a:solidFill>
              </a:rPr>
              <a:t>LOGO</a:t>
            </a:r>
          </a:p>
        </p:txBody>
      </p:sp>
      <p:sp>
        <p:nvSpPr>
          <p:cNvPr id="3075" name="Rectangle 3"/>
          <p:cNvSpPr>
            <a:spLocks noGrp="1" noChangeArrowheads="1"/>
          </p:cNvSpPr>
          <p:nvPr>
            <p:ph type="subTitle" idx="1"/>
          </p:nvPr>
        </p:nvSpPr>
        <p:spPr>
          <a:xfrm>
            <a:off x="2844800" y="4800600"/>
            <a:ext cx="6156325" cy="381000"/>
          </a:xfrm>
        </p:spPr>
        <p:txBody>
          <a:bodyPr/>
          <a:lstStyle>
            <a:lvl1pPr marL="0" indent="0">
              <a:buFont typeface="Wingdings" pitchFamily="2" charset="2"/>
              <a:buNone/>
              <a:defRPr sz="2000"/>
            </a:lvl1pPr>
          </a:lstStyle>
          <a:p>
            <a:r>
              <a:rPr lang="ru-RU"/>
              <a:t>Образец подзаголовка</a:t>
            </a:r>
            <a:endParaRPr lang="en-US"/>
          </a:p>
        </p:txBody>
      </p:sp>
      <p:sp>
        <p:nvSpPr>
          <p:cNvPr id="3074" name="Rectangle 2"/>
          <p:cNvSpPr>
            <a:spLocks noGrp="1" noChangeArrowheads="1"/>
          </p:cNvSpPr>
          <p:nvPr>
            <p:ph type="ctrTitle"/>
          </p:nvPr>
        </p:nvSpPr>
        <p:spPr>
          <a:xfrm>
            <a:off x="2773363" y="5105400"/>
            <a:ext cx="6172200" cy="1143000"/>
          </a:xfrm>
        </p:spPr>
        <p:txBody>
          <a:bodyPr/>
          <a:lstStyle>
            <a:lvl1pPr algn="l">
              <a:defRPr sz="4400"/>
            </a:lvl1pPr>
          </a:lstStyle>
          <a:p>
            <a:r>
              <a:rPr lang="ru-RU"/>
              <a:t>Образец заголовка</a:t>
            </a:r>
            <a:endParaRPr lang="en-US"/>
          </a:p>
        </p:txBody>
      </p:sp>
      <p:sp>
        <p:nvSpPr>
          <p:cNvPr id="5" name="Rectangle 4"/>
          <p:cNvSpPr>
            <a:spLocks noGrp="1" noChangeArrowheads="1"/>
          </p:cNvSpPr>
          <p:nvPr>
            <p:ph type="dt" sz="half" idx="10"/>
          </p:nvPr>
        </p:nvSpPr>
        <p:spPr>
          <a:xfrm>
            <a:off x="304800" y="6248400"/>
            <a:ext cx="2133600" cy="244475"/>
          </a:xfrm>
        </p:spPr>
        <p:txBody>
          <a:bodyPr/>
          <a:lstStyle>
            <a:lvl1pPr>
              <a:defRPr sz="1200">
                <a:solidFill>
                  <a:schemeClr val="tx1"/>
                </a:solidFill>
              </a:defRPr>
            </a:lvl1pPr>
          </a:lstStyle>
          <a:p>
            <a:pPr>
              <a:defRPr/>
            </a:pPr>
            <a:endParaRPr lang="en-US"/>
          </a:p>
        </p:txBody>
      </p:sp>
      <p:sp>
        <p:nvSpPr>
          <p:cNvPr id="6" name="Rectangle 5"/>
          <p:cNvSpPr>
            <a:spLocks noGrp="1" noChangeArrowheads="1"/>
          </p:cNvSpPr>
          <p:nvPr>
            <p:ph type="ftr" sz="quarter" idx="11"/>
          </p:nvPr>
        </p:nvSpPr>
        <p:spPr>
          <a:xfrm>
            <a:off x="1219200" y="381000"/>
            <a:ext cx="2297113" cy="244475"/>
          </a:xfrm>
        </p:spPr>
        <p:txBody>
          <a:bodyPr/>
          <a:lstStyle>
            <a:lvl1pPr>
              <a:defRPr sz="1200" i="1">
                <a:solidFill>
                  <a:schemeClr val="tx1"/>
                </a:solidFill>
              </a:defRPr>
            </a:lvl1pPr>
          </a:lstStyle>
          <a:p>
            <a:pPr>
              <a:defRPr/>
            </a:pPr>
            <a:r>
              <a:rPr lang="en-US"/>
              <a:t>www.themegallery.com</a:t>
            </a:r>
          </a:p>
        </p:txBody>
      </p:sp>
      <p:sp>
        <p:nvSpPr>
          <p:cNvPr id="7" name="Rectangle 6"/>
          <p:cNvSpPr>
            <a:spLocks noGrp="1" noChangeArrowheads="1"/>
          </p:cNvSpPr>
          <p:nvPr>
            <p:ph type="sldNum" sz="quarter" idx="12"/>
          </p:nvPr>
        </p:nvSpPr>
        <p:spPr>
          <a:xfrm>
            <a:off x="3454400" y="6308725"/>
            <a:ext cx="2133600" cy="244475"/>
          </a:xfrm>
        </p:spPr>
        <p:txBody>
          <a:bodyPr/>
          <a:lstStyle>
            <a:lvl1pPr>
              <a:defRPr sz="1200">
                <a:solidFill>
                  <a:schemeClr val="tx1"/>
                </a:solidFill>
              </a:defRPr>
            </a:lvl1pPr>
          </a:lstStyle>
          <a:p>
            <a:pPr>
              <a:defRPr/>
            </a:pPr>
            <a:fld id="{0762B54E-3F70-44D6-9965-B054462055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69E3337C-1769-4581-BFD7-FB993BFA57D8}"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7025" y="609600"/>
            <a:ext cx="2047875"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33400" y="609600"/>
            <a:ext cx="5991225"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48AB0B7F-52B2-4B14-8363-2BEBDFED2131}"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609600"/>
            <a:ext cx="6400800" cy="487363"/>
          </a:xfrm>
        </p:spPr>
        <p:txBody>
          <a:bodyPr/>
          <a:lstStyle/>
          <a:p>
            <a:r>
              <a:rPr lang="ru-RU"/>
              <a:t>Образец заголовка</a:t>
            </a:r>
          </a:p>
        </p:txBody>
      </p:sp>
      <p:sp>
        <p:nvSpPr>
          <p:cNvPr id="3" name="Таблица 2"/>
          <p:cNvSpPr>
            <a:spLocks noGrp="1"/>
          </p:cNvSpPr>
          <p:nvPr>
            <p:ph type="tbl" idx="1"/>
          </p:nvPr>
        </p:nvSpPr>
        <p:spPr>
          <a:xfrm>
            <a:off x="533400" y="1611313"/>
            <a:ext cx="8191500" cy="4713287"/>
          </a:xfrm>
        </p:spPr>
        <p:txBody>
          <a:bodyPr/>
          <a:lstStyle/>
          <a:p>
            <a:pPr lvl="0"/>
            <a:r>
              <a:rPr lang="ru-RU" noProof="0"/>
              <a:t>Вставка таблицы</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06979E6D-40E5-417E-AFD8-1BE743DF771E}"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A9F99D6B-B214-4158-A5B8-1161D90FB79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CDF547AB-2C09-4682-8103-D7214139F36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3340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0535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1FB0DC43-2177-4E72-AEC4-A4505947F3E0}"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8" name="Rectangle 6"/>
          <p:cNvSpPr>
            <a:spLocks noGrp="1" noChangeArrowheads="1"/>
          </p:cNvSpPr>
          <p:nvPr>
            <p:ph type="sldNum" sz="quarter" idx="11"/>
          </p:nvPr>
        </p:nvSpPr>
        <p:spPr>
          <a:ln/>
        </p:spPr>
        <p:txBody>
          <a:bodyPr/>
          <a:lstStyle>
            <a:lvl1pPr>
              <a:defRPr/>
            </a:lvl1pPr>
          </a:lstStyle>
          <a:p>
            <a:pPr>
              <a:defRPr/>
            </a:pPr>
            <a:fld id="{293F3B0C-C8E3-4EEF-99C6-71DA56BE221C}" type="slidenum">
              <a:rPr lang="en-US"/>
              <a:pPr>
                <a:defRPr/>
              </a:pPr>
              <a:t>‹#›</a:t>
            </a:fld>
            <a:endParaRPr lang="en-US"/>
          </a:p>
        </p:txBody>
      </p:sp>
      <p:sp>
        <p:nvSpPr>
          <p:cNvPr id="9"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1"/>
          </p:nvPr>
        </p:nvSpPr>
        <p:spPr>
          <a:ln/>
        </p:spPr>
        <p:txBody>
          <a:bodyPr/>
          <a:lstStyle>
            <a:lvl1pPr>
              <a:defRPr/>
            </a:lvl1pPr>
          </a:lstStyle>
          <a:p>
            <a:pPr>
              <a:defRPr/>
            </a:pPr>
            <a:fld id="{32265454-E269-4E90-B8BB-8574EB658502}" type="slidenum">
              <a:rPr lang="en-US"/>
              <a:pPr>
                <a:defRPr/>
              </a:pPr>
              <a:t>‹#›</a:t>
            </a:fld>
            <a:endParaRPr lang="en-US"/>
          </a:p>
        </p:txBody>
      </p:sp>
      <p:sp>
        <p:nvSpPr>
          <p:cNvPr id="5"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3" name="Rectangle 6"/>
          <p:cNvSpPr>
            <a:spLocks noGrp="1" noChangeArrowheads="1"/>
          </p:cNvSpPr>
          <p:nvPr>
            <p:ph type="sldNum" sz="quarter" idx="11"/>
          </p:nvPr>
        </p:nvSpPr>
        <p:spPr>
          <a:ln/>
        </p:spPr>
        <p:txBody>
          <a:bodyPr/>
          <a:lstStyle>
            <a:lvl1pPr>
              <a:defRPr/>
            </a:lvl1pPr>
          </a:lstStyle>
          <a:p>
            <a:pPr>
              <a:defRPr/>
            </a:pPr>
            <a:fld id="{37F3BA0B-1617-4133-A4C4-0E3568FF30E8}" type="slidenum">
              <a:rPr lang="en-US"/>
              <a:pPr>
                <a:defRPr/>
              </a:pPr>
              <a:t>‹#›</a:t>
            </a:fld>
            <a:endParaRPr lang="en-US"/>
          </a:p>
        </p:txBody>
      </p:sp>
      <p:sp>
        <p:nvSpPr>
          <p:cNvPr id="4"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07B5A41-D0E5-4178-987A-B2EDDF7C840E}"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81CE720-E0F0-4146-A9AD-64064DFC6776}"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87"/>
          <p:cNvGraphicFramePr>
            <a:graphicFrameLocks noChangeAspect="1"/>
          </p:cNvGraphicFramePr>
          <p:nvPr/>
        </p:nvGraphicFramePr>
        <p:xfrm>
          <a:off x="0" y="0"/>
          <a:ext cx="9144000" cy="1600200"/>
        </p:xfrm>
        <a:graphic>
          <a:graphicData uri="http://schemas.openxmlformats.org/presentationml/2006/ole">
            <mc:AlternateContent xmlns:mc="http://schemas.openxmlformats.org/markup-compatibility/2006">
              <mc:Choice xmlns:v="urn:schemas-microsoft-com:vml" Requires="v">
                <p:oleObj spid="_x0000_s1108" name="Image" r:id="rId15" imgW="13003175" imgH="2577778" progId="Photoshop.Image.7">
                  <p:embed/>
                </p:oleObj>
              </mc:Choice>
              <mc:Fallback>
                <p:oleObj name="Image" r:id="rId15" imgW="13003175" imgH="2577778" progId="Photoshop.Image.7">
                  <p:embed/>
                  <p:pic>
                    <p:nvPicPr>
                      <p:cNvPr id="0" name="Object 8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ffectLst/>
                      <a:extLst>
                        <a:ext uri="{909E8E84-426E-40DD-AFC4-6F175D3DCCD1}">
                          <a14:hiddenFill xmlns:a14="http://schemas.microsoft.com/office/drawing/2010/main">
                            <a:solidFill>
                              <a:srgbClr val="22945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8" name="Rectangle 3"/>
          <p:cNvSpPr>
            <a:spLocks noGrp="1" noChangeArrowheads="1"/>
          </p:cNvSpPr>
          <p:nvPr>
            <p:ph type="body" idx="1"/>
          </p:nvPr>
        </p:nvSpPr>
        <p:spPr bwMode="gray">
          <a:xfrm>
            <a:off x="533400" y="1611313"/>
            <a:ext cx="8191500" cy="471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9" name="Rectangle 5"/>
          <p:cNvSpPr>
            <a:spLocks noGrp="1" noChangeArrowheads="1"/>
          </p:cNvSpPr>
          <p:nvPr>
            <p:ph type="ftr" sz="quarter" idx="3"/>
          </p:nvPr>
        </p:nvSpPr>
        <p:spPr bwMode="gray">
          <a:xfrm>
            <a:off x="7315200" y="6461125"/>
            <a:ext cx="1752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r>
              <a:rPr lang="en-US"/>
              <a:t>www.themegallery.com</a:t>
            </a:r>
          </a:p>
        </p:txBody>
      </p:sp>
      <p:sp>
        <p:nvSpPr>
          <p:cNvPr id="1030" name="Rectangle 6"/>
          <p:cNvSpPr>
            <a:spLocks noGrp="1" noChangeArrowheads="1"/>
          </p:cNvSpPr>
          <p:nvPr>
            <p:ph type="sldNum" sz="quarter" idx="4"/>
          </p:nvPr>
        </p:nvSpPr>
        <p:spPr bwMode="gray">
          <a:xfrm>
            <a:off x="4191000" y="647700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2"/>
                </a:solidFill>
              </a:defRPr>
            </a:lvl1pPr>
          </a:lstStyle>
          <a:p>
            <a:pPr>
              <a:defRPr/>
            </a:pPr>
            <a:fld id="{7099FF64-A3C0-4783-B6BF-9029F29AD4C6}" type="slidenum">
              <a:rPr lang="en-US"/>
              <a:pPr>
                <a:defRPr/>
              </a:pPr>
              <a:t>‹#›</a:t>
            </a:fld>
            <a:endParaRPr lang="en-US"/>
          </a:p>
        </p:txBody>
      </p:sp>
      <p:sp>
        <p:nvSpPr>
          <p:cNvPr id="1031" name="Rectangle 2"/>
          <p:cNvSpPr>
            <a:spLocks noGrp="1" noChangeArrowheads="1"/>
          </p:cNvSpPr>
          <p:nvPr>
            <p:ph type="title"/>
          </p:nvPr>
        </p:nvSpPr>
        <p:spPr bwMode="gray">
          <a:xfrm>
            <a:off x="533400" y="609600"/>
            <a:ext cx="64008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2" name="Rectangle 4"/>
          <p:cNvSpPr>
            <a:spLocks noGrp="1" noChangeArrowheads="1"/>
          </p:cNvSpPr>
          <p:nvPr>
            <p:ph type="dt" sz="half" idx="2"/>
          </p:nvPr>
        </p:nvSpPr>
        <p:spPr bwMode="gray">
          <a:xfrm>
            <a:off x="293688" y="647700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endParaRPr lang="en-US"/>
          </a:p>
        </p:txBody>
      </p:sp>
      <p:sp>
        <p:nvSpPr>
          <p:cNvPr id="1107" name="Text Box 83"/>
          <p:cNvSpPr txBox="1">
            <a:spLocks noChangeArrowheads="1"/>
          </p:cNvSpPr>
          <p:nvPr/>
        </p:nvSpPr>
        <p:spPr bwMode="gray">
          <a:xfrm>
            <a:off x="304800" y="152400"/>
            <a:ext cx="1371600" cy="457200"/>
          </a:xfrm>
          <a:prstGeom prst="rect">
            <a:avLst/>
          </a:prstGeom>
          <a:noFill/>
          <a:ln w="9525">
            <a:noFill/>
            <a:miter lim="800000"/>
            <a:headEnd/>
            <a:tailEnd/>
          </a:ln>
          <a:effectLst/>
        </p:spPr>
        <p:txBody>
          <a:bodyPr>
            <a:spAutoFit/>
          </a:bodyPr>
          <a:lstStyle/>
          <a:p>
            <a:pPr>
              <a:defRPr/>
            </a:pPr>
            <a:r>
              <a:rPr lang="en-US" sz="2400" b="1" i="1">
                <a:solidFill>
                  <a:schemeClr val="bg1"/>
                </a:solidFill>
              </a:rPr>
              <a:t>LOGO</a:t>
            </a:r>
          </a:p>
        </p:txBody>
      </p:sp>
      <p:pic>
        <p:nvPicPr>
          <p:cNvPr id="1034" name="Picture 84" descr="p12"/>
          <p:cNvPicPr>
            <a:picLocks noChangeAspect="1" noChangeArrowheads="1"/>
          </p:cNvPicPr>
          <p:nvPr/>
        </p:nvPicPr>
        <p:blipFill>
          <a:blip r:embed="rId17"/>
          <a:srcRect/>
          <a:stretch>
            <a:fillRect/>
          </a:stretch>
        </p:blipFill>
        <p:spPr bwMode="auto">
          <a:xfrm>
            <a:off x="7239000" y="190500"/>
            <a:ext cx="1450975" cy="209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dt="0"/>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defRPr>
      </a:lvl2pPr>
      <a:lvl3pPr algn="r" rtl="0" eaLnBrk="0" fontAlgn="base" hangingPunct="0">
        <a:spcBef>
          <a:spcPct val="0"/>
        </a:spcBef>
        <a:spcAft>
          <a:spcPct val="0"/>
        </a:spcAft>
        <a:defRPr sz="3200" b="1">
          <a:solidFill>
            <a:schemeClr val="tx2"/>
          </a:solidFill>
          <a:latin typeface="Arial" charset="0"/>
        </a:defRPr>
      </a:lvl3pPr>
      <a:lvl4pPr algn="r" rtl="0" eaLnBrk="0" fontAlgn="base" hangingPunct="0">
        <a:spcBef>
          <a:spcPct val="0"/>
        </a:spcBef>
        <a:spcAft>
          <a:spcPct val="0"/>
        </a:spcAft>
        <a:defRPr sz="3200" b="1">
          <a:solidFill>
            <a:schemeClr val="tx2"/>
          </a:solidFill>
          <a:latin typeface="Arial" charset="0"/>
        </a:defRPr>
      </a:lvl4pPr>
      <a:lvl5pPr algn="r" rtl="0" eaLnBrk="0" fontAlgn="base" hangingPunct="0">
        <a:spcBef>
          <a:spcPct val="0"/>
        </a:spcBef>
        <a:spcAft>
          <a:spcPct val="0"/>
        </a:spcAft>
        <a:defRPr sz="3200" b="1">
          <a:solidFill>
            <a:schemeClr val="tx2"/>
          </a:solidFill>
          <a:latin typeface="Arial"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714750" y="2714625"/>
            <a:ext cx="5429250" cy="762000"/>
          </a:xfrm>
        </p:spPr>
        <p:txBody>
          <a:bodyPr/>
          <a:lstStyle/>
          <a:p>
            <a:pPr eaLnBrk="1" hangingPunct="1"/>
            <a:r>
              <a:rPr lang="en-US" dirty="0"/>
              <a:t>Topic 3.  Communications Management</a:t>
            </a:r>
          </a:p>
        </p:txBody>
      </p:sp>
      <p:sp>
        <p:nvSpPr>
          <p:cNvPr id="3077" name="Line 19"/>
          <p:cNvSpPr>
            <a:spLocks noChangeShapeType="1"/>
          </p:cNvSpPr>
          <p:nvPr/>
        </p:nvSpPr>
        <p:spPr bwMode="auto">
          <a:xfrm>
            <a:off x="6400800" y="5181600"/>
            <a:ext cx="2743200" cy="0"/>
          </a:xfrm>
          <a:prstGeom prst="line">
            <a:avLst/>
          </a:prstGeom>
          <a:noFill/>
          <a:ln w="9525">
            <a:solidFill>
              <a:schemeClr val="tx2"/>
            </a:solidFill>
            <a:round/>
            <a:headEnd/>
            <a:tailEnd/>
          </a:ln>
        </p:spPr>
        <p:txBody>
          <a:bodyPr/>
          <a:lstStyle/>
          <a:p>
            <a:endParaRPr lang="ru-RU"/>
          </a:p>
        </p:txBody>
      </p:sp>
      <p:sp>
        <p:nvSpPr>
          <p:cNvPr id="6" name="Овал 5"/>
          <p:cNvSpPr/>
          <p:nvPr/>
        </p:nvSpPr>
        <p:spPr>
          <a:xfrm>
            <a:off x="214313" y="357188"/>
            <a:ext cx="1071562" cy="357187"/>
          </a:xfrm>
          <a:prstGeom prst="ellipse">
            <a:avLst/>
          </a:prstGeom>
          <a:solidFill>
            <a:srgbClr val="C1F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 name="Подзаголовок 1"/>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69611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108520" y="873030"/>
            <a:ext cx="7323708" cy="487363"/>
          </a:xfrm>
        </p:spPr>
        <p:txBody>
          <a:bodyPr/>
          <a:lstStyle/>
          <a:p>
            <a:pPr eaLnBrk="1" hangingPunct="1"/>
            <a:r>
              <a:rPr lang="en-US" dirty="0"/>
              <a:t>Causes of organizational conflicts
</a:t>
            </a:r>
            <a:endParaRPr lang="ru-RU" dirty="0"/>
          </a:p>
        </p:txBody>
      </p:sp>
      <p:sp>
        <p:nvSpPr>
          <p:cNvPr id="61443" name="Содержимое 2"/>
          <p:cNvSpPr>
            <a:spLocks noGrp="1"/>
          </p:cNvSpPr>
          <p:nvPr>
            <p:ph idx="1"/>
          </p:nvPr>
        </p:nvSpPr>
        <p:spPr>
          <a:xfrm>
            <a:off x="214313" y="1357313"/>
            <a:ext cx="8929687" cy="4713287"/>
          </a:xfrm>
        </p:spPr>
        <p:txBody>
          <a:bodyPr/>
          <a:lstStyle/>
          <a:p>
            <a:pPr algn="just" eaLnBrk="1" hangingPunct="1"/>
            <a:r>
              <a:rPr lang="en-US" sz="2200" b="1" dirty="0"/>
              <a:t>Differences in pool and sequential dependence</a:t>
            </a:r>
            <a:r>
              <a:rPr lang="ru-RU" sz="2200" dirty="0"/>
              <a:t>. </a:t>
            </a:r>
            <a:r>
              <a:rPr lang="en-US" sz="2200" dirty="0"/>
              <a:t>Pooled dependency occurs between units within the same organization, does not imply direct contact of groups with each other. Sequential dependence is determined by the production interdependence of groups from each other; The termination of one group is the beginning of another group. Pool dependency causes fewer conflicts.</a:t>
            </a:r>
            <a:endParaRPr lang="ru-RU" sz="2200" dirty="0"/>
          </a:p>
          <a:p>
            <a:pPr algn="just" eaLnBrk="1" hangingPunct="1"/>
            <a:r>
              <a:rPr lang="en-US" sz="2200" b="1" dirty="0"/>
              <a:t>Structure of remuneration system</a:t>
            </a:r>
            <a:r>
              <a:rPr lang="ru-RU" sz="2200" b="1" dirty="0"/>
              <a:t>.</a:t>
            </a:r>
            <a:r>
              <a:rPr lang="ru-RU" sz="2200" dirty="0"/>
              <a:t> </a:t>
            </a:r>
            <a:r>
              <a:rPr lang="en-US" sz="2200" dirty="0"/>
              <a:t> It implies the construction of the entire system of remuneration for the activities of each group, regardless of the collective result. Rivalry, different preferences, mismatch in the perception of the goals of the organization's activities, the significance of the contributions of each of the groups. Used to increase group returns</a:t>
            </a:r>
            <a:r>
              <a:rPr lang="ru-RU" sz="2200" dirty="0"/>
              <a:t>.</a:t>
            </a:r>
          </a:p>
          <a:p>
            <a:pPr eaLnBrk="1" hangingPunct="1"/>
            <a:endParaRPr lang="ru-RU" sz="22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814388" y="609600"/>
            <a:ext cx="6400800" cy="487363"/>
          </a:xfrm>
        </p:spPr>
        <p:txBody>
          <a:bodyPr/>
          <a:lstStyle/>
          <a:p>
            <a:pPr eaLnBrk="1" hangingPunct="1"/>
            <a:r>
              <a:rPr lang="ru-RU" dirty="0"/>
              <a:t>Причины </a:t>
            </a:r>
            <a:br>
              <a:rPr lang="ru-RU" dirty="0"/>
            </a:br>
            <a:r>
              <a:rPr lang="ru-RU" dirty="0"/>
              <a:t>организационных конфликтов</a:t>
            </a:r>
          </a:p>
        </p:txBody>
      </p:sp>
      <p:sp>
        <p:nvSpPr>
          <p:cNvPr id="61443" name="Содержимое 2"/>
          <p:cNvSpPr>
            <a:spLocks noGrp="1"/>
          </p:cNvSpPr>
          <p:nvPr>
            <p:ph idx="1"/>
          </p:nvPr>
        </p:nvSpPr>
        <p:spPr>
          <a:xfrm>
            <a:off x="214313" y="1357313"/>
            <a:ext cx="8929687" cy="4713287"/>
          </a:xfrm>
        </p:spPr>
        <p:txBody>
          <a:bodyPr/>
          <a:lstStyle/>
          <a:p>
            <a:pPr algn="just" eaLnBrk="1" hangingPunct="1"/>
            <a:r>
              <a:rPr lang="ru-RU" sz="2200" b="1" dirty="0"/>
              <a:t>Различия </a:t>
            </a:r>
            <a:r>
              <a:rPr lang="ru-RU" sz="2200" b="1" dirty="0" err="1"/>
              <a:t>пуловой</a:t>
            </a:r>
            <a:r>
              <a:rPr lang="ru-RU" sz="2200" b="1" dirty="0"/>
              <a:t> и последовательной зависимостью</a:t>
            </a:r>
            <a:r>
              <a:rPr lang="ru-RU" sz="2200" dirty="0"/>
              <a:t>. </a:t>
            </a:r>
            <a:r>
              <a:rPr lang="ru-RU" sz="2200" dirty="0" err="1"/>
              <a:t>Пуловая</a:t>
            </a:r>
            <a:r>
              <a:rPr lang="ru-RU" sz="2200" dirty="0"/>
              <a:t> зависимость возникает между подразделениями в рамках одной организации, не предполагает непосредственных контактов групп между собой. Последовательная зависимость определяется производственной взаимозависимостью групп друг от друга; завершение работы одной группы является началом работы другой группы. </a:t>
            </a:r>
            <a:r>
              <a:rPr lang="ru-RU" sz="2200" dirty="0" err="1"/>
              <a:t>Пуловая</a:t>
            </a:r>
            <a:r>
              <a:rPr lang="ru-RU" sz="2200" dirty="0"/>
              <a:t> зависимость вызывает меньше конфликтов.</a:t>
            </a:r>
          </a:p>
          <a:p>
            <a:pPr algn="just" eaLnBrk="1" hangingPunct="1"/>
            <a:r>
              <a:rPr lang="ru-RU" sz="2200" b="1" dirty="0"/>
              <a:t>Структура системы вознаграждения.</a:t>
            </a:r>
            <a:r>
              <a:rPr lang="ru-RU" sz="2200" dirty="0"/>
              <a:t> Предполагает построение всей системы вознаграждения деятельности каждой группы вне зависимости от коллективного результата. Соперничество, различные предпочтения, несовпадение восприятия целей деятельности организации, значимости вкладов каждой из групп. Используется для увеличения отдачи от групп</a:t>
            </a:r>
          </a:p>
          <a:p>
            <a:pPr eaLnBrk="1" hangingPunct="1"/>
            <a:endParaRPr lang="ru-RU" sz="22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917082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Содержимое 2"/>
          <p:cNvSpPr>
            <a:spLocks noGrp="1"/>
          </p:cNvSpPr>
          <p:nvPr>
            <p:ph idx="1"/>
          </p:nvPr>
        </p:nvSpPr>
        <p:spPr>
          <a:xfrm>
            <a:off x="214313" y="1643063"/>
            <a:ext cx="8786812" cy="4498975"/>
          </a:xfrm>
        </p:spPr>
        <p:txBody>
          <a:bodyPr/>
          <a:lstStyle/>
          <a:p>
            <a:pPr algn="just"/>
            <a:r>
              <a:rPr lang="en-US" sz="2200" b="1" dirty="0"/>
              <a:t>Limited resources</a:t>
            </a:r>
            <a:r>
              <a:rPr lang="ru-RU" sz="2200" b="1" dirty="0"/>
              <a:t>.</a:t>
            </a:r>
            <a:r>
              <a:rPr lang="ru-RU" sz="2200" dirty="0"/>
              <a:t> </a:t>
            </a:r>
            <a:r>
              <a:rPr lang="en-US" sz="2200" dirty="0"/>
              <a:t>Assumes that the realization of the goals of one group using the same resources infringes on the capabilities of another group</a:t>
            </a:r>
          </a:p>
          <a:p>
            <a:pPr algn="just"/>
            <a:r>
              <a:rPr lang="en-US" sz="2200" b="1" dirty="0"/>
              <a:t>Different time horizons</a:t>
            </a:r>
            <a:r>
              <a:rPr lang="ru-RU" sz="2200" dirty="0"/>
              <a:t>. </a:t>
            </a:r>
            <a:r>
              <a:rPr lang="en-US" sz="2200" dirty="0"/>
              <a:t>Different perceptions of the time required for each group to achieve its objectives. Problems and issues critical to one group are not recognized as significant to another. Enhanced by sequential dependency between groups.</a:t>
            </a:r>
          </a:p>
          <a:p>
            <a:pPr algn="just"/>
            <a:r>
              <a:rPr lang="en-US" sz="2200" b="1" dirty="0"/>
              <a:t>Status mismatch</a:t>
            </a:r>
            <a:r>
              <a:rPr lang="ru-RU" sz="2200" b="1" dirty="0"/>
              <a:t>.</a:t>
            </a:r>
            <a:r>
              <a:rPr lang="ru-RU" sz="2200" dirty="0"/>
              <a:t> </a:t>
            </a:r>
            <a:r>
              <a:rPr lang="en-US" sz="2200" dirty="0"/>
              <a:t>Suggests that the group with one status within the organization may negatively perceive members of other groups with less, in their opinion, the status.</a:t>
            </a:r>
          </a:p>
          <a:p>
            <a:pPr algn="just"/>
            <a:r>
              <a:rPr lang="en-US" sz="2200" b="1" dirty="0"/>
              <a:t>Inadequate perception</a:t>
            </a:r>
            <a:r>
              <a:rPr lang="ru-RU" sz="2200" dirty="0"/>
              <a:t>. </a:t>
            </a:r>
            <a:r>
              <a:rPr lang="en-US" sz="2200" dirty="0"/>
              <a:t>Different perceptions of the same events by different groups due to existing norms, stereotypes</a:t>
            </a:r>
            <a:endParaRPr lang="ru-RU" sz="2200" dirty="0"/>
          </a:p>
        </p:txBody>
      </p:sp>
      <p:sp>
        <p:nvSpPr>
          <p:cNvPr id="62468" name="Заголовок 1"/>
          <p:cNvSpPr>
            <a:spLocks noGrp="1"/>
          </p:cNvSpPr>
          <p:nvPr>
            <p:ph type="title"/>
          </p:nvPr>
        </p:nvSpPr>
        <p:spPr>
          <a:xfrm>
            <a:off x="814388" y="609600"/>
            <a:ext cx="6400800" cy="487363"/>
          </a:xfrm>
        </p:spPr>
        <p:txBody>
          <a:bodyPr/>
          <a:lstStyle/>
          <a:p>
            <a:pPr eaLnBrk="1" hangingPunct="1"/>
            <a:r>
              <a:rPr lang="en-US" dirty="0"/>
              <a:t>Causes of organizational conflicts</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63490" name="Заголовок 1"/>
          <p:cNvSpPr>
            <a:spLocks noGrp="1"/>
          </p:cNvSpPr>
          <p:nvPr>
            <p:ph type="title"/>
          </p:nvPr>
        </p:nvSpPr>
        <p:spPr>
          <a:xfrm>
            <a:off x="179512" y="801627"/>
            <a:ext cx="6929438" cy="487363"/>
          </a:xfrm>
        </p:spPr>
        <p:txBody>
          <a:bodyPr/>
          <a:lstStyle/>
          <a:p>
            <a:r>
              <a:rPr lang="en-US" dirty="0"/>
              <a:t>Causes of Interpersonal Conflict</a:t>
            </a:r>
            <a:br>
              <a:rPr lang="en-US" dirty="0"/>
            </a:br>
            <a:r>
              <a:rPr lang="zh-CN" altLang="en-US" dirty="0"/>
              <a:t>人际冲突的原因</a:t>
            </a:r>
            <a:r>
              <a:rPr lang="en-US" dirty="0"/>
              <a:t> (J. </a:t>
            </a:r>
            <a:r>
              <a:rPr lang="en-US" dirty="0" err="1"/>
              <a:t>Luft</a:t>
            </a:r>
            <a:r>
              <a:rPr lang="en-US" dirty="0"/>
              <a:t> and H. Ingham)</a:t>
            </a:r>
            <a:endParaRPr lang="ru-RU" sz="2800" dirty="0"/>
          </a:p>
        </p:txBody>
      </p:sp>
      <p:sp>
        <p:nvSpPr>
          <p:cNvPr id="63491" name="Содержимое 2"/>
          <p:cNvSpPr>
            <a:spLocks noGrp="1"/>
          </p:cNvSpPr>
          <p:nvPr>
            <p:ph idx="1"/>
          </p:nvPr>
        </p:nvSpPr>
        <p:spPr>
          <a:xfrm>
            <a:off x="3275856" y="5949280"/>
            <a:ext cx="5091857" cy="466725"/>
          </a:xfrm>
        </p:spPr>
        <p:txBody>
          <a:bodyPr/>
          <a:lstStyle/>
          <a:p>
            <a:pPr>
              <a:buFont typeface="Wingdings" pitchFamily="2" charset="2"/>
              <a:buNone/>
            </a:pPr>
            <a:r>
              <a:rPr lang="ru-RU" dirty="0"/>
              <a:t>	«</a:t>
            </a:r>
            <a:r>
              <a:rPr lang="en-US" dirty="0"/>
              <a:t>Window Of </a:t>
            </a:r>
            <a:r>
              <a:rPr lang="en-US" dirty="0" err="1"/>
              <a:t>Dzhokhary</a:t>
            </a:r>
            <a:r>
              <a:rPr lang="ru-RU" dirty="0"/>
              <a:t>»</a:t>
            </a:r>
          </a:p>
        </p:txBody>
      </p:sp>
      <p:graphicFrame>
        <p:nvGraphicFramePr>
          <p:cNvPr id="6" name="Таблица 5"/>
          <p:cNvGraphicFramePr>
            <a:graphicFrameLocks noGrp="1"/>
          </p:cNvGraphicFramePr>
          <p:nvPr>
            <p:extLst>
              <p:ext uri="{D42A27DB-BD31-4B8C-83A1-F6EECF244321}">
                <p14:modId xmlns:p14="http://schemas.microsoft.com/office/powerpoint/2010/main" val="5552230"/>
              </p:ext>
            </p:extLst>
          </p:nvPr>
        </p:nvGraphicFramePr>
        <p:xfrm>
          <a:off x="357158" y="1288990"/>
          <a:ext cx="8463314" cy="5516283"/>
        </p:xfrm>
        <a:graphic>
          <a:graphicData uri="http://schemas.openxmlformats.org/drawingml/2006/table">
            <a:tbl>
              <a:tblPr/>
              <a:tblGrid>
                <a:gridCol w="2820810">
                  <a:extLst>
                    <a:ext uri="{9D8B030D-6E8A-4147-A177-3AD203B41FA5}">
                      <a16:colId xmlns:a16="http://schemas.microsoft.com/office/drawing/2014/main" val="20000"/>
                    </a:ext>
                  </a:extLst>
                </a:gridCol>
                <a:gridCol w="2820810">
                  <a:extLst>
                    <a:ext uri="{9D8B030D-6E8A-4147-A177-3AD203B41FA5}">
                      <a16:colId xmlns:a16="http://schemas.microsoft.com/office/drawing/2014/main" val="20001"/>
                    </a:ext>
                  </a:extLst>
                </a:gridCol>
                <a:gridCol w="2821694">
                  <a:extLst>
                    <a:ext uri="{9D8B030D-6E8A-4147-A177-3AD203B41FA5}">
                      <a16:colId xmlns:a16="http://schemas.microsoft.com/office/drawing/2014/main" val="20002"/>
                    </a:ext>
                  </a:extLst>
                </a:gridCol>
              </a:tblGrid>
              <a:tr h="1710620">
                <a:tc>
                  <a:txBody>
                    <a:bodyPr/>
                    <a:lstStyle/>
                    <a:p>
                      <a:pPr algn="ctr">
                        <a:lnSpc>
                          <a:spcPct val="115000"/>
                        </a:lnSpc>
                        <a:spcAft>
                          <a:spcPts val="0"/>
                        </a:spcAft>
                      </a:pPr>
                      <a:endParaRPr lang="ru-RU" sz="2200" b="0" dirty="0">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What we know about ourselves</a:t>
                      </a:r>
                    </a:p>
                    <a:p>
                      <a:pPr algn="ctr">
                        <a:lnSpc>
                          <a:spcPct val="115000"/>
                        </a:lnSpc>
                        <a:spcAft>
                          <a:spcPts val="0"/>
                        </a:spcAft>
                      </a:pPr>
                      <a:r>
                        <a:rPr lang="zh-CN" altLang="en-US" sz="2200" b="0" dirty="0">
                          <a:latin typeface="Calibri"/>
                          <a:ea typeface="Calibri"/>
                          <a:cs typeface="Times New Roman"/>
                        </a:rPr>
                        <a:t>我们对自己了解的</a:t>
                      </a:r>
                      <a:endParaRPr lang="ru-RU" sz="2200" b="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What we don't know about ourselves</a:t>
                      </a:r>
                    </a:p>
                    <a:p>
                      <a:pPr algn="ctr">
                        <a:lnSpc>
                          <a:spcPct val="115000"/>
                        </a:lnSpc>
                        <a:spcAft>
                          <a:spcPts val="0"/>
                        </a:spcAft>
                      </a:pPr>
                      <a:r>
                        <a:rPr lang="zh-CN" altLang="en-US" sz="2200" b="0" dirty="0">
                          <a:latin typeface="Calibri"/>
                          <a:ea typeface="Calibri"/>
                          <a:cs typeface="Times New Roman"/>
                        </a:rPr>
                        <a:t>我们不知道自己
</a:t>
                      </a:r>
                      <a:endParaRPr lang="ru-RU" sz="2200" b="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05775">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What others know about us</a:t>
                      </a:r>
                    </a:p>
                    <a:p>
                      <a:pPr algn="ctr">
                        <a:lnSpc>
                          <a:spcPct val="115000"/>
                        </a:lnSpc>
                        <a:spcAft>
                          <a:spcPts val="0"/>
                        </a:spcAft>
                      </a:pPr>
                      <a:r>
                        <a:rPr lang="zh-CN" altLang="en-US" sz="2200" b="0" dirty="0">
                          <a:latin typeface="Calibri"/>
                          <a:ea typeface="Calibri"/>
                          <a:cs typeface="Times New Roman"/>
                        </a:rPr>
                        <a:t>别人对我们了解什么</a:t>
                      </a:r>
                      <a:endParaRPr lang="ru-RU" sz="2200" b="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ja-JP" altLang="en-US" sz="2200" b="0" dirty="0">
                          <a:latin typeface="Times New Roman"/>
                          <a:ea typeface="Calibri"/>
                          <a:cs typeface="Times New Roman"/>
                        </a:rPr>
                        <a:t>打开
</a:t>
                      </a:r>
                      <a:r>
                        <a:rPr lang="en-US" sz="2200" b="0" dirty="0">
                          <a:latin typeface="Times New Roman"/>
                          <a:ea typeface="Calibri"/>
                          <a:cs typeface="Times New Roman"/>
                        </a:rPr>
                        <a:t>Open</a:t>
                      </a:r>
                      <a:r>
                        <a:rPr lang="ru-RU" sz="2200" b="0" dirty="0">
                          <a:latin typeface="Times New Roman"/>
                          <a:ea typeface="Calibri"/>
                          <a:cs typeface="Times New Roman"/>
                        </a:rPr>
                        <a:t>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Blind</a:t>
                      </a:r>
                      <a:r>
                        <a:rPr lang="ja-JP" altLang="en-US" sz="2200" b="0" dirty="0">
                          <a:latin typeface="Times New Roman"/>
                          <a:ea typeface="Calibri"/>
                          <a:cs typeface="Times New Roman"/>
                        </a:rPr>
                        <a:t>盲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0001"/>
                  </a:ext>
                </a:extLst>
              </a:tr>
              <a:tr h="1710620">
                <a:tc>
                  <a:txBody>
                    <a:bodyPr/>
                    <a:lstStyle/>
                    <a:p>
                      <a:pPr algn="ctr">
                        <a:lnSpc>
                          <a:spcPct val="115000"/>
                        </a:lnSpc>
                        <a:spcAft>
                          <a:spcPts val="0"/>
                        </a:spcAft>
                      </a:pPr>
                      <a:r>
                        <a:rPr lang="en-US" sz="2200" b="0" dirty="0">
                          <a:latin typeface="Times New Roman"/>
                          <a:ea typeface="Calibri"/>
                          <a:cs typeface="Times New Roman"/>
                        </a:rPr>
                        <a:t>What others don't know about us</a:t>
                      </a:r>
                    </a:p>
                    <a:p>
                      <a:pPr algn="ctr">
                        <a:lnSpc>
                          <a:spcPct val="115000"/>
                        </a:lnSpc>
                        <a:spcAft>
                          <a:spcPts val="0"/>
                        </a:spcAft>
                      </a:pPr>
                      <a:r>
                        <a:rPr lang="zh-CN" altLang="en-US" sz="2200" b="0" dirty="0">
                          <a:latin typeface="Calibri"/>
                          <a:ea typeface="Calibri"/>
                          <a:cs typeface="Times New Roman"/>
                        </a:rPr>
                        <a:t>别人不知道的关于我们的事
</a:t>
                      </a:r>
                      <a:endParaRPr lang="ru-RU" sz="2200" b="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en-US" sz="2200" b="0" dirty="0">
                          <a:latin typeface="Times New Roman"/>
                          <a:ea typeface="Calibri"/>
                          <a:cs typeface="Times New Roman"/>
                        </a:rPr>
                        <a:t>Closed</a:t>
                      </a:r>
                      <a:r>
                        <a:rPr lang="ru-RU" sz="2200" b="0" dirty="0">
                          <a:latin typeface="Times New Roman"/>
                          <a:ea typeface="Calibri"/>
                          <a:cs typeface="Times New Roman"/>
                        </a:rPr>
                        <a:t> </a:t>
                      </a:r>
                      <a:r>
                        <a:rPr lang="ja-JP" altLang="en-US" sz="2200" b="0" dirty="0">
                          <a:latin typeface="Times New Roman"/>
                          <a:ea typeface="Calibri"/>
                          <a:cs typeface="Times New Roman"/>
                        </a:rPr>
                        <a:t>闭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ja-JP" altLang="en-US" sz="2200" b="0" dirty="0">
                          <a:latin typeface="Times New Roman"/>
                          <a:ea typeface="Calibri"/>
                          <a:cs typeface="Times New Roman"/>
                        </a:rPr>
                        <a:t>未知
</a:t>
                      </a:r>
                      <a:r>
                        <a:rPr lang="en-US" sz="2200" b="0" dirty="0">
                          <a:latin typeface="Times New Roman"/>
                          <a:ea typeface="Calibri"/>
                          <a:cs typeface="Times New Roman"/>
                        </a:rPr>
                        <a:t>Unknown</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285750" y="609600"/>
            <a:ext cx="6929438" cy="487363"/>
          </a:xfrm>
        </p:spPr>
        <p:txBody>
          <a:bodyPr/>
          <a:lstStyle/>
          <a:p>
            <a:r>
              <a:rPr lang="ru-RU" dirty="0"/>
              <a:t>Причины межличностного конфликта </a:t>
            </a:r>
            <a:r>
              <a:rPr lang="ru-RU" sz="2800" dirty="0"/>
              <a:t>(</a:t>
            </a:r>
            <a:r>
              <a:rPr lang="ru-RU" sz="2800" dirty="0" err="1"/>
              <a:t>Дж.Люфт</a:t>
            </a:r>
            <a:r>
              <a:rPr lang="ru-RU" sz="2800" dirty="0"/>
              <a:t> и Х. </a:t>
            </a:r>
            <a:r>
              <a:rPr lang="ru-RU" sz="2800" dirty="0" err="1"/>
              <a:t>Ингэм</a:t>
            </a:r>
            <a:r>
              <a:rPr lang="ru-RU" sz="2800" dirty="0"/>
              <a:t>)</a:t>
            </a:r>
          </a:p>
        </p:txBody>
      </p:sp>
      <p:sp>
        <p:nvSpPr>
          <p:cNvPr id="63491" name="Содержимое 2"/>
          <p:cNvSpPr>
            <a:spLocks noGrp="1"/>
          </p:cNvSpPr>
          <p:nvPr>
            <p:ph idx="1"/>
          </p:nvPr>
        </p:nvSpPr>
        <p:spPr>
          <a:xfrm>
            <a:off x="3929063" y="5857875"/>
            <a:ext cx="4438650" cy="466725"/>
          </a:xfrm>
        </p:spPr>
        <p:txBody>
          <a:bodyPr/>
          <a:lstStyle/>
          <a:p>
            <a:pPr>
              <a:buFont typeface="Wingdings" pitchFamily="2" charset="2"/>
              <a:buNone/>
            </a:pPr>
            <a:r>
              <a:rPr lang="ru-RU"/>
              <a:t>	«окно Джохари»</a:t>
            </a:r>
          </a:p>
        </p:txBody>
      </p:sp>
      <p:graphicFrame>
        <p:nvGraphicFramePr>
          <p:cNvPr id="6" name="Таблица 5"/>
          <p:cNvGraphicFramePr>
            <a:graphicFrameLocks noGrp="1"/>
          </p:cNvGraphicFramePr>
          <p:nvPr/>
        </p:nvGraphicFramePr>
        <p:xfrm>
          <a:off x="785813" y="1785938"/>
          <a:ext cx="7358113" cy="4000527"/>
        </p:xfrm>
        <a:graphic>
          <a:graphicData uri="http://schemas.openxmlformats.org/drawingml/2006/table">
            <a:tbl>
              <a:tblPr/>
              <a:tblGrid>
                <a:gridCol w="2452448">
                  <a:extLst>
                    <a:ext uri="{9D8B030D-6E8A-4147-A177-3AD203B41FA5}">
                      <a16:colId xmlns:a16="http://schemas.microsoft.com/office/drawing/2014/main" val="20000"/>
                    </a:ext>
                  </a:extLst>
                </a:gridCol>
                <a:gridCol w="2452448">
                  <a:extLst>
                    <a:ext uri="{9D8B030D-6E8A-4147-A177-3AD203B41FA5}">
                      <a16:colId xmlns:a16="http://schemas.microsoft.com/office/drawing/2014/main" val="20001"/>
                    </a:ext>
                  </a:extLst>
                </a:gridCol>
                <a:gridCol w="2453217">
                  <a:extLst>
                    <a:ext uri="{9D8B030D-6E8A-4147-A177-3AD203B41FA5}">
                      <a16:colId xmlns:a16="http://schemas.microsoft.com/office/drawing/2014/main" val="20002"/>
                    </a:ext>
                  </a:extLst>
                </a:gridCol>
              </a:tblGrid>
              <a:tr h="1333509">
                <a:tc>
                  <a:txBody>
                    <a:bodyPr/>
                    <a:lstStyle/>
                    <a:p>
                      <a:pPr algn="ctr">
                        <a:lnSpc>
                          <a:spcPct val="115000"/>
                        </a:lnSpc>
                        <a:spcAft>
                          <a:spcPts val="0"/>
                        </a:spcAft>
                      </a:pPr>
                      <a:endParaRPr lang="ru-RU" sz="2200" b="0" dirty="0">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Что мы знаем о себе</a:t>
                      </a:r>
                      <a:endParaRPr lang="ru-RU" sz="2200" b="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Что мы не знаем о себе</a:t>
                      </a:r>
                      <a:endParaRPr lang="ru-RU" sz="2200" b="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33509">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Что другие знают о нас</a:t>
                      </a:r>
                      <a:endParaRPr lang="ru-RU" sz="2200" b="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Открытое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Слепое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0001"/>
                  </a:ext>
                </a:extLst>
              </a:tr>
              <a:tr h="1333509">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Что другие не знают о нас</a:t>
                      </a:r>
                      <a:endParaRPr lang="ru-RU" sz="2200" b="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Закрытое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Неизвестное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2"/>
                  </a:ext>
                </a:extLst>
              </a:tr>
            </a:tbl>
          </a:graphicData>
        </a:graphic>
      </p:graphicFrame>
      <p:sp>
        <p:nvSpPr>
          <p:cNvPr id="7" name="Прямоугольник 6"/>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50884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a:xfrm>
            <a:off x="500063" y="571500"/>
            <a:ext cx="6400800" cy="487363"/>
          </a:xfrm>
        </p:spPr>
        <p:txBody>
          <a:bodyPr/>
          <a:lstStyle/>
          <a:p>
            <a:pPr eaLnBrk="1" hangingPunct="1"/>
            <a:r>
              <a:rPr lang="en-US" dirty="0"/>
              <a:t>Conflict prevention methods</a:t>
            </a:r>
            <a:endParaRPr lang="ru-RU" dirty="0"/>
          </a:p>
        </p:txBody>
      </p:sp>
      <p:sp>
        <p:nvSpPr>
          <p:cNvPr id="64515" name="Содержимое 2"/>
          <p:cNvSpPr>
            <a:spLocks noGrp="1"/>
          </p:cNvSpPr>
          <p:nvPr>
            <p:ph idx="1"/>
          </p:nvPr>
        </p:nvSpPr>
        <p:spPr>
          <a:xfrm>
            <a:off x="533400" y="1857375"/>
            <a:ext cx="8191500" cy="4467225"/>
          </a:xfrm>
        </p:spPr>
        <p:txBody>
          <a:bodyPr/>
          <a:lstStyle/>
          <a:p>
            <a:pPr eaLnBrk="1" hangingPunct="1"/>
            <a:r>
              <a:rPr lang="en-US" dirty="0"/>
              <a:t>Explaining the requirements and objectives of groups
Structural methods
Setting complex goals
Coordination and integration mechanisms
Eliminating the object of the conflict </a:t>
            </a:r>
            <a:endParaRPr lang="ru-RU" dirty="0"/>
          </a:p>
          <a:p>
            <a:pPr eaLnBrk="1" hangingPunct="1"/>
            <a:endParaRPr lang="ru-RU" dirty="0"/>
          </a:p>
          <a:p>
            <a:pPr eaLnBrk="1" hangingPunct="1"/>
            <a:endParaRPr lang="ru-RU" dirty="0"/>
          </a:p>
          <a:p>
            <a:pPr eaLnBrk="1" hangingPunct="1"/>
            <a:endParaRPr lang="ru-RU" dirty="0"/>
          </a:p>
          <a:p>
            <a:pPr eaLnBrk="1" hangingPunct="1"/>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Содержимое 2"/>
          <p:cNvSpPr>
            <a:spLocks noGrp="1"/>
          </p:cNvSpPr>
          <p:nvPr>
            <p:ph idx="1"/>
          </p:nvPr>
        </p:nvSpPr>
        <p:spPr/>
        <p:txBody>
          <a:bodyPr/>
          <a:lstStyle/>
          <a:p>
            <a:r>
              <a:rPr lang="en-US" b="1" dirty="0"/>
              <a:t>Explaining the requirements and objectives of groups </a:t>
            </a:r>
            <a:r>
              <a:rPr lang="en-US" dirty="0"/>
              <a:t>It involves explaining the specifics of the tasks to be solved, determining the system of indicators of group performance evaluation, distribution of tasks, responsibility between groups, information flows.</a:t>
            </a:r>
          </a:p>
          <a:p>
            <a:endParaRPr lang="ru-RU" dirty="0"/>
          </a:p>
        </p:txBody>
      </p:sp>
      <p:sp>
        <p:nvSpPr>
          <p:cNvPr id="65540" name="Заголовок 1"/>
          <p:cNvSpPr>
            <a:spLocks noGrp="1"/>
          </p:cNvSpPr>
          <p:nvPr>
            <p:ph type="title"/>
          </p:nvPr>
        </p:nvSpPr>
        <p:spPr/>
        <p:txBody>
          <a:bodyPr/>
          <a:lstStyle/>
          <a:p>
            <a:pPr eaLnBrk="1" hangingPunct="1"/>
            <a:r>
              <a:rPr lang="en-US" dirty="0"/>
              <a:t>Conflict prevention methods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Содержимое 2"/>
          <p:cNvSpPr>
            <a:spLocks noGrp="1"/>
          </p:cNvSpPr>
          <p:nvPr>
            <p:ph idx="1"/>
          </p:nvPr>
        </p:nvSpPr>
        <p:spPr>
          <a:xfrm>
            <a:off x="533400" y="1785938"/>
            <a:ext cx="8396288" cy="4284662"/>
          </a:xfrm>
        </p:spPr>
        <p:txBody>
          <a:bodyPr/>
          <a:lstStyle/>
          <a:p>
            <a:pPr algn="just" eaLnBrk="1" hangingPunct="1"/>
            <a:r>
              <a:rPr lang="en-US" b="1" dirty="0"/>
              <a:t>Structural methods </a:t>
            </a:r>
            <a:r>
              <a:rPr lang="en-US" dirty="0"/>
              <a:t>Includes a set of measures to change the management structure of groups, information flows operating in units, organization of labor, the system of incentives. Changing the system of evaluation of units, the introduction of a single estimate can reduce the level of conflict confrontation and increase the volume of sales of products.</a:t>
            </a:r>
            <a:endParaRPr lang="ru-RU" dirty="0"/>
          </a:p>
        </p:txBody>
      </p:sp>
      <p:sp>
        <p:nvSpPr>
          <p:cNvPr id="66564" name="Заголовок 1"/>
          <p:cNvSpPr>
            <a:spLocks noGrp="1"/>
          </p:cNvSpPr>
          <p:nvPr>
            <p:ph type="title"/>
          </p:nvPr>
        </p:nvSpPr>
        <p:spPr>
          <a:xfrm>
            <a:off x="683568" y="1052736"/>
            <a:ext cx="6400800" cy="487363"/>
          </a:xfrm>
        </p:spPr>
        <p:txBody>
          <a:bodyPr/>
          <a:lstStyle/>
          <a:p>
            <a:pPr eaLnBrk="1" hangingPunct="1"/>
            <a:r>
              <a:rPr lang="en-US" dirty="0"/>
              <a:t>Conflict prevention methods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Содержимое 2"/>
          <p:cNvSpPr>
            <a:spLocks noGrp="1"/>
          </p:cNvSpPr>
          <p:nvPr>
            <p:ph idx="1"/>
          </p:nvPr>
        </p:nvSpPr>
        <p:spPr>
          <a:xfrm>
            <a:off x="214313" y="1611313"/>
            <a:ext cx="8715375" cy="4713287"/>
          </a:xfrm>
        </p:spPr>
        <p:txBody>
          <a:bodyPr/>
          <a:lstStyle/>
          <a:p>
            <a:pPr algn="just"/>
            <a:r>
              <a:rPr lang="en-US" b="1" dirty="0"/>
              <a:t>Setting complex goals </a:t>
            </a:r>
            <a:r>
              <a:rPr lang="en-US" dirty="0"/>
              <a:t>in front of units, which cannot be achieved without their mutual cooperation, allows to significantly unite the group, contributes to the elimination of the conflict situation during the period of joint work.
</a:t>
            </a:r>
            <a:r>
              <a:rPr lang="en-US" b="1" dirty="0"/>
              <a:t>Eliminating the object of the conflict</a:t>
            </a:r>
            <a:r>
              <a:rPr lang="ru-RU" dirty="0"/>
              <a:t>  </a:t>
            </a:r>
            <a:r>
              <a:rPr lang="en-US" dirty="0"/>
              <a:t>involves bringing one of the conflicting groups to abandon the object of the conflict in favor of the other.</a:t>
            </a:r>
            <a:endParaRPr lang="ru-RU" dirty="0"/>
          </a:p>
        </p:txBody>
      </p:sp>
      <p:sp>
        <p:nvSpPr>
          <p:cNvPr id="67588" name="Заголовок 1"/>
          <p:cNvSpPr>
            <a:spLocks noGrp="1"/>
          </p:cNvSpPr>
          <p:nvPr>
            <p:ph type="title"/>
          </p:nvPr>
        </p:nvSpPr>
        <p:spPr>
          <a:xfrm>
            <a:off x="539552" y="847715"/>
            <a:ext cx="6400800" cy="487363"/>
          </a:xfrm>
        </p:spPr>
        <p:txBody>
          <a:bodyPr/>
          <a:lstStyle/>
          <a:p>
            <a:pPr eaLnBrk="1" hangingPunct="1"/>
            <a:r>
              <a:rPr lang="en-US" dirty="0"/>
              <a:t>Conflict prevention methods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a:xfrm>
            <a:off x="683568" y="908720"/>
            <a:ext cx="6400800" cy="487363"/>
          </a:xfrm>
        </p:spPr>
        <p:txBody>
          <a:bodyPr/>
          <a:lstStyle/>
          <a:p>
            <a:r>
              <a:rPr lang="en-US" dirty="0"/>
              <a:t>Conflict management methods
</a:t>
            </a:r>
            <a:endParaRPr lang="ru-RU" dirty="0"/>
          </a:p>
        </p:txBody>
      </p:sp>
      <p:sp>
        <p:nvSpPr>
          <p:cNvPr id="68611" name="Содержимое 2"/>
          <p:cNvSpPr>
            <a:spLocks noGrp="1"/>
          </p:cNvSpPr>
          <p:nvPr>
            <p:ph idx="1"/>
          </p:nvPr>
        </p:nvSpPr>
        <p:spPr>
          <a:xfrm>
            <a:off x="214313" y="1571625"/>
            <a:ext cx="8715375" cy="4752975"/>
          </a:xfrm>
        </p:spPr>
        <p:txBody>
          <a:bodyPr/>
          <a:lstStyle/>
          <a:p>
            <a:r>
              <a:rPr lang="en-US" b="1" dirty="0"/>
              <a:t>Administrative</a:t>
            </a:r>
            <a:r>
              <a:rPr lang="ru-RU" dirty="0"/>
              <a:t> (</a:t>
            </a:r>
            <a:r>
              <a:rPr lang="en-US" dirty="0"/>
              <a:t>using the leader's power resource to change the composition of groups, joining one of the conflicting groups as an observer, or negotiating with opposing parties as a mediator</a:t>
            </a:r>
            <a:r>
              <a:rPr lang="ru-RU" dirty="0"/>
              <a:t>) </a:t>
            </a:r>
          </a:p>
          <a:p>
            <a:r>
              <a:rPr lang="en-US" b="1" dirty="0"/>
              <a:t>Intergroup forms of interaction </a:t>
            </a:r>
            <a:r>
              <a:rPr lang="ru-RU" dirty="0"/>
              <a:t>(</a:t>
            </a:r>
            <a:r>
              <a:rPr lang="en-US" dirty="0"/>
              <a:t>Dodging (care); Confrontation (competition); Perseverance (adaptation); Collaboration; compromise</a:t>
            </a:r>
            <a:r>
              <a:rPr lang="ru-RU" dirty="0"/>
              <a:t>) </a:t>
            </a:r>
          </a:p>
          <a:p>
            <a:r>
              <a:rPr lang="en-US" b="1" dirty="0"/>
              <a:t>Negotiation</a:t>
            </a:r>
            <a:endParaRPr lang="ru-RU" b="1"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39552" y="1003448"/>
            <a:ext cx="6400800" cy="487363"/>
          </a:xfrm>
        </p:spPr>
        <p:txBody>
          <a:bodyPr/>
          <a:lstStyle/>
          <a:p>
            <a:pPr algn="ctr" eaLnBrk="1" hangingPunct="1"/>
            <a:r>
              <a:rPr lang="en-US"/>
              <a:t>Content 
</a:t>
            </a:r>
            <a:endParaRPr lang="en-US" dirty="0">
              <a:solidFill>
                <a:schemeClr val="accent1"/>
              </a:solidFill>
            </a:endParaRPr>
          </a:p>
        </p:txBody>
      </p:sp>
      <p:grpSp>
        <p:nvGrpSpPr>
          <p:cNvPr id="4100" name="Group 3"/>
          <p:cNvGrpSpPr>
            <a:grpSpLocks/>
          </p:cNvGrpSpPr>
          <p:nvPr/>
        </p:nvGrpSpPr>
        <p:grpSpPr bwMode="auto">
          <a:xfrm>
            <a:off x="1828800" y="2024063"/>
            <a:ext cx="762000" cy="665162"/>
            <a:chOff x="1110" y="2656"/>
            <a:chExt cx="1549" cy="1351"/>
          </a:xfrm>
        </p:grpSpPr>
        <p:sp>
          <p:nvSpPr>
            <p:cNvPr id="412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1" name="Group 7"/>
          <p:cNvGrpSpPr>
            <a:grpSpLocks/>
          </p:cNvGrpSpPr>
          <p:nvPr/>
        </p:nvGrpSpPr>
        <p:grpSpPr bwMode="auto">
          <a:xfrm>
            <a:off x="1828800" y="2938463"/>
            <a:ext cx="762000" cy="665162"/>
            <a:chOff x="3174" y="2656"/>
            <a:chExt cx="1549" cy="1351"/>
          </a:xfrm>
        </p:grpSpPr>
        <p:sp>
          <p:nvSpPr>
            <p:cNvPr id="412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02" name="Line 11"/>
          <p:cNvSpPr>
            <a:spLocks noChangeShapeType="1"/>
          </p:cNvSpPr>
          <p:nvPr/>
        </p:nvSpPr>
        <p:spPr bwMode="auto">
          <a:xfrm>
            <a:off x="2438400" y="26336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3" name="Text Box 12"/>
          <p:cNvSpPr txBox="1">
            <a:spLocks noChangeArrowheads="1"/>
          </p:cNvSpPr>
          <p:nvPr/>
        </p:nvSpPr>
        <p:spPr bwMode="auto">
          <a:xfrm>
            <a:off x="2565400" y="2071688"/>
            <a:ext cx="6022803"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Communications in the </a:t>
            </a:r>
            <a:r>
              <a:rPr lang="en-US" sz="2400" dirty="0" err="1">
                <a:hlinkClick r:id="rId3" action="ppaction://hlinksldjump"/>
              </a:rPr>
              <a:t>magament</a:t>
            </a:r>
            <a:r>
              <a:rPr lang="en-US" sz="2400" dirty="0">
                <a:hlinkClick r:id="rId3" action="ppaction://hlinksldjump"/>
              </a:rPr>
              <a:t> process</a:t>
            </a:r>
            <a:endParaRPr lang="en-US" sz="2400" dirty="0">
              <a:solidFill>
                <a:schemeClr val="tx2"/>
              </a:solidFill>
            </a:endParaRPr>
          </a:p>
        </p:txBody>
      </p:sp>
      <p:sp>
        <p:nvSpPr>
          <p:cNvPr id="4104" name="Text Box 13"/>
          <p:cNvSpPr txBox="1">
            <a:spLocks noChangeArrowheads="1"/>
          </p:cNvSpPr>
          <p:nvPr/>
        </p:nvSpPr>
        <p:spPr bwMode="gray">
          <a:xfrm>
            <a:off x="2025650" y="21224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1</a:t>
            </a:r>
          </a:p>
        </p:txBody>
      </p:sp>
      <p:sp>
        <p:nvSpPr>
          <p:cNvPr id="4105" name="Line 14"/>
          <p:cNvSpPr>
            <a:spLocks noChangeShapeType="1"/>
          </p:cNvSpPr>
          <p:nvPr/>
        </p:nvSpPr>
        <p:spPr bwMode="auto">
          <a:xfrm>
            <a:off x="2438400" y="35480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6" name="Text Box 15"/>
          <p:cNvSpPr txBox="1">
            <a:spLocks noChangeArrowheads="1"/>
          </p:cNvSpPr>
          <p:nvPr/>
        </p:nvSpPr>
        <p:spPr bwMode="auto">
          <a:xfrm>
            <a:off x="2643188" y="3014663"/>
            <a:ext cx="3658117"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a:t>
            </a:r>
            <a:r>
              <a:rPr lang="ru-RU" sz="2400" dirty="0">
                <a:hlinkClick r:id="rId3" action="ppaction://hlinksldjump"/>
              </a:rPr>
              <a:t> </a:t>
            </a:r>
            <a:r>
              <a:rPr lang="en-US" sz="2400" dirty="0">
                <a:hlinkClick r:id="rId3" action="ppaction://hlinksldjump"/>
              </a:rPr>
              <a:t>process</a:t>
            </a:r>
            <a:r>
              <a:rPr lang="ru-RU" sz="2400" dirty="0">
                <a:hlinkClick r:id="rId3" action="ppaction://hlinksldjump"/>
              </a:rPr>
              <a:t> </a:t>
            </a:r>
            <a:endParaRPr lang="en-US" sz="2400" dirty="0">
              <a:solidFill>
                <a:schemeClr val="tx2"/>
              </a:solidFill>
            </a:endParaRPr>
          </a:p>
        </p:txBody>
      </p:sp>
      <p:sp>
        <p:nvSpPr>
          <p:cNvPr id="4107" name="Text Box 16"/>
          <p:cNvSpPr txBox="1">
            <a:spLocks noChangeArrowheads="1"/>
          </p:cNvSpPr>
          <p:nvPr/>
        </p:nvSpPr>
        <p:spPr bwMode="gray">
          <a:xfrm>
            <a:off x="2025650" y="30368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2</a:t>
            </a:r>
          </a:p>
        </p:txBody>
      </p:sp>
      <p:grpSp>
        <p:nvGrpSpPr>
          <p:cNvPr id="4108" name="Group 17"/>
          <p:cNvGrpSpPr>
            <a:grpSpLocks/>
          </p:cNvGrpSpPr>
          <p:nvPr/>
        </p:nvGrpSpPr>
        <p:grpSpPr bwMode="auto">
          <a:xfrm>
            <a:off x="1828800" y="3830638"/>
            <a:ext cx="762000" cy="665162"/>
            <a:chOff x="1110" y="2656"/>
            <a:chExt cx="1549" cy="1351"/>
          </a:xfrm>
        </p:grpSpPr>
        <p:sp>
          <p:nvSpPr>
            <p:cNvPr id="4120"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1"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9" name="Group 21"/>
          <p:cNvGrpSpPr>
            <a:grpSpLocks/>
          </p:cNvGrpSpPr>
          <p:nvPr/>
        </p:nvGrpSpPr>
        <p:grpSpPr bwMode="auto">
          <a:xfrm>
            <a:off x="1828800" y="4745038"/>
            <a:ext cx="762000" cy="665162"/>
            <a:chOff x="3174" y="2656"/>
            <a:chExt cx="1549" cy="1351"/>
          </a:xfrm>
        </p:grpSpPr>
        <p:sp>
          <p:nvSpPr>
            <p:cNvPr id="4117"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18"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10" name="Line 25"/>
          <p:cNvSpPr>
            <a:spLocks noChangeShapeType="1"/>
          </p:cNvSpPr>
          <p:nvPr/>
        </p:nvSpPr>
        <p:spPr bwMode="auto">
          <a:xfrm>
            <a:off x="2438400" y="44402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1" name="Text Box 26"/>
          <p:cNvSpPr txBox="1">
            <a:spLocks noChangeArrowheads="1"/>
          </p:cNvSpPr>
          <p:nvPr/>
        </p:nvSpPr>
        <p:spPr bwMode="auto">
          <a:xfrm>
            <a:off x="2643188" y="3824288"/>
            <a:ext cx="4857750" cy="461665"/>
          </a:xfrm>
          <a:prstGeom prst="rect">
            <a:avLst/>
          </a:prstGeom>
          <a:noFill/>
          <a:ln w="9525" algn="ctr">
            <a:noFill/>
            <a:miter lim="800000"/>
            <a:headEnd/>
            <a:tailEnd/>
          </a:ln>
        </p:spPr>
        <p:txBody>
          <a:bodyPr>
            <a:spAutoFit/>
          </a:bodyPr>
          <a:lstStyle/>
          <a:p>
            <a:pPr eaLnBrk="0" hangingPunct="0"/>
            <a:r>
              <a:rPr lang="en-US" sz="2400" dirty="0">
                <a:hlinkClick r:id="rId3" action="ppaction://hlinksldjump"/>
              </a:rPr>
              <a:t>Conflict </a:t>
            </a:r>
            <a:r>
              <a:rPr lang="ru-RU" sz="2400" dirty="0">
                <a:hlinkClick r:id="rId3" action="ppaction://hlinksldjump"/>
              </a:rPr>
              <a:t> </a:t>
            </a:r>
            <a:r>
              <a:rPr lang="en-US" sz="2400" dirty="0">
                <a:hlinkClick r:id="rId3" action="ppaction://hlinksldjump"/>
              </a:rPr>
              <a:t>in the </a:t>
            </a:r>
            <a:r>
              <a:rPr lang="en-US" sz="2400" dirty="0" err="1">
                <a:hlinkClick r:id="rId3" action="ppaction://hlinksldjump"/>
              </a:rPr>
              <a:t>organizacion</a:t>
            </a:r>
            <a:endParaRPr lang="en-US" sz="2400" dirty="0">
              <a:solidFill>
                <a:schemeClr val="tx2"/>
              </a:solidFill>
            </a:endParaRPr>
          </a:p>
        </p:txBody>
      </p:sp>
      <p:sp>
        <p:nvSpPr>
          <p:cNvPr id="4112" name="Text Box 27"/>
          <p:cNvSpPr txBox="1">
            <a:spLocks noChangeArrowheads="1"/>
          </p:cNvSpPr>
          <p:nvPr/>
        </p:nvSpPr>
        <p:spPr bwMode="gray">
          <a:xfrm>
            <a:off x="2025650" y="39290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3</a:t>
            </a:r>
          </a:p>
        </p:txBody>
      </p:sp>
      <p:sp>
        <p:nvSpPr>
          <p:cNvPr id="4113" name="Line 28"/>
          <p:cNvSpPr>
            <a:spLocks noChangeShapeType="1"/>
          </p:cNvSpPr>
          <p:nvPr/>
        </p:nvSpPr>
        <p:spPr bwMode="auto">
          <a:xfrm>
            <a:off x="2438400" y="53546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4" name="Text Box 29"/>
          <p:cNvSpPr txBox="1">
            <a:spLocks noChangeArrowheads="1"/>
          </p:cNvSpPr>
          <p:nvPr/>
        </p:nvSpPr>
        <p:spPr bwMode="auto">
          <a:xfrm>
            <a:off x="2643188" y="4821238"/>
            <a:ext cx="3405099" cy="830997"/>
          </a:xfrm>
          <a:prstGeom prst="rect">
            <a:avLst/>
          </a:prstGeom>
          <a:noFill/>
          <a:ln w="9525" algn="ctr">
            <a:noFill/>
            <a:miter lim="800000"/>
            <a:headEnd/>
            <a:tailEnd/>
          </a:ln>
        </p:spPr>
        <p:txBody>
          <a:bodyPr wrap="none">
            <a:spAutoFit/>
          </a:bodyPr>
          <a:lstStyle/>
          <a:p>
            <a:pPr eaLnBrk="0" hangingPunct="0"/>
            <a:r>
              <a:rPr lang="en-US" sz="2400" u="sng" dirty="0">
                <a:solidFill>
                  <a:schemeClr val="tx2">
                    <a:lumMod val="60000"/>
                    <a:lumOff val="40000"/>
                  </a:schemeClr>
                </a:solidFill>
              </a:rPr>
              <a:t>Negotiations, mediation</a:t>
            </a:r>
            <a:r>
              <a:rPr lang="en-US" sz="2400" dirty="0"/>
              <a:t>
</a:t>
            </a:r>
            <a:endParaRPr lang="en-US" sz="2400" dirty="0">
              <a:solidFill>
                <a:schemeClr val="tx2"/>
              </a:solidFill>
            </a:endParaRPr>
          </a:p>
        </p:txBody>
      </p:sp>
      <p:sp>
        <p:nvSpPr>
          <p:cNvPr id="4115" name="Text Box 30"/>
          <p:cNvSpPr txBox="1">
            <a:spLocks noChangeArrowheads="1"/>
          </p:cNvSpPr>
          <p:nvPr/>
        </p:nvSpPr>
        <p:spPr bwMode="gray">
          <a:xfrm>
            <a:off x="2025650" y="48434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4</a:t>
            </a:r>
          </a:p>
        </p:txBody>
      </p:sp>
      <p:sp>
        <p:nvSpPr>
          <p:cNvPr id="4116" name="Text Box 32"/>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ru-RU"/>
          </a:p>
        </p:txBody>
      </p:sp>
      <p:sp>
        <p:nvSpPr>
          <p:cNvPr id="33" name="Прямоугольник 32"/>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a:xfrm>
            <a:off x="-180528" y="1089932"/>
            <a:ext cx="7704856" cy="487363"/>
          </a:xfrm>
        </p:spPr>
        <p:txBody>
          <a:bodyPr/>
          <a:lstStyle/>
          <a:p>
            <a:r>
              <a:rPr lang="en-US" dirty="0"/>
              <a:t>Strategies for </a:t>
            </a:r>
            <a:r>
              <a:rPr lang="en-US" dirty="0" err="1"/>
              <a:t>behaviour</a:t>
            </a:r>
            <a:r>
              <a:rPr lang="en-US" dirty="0"/>
              <a:t> in conflict
</a:t>
            </a:r>
            <a:endParaRPr lang="ru-RU" dirty="0"/>
          </a:p>
        </p:txBody>
      </p:sp>
      <p:sp>
        <p:nvSpPr>
          <p:cNvPr id="69635" name="Содержимое 2"/>
          <p:cNvSpPr>
            <a:spLocks noGrp="1"/>
          </p:cNvSpPr>
          <p:nvPr>
            <p:ph idx="1"/>
          </p:nvPr>
        </p:nvSpPr>
        <p:spPr>
          <a:xfrm>
            <a:off x="533400" y="2071688"/>
            <a:ext cx="8191500" cy="4252912"/>
          </a:xfrm>
        </p:spPr>
        <p:txBody>
          <a:bodyPr/>
          <a:lstStyle/>
          <a:p>
            <a:r>
              <a:rPr lang="en-US" b="1" dirty="0"/>
              <a:t>Partnership</a:t>
            </a:r>
            <a:r>
              <a:rPr lang="ru-RU" dirty="0"/>
              <a:t> (</a:t>
            </a:r>
            <a:r>
              <a:rPr lang="en-US" dirty="0"/>
              <a:t>focusing on the interests and needs of the second conflicting party, seeking agreement and increasing common interests)
</a:t>
            </a:r>
            <a:r>
              <a:rPr lang="en-US" b="1" dirty="0"/>
              <a:t>Assertiveness </a:t>
            </a:r>
            <a:r>
              <a:rPr lang="ru-RU" dirty="0"/>
              <a:t> (</a:t>
            </a:r>
            <a:r>
              <a:rPr lang="en-US" dirty="0"/>
              <a:t>realizing one's own interests, achieving your own goals</a:t>
            </a:r>
            <a:r>
              <a:rPr lang="ru-RU" dirty="0"/>
              <a:t>)</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a:xfrm>
            <a:off x="541437" y="1196752"/>
            <a:ext cx="6934200" cy="487362"/>
          </a:xfrm>
        </p:spPr>
        <p:txBody>
          <a:bodyPr/>
          <a:lstStyle/>
          <a:p>
            <a:pPr algn="ctr"/>
            <a:r>
              <a:rPr lang="en-US" sz="2800" dirty="0"/>
              <a:t>Methods to promote group cohesion and prevent intergroup conflicts
</a:t>
            </a:r>
            <a:endParaRPr lang="ru-RU" sz="2800" dirty="0"/>
          </a:p>
        </p:txBody>
      </p:sp>
      <p:sp>
        <p:nvSpPr>
          <p:cNvPr id="70659" name="Содержимое 2"/>
          <p:cNvSpPr>
            <a:spLocks noGrp="1"/>
          </p:cNvSpPr>
          <p:nvPr>
            <p:ph idx="1"/>
          </p:nvPr>
        </p:nvSpPr>
        <p:spPr>
          <a:xfrm>
            <a:off x="533400" y="2000250"/>
            <a:ext cx="8191500" cy="4324350"/>
          </a:xfrm>
        </p:spPr>
        <p:txBody>
          <a:bodyPr/>
          <a:lstStyle/>
          <a:p>
            <a:r>
              <a:rPr lang="ru-RU" dirty="0"/>
              <a:t>1) </a:t>
            </a:r>
            <a:r>
              <a:rPr lang="en-US" dirty="0"/>
              <a:t>encourage groups to search for shared values</a:t>
            </a:r>
            <a:r>
              <a:rPr lang="ru-RU" dirty="0"/>
              <a:t>;</a:t>
            </a:r>
          </a:p>
          <a:p>
            <a:r>
              <a:rPr lang="ru-RU" dirty="0"/>
              <a:t>2) </a:t>
            </a:r>
            <a:r>
              <a:rPr lang="en-US" dirty="0"/>
              <a:t>encourage acceptance of the group's goals</a:t>
            </a:r>
            <a:r>
              <a:rPr lang="ru-RU" dirty="0"/>
              <a:t>;</a:t>
            </a:r>
          </a:p>
          <a:p>
            <a:r>
              <a:rPr lang="ru-RU" dirty="0"/>
              <a:t>3) </a:t>
            </a:r>
            <a:r>
              <a:rPr lang="en-US" dirty="0"/>
              <a:t>make the group smaller, isolate the activities of each group</a:t>
            </a:r>
            <a:r>
              <a:rPr lang="ru-RU" dirty="0"/>
              <a:t>;</a:t>
            </a:r>
          </a:p>
          <a:p>
            <a:r>
              <a:rPr lang="ru-RU" dirty="0"/>
              <a:t>4) </a:t>
            </a:r>
            <a:r>
              <a:rPr lang="en-US" dirty="0"/>
              <a:t>encourage competition with other groups</a:t>
            </a:r>
            <a:r>
              <a:rPr lang="ru-RU" dirty="0"/>
              <a:t>;</a:t>
            </a:r>
          </a:p>
          <a:p>
            <a:r>
              <a:rPr lang="ru-RU" dirty="0"/>
              <a:t>5) </a:t>
            </a:r>
            <a:r>
              <a:rPr lang="en-US" dirty="0"/>
              <a:t>to award remuneration to the whole group, not to individual members</a:t>
            </a:r>
            <a:r>
              <a:rPr lang="ru-RU" dirty="0"/>
              <a:t>.</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a:xfrm>
            <a:off x="857224" y="1124744"/>
            <a:ext cx="6400800" cy="487363"/>
          </a:xfrm>
        </p:spPr>
        <p:txBody>
          <a:bodyPr/>
          <a:lstStyle/>
          <a:p>
            <a:pPr algn="ctr"/>
            <a:r>
              <a:rPr lang="en-US" dirty="0"/>
              <a:t>Ways to reduce group cohesion
</a:t>
            </a:r>
            <a:endParaRPr lang="ru-RU" dirty="0"/>
          </a:p>
        </p:txBody>
      </p:sp>
      <p:sp>
        <p:nvSpPr>
          <p:cNvPr id="71683" name="Содержимое 2"/>
          <p:cNvSpPr>
            <a:spLocks noGrp="1"/>
          </p:cNvSpPr>
          <p:nvPr>
            <p:ph idx="1"/>
          </p:nvPr>
        </p:nvSpPr>
        <p:spPr>
          <a:xfrm>
            <a:off x="533400" y="1857375"/>
            <a:ext cx="8191500" cy="4467225"/>
          </a:xfrm>
        </p:spPr>
        <p:txBody>
          <a:bodyPr/>
          <a:lstStyle/>
          <a:p>
            <a:pPr>
              <a:buNone/>
            </a:pPr>
            <a:r>
              <a:rPr lang="ru-RU" dirty="0"/>
              <a:t>1</a:t>
            </a:r>
            <a:r>
              <a:rPr lang="en-US" dirty="0"/>
              <a:t>) Make the group bigger;
2) disband the group;
3) to award remuneration to individual team members, not to the whole group;
4) Encourage disagreement with the group's objectives;
5) do not isolate the group from the rest of the organization.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Заголовок 1"/>
          <p:cNvSpPr>
            <a:spLocks noGrp="1"/>
          </p:cNvSpPr>
          <p:nvPr>
            <p:ph type="title"/>
          </p:nvPr>
        </p:nvSpPr>
        <p:spPr/>
        <p:txBody>
          <a:bodyPr/>
          <a:lstStyle/>
          <a:p>
            <a:pPr eaLnBrk="1" hangingPunct="1"/>
            <a:r>
              <a:rPr lang="en-US" dirty="0"/>
              <a:t>Question</a:t>
            </a:r>
            <a:r>
              <a:rPr lang="ru-RU" dirty="0"/>
              <a:t> 4</a:t>
            </a:r>
          </a:p>
        </p:txBody>
      </p:sp>
      <p:sp>
        <p:nvSpPr>
          <p:cNvPr id="72707" name="Содержимое 2"/>
          <p:cNvSpPr>
            <a:spLocks noGrp="1"/>
          </p:cNvSpPr>
          <p:nvPr>
            <p:ph idx="1"/>
          </p:nvPr>
        </p:nvSpPr>
        <p:spPr/>
        <p:txBody>
          <a:bodyPr/>
          <a:lstStyle/>
          <a:p>
            <a:pPr eaLnBrk="1" hangingPunct="1">
              <a:buNone/>
            </a:pPr>
            <a:r>
              <a:rPr lang="ru-RU" dirty="0"/>
              <a:t>	</a:t>
            </a:r>
            <a:r>
              <a:rPr lang="en-US" b="1" dirty="0"/>
              <a:t>Negotiations, mediation</a:t>
            </a:r>
            <a:endParaRPr lang="ru-RU" b="1"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2" action="ppaction://hlinksldjump"/>
          </p:cNvPr>
          <p:cNvPicPr>
            <a:picLocks noChangeAspect="1" noChangeArrowheads="1"/>
          </p:cNvPicPr>
          <p:nvPr/>
        </p:nvPicPr>
        <p:blipFill>
          <a:blip r:embed="rId3"/>
          <a:srcRect/>
          <a:stretch>
            <a:fillRect/>
          </a:stretch>
        </p:blipFill>
        <p:spPr bwMode="auto">
          <a:xfrm>
            <a:off x="0" y="0"/>
            <a:ext cx="1214414" cy="1198435"/>
          </a:xfrm>
          <a:prstGeom prst="rect">
            <a:avLst/>
          </a:prstGeom>
          <a:noFill/>
        </p:spPr>
      </p:pic>
      <p:pic>
        <p:nvPicPr>
          <p:cNvPr id="2050" name="Picture 2">
            <a:extLst>
              <a:ext uri="{FF2B5EF4-FFF2-40B4-BE49-F238E27FC236}">
                <a16:creationId xmlns:a16="http://schemas.microsoft.com/office/drawing/2014/main" id="{4828F550-D16A-45C6-A3B5-3C050DB13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06" y="2177571"/>
            <a:ext cx="7350968" cy="46613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p:cNvSpPr>
            <a:spLocks noGrp="1"/>
          </p:cNvSpPr>
          <p:nvPr>
            <p:ph type="title"/>
          </p:nvPr>
        </p:nvSpPr>
        <p:spPr/>
        <p:txBody>
          <a:bodyPr/>
          <a:lstStyle/>
          <a:p>
            <a:pPr eaLnBrk="1" hangingPunct="1"/>
            <a:r>
              <a:rPr lang="en-US" dirty="0"/>
              <a:t>Concept 
</a:t>
            </a:r>
            <a:endParaRPr lang="ru-RU" dirty="0"/>
          </a:p>
        </p:txBody>
      </p:sp>
      <p:sp>
        <p:nvSpPr>
          <p:cNvPr id="73731" name="Содержимое 2"/>
          <p:cNvSpPr>
            <a:spLocks noGrp="1"/>
          </p:cNvSpPr>
          <p:nvPr>
            <p:ph idx="1"/>
          </p:nvPr>
        </p:nvSpPr>
        <p:spPr/>
        <p:txBody>
          <a:bodyPr/>
          <a:lstStyle/>
          <a:p>
            <a:pPr eaLnBrk="1" hangingPunct="1"/>
            <a:r>
              <a:rPr lang="en-US" b="1" dirty="0">
                <a:solidFill>
                  <a:srgbClr val="FFC000"/>
                </a:solidFill>
              </a:rPr>
              <a:t>Negotiation</a:t>
            </a:r>
            <a:r>
              <a:rPr lang="ru-RU" dirty="0"/>
              <a:t> – </a:t>
            </a:r>
            <a:r>
              <a:rPr lang="en-US" dirty="0"/>
              <a:t>set of tactics aimed at finding a mutually acceptable solution for conflicting parties</a:t>
            </a:r>
          </a:p>
          <a:p>
            <a:pPr eaLnBrk="1" hangingPunct="1"/>
            <a:r>
              <a:rPr lang="zh-CN" altLang="en-US" dirty="0"/>
              <a:t>谈判</a:t>
            </a:r>
            <a:r>
              <a:rPr lang="en-US" altLang="zh-CN" dirty="0"/>
              <a:t>–</a:t>
            </a:r>
            <a:r>
              <a:rPr lang="zh-CN" altLang="en-US" dirty="0"/>
              <a:t>一套旨在为冲突各方找到双方都能接受的解决办法的策略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p:txBody>
          <a:bodyPr/>
          <a:lstStyle/>
          <a:p>
            <a:pPr eaLnBrk="1" hangingPunct="1"/>
            <a:r>
              <a:rPr lang="en-US" dirty="0"/>
              <a:t>Conditions</a:t>
            </a:r>
            <a:br>
              <a:rPr lang="en-US" dirty="0"/>
            </a:br>
            <a:r>
              <a:rPr lang="ja-JP" altLang="en-US" dirty="0"/>
              <a:t>条件</a:t>
            </a:r>
            <a:r>
              <a:rPr lang="ru-RU" dirty="0"/>
              <a:t> </a:t>
            </a:r>
          </a:p>
        </p:txBody>
      </p:sp>
      <p:sp>
        <p:nvSpPr>
          <p:cNvPr id="74755" name="Содержимое 2"/>
          <p:cNvSpPr>
            <a:spLocks noGrp="1"/>
          </p:cNvSpPr>
          <p:nvPr>
            <p:ph idx="1"/>
          </p:nvPr>
        </p:nvSpPr>
        <p:spPr>
          <a:xfrm>
            <a:off x="533400" y="1611313"/>
            <a:ext cx="8431088" cy="4713287"/>
          </a:xfrm>
        </p:spPr>
        <p:txBody>
          <a:bodyPr/>
          <a:lstStyle/>
          <a:p>
            <a:pPr algn="just" eaLnBrk="1" hangingPunct="1"/>
            <a:r>
              <a:rPr lang="en-US" sz="2400" dirty="0"/>
              <a:t>The existence of interdependence between the parties involved in the conflict; 
The absence of a significant advantage in force; 
Aligning the stage of the conflict with the possibilities of negotiations; 
Participation in the negotiations of the parties, which can actually make decisions in the current situation</a:t>
            </a:r>
          </a:p>
          <a:p>
            <a:pPr eaLnBrk="1" hangingPunct="1"/>
            <a:r>
              <a:rPr lang="zh-CN" altLang="en-US" sz="2400" dirty="0"/>
              <a:t>冲突各方之间存在相互依存关系：
在武力上缺乏显著优势：
使冲突阶段与谈判的可能性相协调：
参与各方谈判，在目前情况下实际上可以作出决定</a:t>
            </a:r>
            <a:endParaRPr lang="ru-RU" sz="24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p:txBody>
          <a:bodyPr/>
          <a:lstStyle/>
          <a:p>
            <a:r>
              <a:rPr lang="en-US" dirty="0"/>
              <a:t>Goals of negotiations
</a:t>
            </a:r>
            <a:endParaRPr lang="ru-RU" dirty="0"/>
          </a:p>
        </p:txBody>
      </p:sp>
      <p:sp>
        <p:nvSpPr>
          <p:cNvPr id="75779" name="Содержимое 2"/>
          <p:cNvSpPr>
            <a:spLocks noGrp="1"/>
          </p:cNvSpPr>
          <p:nvPr>
            <p:ph idx="1"/>
          </p:nvPr>
        </p:nvSpPr>
        <p:spPr>
          <a:xfrm>
            <a:off x="533400" y="2000250"/>
            <a:ext cx="8191500" cy="4324350"/>
          </a:xfrm>
        </p:spPr>
        <p:txBody>
          <a:bodyPr/>
          <a:lstStyle/>
          <a:p>
            <a:r>
              <a:rPr lang="en-US" dirty="0"/>
              <a:t>Resolution of conflicts, disputes</a:t>
            </a:r>
          </a:p>
          <a:p>
            <a:r>
              <a:rPr lang="en-US" dirty="0"/>
              <a:t>Organization of cooperation</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Заголовок 1"/>
          <p:cNvSpPr>
            <a:spLocks noGrp="1"/>
          </p:cNvSpPr>
          <p:nvPr>
            <p:ph type="title"/>
          </p:nvPr>
        </p:nvSpPr>
        <p:spPr>
          <a:xfrm>
            <a:off x="611560" y="1041379"/>
            <a:ext cx="6896100" cy="487363"/>
          </a:xfrm>
        </p:spPr>
        <p:txBody>
          <a:bodyPr/>
          <a:lstStyle/>
          <a:p>
            <a:r>
              <a:rPr lang="en-US" dirty="0"/>
              <a:t>Types of decisions in negotiations
</a:t>
            </a:r>
            <a:endParaRPr lang="ru-RU" dirty="0"/>
          </a:p>
        </p:txBody>
      </p:sp>
      <p:sp>
        <p:nvSpPr>
          <p:cNvPr id="76803" name="Содержимое 2"/>
          <p:cNvSpPr>
            <a:spLocks noGrp="1"/>
          </p:cNvSpPr>
          <p:nvPr>
            <p:ph idx="1"/>
          </p:nvPr>
        </p:nvSpPr>
        <p:spPr>
          <a:xfrm>
            <a:off x="533400" y="2071688"/>
            <a:ext cx="8191500" cy="4252912"/>
          </a:xfrm>
        </p:spPr>
        <p:txBody>
          <a:bodyPr/>
          <a:lstStyle/>
          <a:p>
            <a:r>
              <a:rPr lang="en-US" dirty="0"/>
              <a:t>Compromise</a:t>
            </a:r>
            <a:r>
              <a:rPr lang="ru-RU" dirty="0"/>
              <a:t> </a:t>
            </a:r>
            <a:r>
              <a:rPr lang="en-US" sz="2200" dirty="0"/>
              <a:t>(in the area of vital mutually exclusive interests; the condition is the readiness of the parties to satisfy only a part of the interests; criteria for the legality of certain demands or concessions)</a:t>
            </a:r>
          </a:p>
          <a:p>
            <a:r>
              <a:rPr lang="en-US" dirty="0"/>
              <a:t>A fundamentally new solution </a:t>
            </a:r>
            <a:r>
              <a:rPr lang="en-US" sz="2200" dirty="0"/>
              <a:t>(detailed study of the needs of the parties, values; creativity to the problem)
</a:t>
            </a:r>
            <a:r>
              <a:rPr lang="en-US" dirty="0"/>
              <a:t>Asymmetrical solution </a:t>
            </a:r>
            <a:r>
              <a:rPr lang="ru-RU" sz="2200" dirty="0"/>
              <a:t>(</a:t>
            </a:r>
            <a:r>
              <a:rPr lang="en-US" sz="2200" dirty="0"/>
              <a:t>concessions to one side far exceed concessions to the other party</a:t>
            </a:r>
            <a:r>
              <a:rPr lang="ru-RU" sz="2200" dirty="0"/>
              <a:t>)</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p:nvPr>
        </p:nvSpPr>
        <p:spPr/>
        <p:txBody>
          <a:bodyPr/>
          <a:lstStyle/>
          <a:p>
            <a:r>
              <a:rPr lang="en-US" dirty="0"/>
              <a:t>Negotiating styles
</a:t>
            </a:r>
            <a:endParaRPr lang="ru-RU" dirty="0"/>
          </a:p>
        </p:txBody>
      </p:sp>
      <p:sp>
        <p:nvSpPr>
          <p:cNvPr id="78851" name="Содержимое 2"/>
          <p:cNvSpPr>
            <a:spLocks noGrp="1"/>
          </p:cNvSpPr>
          <p:nvPr>
            <p:ph idx="1"/>
          </p:nvPr>
        </p:nvSpPr>
        <p:spPr>
          <a:xfrm>
            <a:off x="357188" y="1857375"/>
            <a:ext cx="8572500" cy="4467225"/>
          </a:xfrm>
        </p:spPr>
        <p:txBody>
          <a:bodyPr/>
          <a:lstStyle/>
          <a:p>
            <a:pPr algn="just"/>
            <a:r>
              <a:rPr lang="en-US" sz="2400" b="1" dirty="0"/>
              <a:t>American style </a:t>
            </a:r>
            <a:r>
              <a:rPr lang="ru-RU" sz="2000" dirty="0">
                <a:solidFill>
                  <a:srgbClr val="000000"/>
                </a:solidFill>
              </a:rPr>
              <a:t>(</a:t>
            </a:r>
            <a:r>
              <a:rPr lang="en-US" sz="2000" dirty="0"/>
              <a:t>independence in decision-making, vigorous negotiation style, assertiveness, aggressiveness, pragmatism, compliance with laws, regulations and regulations, obligatory lawyer in negotiations, preference for an informal atmosphere</a:t>
            </a:r>
            <a:r>
              <a:rPr lang="ru-RU" sz="2000" dirty="0">
                <a:solidFill>
                  <a:srgbClr val="000000"/>
                </a:solidFill>
              </a:rPr>
              <a:t>)</a:t>
            </a:r>
            <a:endParaRPr lang="ru-RU" dirty="0"/>
          </a:p>
          <a:p>
            <a:pPr algn="just"/>
            <a:r>
              <a:rPr lang="en-US" sz="2400" b="1" dirty="0"/>
              <a:t>English style </a:t>
            </a:r>
            <a:r>
              <a:rPr lang="ru-RU" sz="2000" dirty="0">
                <a:solidFill>
                  <a:srgbClr val="000000"/>
                </a:solidFill>
              </a:rPr>
              <a:t>(</a:t>
            </a:r>
            <a:r>
              <a:rPr lang="en-US" sz="2000" dirty="0">
                <a:solidFill>
                  <a:srgbClr val="000000"/>
                </a:solidFill>
              </a:rPr>
              <a:t>formal adherence to the traditions and rituals of business communication (beginning with discussion of everyday problems), pragmatism</a:t>
            </a:r>
            <a:r>
              <a:rPr lang="ru-RU" sz="2000" dirty="0">
                <a:solidFill>
                  <a:srgbClr val="000000"/>
                </a:solidFill>
              </a:rPr>
              <a:t>)</a:t>
            </a:r>
            <a:endParaRPr lang="ru-RU" dirty="0"/>
          </a:p>
          <a:p>
            <a:pPr algn="just"/>
            <a:r>
              <a:rPr lang="en-US" sz="2400" b="1" dirty="0"/>
              <a:t>French style </a:t>
            </a:r>
            <a:r>
              <a:rPr lang="ru-RU" sz="2000" dirty="0"/>
              <a:t>(</a:t>
            </a:r>
            <a:r>
              <a:rPr lang="en-US" sz="2000" dirty="0"/>
              <a:t>a combination of a rigid confrontational type of interaction and politeness, laid-back, a penchant for humor; inefficiency in decision-making, importance of preliminary agreements, desire to avoid formal negotiations </a:t>
            </a:r>
            <a:r>
              <a:rPr lang="en-US" sz="2000" dirty="0" err="1"/>
              <a:t>tete</a:t>
            </a:r>
            <a:r>
              <a:rPr lang="en-US" sz="2000" dirty="0"/>
              <a:t>-a-</a:t>
            </a:r>
            <a:r>
              <a:rPr lang="en-US" sz="2000" dirty="0" err="1"/>
              <a:t>tete</a:t>
            </a:r>
            <a:r>
              <a:rPr lang="en-US" sz="2000" dirty="0"/>
              <a:t> </a:t>
            </a:r>
            <a:r>
              <a:rPr lang="ru-RU" sz="2000" dirty="0"/>
              <a:t>)</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Содержимое 2"/>
          <p:cNvSpPr>
            <a:spLocks noGrp="1"/>
          </p:cNvSpPr>
          <p:nvPr>
            <p:ph idx="1"/>
          </p:nvPr>
        </p:nvSpPr>
        <p:spPr>
          <a:xfrm>
            <a:off x="533400" y="1928813"/>
            <a:ext cx="8191500" cy="4395787"/>
          </a:xfrm>
        </p:spPr>
        <p:txBody>
          <a:bodyPr/>
          <a:lstStyle/>
          <a:p>
            <a:pPr algn="just"/>
            <a:r>
              <a:rPr lang="en-US" sz="2400" b="1" dirty="0"/>
              <a:t>German style </a:t>
            </a:r>
            <a:r>
              <a:rPr lang="ru-RU" sz="2000" dirty="0">
                <a:solidFill>
                  <a:srgbClr val="000000"/>
                </a:solidFill>
              </a:rPr>
              <a:t>(</a:t>
            </a:r>
            <a:r>
              <a:rPr lang="en-US" sz="2000" dirty="0">
                <a:solidFill>
                  <a:srgbClr val="000000"/>
                </a:solidFill>
              </a:rPr>
              <a:t>careful pre-preparation, pedantry, calculating</a:t>
            </a:r>
            <a:r>
              <a:rPr lang="ru-RU" sz="2000" dirty="0">
                <a:solidFill>
                  <a:srgbClr val="000000"/>
                </a:solidFill>
              </a:rPr>
              <a:t>)</a:t>
            </a:r>
            <a:endParaRPr lang="ru-RU" sz="2000" dirty="0"/>
          </a:p>
          <a:p>
            <a:pPr algn="just"/>
            <a:r>
              <a:rPr lang="en-US" sz="2400" b="1" dirty="0"/>
              <a:t>Japanese style </a:t>
            </a:r>
            <a:r>
              <a:rPr lang="ru-RU" sz="2000" dirty="0"/>
              <a:t>(</a:t>
            </a:r>
            <a:r>
              <a:rPr lang="en-US" sz="2000" dirty="0"/>
              <a:t>at the initial stage, attention to the discussion of universal problems, do not attract lawyers, do not refer in contracts to legislation, benevolence, attentiveness, avoid saying "no", "yes" as confirmation of what is heard; Precision in everything</a:t>
            </a:r>
            <a:r>
              <a:rPr lang="ru-RU" sz="2000" dirty="0"/>
              <a:t>)</a:t>
            </a:r>
          </a:p>
          <a:p>
            <a:pPr algn="just"/>
            <a:r>
              <a:rPr lang="en-US" sz="2400" b="1" dirty="0"/>
              <a:t>Chinese style </a:t>
            </a:r>
            <a:r>
              <a:rPr lang="ru-RU" sz="2000" dirty="0"/>
              <a:t>(</a:t>
            </a:r>
            <a:r>
              <a:rPr lang="en-US" sz="2000" dirty="0"/>
              <a:t>non-independent decision-making, clear allocation of the initial, technical and commercial stages of negotiations, the first to express their proposals, concessions are made only after a thorough assessment of the capabilities of counterparties</a:t>
            </a:r>
            <a:r>
              <a:rPr lang="ru-RU" sz="2000" dirty="0"/>
              <a:t>)</a:t>
            </a:r>
          </a:p>
        </p:txBody>
      </p:sp>
      <p:sp>
        <p:nvSpPr>
          <p:cNvPr id="79876" name="Заголовок 1"/>
          <p:cNvSpPr>
            <a:spLocks noGrp="1"/>
          </p:cNvSpPr>
          <p:nvPr>
            <p:ph type="title"/>
          </p:nvPr>
        </p:nvSpPr>
        <p:spPr/>
        <p:txBody>
          <a:bodyPr/>
          <a:lstStyle/>
          <a:p>
            <a:r>
              <a:rPr lang="en-US" dirty="0"/>
              <a:t>Negotiating styles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pPr eaLnBrk="1" hangingPunct="1"/>
            <a:r>
              <a:rPr lang="en-US" dirty="0"/>
              <a:t>Question</a:t>
            </a:r>
            <a:r>
              <a:rPr lang="ru-RU" dirty="0"/>
              <a:t> 3</a:t>
            </a:r>
          </a:p>
        </p:txBody>
      </p:sp>
      <p:sp>
        <p:nvSpPr>
          <p:cNvPr id="54275" name="Содержимое 2"/>
          <p:cNvSpPr>
            <a:spLocks noGrp="1"/>
          </p:cNvSpPr>
          <p:nvPr>
            <p:ph idx="1"/>
          </p:nvPr>
        </p:nvSpPr>
        <p:spPr>
          <a:xfrm>
            <a:off x="533400" y="821817"/>
            <a:ext cx="8191500" cy="590908"/>
          </a:xfrm>
        </p:spPr>
        <p:txBody>
          <a:bodyPr/>
          <a:lstStyle/>
          <a:p>
            <a:pPr>
              <a:buNone/>
            </a:pPr>
            <a:r>
              <a:rPr lang="ru-RU" dirty="0"/>
              <a:t>	</a:t>
            </a:r>
            <a:endParaRPr lang="en-US" b="1" dirty="0">
              <a:solidFill>
                <a:schemeClr val="tx2"/>
              </a:solidFill>
            </a:endParaRPr>
          </a:p>
          <a:p>
            <a:pPr eaLnBrk="1" hangingPunct="1">
              <a:buNone/>
            </a:pPr>
            <a:r>
              <a:rPr lang="en-US" b="1" dirty="0"/>
              <a:t>Conflict in the organization</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3" action="ppaction://hlinksldjump"/>
          </p:cNvPr>
          <p:cNvPicPr>
            <a:picLocks noChangeAspect="1" noChangeArrowheads="1"/>
          </p:cNvPicPr>
          <p:nvPr/>
        </p:nvPicPr>
        <p:blipFill>
          <a:blip r:embed="rId4"/>
          <a:srcRect/>
          <a:stretch>
            <a:fillRect/>
          </a:stretch>
        </p:blipFill>
        <p:spPr bwMode="auto">
          <a:xfrm>
            <a:off x="0" y="0"/>
            <a:ext cx="1214414" cy="1198435"/>
          </a:xfrm>
          <a:prstGeom prst="rect">
            <a:avLst/>
          </a:prstGeom>
          <a:noFill/>
        </p:spPr>
      </p:pic>
      <p:pic>
        <p:nvPicPr>
          <p:cNvPr id="2052" name="Picture 4">
            <a:extLst>
              <a:ext uri="{FF2B5EF4-FFF2-40B4-BE49-F238E27FC236}">
                <a16:creationId xmlns:a16="http://schemas.microsoft.com/office/drawing/2014/main" id="{21B696DE-21FB-45DA-A21E-483F85989B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922463"/>
            <a:ext cx="9144000" cy="4916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Содержимое 2"/>
          <p:cNvSpPr>
            <a:spLocks noGrp="1"/>
          </p:cNvSpPr>
          <p:nvPr>
            <p:ph idx="1"/>
          </p:nvPr>
        </p:nvSpPr>
        <p:spPr>
          <a:xfrm>
            <a:off x="533400" y="2357438"/>
            <a:ext cx="8191500" cy="3967162"/>
          </a:xfrm>
        </p:spPr>
        <p:txBody>
          <a:bodyPr/>
          <a:lstStyle/>
          <a:p>
            <a:r>
              <a:rPr lang="en-US" sz="2400" b="1" dirty="0"/>
              <a:t>South Korean style </a:t>
            </a:r>
            <a:r>
              <a:rPr lang="ru-RU" sz="2000" dirty="0"/>
              <a:t>(</a:t>
            </a:r>
            <a:r>
              <a:rPr lang="en-US" sz="2000" dirty="0"/>
              <a:t>mutual understanding, "take the bull by the horns", clear language, autonomy in decision-making, readiness for the immediate implementation of agreements, avoid openly talk about disagreement with the partner and prove him wrong</a:t>
            </a:r>
            <a:r>
              <a:rPr lang="ru-RU" sz="2000" dirty="0"/>
              <a:t>)</a:t>
            </a:r>
          </a:p>
          <a:p>
            <a:r>
              <a:rPr lang="en-US" sz="2400" b="1" dirty="0"/>
              <a:t>Arabic style </a:t>
            </a:r>
            <a:r>
              <a:rPr lang="ru-RU" sz="2000" dirty="0"/>
              <a:t>(</a:t>
            </a:r>
            <a:r>
              <a:rPr lang="en-US" sz="2000" dirty="0"/>
              <a:t>preferred bargaining, a strong sense of self-esteem, respect for partners</a:t>
            </a:r>
            <a:r>
              <a:rPr lang="ru-RU" sz="2000" dirty="0"/>
              <a:t>)</a:t>
            </a:r>
          </a:p>
        </p:txBody>
      </p:sp>
      <p:sp>
        <p:nvSpPr>
          <p:cNvPr id="80900" name="Заголовок 1"/>
          <p:cNvSpPr>
            <a:spLocks noGrp="1"/>
          </p:cNvSpPr>
          <p:nvPr>
            <p:ph type="title"/>
          </p:nvPr>
        </p:nvSpPr>
        <p:spPr/>
        <p:txBody>
          <a:bodyPr/>
          <a:lstStyle/>
          <a:p>
            <a:r>
              <a:rPr lang="en-US" dirty="0"/>
              <a:t>Negotiating styles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357158" y="1113621"/>
            <a:ext cx="6400800" cy="487363"/>
          </a:xfrm>
        </p:spPr>
        <p:txBody>
          <a:bodyPr/>
          <a:lstStyle/>
          <a:p>
            <a:pPr eaLnBrk="1" hangingPunct="1"/>
            <a:r>
              <a:rPr lang="en-US" dirty="0"/>
              <a:t>The essence of organizational conflicts
</a:t>
            </a:r>
            <a:endParaRPr lang="ru-RU" dirty="0"/>
          </a:p>
        </p:txBody>
      </p:sp>
      <p:sp>
        <p:nvSpPr>
          <p:cNvPr id="55299" name="Содержимое 2"/>
          <p:cNvSpPr>
            <a:spLocks noGrp="1"/>
          </p:cNvSpPr>
          <p:nvPr>
            <p:ph idx="1"/>
          </p:nvPr>
        </p:nvSpPr>
        <p:spPr>
          <a:xfrm>
            <a:off x="304339" y="1772816"/>
            <a:ext cx="8535322" cy="4181475"/>
          </a:xfrm>
        </p:spPr>
        <p:txBody>
          <a:bodyPr/>
          <a:lstStyle/>
          <a:p>
            <a:pPr marL="0" algn="just" eaLnBrk="1" hangingPunct="1">
              <a:spcBef>
                <a:spcPts val="0"/>
              </a:spcBef>
            </a:pPr>
            <a:r>
              <a:rPr lang="en-US" b="1" dirty="0"/>
              <a:t>Conflict</a:t>
            </a:r>
            <a:r>
              <a:rPr lang="ru-RU" dirty="0"/>
              <a:t> – </a:t>
            </a:r>
            <a:r>
              <a:rPr lang="en-US" dirty="0"/>
              <a:t>it is a situation where the conscious conduct of one party (person, group, organization) is at odds with the interests of the other party</a:t>
            </a:r>
            <a:endParaRPr lang="ru-RU" dirty="0"/>
          </a:p>
          <a:p>
            <a:pPr marL="0" algn="just" eaLnBrk="1" hangingPunct="1">
              <a:spcBef>
                <a:spcPts val="0"/>
              </a:spcBef>
            </a:pPr>
            <a:r>
              <a:rPr lang="zh-CN" altLang="en-US" sz="1800" dirty="0"/>
              <a:t>冲突</a:t>
            </a:r>
            <a:r>
              <a:rPr lang="en-US" altLang="zh-CN" sz="1800" dirty="0"/>
              <a:t>——</a:t>
            </a:r>
            <a:r>
              <a:rPr lang="zh-CN" altLang="en-US" sz="1800" dirty="0"/>
              <a:t>一方（个人、团体、组织）的自觉行为与另一方的利益相悖。</a:t>
            </a:r>
            <a:endParaRPr lang="ru-RU" dirty="0"/>
          </a:p>
          <a:p>
            <a:pPr algn="just" eaLnBrk="1" hangingPunct="1"/>
            <a:r>
              <a:rPr lang="en-US" b="1" dirty="0"/>
              <a:t>Conflict</a:t>
            </a:r>
            <a:r>
              <a:rPr lang="ru-RU" dirty="0"/>
              <a:t> – </a:t>
            </a:r>
            <a:r>
              <a:rPr lang="en-US" dirty="0"/>
              <a:t>is the lack of agreement between two or more parties that may be specific persons or parties (M. </a:t>
            </a:r>
            <a:r>
              <a:rPr lang="en-US" dirty="0" err="1"/>
              <a:t>Mescon</a:t>
            </a:r>
            <a:r>
              <a:rPr lang="en-US" dirty="0"/>
              <a:t>)</a:t>
            </a:r>
            <a:r>
              <a:rPr lang="zh-CN" altLang="en-US" dirty="0"/>
              <a:t> </a:t>
            </a:r>
            <a:r>
              <a:rPr lang="zh-CN" altLang="en-US" sz="2000" dirty="0"/>
              <a:t>冲突</a:t>
            </a:r>
            <a:r>
              <a:rPr lang="en-US" altLang="zh-CN" sz="2000" dirty="0"/>
              <a:t>-</a:t>
            </a:r>
            <a:r>
              <a:rPr lang="zh-CN" altLang="en-US" sz="2000" dirty="0"/>
              <a:t>是两个或两个以上各方之间缺乏协议，可能是特定的人或当事人（</a:t>
            </a:r>
            <a:r>
              <a:rPr lang="en-US" altLang="zh-CN" sz="2000" dirty="0"/>
              <a:t>M.</a:t>
            </a:r>
            <a:r>
              <a:rPr lang="zh-CN" altLang="en-US" sz="2000" dirty="0"/>
              <a:t>梅斯康</a:t>
            </a:r>
            <a:r>
              <a:rPr lang="zh-CN" altLang="en-US" dirty="0"/>
              <a:t>）</a:t>
            </a:r>
            <a:r>
              <a:rPr lang="en-US" dirty="0"/>
              <a:t>
</a:t>
            </a:r>
            <a:r>
              <a:rPr lang="en-US" b="1" dirty="0"/>
              <a:t> Conflict-free</a:t>
            </a:r>
            <a:r>
              <a:rPr lang="ru-RU" b="1" dirty="0"/>
              <a:t> </a:t>
            </a:r>
            <a:r>
              <a:rPr lang="ru-RU" dirty="0"/>
              <a:t>– </a:t>
            </a:r>
            <a:r>
              <a:rPr lang="en-US" dirty="0"/>
              <a:t> indicator of the lack of new ideas, initiatives, etc.</a:t>
            </a:r>
            <a:r>
              <a:rPr lang="zh-CN" altLang="en-US" dirty="0"/>
              <a:t> </a:t>
            </a:r>
            <a:r>
              <a:rPr lang="zh-CN" altLang="en-US" sz="2400" dirty="0"/>
              <a:t>无冲突</a:t>
            </a:r>
            <a:r>
              <a:rPr lang="en-US" altLang="zh-CN" sz="2400" dirty="0"/>
              <a:t>–</a:t>
            </a:r>
            <a:r>
              <a:rPr lang="zh-CN" altLang="en-US" sz="2400" dirty="0"/>
              <a:t>缺乏新想法、新举措等的指标。</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00891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251520" y="756433"/>
            <a:ext cx="6400800" cy="487363"/>
          </a:xfrm>
        </p:spPr>
        <p:txBody>
          <a:bodyPr/>
          <a:lstStyle/>
          <a:p>
            <a:r>
              <a:rPr lang="en-US" dirty="0">
                <a:highlight>
                  <a:srgbClr val="FFFF00"/>
                </a:highlight>
              </a:rPr>
              <a:t>Conflict classification</a:t>
            </a:r>
            <a:r>
              <a:rPr lang="en-US" dirty="0"/>
              <a:t>
</a:t>
            </a:r>
            <a:endParaRPr lang="ru-RU" dirty="0"/>
          </a:p>
        </p:txBody>
      </p:sp>
      <p:sp>
        <p:nvSpPr>
          <p:cNvPr id="56323" name="Содержимое 2"/>
          <p:cNvSpPr>
            <a:spLocks noGrp="1"/>
          </p:cNvSpPr>
          <p:nvPr>
            <p:ph idx="1"/>
          </p:nvPr>
        </p:nvSpPr>
        <p:spPr>
          <a:xfrm>
            <a:off x="533400" y="1428750"/>
            <a:ext cx="8467725" cy="4713288"/>
          </a:xfrm>
        </p:spPr>
        <p:txBody>
          <a:bodyPr/>
          <a:lstStyle/>
          <a:p>
            <a:pPr algn="just"/>
            <a:r>
              <a:rPr lang="en-US" sz="2200" dirty="0"/>
              <a:t>As a result of the action (constructive, unconstructive)</a:t>
            </a:r>
            <a:r>
              <a:rPr lang="zh-CN" altLang="en-US" sz="1800" dirty="0"/>
              <a:t> </a:t>
            </a:r>
            <a:endParaRPr lang="ru-RU" altLang="zh-CN" sz="1800" dirty="0"/>
          </a:p>
          <a:p>
            <a:pPr algn="just"/>
            <a:r>
              <a:rPr lang="zh-CN" altLang="en-US" sz="1800" dirty="0"/>
              <a:t>作为行动的结果（建设性的、非建设性的）</a:t>
            </a:r>
            <a:r>
              <a:rPr lang="en-US" sz="2200" dirty="0"/>
              <a:t>
 By source of occurrence</a:t>
            </a:r>
            <a:r>
              <a:rPr lang="ru-RU" sz="2200" dirty="0"/>
              <a:t> </a:t>
            </a:r>
            <a:r>
              <a:rPr lang="en-US" sz="2200" dirty="0"/>
              <a:t>(objectively conditioned, subjectively conditioned)</a:t>
            </a:r>
            <a:r>
              <a:rPr lang="zh-CN" altLang="en-US" sz="1800" dirty="0"/>
              <a:t> 按发生来源（客观条件，主观条件）</a:t>
            </a:r>
            <a:r>
              <a:rPr lang="en-US" sz="2200" dirty="0"/>
              <a:t>
By nature of occurrence (social, organizational, emotional)</a:t>
            </a:r>
            <a:endParaRPr lang="ru-RU" sz="2200" dirty="0"/>
          </a:p>
          <a:p>
            <a:pPr algn="just"/>
            <a:r>
              <a:rPr lang="zh-CN" altLang="en-US" sz="2200" dirty="0"/>
              <a:t> </a:t>
            </a:r>
            <a:r>
              <a:rPr lang="zh-CN" altLang="en-US" sz="2000" dirty="0"/>
              <a:t>按发生的性质（社会、组织、情感）</a:t>
            </a:r>
            <a:r>
              <a:rPr lang="en-US" sz="2200" dirty="0"/>
              <a:t>
In the direction of impact (vertical, horizontal)</a:t>
            </a:r>
            <a:r>
              <a:rPr lang="zh-CN" altLang="en-US" sz="2000" dirty="0"/>
              <a:t> 在冲击方向（垂直、水平）</a:t>
            </a:r>
            <a:r>
              <a:rPr lang="en-US" sz="2200" dirty="0"/>
              <a:t>
By degree of severity (open, hidden)</a:t>
            </a:r>
            <a:r>
              <a:rPr lang="zh-CN" altLang="en-US" sz="2200" dirty="0"/>
              <a:t> 按严重程度（打开、隐藏）</a:t>
            </a:r>
            <a:r>
              <a:rPr lang="en-US" sz="2200" dirty="0"/>
              <a:t>
By the way of permission (antagonistic, compromise)</a:t>
            </a:r>
            <a:r>
              <a:rPr lang="zh-CN" altLang="en-US" sz="1800" dirty="0"/>
              <a:t> 以许可的方式（对抗、妥协）</a:t>
            </a:r>
            <a:r>
              <a:rPr lang="en-US" sz="2200" dirty="0"/>
              <a:t>
By the number of participants (intrapersonal, interpersonal, conflict between personality and group, intergroup)</a:t>
            </a:r>
            <a:r>
              <a:rPr lang="zh-CN" altLang="en-US" sz="2000" dirty="0"/>
              <a:t> 按参与者人数（人际、人际、个性与群体之间的冲突、群体间）</a:t>
            </a:r>
            <a:endParaRPr lang="ru-RU" sz="22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defRPr/>
            </a:pPr>
            <a:r>
              <a:rPr lang="en-US" dirty="0"/>
              <a:t>Mobbing</a:t>
            </a:r>
            <a:r>
              <a:rPr lang="ru-RU" dirty="0"/>
              <a:t>  - </a:t>
            </a:r>
            <a:r>
              <a:rPr lang="en-US" dirty="0"/>
              <a:t>form of hidden conflict</a:t>
            </a:r>
            <a:r>
              <a:rPr lang="ru-RU" dirty="0"/>
              <a:t>. </a:t>
            </a:r>
            <a:r>
              <a:rPr lang="zh-CN" altLang="en-US" sz="2000" dirty="0"/>
              <a:t>围攻 </a:t>
            </a:r>
            <a:r>
              <a:rPr lang="en-US" altLang="zh-CN" sz="2000" dirty="0"/>
              <a:t>- </a:t>
            </a:r>
            <a:r>
              <a:rPr lang="zh-CN" altLang="en-US" sz="2000" dirty="0"/>
              <a:t>隐藏冲突的形式。
</a:t>
            </a:r>
            <a:endParaRPr lang="ru-RU" dirty="0"/>
          </a:p>
          <a:p>
            <a:pPr>
              <a:defRPr/>
            </a:pPr>
            <a:r>
              <a:rPr lang="en-US" dirty="0"/>
              <a:t>Mobbing</a:t>
            </a:r>
            <a:r>
              <a:rPr lang="ru-RU" dirty="0"/>
              <a:t> – </a:t>
            </a:r>
            <a:r>
              <a:rPr lang="en-US" dirty="0"/>
              <a:t>targeted harassment or unfair treatment of an employee by a colleague or supervisor</a:t>
            </a:r>
            <a:r>
              <a:rPr lang="ru-RU" dirty="0"/>
              <a:t> </a:t>
            </a:r>
            <a:r>
              <a:rPr lang="zh-CN" altLang="en-US" sz="2000" dirty="0"/>
              <a:t>骚扰</a:t>
            </a:r>
            <a:r>
              <a:rPr lang="en-US" altLang="zh-CN" sz="2000" dirty="0"/>
              <a:t>-</a:t>
            </a:r>
            <a:r>
              <a:rPr lang="zh-CN" altLang="en-US" sz="2000" dirty="0"/>
              <a:t>同事或主管对员工的骚扰或不公平待遇</a:t>
            </a:r>
            <a:endParaRPr lang="ru-RU" dirty="0"/>
          </a:p>
          <a:p>
            <a:pPr>
              <a:defRPr/>
            </a:pPr>
            <a:r>
              <a:rPr lang="en-US" dirty="0"/>
              <a:t>Mobbing</a:t>
            </a:r>
            <a:r>
              <a:rPr lang="ru-RU" dirty="0"/>
              <a:t> – </a:t>
            </a:r>
            <a:r>
              <a:rPr lang="en-US" dirty="0"/>
              <a:t>organization's problem, threat to its survival</a:t>
            </a:r>
            <a:r>
              <a:rPr lang="zh-CN" altLang="en-US" sz="2400" dirty="0"/>
              <a:t>围攻</a:t>
            </a:r>
            <a:r>
              <a:rPr lang="en-US" altLang="zh-CN" sz="2400" dirty="0"/>
              <a:t>–</a:t>
            </a:r>
            <a:r>
              <a:rPr lang="zh-CN" altLang="en-US" sz="2400" dirty="0"/>
              <a:t>组织的问题，对其生存的威胁</a:t>
            </a:r>
            <a:endParaRPr lang="ru-RU" dirty="0"/>
          </a:p>
          <a:p>
            <a:pPr>
              <a:defRPr/>
            </a:pPr>
            <a:r>
              <a:rPr lang="en-US" dirty="0"/>
              <a:t>Types of mobbing</a:t>
            </a:r>
            <a:r>
              <a:rPr lang="ru-RU" dirty="0"/>
              <a:t>:</a:t>
            </a:r>
            <a:r>
              <a:rPr lang="ja-JP" altLang="en-US" dirty="0"/>
              <a:t>围攻类型：</a:t>
            </a:r>
            <a:endParaRPr lang="ru-RU" dirty="0"/>
          </a:p>
          <a:p>
            <a:pPr marL="514350" indent="-514350">
              <a:buFont typeface="+mj-lt"/>
              <a:buAutoNum type="arabicPeriod"/>
              <a:defRPr/>
            </a:pPr>
            <a:r>
              <a:rPr lang="en-US" dirty="0"/>
              <a:t>Horizontal or vertical</a:t>
            </a:r>
            <a:r>
              <a:rPr lang="ru-RU" dirty="0"/>
              <a:t> </a:t>
            </a:r>
            <a:r>
              <a:rPr lang="ja-JP" altLang="en-US" dirty="0"/>
              <a:t>水平或垂直</a:t>
            </a:r>
            <a:r>
              <a:rPr lang="en-US" dirty="0"/>
              <a:t>
Open or latent</a:t>
            </a:r>
            <a:r>
              <a:rPr lang="ru-RU" dirty="0"/>
              <a:t> </a:t>
            </a:r>
            <a:r>
              <a:rPr lang="ja-JP" altLang="en-US" dirty="0"/>
              <a:t>打开或潜伏</a:t>
            </a:r>
            <a:endParaRPr lang="ru-RU" dirty="0"/>
          </a:p>
        </p:txBody>
      </p:sp>
      <p:sp>
        <p:nvSpPr>
          <p:cNvPr id="57348" name="Заголовок 1"/>
          <p:cNvSpPr>
            <a:spLocks noGrp="1"/>
          </p:cNvSpPr>
          <p:nvPr>
            <p:ph type="title"/>
          </p:nvPr>
        </p:nvSpPr>
        <p:spPr>
          <a:xfrm>
            <a:off x="885825" y="609600"/>
            <a:ext cx="6115050" cy="487363"/>
          </a:xfrm>
        </p:spPr>
        <p:txBody>
          <a:bodyPr/>
          <a:lstStyle/>
          <a:p>
            <a:r>
              <a:rPr lang="en-US" dirty="0"/>
              <a:t>Mobbing</a:t>
            </a:r>
            <a:r>
              <a:rPr lang="ru-RU" dirty="0"/>
              <a:t> </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pPr eaLnBrk="1" hangingPunct="1"/>
            <a:r>
              <a:rPr lang="en-US" dirty="0"/>
              <a:t>Concept 
</a:t>
            </a:r>
            <a:endParaRPr lang="ru-RU" dirty="0"/>
          </a:p>
        </p:txBody>
      </p:sp>
      <p:sp>
        <p:nvSpPr>
          <p:cNvPr id="58371" name="Содержимое 2"/>
          <p:cNvSpPr>
            <a:spLocks noGrp="1"/>
          </p:cNvSpPr>
          <p:nvPr>
            <p:ph idx="1"/>
          </p:nvPr>
        </p:nvSpPr>
        <p:spPr/>
        <p:txBody>
          <a:bodyPr/>
          <a:lstStyle/>
          <a:p>
            <a:pPr algn="just" eaLnBrk="1" hangingPunct="1"/>
            <a:r>
              <a:rPr lang="en-US" b="1" dirty="0"/>
              <a:t>Conflict management </a:t>
            </a:r>
            <a:r>
              <a:rPr lang="ru-RU" dirty="0"/>
              <a:t>– </a:t>
            </a:r>
            <a:r>
              <a:rPr lang="en-US" dirty="0"/>
              <a:t>targeted actions to eliminate (minimize) the causes of the conflict, either, if this is not possible, correcting the behavior of the participants in the conflict, or, with sufficient qualifications of the head of the unit, maintaining the level of conflict within controlled limits to ensure the necessary level of efficiency of the organization.</a:t>
            </a:r>
            <a:r>
              <a:rPr lang="zh-CN" altLang="en-US" sz="2000" dirty="0"/>
              <a:t> 冲突管理</a:t>
            </a:r>
            <a:r>
              <a:rPr lang="en-US" altLang="zh-CN" sz="2000" dirty="0"/>
              <a:t>——</a:t>
            </a:r>
            <a:r>
              <a:rPr lang="zh-CN" altLang="en-US" sz="2000" dirty="0"/>
              <a:t>有针对性地采取行动消除（尽量减少）冲突的原因，如果不可能，纠正冲突参与者的行为，或者，在单位负责人的充分资格下，将冲突水平维持在受控的限度内，以确保组织必要的效率水平。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p:txBody>
          <a:bodyPr/>
          <a:lstStyle/>
          <a:p>
            <a:r>
              <a:rPr lang="en-US" dirty="0"/>
              <a:t>Conflict model</a:t>
            </a:r>
            <a:r>
              <a:rPr lang="ru-RU" dirty="0"/>
              <a:t> </a:t>
            </a:r>
            <a:r>
              <a:rPr lang="ja-JP" altLang="en-US" dirty="0"/>
              <a:t>冲突模型</a:t>
            </a:r>
            <a:r>
              <a:rPr lang="en-US" dirty="0"/>
              <a:t>
</a:t>
            </a:r>
            <a:endParaRPr lang="ru-RU" dirty="0"/>
          </a:p>
        </p:txBody>
      </p:sp>
      <p:grpSp>
        <p:nvGrpSpPr>
          <p:cNvPr id="59396" name="Group 2"/>
          <p:cNvGrpSpPr>
            <a:grpSpLocks/>
          </p:cNvGrpSpPr>
          <p:nvPr/>
        </p:nvGrpSpPr>
        <p:grpSpPr bwMode="auto">
          <a:xfrm>
            <a:off x="1000125" y="1285875"/>
            <a:ext cx="7000875" cy="5253038"/>
            <a:chOff x="2629" y="1557"/>
            <a:chExt cx="7317" cy="8272"/>
          </a:xfrm>
        </p:grpSpPr>
        <p:sp>
          <p:nvSpPr>
            <p:cNvPr id="59397" name="Text Box 3"/>
            <p:cNvSpPr txBox="1">
              <a:spLocks noChangeArrowheads="1"/>
            </p:cNvSpPr>
            <p:nvPr/>
          </p:nvSpPr>
          <p:spPr bwMode="auto">
            <a:xfrm>
              <a:off x="3834" y="1557"/>
              <a:ext cx="4186" cy="77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Management situation</a:t>
              </a:r>
              <a:r>
                <a:rPr lang="ru-RU" sz="1600" b="1" dirty="0">
                  <a:latin typeface="Calibri" pitchFamily="34" charset="0"/>
                </a:rPr>
                <a:t> </a:t>
              </a:r>
              <a:r>
                <a:rPr lang="ja-JP" altLang="en-US" sz="1600" b="1" dirty="0">
                  <a:latin typeface="Calibri" pitchFamily="34" charset="0"/>
                </a:rPr>
                <a:t>管理情况</a:t>
              </a:r>
              <a:r>
                <a:rPr lang="en-US" sz="1600" b="1" dirty="0">
                  <a:latin typeface="Calibri" pitchFamily="34" charset="0"/>
                </a:rPr>
                <a:t>
</a:t>
              </a:r>
              <a:endParaRPr lang="ru-RU" b="1" dirty="0"/>
            </a:p>
          </p:txBody>
        </p:sp>
        <p:sp>
          <p:nvSpPr>
            <p:cNvPr id="59398" name="Text Box 4"/>
            <p:cNvSpPr txBox="1">
              <a:spLocks noChangeArrowheads="1"/>
            </p:cNvSpPr>
            <p:nvPr/>
          </p:nvSpPr>
          <p:spPr bwMode="auto">
            <a:xfrm>
              <a:off x="3834" y="3064"/>
              <a:ext cx="4186" cy="687"/>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Sources of conflict</a:t>
              </a:r>
              <a:r>
                <a:rPr lang="ru-RU" sz="1600" b="1" dirty="0">
                  <a:latin typeface="Calibri" pitchFamily="34" charset="0"/>
                </a:rPr>
                <a:t> </a:t>
              </a:r>
              <a:r>
                <a:rPr lang="ja-JP" altLang="en-US" sz="1600" b="1" dirty="0">
                  <a:latin typeface="Calibri" pitchFamily="34" charset="0"/>
                </a:rPr>
                <a:t>冲突源
</a:t>
              </a:r>
              <a:r>
                <a:rPr lang="en-US" sz="1600" b="1" dirty="0">
                  <a:latin typeface="Calibri" pitchFamily="34" charset="0"/>
                </a:rPr>
                <a:t>
</a:t>
              </a:r>
              <a:endParaRPr lang="ru-RU" b="1" dirty="0"/>
            </a:p>
          </p:txBody>
        </p:sp>
        <p:sp>
          <p:nvSpPr>
            <p:cNvPr id="59399" name="Text Box 5"/>
            <p:cNvSpPr txBox="1">
              <a:spLocks noChangeArrowheads="1"/>
            </p:cNvSpPr>
            <p:nvPr/>
          </p:nvSpPr>
          <p:spPr bwMode="auto">
            <a:xfrm>
              <a:off x="3834" y="4437"/>
              <a:ext cx="4186" cy="6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The possibility of conflict escalating</a:t>
              </a:r>
              <a:r>
                <a:rPr lang="ru-RU" sz="1600" b="1" dirty="0">
                  <a:latin typeface="Calibri" pitchFamily="34" charset="0"/>
                </a:rPr>
                <a:t> </a:t>
              </a:r>
              <a:r>
                <a:rPr lang="en-US" sz="1600" b="1" dirty="0">
                  <a:latin typeface="Calibri" pitchFamily="34" charset="0"/>
                </a:rPr>
                <a:t>
</a:t>
              </a:r>
              <a:endParaRPr lang="ru-RU" b="1" dirty="0"/>
            </a:p>
          </p:txBody>
        </p:sp>
        <p:sp>
          <p:nvSpPr>
            <p:cNvPr id="59400" name="Text Box 6"/>
            <p:cNvSpPr txBox="1">
              <a:spLocks noChangeArrowheads="1"/>
            </p:cNvSpPr>
            <p:nvPr/>
          </p:nvSpPr>
          <p:spPr bwMode="auto">
            <a:xfrm>
              <a:off x="2629" y="5777"/>
              <a:ext cx="7317" cy="703"/>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Reaction to the situation</a:t>
              </a:r>
              <a:r>
                <a:rPr lang="ru-RU" sz="1600" b="1" dirty="0">
                  <a:latin typeface="Calibri" pitchFamily="34" charset="0"/>
                </a:rPr>
                <a:t> </a:t>
              </a:r>
              <a:r>
                <a:rPr lang="zh-CN" altLang="en-US" sz="1600" b="1" dirty="0">
                  <a:latin typeface="Calibri" pitchFamily="34" charset="0"/>
                </a:rPr>
                <a:t>对局势的反应</a:t>
              </a:r>
              <a:r>
                <a:rPr lang="en-US" sz="1600" b="1" dirty="0">
                  <a:latin typeface="Calibri" pitchFamily="34" charset="0"/>
                </a:rPr>
                <a:t>
</a:t>
              </a:r>
              <a:endParaRPr lang="ru-RU" b="1" dirty="0"/>
            </a:p>
          </p:txBody>
        </p:sp>
        <p:sp>
          <p:nvSpPr>
            <p:cNvPr id="59401" name="Text Box 7"/>
            <p:cNvSpPr txBox="1">
              <a:spLocks noChangeArrowheads="1"/>
            </p:cNvSpPr>
            <p:nvPr/>
          </p:nvSpPr>
          <p:spPr bwMode="auto">
            <a:xfrm>
              <a:off x="2629" y="6480"/>
              <a:ext cx="3332" cy="687"/>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Conflict takes place</a:t>
              </a:r>
              <a:r>
                <a:rPr lang="ru-RU" sz="1600" b="1" dirty="0">
                  <a:latin typeface="Calibri" pitchFamily="34" charset="0"/>
                </a:rPr>
                <a:t> </a:t>
              </a:r>
              <a:r>
                <a:rPr lang="ja-JP" altLang="en-US" sz="1600" b="1" dirty="0">
                  <a:latin typeface="Calibri" pitchFamily="34" charset="0"/>
                </a:rPr>
                <a:t>冲突发生</a:t>
              </a:r>
              <a:r>
                <a:rPr lang="en-US" sz="1600" b="1" dirty="0">
                  <a:latin typeface="Calibri" pitchFamily="34" charset="0"/>
                </a:rPr>
                <a:t>
</a:t>
              </a:r>
              <a:endParaRPr lang="ru-RU" b="1" dirty="0"/>
            </a:p>
          </p:txBody>
        </p:sp>
        <p:sp>
          <p:nvSpPr>
            <p:cNvPr id="59402" name="Text Box 8"/>
            <p:cNvSpPr txBox="1">
              <a:spLocks noChangeArrowheads="1"/>
            </p:cNvSpPr>
            <p:nvPr/>
          </p:nvSpPr>
          <p:spPr bwMode="auto">
            <a:xfrm>
              <a:off x="5961" y="6480"/>
              <a:ext cx="3985" cy="687"/>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Conflict does not occur</a:t>
              </a:r>
              <a:r>
                <a:rPr lang="ru-RU" sz="1600" b="1" dirty="0">
                  <a:latin typeface="Calibri" pitchFamily="34" charset="0"/>
                </a:rPr>
                <a:t> </a:t>
              </a:r>
              <a:r>
                <a:rPr lang="zh-CN" altLang="en-US" sz="1600" b="1" dirty="0">
                  <a:latin typeface="Calibri" pitchFamily="34" charset="0"/>
                </a:rPr>
                <a:t>冲突不会发生</a:t>
              </a:r>
              <a:r>
                <a:rPr lang="en-US" sz="1600" b="1" dirty="0">
                  <a:latin typeface="Calibri" pitchFamily="34" charset="0"/>
                </a:rPr>
                <a:t>
</a:t>
              </a:r>
              <a:endParaRPr lang="ru-RU" b="1" dirty="0"/>
            </a:p>
          </p:txBody>
        </p:sp>
        <p:sp>
          <p:nvSpPr>
            <p:cNvPr id="59403" name="Text Box 9"/>
            <p:cNvSpPr txBox="1">
              <a:spLocks noChangeArrowheads="1"/>
            </p:cNvSpPr>
            <p:nvPr/>
          </p:nvSpPr>
          <p:spPr bwMode="auto">
            <a:xfrm>
              <a:off x="3935" y="7903"/>
              <a:ext cx="4085" cy="586"/>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Conflict Management</a:t>
              </a:r>
              <a:r>
                <a:rPr lang="ru-RU" sz="1600" b="1" dirty="0">
                  <a:latin typeface="Calibri" pitchFamily="34" charset="0"/>
                </a:rPr>
                <a:t> </a:t>
              </a:r>
              <a:r>
                <a:rPr lang="ja-JP" altLang="en-US" sz="1600" b="1" dirty="0">
                  <a:latin typeface="Calibri" pitchFamily="34" charset="0"/>
                </a:rPr>
                <a:t>冲突管理
</a:t>
              </a:r>
              <a:r>
                <a:rPr lang="ru-RU" sz="1600" b="1" dirty="0">
                  <a:latin typeface="Calibri" pitchFamily="34" charset="0"/>
                </a:rPr>
                <a:t> </a:t>
              </a:r>
              <a:r>
                <a:rPr lang="en-US" sz="1600" b="1" dirty="0">
                  <a:latin typeface="Calibri" pitchFamily="34" charset="0"/>
                </a:rPr>
                <a:t>
</a:t>
              </a:r>
              <a:endParaRPr lang="ru-RU" b="1" dirty="0"/>
            </a:p>
          </p:txBody>
        </p:sp>
        <p:sp>
          <p:nvSpPr>
            <p:cNvPr id="59404" name="Text Box 10"/>
            <p:cNvSpPr txBox="1">
              <a:spLocks noChangeArrowheads="1"/>
            </p:cNvSpPr>
            <p:nvPr/>
          </p:nvSpPr>
          <p:spPr bwMode="auto">
            <a:xfrm>
              <a:off x="3131" y="9243"/>
              <a:ext cx="5693" cy="586"/>
            </a:xfrm>
            <a:prstGeom prst="rect">
              <a:avLst/>
            </a:prstGeom>
            <a:solidFill>
              <a:srgbClr val="FFFFFF"/>
            </a:solidFill>
            <a:ln w="9525">
              <a:solidFill>
                <a:srgbClr val="000000"/>
              </a:solidFill>
              <a:miter lim="800000"/>
              <a:headEnd/>
              <a:tailEnd/>
            </a:ln>
          </p:spPr>
          <p:txBody>
            <a:bodyPr/>
            <a:lstStyle/>
            <a:p>
              <a:pPr algn="ctr">
                <a:spcAft>
                  <a:spcPts val="1000"/>
                </a:spcAft>
              </a:pPr>
              <a:r>
                <a:rPr lang="en-US" sz="1600" b="1" dirty="0">
                  <a:latin typeface="Calibri" pitchFamily="34" charset="0"/>
                </a:rPr>
                <a:t>Functional and dysfunctional effects</a:t>
              </a:r>
              <a:r>
                <a:rPr lang="ru-RU" sz="1600" b="1" dirty="0">
                  <a:latin typeface="Calibri" pitchFamily="34" charset="0"/>
                </a:rPr>
                <a:t> </a:t>
              </a:r>
              <a:r>
                <a:rPr lang="zh-CN" altLang="en-US" sz="1400" b="1" dirty="0">
                  <a:latin typeface="Calibri" pitchFamily="34" charset="0"/>
                </a:rPr>
                <a:t>功能和功能失调的影响</a:t>
              </a:r>
              <a:r>
                <a:rPr lang="en-US" sz="1600" b="1" dirty="0">
                  <a:latin typeface="Calibri" pitchFamily="34" charset="0"/>
                </a:rPr>
                <a:t>
</a:t>
              </a:r>
              <a:endParaRPr lang="ru-RU" b="1" dirty="0"/>
            </a:p>
          </p:txBody>
        </p:sp>
        <p:sp>
          <p:nvSpPr>
            <p:cNvPr id="59405" name="AutoShape 11"/>
            <p:cNvSpPr>
              <a:spLocks noChangeArrowheads="1"/>
            </p:cNvSpPr>
            <p:nvPr/>
          </p:nvSpPr>
          <p:spPr bwMode="auto">
            <a:xfrm>
              <a:off x="5414" y="7312"/>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sp>
          <p:nvSpPr>
            <p:cNvPr id="59406" name="AutoShape 12"/>
            <p:cNvSpPr>
              <a:spLocks noChangeArrowheads="1"/>
            </p:cNvSpPr>
            <p:nvPr/>
          </p:nvSpPr>
          <p:spPr bwMode="auto">
            <a:xfrm>
              <a:off x="5414" y="8657"/>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sp>
          <p:nvSpPr>
            <p:cNvPr id="59407" name="AutoShape 13"/>
            <p:cNvSpPr>
              <a:spLocks noChangeArrowheads="1"/>
            </p:cNvSpPr>
            <p:nvPr/>
          </p:nvSpPr>
          <p:spPr bwMode="auto">
            <a:xfrm>
              <a:off x="5414" y="5229"/>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sp>
          <p:nvSpPr>
            <p:cNvPr id="59408" name="AutoShape 14"/>
            <p:cNvSpPr>
              <a:spLocks noChangeArrowheads="1"/>
            </p:cNvSpPr>
            <p:nvPr/>
          </p:nvSpPr>
          <p:spPr bwMode="auto">
            <a:xfrm>
              <a:off x="5291" y="2461"/>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sp>
          <p:nvSpPr>
            <p:cNvPr id="59409" name="AutoShape 15"/>
            <p:cNvSpPr>
              <a:spLocks noChangeArrowheads="1"/>
            </p:cNvSpPr>
            <p:nvPr/>
          </p:nvSpPr>
          <p:spPr bwMode="auto">
            <a:xfrm>
              <a:off x="5291" y="3839"/>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grpSp>
      <p:sp>
        <p:nvSpPr>
          <p:cNvPr id="18" name="Прямоугольник 17"/>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2" name="Прямоугольник 1">
            <a:extLst>
              <a:ext uri="{FF2B5EF4-FFF2-40B4-BE49-F238E27FC236}">
                <a16:creationId xmlns:a16="http://schemas.microsoft.com/office/drawing/2014/main" id="{FA4F7FE2-9281-451D-B722-A0A3617A9A64}"/>
              </a:ext>
            </a:extLst>
          </p:cNvPr>
          <p:cNvSpPr/>
          <p:nvPr/>
        </p:nvSpPr>
        <p:spPr>
          <a:xfrm>
            <a:off x="6158211" y="3110867"/>
            <a:ext cx="2031325" cy="369332"/>
          </a:xfrm>
          <a:prstGeom prst="rect">
            <a:avLst/>
          </a:prstGeom>
        </p:spPr>
        <p:txBody>
          <a:bodyPr wrap="none">
            <a:spAutoFit/>
          </a:bodyPr>
          <a:lstStyle/>
          <a:p>
            <a:r>
              <a:rPr lang="ru-RU" b="1" dirty="0" err="1"/>
              <a:t>冲突升级的可能性</a:t>
            </a:r>
            <a:endParaRPr lang="ru-RU" b="1" dirty="0"/>
          </a:p>
        </p:txBody>
      </p:sp>
    </p:spTree>
    <p:extLst>
      <p:ext uri="{BB962C8B-B14F-4D97-AF65-F5344CB8AC3E}">
        <p14:creationId xmlns:p14="http://schemas.microsoft.com/office/powerpoint/2010/main" val="203554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a:xfrm>
            <a:off x="522911" y="756433"/>
            <a:ext cx="6400800" cy="487363"/>
          </a:xfrm>
        </p:spPr>
        <p:txBody>
          <a:bodyPr/>
          <a:lstStyle/>
          <a:p>
            <a:r>
              <a:rPr lang="en-US" dirty="0"/>
              <a:t>Aftermath of the conflict</a:t>
            </a:r>
            <a:br>
              <a:rPr lang="ru-RU" dirty="0"/>
            </a:br>
            <a:r>
              <a:rPr lang="ja-JP" altLang="en-US" dirty="0"/>
              <a:t>冲突后遗症
</a:t>
            </a:r>
            <a:r>
              <a:rPr lang="en-US" dirty="0"/>
              <a:t>
</a:t>
            </a:r>
            <a:endParaRPr lang="ru-RU" dirty="0"/>
          </a:p>
        </p:txBody>
      </p:sp>
      <p:sp>
        <p:nvSpPr>
          <p:cNvPr id="3" name="Содержимое 2"/>
          <p:cNvSpPr>
            <a:spLocks noGrp="1"/>
          </p:cNvSpPr>
          <p:nvPr>
            <p:ph idx="1"/>
          </p:nvPr>
        </p:nvSpPr>
        <p:spPr>
          <a:xfrm>
            <a:off x="179512" y="1000114"/>
            <a:ext cx="8856984" cy="4713288"/>
          </a:xfrm>
        </p:spPr>
        <p:txBody>
          <a:bodyPr/>
          <a:lstStyle/>
          <a:p>
            <a:pPr>
              <a:defRPr/>
            </a:pPr>
            <a:r>
              <a:rPr lang="en-US" sz="2400" b="1" dirty="0">
                <a:solidFill>
                  <a:srgbClr val="FF0000"/>
                </a:solidFill>
              </a:rPr>
              <a:t>Functional implications </a:t>
            </a:r>
            <a:r>
              <a:rPr lang="ru-RU" sz="2000" dirty="0"/>
              <a:t>(</a:t>
            </a:r>
            <a:r>
              <a:rPr lang="en-US" sz="2000" dirty="0"/>
              <a:t>positive effects</a:t>
            </a:r>
            <a:r>
              <a:rPr lang="ru-RU" sz="2000" dirty="0"/>
              <a:t>): </a:t>
            </a:r>
            <a:endParaRPr lang="ru-RU" sz="1400" dirty="0"/>
          </a:p>
          <a:p>
            <a:pPr>
              <a:defRPr/>
            </a:pPr>
            <a:r>
              <a:rPr lang="zh-CN" altLang="en-US" sz="2000" b="1" dirty="0"/>
              <a:t>功能影响（积极影响）：</a:t>
            </a:r>
            <a:endParaRPr lang="ru-RU" sz="2000" dirty="0"/>
          </a:p>
          <a:p>
            <a:pPr marL="457200" indent="-457200">
              <a:buFont typeface="+mj-lt"/>
              <a:buAutoNum type="arabicPeriod"/>
              <a:defRPr/>
            </a:pPr>
            <a:r>
              <a:rPr lang="en-US" sz="2000" dirty="0"/>
              <a:t>Minimizing antagonism, hostility.</a:t>
            </a:r>
            <a:r>
              <a:rPr lang="zh-CN" altLang="en-US" sz="2000" dirty="0"/>
              <a:t> 尽量减少对抗和敌意。</a:t>
            </a:r>
            <a:r>
              <a:rPr lang="en-US" sz="2000" dirty="0"/>
              <a:t>
Position to cooperate.</a:t>
            </a:r>
            <a:r>
              <a:rPr lang="ja-JP" altLang="en-US" sz="2000" dirty="0"/>
              <a:t> 合作立场。</a:t>
            </a:r>
            <a:r>
              <a:rPr lang="en-US" sz="2000" dirty="0"/>
              <a:t>
Overcoming grouping.</a:t>
            </a:r>
            <a:r>
              <a:rPr lang="ru-RU" sz="2000" dirty="0"/>
              <a:t> </a:t>
            </a:r>
            <a:r>
              <a:rPr lang="ja-JP" altLang="en-US" sz="2000" dirty="0"/>
              <a:t>克服分组。</a:t>
            </a:r>
            <a:r>
              <a:rPr lang="en-US" sz="2000" dirty="0"/>
              <a:t>	</a:t>
            </a:r>
            <a:r>
              <a:rPr lang="ru-RU" sz="2000" dirty="0"/>
              <a:t> </a:t>
            </a:r>
          </a:p>
          <a:p>
            <a:pPr>
              <a:defRPr/>
            </a:pPr>
            <a:r>
              <a:rPr lang="en-US" sz="2400" b="1" dirty="0">
                <a:solidFill>
                  <a:srgbClr val="FF0000"/>
                </a:solidFill>
              </a:rPr>
              <a:t>Dysfunctional effects</a:t>
            </a:r>
            <a:r>
              <a:rPr lang="ru-RU" sz="2000" dirty="0"/>
              <a:t>: </a:t>
            </a:r>
            <a:r>
              <a:rPr lang="zh-CN" altLang="en-US" sz="2000" dirty="0"/>
              <a:t>功能失调的影响：</a:t>
            </a:r>
            <a:endParaRPr lang="ru-RU" sz="2000" dirty="0"/>
          </a:p>
          <a:p>
            <a:pPr marL="457200" indent="-457200">
              <a:buFont typeface="+mj-lt"/>
              <a:buAutoNum type="arabicPeriod"/>
              <a:defRPr/>
            </a:pPr>
            <a:r>
              <a:rPr lang="en-US" sz="2000" dirty="0"/>
              <a:t>Dissatisfaction</a:t>
            </a:r>
            <a:r>
              <a:rPr lang="ru-RU" sz="2000" dirty="0"/>
              <a:t>.</a:t>
            </a:r>
            <a:r>
              <a:rPr lang="ja-JP" altLang="en-US" sz="2000" dirty="0"/>
              <a:t> 不满。</a:t>
            </a:r>
            <a:endParaRPr lang="ru-RU" sz="2000" dirty="0"/>
          </a:p>
          <a:p>
            <a:pPr marL="457200" indent="-457200">
              <a:buFont typeface="+mj-lt"/>
              <a:buAutoNum type="arabicPeriod"/>
              <a:defRPr/>
            </a:pPr>
            <a:r>
              <a:rPr lang="en-US" sz="2000" dirty="0"/>
              <a:t>Increased fluidity</a:t>
            </a:r>
            <a:r>
              <a:rPr lang="ru-RU" sz="2000" dirty="0"/>
              <a:t>. </a:t>
            </a:r>
            <a:r>
              <a:rPr lang="zh-CN" altLang="en-US" sz="2000" dirty="0"/>
              <a:t>增加流动性。</a:t>
            </a:r>
            <a:endParaRPr lang="ru-RU" sz="2000" dirty="0"/>
          </a:p>
          <a:p>
            <a:pPr marL="457200" indent="-457200">
              <a:buFont typeface="+mj-lt"/>
              <a:buAutoNum type="arabicPeriod"/>
              <a:defRPr/>
            </a:pPr>
            <a:r>
              <a:rPr lang="en-US" sz="2000" dirty="0"/>
              <a:t>Reduced productivity.</a:t>
            </a:r>
            <a:r>
              <a:rPr lang="zh-CN" altLang="en-US" sz="2000" dirty="0"/>
              <a:t> 生产力下降。</a:t>
            </a:r>
            <a:r>
              <a:rPr lang="en-US" sz="2000" dirty="0"/>
              <a:t>
A lesser degree of cooperation.</a:t>
            </a:r>
            <a:r>
              <a:rPr lang="zh-CN" altLang="en-US" sz="2000" dirty="0"/>
              <a:t> 合作程度较低。</a:t>
            </a:r>
            <a:r>
              <a:rPr lang="en-US" sz="2000" dirty="0"/>
              <a:t>
Grouping and unproductive competition with other groups.</a:t>
            </a:r>
            <a:r>
              <a:rPr lang="zh-CN" altLang="en-US" sz="2000" dirty="0"/>
              <a:t> </a:t>
            </a:r>
            <a:endParaRPr lang="ru-RU" altLang="zh-CN" sz="2000" dirty="0"/>
          </a:p>
          <a:p>
            <a:pPr marL="457200" indent="-457200">
              <a:buFont typeface="+mj-lt"/>
              <a:buAutoNum type="arabicPeriod"/>
              <a:defRPr/>
            </a:pPr>
            <a:r>
              <a:rPr lang="zh-CN" altLang="en-US" sz="1800" b="1" dirty="0"/>
              <a:t>与其他组的分组和非生产性竞争。</a:t>
            </a:r>
            <a:r>
              <a:rPr lang="en-US" sz="2000" dirty="0"/>
              <a:t>
Objectivity.</a:t>
            </a:r>
            <a:r>
              <a:rPr lang="ja-JP" altLang="en-US" sz="2000" dirty="0"/>
              <a:t> 客观性。</a:t>
            </a:r>
            <a:r>
              <a:rPr lang="en-US" sz="2000" dirty="0"/>
              <a:t>
Lack of communication between the warring parties.</a:t>
            </a:r>
            <a:r>
              <a:rPr lang="zh-CN" altLang="en-US" sz="2000" dirty="0"/>
              <a:t> </a:t>
            </a:r>
            <a:r>
              <a:rPr lang="zh-CN" altLang="en-US" sz="1800" b="1" dirty="0"/>
              <a:t>交战各方之间缺乏沟通</a:t>
            </a:r>
            <a:r>
              <a:rPr lang="en-US" sz="2000" dirty="0"/>
              <a:t>
The emphasis is on fighting, not solving the problem.</a:t>
            </a:r>
            <a:r>
              <a:rPr lang="zh-CN" altLang="en-US" sz="1800" b="1" dirty="0"/>
              <a:t> 重点是战斗，而不是解决问题。</a:t>
            </a:r>
            <a:endParaRPr lang="ru-RU" sz="2000" b="1"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4604de31b5ffe598c42163a68ea51907c26ef35"/>
</p:tagLst>
</file>

<file path=ppt/theme/theme1.xml><?xml version="1.0" encoding="utf-8"?>
<a:theme xmlns:a="http://schemas.openxmlformats.org/drawingml/2006/main" name="cdb2004199l">
  <a:themeElements>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B"/>
        </a:accent5>
        <a:accent6>
          <a:srgbClr val="D4423F"/>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480048"/>
        </a:dk2>
        <a:lt2>
          <a:srgbClr val="C0C0C0"/>
        </a:lt2>
        <a:accent1>
          <a:srgbClr val="DE791E"/>
        </a:accent1>
        <a:accent2>
          <a:srgbClr val="38A0DA"/>
        </a:accent2>
        <a:accent3>
          <a:srgbClr val="FFFFFF"/>
        </a:accent3>
        <a:accent4>
          <a:srgbClr val="000000"/>
        </a:accent4>
        <a:accent5>
          <a:srgbClr val="ECBEAB"/>
        </a:accent5>
        <a:accent6>
          <a:srgbClr val="3291C5"/>
        </a:accent6>
        <a:hlink>
          <a:srgbClr val="009999"/>
        </a:hlink>
        <a:folHlink>
          <a:srgbClr val="66A444"/>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40E6D9-A798-47DB-95EA-C3E760B68B8E}"/>
</file>

<file path=customXml/itemProps2.xml><?xml version="1.0" encoding="utf-8"?>
<ds:datastoreItem xmlns:ds="http://schemas.openxmlformats.org/officeDocument/2006/customXml" ds:itemID="{BAF6D846-CC96-496F-94A1-EAAE89B5FF71}"/>
</file>

<file path=customXml/itemProps3.xml><?xml version="1.0" encoding="utf-8"?>
<ds:datastoreItem xmlns:ds="http://schemas.openxmlformats.org/officeDocument/2006/customXml" ds:itemID="{86F904DC-95FA-4062-960B-EA5E9470365F}"/>
</file>

<file path=docProps/app.xml><?xml version="1.0" encoding="utf-8"?>
<Properties xmlns="http://schemas.openxmlformats.org/officeDocument/2006/extended-properties" xmlns:vt="http://schemas.openxmlformats.org/officeDocument/2006/docPropsVTypes">
  <Template>cdb2004199l</Template>
  <TotalTime>2652</TotalTime>
  <Words>2857</Words>
  <Application>Microsoft Office PowerPoint</Application>
  <PresentationFormat>Экран (4:3)</PresentationFormat>
  <Paragraphs>173</Paragraphs>
  <Slides>30</Slides>
  <Notes>8</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6" baseType="lpstr">
      <vt:lpstr>Arial</vt:lpstr>
      <vt:lpstr>Calibri</vt:lpstr>
      <vt:lpstr>Times New Roman</vt:lpstr>
      <vt:lpstr>Wingdings</vt:lpstr>
      <vt:lpstr>cdb2004199l</vt:lpstr>
      <vt:lpstr>Image</vt:lpstr>
      <vt:lpstr>Topic 3.  Communications Management</vt:lpstr>
      <vt:lpstr>Content 
</vt:lpstr>
      <vt:lpstr>Question 3</vt:lpstr>
      <vt:lpstr>The essence of organizational conflicts
</vt:lpstr>
      <vt:lpstr>Conflict classification
</vt:lpstr>
      <vt:lpstr>Mobbing </vt:lpstr>
      <vt:lpstr>Concept 
</vt:lpstr>
      <vt:lpstr>Conflict model 冲突模型
</vt:lpstr>
      <vt:lpstr>Aftermath of the conflict 冲突后遗症
</vt:lpstr>
      <vt:lpstr>Causes of organizational conflicts
</vt:lpstr>
      <vt:lpstr>Причины  организационных конфликтов</vt:lpstr>
      <vt:lpstr>Causes of organizational conflicts</vt:lpstr>
      <vt:lpstr>Causes of Interpersonal Conflict 人际冲突的原因 (J. Luft and H. Ingham)</vt:lpstr>
      <vt:lpstr>Причины межличностного конфликта (Дж.Люфт и Х. Ингэм)</vt:lpstr>
      <vt:lpstr>Conflict prevention methods</vt:lpstr>
      <vt:lpstr>Conflict prevention methods
</vt:lpstr>
      <vt:lpstr>Conflict prevention methods
</vt:lpstr>
      <vt:lpstr>Conflict prevention methods
</vt:lpstr>
      <vt:lpstr>Conflict management methods
</vt:lpstr>
      <vt:lpstr>Strategies for behaviour in conflict
</vt:lpstr>
      <vt:lpstr>Methods to promote group cohesion and prevent intergroup conflicts
</vt:lpstr>
      <vt:lpstr>Ways to reduce group cohesion
</vt:lpstr>
      <vt:lpstr>Question 4</vt:lpstr>
      <vt:lpstr>Concept 
</vt:lpstr>
      <vt:lpstr>Conditions 条件 </vt:lpstr>
      <vt:lpstr>Goals of negotiations
</vt:lpstr>
      <vt:lpstr>Types of decisions in negotiations
</vt:lpstr>
      <vt:lpstr>Negotiating styles
</vt:lpstr>
      <vt:lpstr>Negotiating styles
</vt:lpstr>
      <vt:lpstr>Negotiating styles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User</cp:lastModifiedBy>
  <cp:revision>184</cp:revision>
  <dcterms:created xsi:type="dcterms:W3CDTF">2017-12-07T05:19:26Z</dcterms:created>
  <dcterms:modified xsi:type="dcterms:W3CDTF">2021-04-06T14:11:45Z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