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9.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5" r:id="rId2"/>
    <p:sldMasterId id="2147483777" r:id="rId3"/>
  </p:sldMasterIdLst>
  <p:notesMasterIdLst>
    <p:notesMasterId r:id="rId44"/>
  </p:notesMasterIdLst>
  <p:sldIdLst>
    <p:sldId id="426" r:id="rId4"/>
    <p:sldId id="257" r:id="rId5"/>
    <p:sldId id="282" r:id="rId6"/>
    <p:sldId id="369" r:id="rId7"/>
    <p:sldId id="363" r:id="rId8"/>
    <p:sldId id="364" r:id="rId9"/>
    <p:sldId id="365" r:id="rId10"/>
    <p:sldId id="431" r:id="rId11"/>
    <p:sldId id="432" r:id="rId12"/>
    <p:sldId id="380" r:id="rId13"/>
    <p:sldId id="283" r:id="rId14"/>
    <p:sldId id="434" r:id="rId15"/>
    <p:sldId id="435" r:id="rId16"/>
    <p:sldId id="375" r:id="rId17"/>
    <p:sldId id="376" r:id="rId18"/>
    <p:sldId id="373" r:id="rId19"/>
    <p:sldId id="438" r:id="rId20"/>
    <p:sldId id="439" r:id="rId21"/>
    <p:sldId id="394" r:id="rId22"/>
    <p:sldId id="312" r:id="rId23"/>
    <p:sldId id="314" r:id="rId24"/>
    <p:sldId id="315" r:id="rId25"/>
    <p:sldId id="444" r:id="rId26"/>
    <p:sldId id="330" r:id="rId27"/>
    <p:sldId id="445" r:id="rId28"/>
    <p:sldId id="396" r:id="rId29"/>
    <p:sldId id="397" r:id="rId30"/>
    <p:sldId id="334" r:id="rId31"/>
    <p:sldId id="400" r:id="rId32"/>
    <p:sldId id="398" r:id="rId33"/>
    <p:sldId id="333" r:id="rId34"/>
    <p:sldId id="399" r:id="rId35"/>
    <p:sldId id="401" r:id="rId36"/>
    <p:sldId id="402" r:id="rId37"/>
    <p:sldId id="337" r:id="rId38"/>
    <p:sldId id="403" r:id="rId39"/>
    <p:sldId id="404" r:id="rId40"/>
    <p:sldId id="336" r:id="rId41"/>
    <p:sldId id="405" r:id="rId42"/>
    <p:sldId id="335" r:id="rId43"/>
  </p:sldIdLst>
  <p:sldSz cx="9144000" cy="6858000" type="screen4x3"/>
  <p:notesSz cx="6858000" cy="9144000"/>
  <p:custDataLst>
    <p:tags r:id="rId4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F0D2"/>
    <a:srgbClr val="99CCFF"/>
    <a:srgbClr val="8CE8F4"/>
    <a:srgbClr val="FFFF66"/>
    <a:srgbClr val="C1F1D4"/>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68607" autoAdjust="0"/>
  </p:normalViewPr>
  <p:slideViewPr>
    <p:cSldViewPr>
      <p:cViewPr varScale="1">
        <p:scale>
          <a:sx n="52" d="100"/>
          <a:sy n="52" d="100"/>
        </p:scale>
        <p:origin x="104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52"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customXml" Target="../customXml/item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8785D01-1FC5-46BE-AFF1-318830B860B8}" type="datetimeFigureOut">
              <a:rPr lang="ru-RU"/>
              <a:pPr>
                <a:defRPr/>
              </a:pPr>
              <a:t>25.05.2021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A2A3BB3-4B3B-4B78-9D94-D79CC384B152}" type="slidenum">
              <a:rPr lang="ru-RU"/>
              <a:pPr>
                <a:defRPr/>
              </a:pPr>
              <a:t>‹#›</a:t>
            </a:fld>
            <a:endParaRPr lang="ru-RU"/>
          </a:p>
        </p:txBody>
      </p:sp>
    </p:spTree>
    <p:extLst>
      <p:ext uri="{BB962C8B-B14F-4D97-AF65-F5344CB8AC3E}">
        <p14:creationId xmlns:p14="http://schemas.microsoft.com/office/powerpoint/2010/main" val="38088081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хочу похвалить: всех тех, кто выполняет домашние задания, последнее время очень активизировались.</a:t>
            </a:r>
            <a:endParaRPr lang="en-US" sz="1200" b="0" i="0" kern="1200" dirty="0">
              <a:solidFill>
                <a:schemeClr val="tx1"/>
              </a:solidFill>
              <a:effectLst/>
              <a:latin typeface="+mn-lt"/>
              <a:ea typeface="+mn-ea"/>
              <a:cs typeface="+mn-cs"/>
            </a:endParaRPr>
          </a:p>
          <a:p>
            <a:r>
              <a:rPr lang="en-US" dirty="0"/>
              <a:t>I want to praise everyone who does their homework, they have become very active lately.</a:t>
            </a:r>
          </a:p>
          <a:p>
            <a:r>
              <a:rPr lang="en-US" dirty="0"/>
              <a:t>lately, as you noticed, I have not given homework.</a:t>
            </a:r>
          </a:p>
          <a:p>
            <a:r>
              <a:rPr lang="en-US" dirty="0"/>
              <a:t>but that doesn't mean the homework has stopped.</a:t>
            </a:r>
          </a:p>
          <a:p>
            <a:r>
              <a:rPr lang="en-US" dirty="0"/>
              <a:t>this week you will already receive individual assignments in the chat to prepare for the upcoming seminars. so be careful</a:t>
            </a:r>
            <a:endParaRPr lang="ru-RU" dirty="0"/>
          </a:p>
        </p:txBody>
      </p:sp>
      <p:sp>
        <p:nvSpPr>
          <p:cNvPr id="4" name="Номер слайда 3"/>
          <p:cNvSpPr>
            <a:spLocks noGrp="1"/>
          </p:cNvSpPr>
          <p:nvPr>
            <p:ph type="sldNum" sz="quarter" idx="5"/>
          </p:nvPr>
        </p:nvSpPr>
        <p:spPr/>
        <p:txBody>
          <a:bodyPr/>
          <a:lstStyle/>
          <a:p>
            <a:pPr>
              <a:defRPr/>
            </a:pPr>
            <a:fld id="{BA2A3BB3-4B3B-4B78-9D94-D79CC384B152}" type="slidenum">
              <a:rPr lang="ru-RU" smtClean="0"/>
              <a:pPr>
                <a:defRPr/>
              </a:pPr>
              <a:t>1</a:t>
            </a:fld>
            <a:endParaRPr lang="ru-RU"/>
          </a:p>
        </p:txBody>
      </p:sp>
    </p:spTree>
    <p:extLst>
      <p:ext uri="{BB962C8B-B14F-4D97-AF65-F5344CB8AC3E}">
        <p14:creationId xmlns:p14="http://schemas.microsoft.com/office/powerpoint/2010/main" val="2789316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ru-RU" sz="1200" dirty="0">
                <a:hlinkClick r:id="" action="ppaction://noaction"/>
              </a:rPr>
              <a:t>Переговоры, посредничество</a:t>
            </a:r>
            <a:endParaRPr lang="en-US" sz="1200" dirty="0">
              <a:solidFill>
                <a:schemeClr val="tx2"/>
              </a:solidFill>
            </a:endParaRPr>
          </a:p>
          <a:p>
            <a:endParaRPr lang="ru-RU" dirty="0"/>
          </a:p>
        </p:txBody>
      </p:sp>
      <p:sp>
        <p:nvSpPr>
          <p:cNvPr id="4" name="Номер слайда 3"/>
          <p:cNvSpPr>
            <a:spLocks noGrp="1"/>
          </p:cNvSpPr>
          <p:nvPr>
            <p:ph type="sldNum" sz="quarter" idx="5"/>
          </p:nvPr>
        </p:nvSpPr>
        <p:spPr/>
        <p:txBody>
          <a:bodyPr/>
          <a:lstStyle/>
          <a:p>
            <a:pPr>
              <a:defRPr/>
            </a:pPr>
            <a:fld id="{BA2A3BB3-4B3B-4B78-9D94-D79CC384B152}" type="slidenum">
              <a:rPr lang="ru-RU" smtClean="0"/>
              <a:pPr>
                <a:defRPr/>
              </a:pPr>
              <a:t>2</a:t>
            </a:fld>
            <a:endParaRPr lang="ru-RU"/>
          </a:p>
        </p:txBody>
      </p:sp>
    </p:spTree>
    <p:extLst>
      <p:ext uri="{BB962C8B-B14F-4D97-AF65-F5344CB8AC3E}">
        <p14:creationId xmlns:p14="http://schemas.microsoft.com/office/powerpoint/2010/main" val="1069428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This slide presents the basic concepts that need to be written down in your notebooks.</a:t>
            </a:r>
            <a:endParaRPr lang="ru-RU" dirty="0"/>
          </a:p>
        </p:txBody>
      </p:sp>
      <p:sp>
        <p:nvSpPr>
          <p:cNvPr id="4" name="Номер слайда 3"/>
          <p:cNvSpPr>
            <a:spLocks noGrp="1"/>
          </p:cNvSpPr>
          <p:nvPr>
            <p:ph type="sldNum" sz="quarter" idx="5"/>
          </p:nvPr>
        </p:nvSpPr>
        <p:spPr/>
        <p:txBody>
          <a:bodyPr/>
          <a:lstStyle/>
          <a:p>
            <a:pPr>
              <a:defRPr/>
            </a:pPr>
            <a:fld id="{BA2A3BB3-4B3B-4B78-9D94-D79CC384B152}" type="slidenum">
              <a:rPr lang="ru-RU" smtClean="0"/>
              <a:pPr>
                <a:defRPr/>
              </a:pPr>
              <a:t>5</a:t>
            </a:fld>
            <a:endParaRPr lang="ru-RU"/>
          </a:p>
        </p:txBody>
      </p:sp>
    </p:spTree>
    <p:extLst>
      <p:ext uri="{BB962C8B-B14F-4D97-AF65-F5344CB8AC3E}">
        <p14:creationId xmlns:p14="http://schemas.microsoft.com/office/powerpoint/2010/main" val="4000683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информация должна быть значимой.</a:t>
            </a:r>
            <a:endParaRPr lang="en-US" dirty="0"/>
          </a:p>
          <a:p>
            <a:r>
              <a:rPr lang="en-US" dirty="0"/>
              <a:t>information must be meaningful.</a:t>
            </a:r>
            <a:endParaRPr lang="ru-RU" dirty="0"/>
          </a:p>
        </p:txBody>
      </p:sp>
      <p:sp>
        <p:nvSpPr>
          <p:cNvPr id="4" name="Номер слайда 3"/>
          <p:cNvSpPr>
            <a:spLocks noGrp="1"/>
          </p:cNvSpPr>
          <p:nvPr>
            <p:ph type="sldNum" sz="quarter" idx="5"/>
          </p:nvPr>
        </p:nvSpPr>
        <p:spPr/>
        <p:txBody>
          <a:bodyPr/>
          <a:lstStyle/>
          <a:p>
            <a:pPr>
              <a:defRPr/>
            </a:pPr>
            <a:fld id="{BA2A3BB3-4B3B-4B78-9D94-D79CC384B152}" type="slidenum">
              <a:rPr lang="ru-RU" smtClean="0"/>
              <a:pPr>
                <a:defRPr/>
              </a:pPr>
              <a:t>7</a:t>
            </a:fld>
            <a:endParaRPr lang="ru-RU"/>
          </a:p>
        </p:txBody>
      </p:sp>
    </p:spTree>
    <p:extLst>
      <p:ext uri="{BB962C8B-B14F-4D97-AF65-F5344CB8AC3E}">
        <p14:creationId xmlns:p14="http://schemas.microsoft.com/office/powerpoint/2010/main" val="3340802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BA2A3BB3-4B3B-4B78-9D94-D79CC384B152}" type="slidenum">
              <a:rPr lang="ru-RU" smtClean="0"/>
              <a:pPr>
                <a:defRPr/>
              </a:pPr>
              <a:t>8</a:t>
            </a:fld>
            <a:endParaRPr lang="ru-RU"/>
          </a:p>
        </p:txBody>
      </p:sp>
    </p:spTree>
    <p:extLst>
      <p:ext uri="{BB962C8B-B14F-4D97-AF65-F5344CB8AC3E}">
        <p14:creationId xmlns:p14="http://schemas.microsoft.com/office/powerpoint/2010/main" val="2142183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Draw this diagram in your notebooks
</a:t>
            </a:r>
            <a:endParaRPr lang="ru-RU" dirty="0"/>
          </a:p>
        </p:txBody>
      </p:sp>
      <p:sp>
        <p:nvSpPr>
          <p:cNvPr id="4" name="Номер слайда 3"/>
          <p:cNvSpPr>
            <a:spLocks noGrp="1"/>
          </p:cNvSpPr>
          <p:nvPr>
            <p:ph type="sldNum" sz="quarter" idx="10"/>
          </p:nvPr>
        </p:nvSpPr>
        <p:spPr/>
        <p:txBody>
          <a:bodyPr/>
          <a:lstStyle/>
          <a:p>
            <a:fld id="{55BC41D5-995E-4445-BB15-65B65812B40E}" type="slidenum">
              <a:rPr lang="ru-RU" smtClean="0">
                <a:solidFill>
                  <a:prstClr val="black"/>
                </a:solidFill>
              </a:rPr>
              <a:pPr/>
              <a:t>13</a:t>
            </a:fld>
            <a:endParaRPr lang="ru-RU">
              <a:solidFill>
                <a:prstClr val="black"/>
              </a:solidFill>
            </a:endParaRPr>
          </a:p>
        </p:txBody>
      </p:sp>
    </p:spTree>
    <p:extLst>
      <p:ext uri="{BB962C8B-B14F-4D97-AF65-F5344CB8AC3E}">
        <p14:creationId xmlns:p14="http://schemas.microsoft.com/office/powerpoint/2010/main" val="1909846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This slide presents 3 main approaches to the concept of communication.</a:t>
            </a:r>
            <a:endParaRPr lang="ru-RU" dirty="0"/>
          </a:p>
        </p:txBody>
      </p:sp>
      <p:sp>
        <p:nvSpPr>
          <p:cNvPr id="4" name="Номер слайда 3"/>
          <p:cNvSpPr>
            <a:spLocks noGrp="1"/>
          </p:cNvSpPr>
          <p:nvPr>
            <p:ph type="sldNum" sz="quarter" idx="5"/>
          </p:nvPr>
        </p:nvSpPr>
        <p:spPr/>
        <p:txBody>
          <a:bodyPr/>
          <a:lstStyle/>
          <a:p>
            <a:pPr>
              <a:defRPr/>
            </a:pPr>
            <a:fld id="{BA2A3BB3-4B3B-4B78-9D94-D79CC384B152}" type="slidenum">
              <a:rPr lang="ru-RU" smtClean="0"/>
              <a:pPr>
                <a:defRPr/>
              </a:pPr>
              <a:t>14</a:t>
            </a:fld>
            <a:endParaRPr lang="ru-RU"/>
          </a:p>
        </p:txBody>
      </p:sp>
    </p:spTree>
    <p:extLst>
      <p:ext uri="{BB962C8B-B14F-4D97-AF65-F5344CB8AC3E}">
        <p14:creationId xmlns:p14="http://schemas.microsoft.com/office/powerpoint/2010/main" val="519076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Highlight the following approaches to the concept of communication 
</a:t>
            </a:r>
            <a:endParaRPr lang="ru-RU" dirty="0"/>
          </a:p>
        </p:txBody>
      </p:sp>
      <p:sp>
        <p:nvSpPr>
          <p:cNvPr id="4" name="Номер слайда 3"/>
          <p:cNvSpPr>
            <a:spLocks noGrp="1"/>
          </p:cNvSpPr>
          <p:nvPr>
            <p:ph type="sldNum" sz="quarter" idx="5"/>
          </p:nvPr>
        </p:nvSpPr>
        <p:spPr/>
        <p:txBody>
          <a:bodyPr/>
          <a:lstStyle/>
          <a:p>
            <a:pPr>
              <a:defRPr/>
            </a:pPr>
            <a:fld id="{BA2A3BB3-4B3B-4B78-9D94-D79CC384B152}" type="slidenum">
              <a:rPr lang="ru-RU" smtClean="0"/>
              <a:pPr>
                <a:defRPr/>
              </a:pPr>
              <a:t>15</a:t>
            </a:fld>
            <a:endParaRPr lang="ru-RU"/>
          </a:p>
        </p:txBody>
      </p:sp>
    </p:spTree>
    <p:extLst>
      <p:ext uri="{BB962C8B-B14F-4D97-AF65-F5344CB8AC3E}">
        <p14:creationId xmlns:p14="http://schemas.microsoft.com/office/powerpoint/2010/main" val="2275122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p:cNvSpPr txBox="1">
            <a:spLocks noChangeArrowheads="1"/>
          </p:cNvSpPr>
          <p:nvPr/>
        </p:nvSpPr>
        <p:spPr bwMode="gray">
          <a:xfrm>
            <a:off x="228600" y="304800"/>
            <a:ext cx="1143000" cy="457200"/>
          </a:xfrm>
          <a:prstGeom prst="rect">
            <a:avLst/>
          </a:prstGeom>
          <a:noFill/>
          <a:ln w="9525">
            <a:noFill/>
            <a:miter lim="800000"/>
            <a:headEnd/>
            <a:tailEnd/>
          </a:ln>
          <a:effectLst/>
        </p:spPr>
        <p:txBody>
          <a:bodyPr>
            <a:spAutoFit/>
          </a:bodyPr>
          <a:lstStyle/>
          <a:p>
            <a:pPr>
              <a:defRPr/>
            </a:pPr>
            <a:r>
              <a:rPr lang="en-US" sz="2400" b="1" i="1">
                <a:solidFill>
                  <a:schemeClr val="tx2"/>
                </a:solidFill>
              </a:rPr>
              <a:t>LOGO</a:t>
            </a:r>
          </a:p>
        </p:txBody>
      </p:sp>
      <p:sp>
        <p:nvSpPr>
          <p:cNvPr id="3075" name="Rectangle 3"/>
          <p:cNvSpPr>
            <a:spLocks noGrp="1" noChangeArrowheads="1"/>
          </p:cNvSpPr>
          <p:nvPr>
            <p:ph type="subTitle" idx="1"/>
          </p:nvPr>
        </p:nvSpPr>
        <p:spPr>
          <a:xfrm>
            <a:off x="2844800" y="4800600"/>
            <a:ext cx="6156325" cy="381000"/>
          </a:xfrm>
        </p:spPr>
        <p:txBody>
          <a:bodyPr/>
          <a:lstStyle>
            <a:lvl1pPr marL="0" indent="0">
              <a:buFont typeface="Wingdings" pitchFamily="2" charset="2"/>
              <a:buNone/>
              <a:defRPr sz="2000"/>
            </a:lvl1pPr>
          </a:lstStyle>
          <a:p>
            <a:r>
              <a:rPr lang="ru-RU"/>
              <a:t>Образец подзаголовка</a:t>
            </a:r>
            <a:endParaRPr lang="en-US"/>
          </a:p>
        </p:txBody>
      </p:sp>
      <p:sp>
        <p:nvSpPr>
          <p:cNvPr id="3074" name="Rectangle 2"/>
          <p:cNvSpPr>
            <a:spLocks noGrp="1" noChangeArrowheads="1"/>
          </p:cNvSpPr>
          <p:nvPr>
            <p:ph type="ctrTitle"/>
          </p:nvPr>
        </p:nvSpPr>
        <p:spPr>
          <a:xfrm>
            <a:off x="2773363" y="5105400"/>
            <a:ext cx="6172200" cy="1143000"/>
          </a:xfrm>
        </p:spPr>
        <p:txBody>
          <a:bodyPr/>
          <a:lstStyle>
            <a:lvl1pPr algn="l">
              <a:defRPr sz="4400"/>
            </a:lvl1pPr>
          </a:lstStyle>
          <a:p>
            <a:r>
              <a:rPr lang="ru-RU"/>
              <a:t>Образец заголовка</a:t>
            </a:r>
            <a:endParaRPr lang="en-US"/>
          </a:p>
        </p:txBody>
      </p:sp>
      <p:sp>
        <p:nvSpPr>
          <p:cNvPr id="5" name="Rectangle 4"/>
          <p:cNvSpPr>
            <a:spLocks noGrp="1" noChangeArrowheads="1"/>
          </p:cNvSpPr>
          <p:nvPr>
            <p:ph type="dt" sz="half" idx="10"/>
          </p:nvPr>
        </p:nvSpPr>
        <p:spPr>
          <a:xfrm>
            <a:off x="304800" y="6248400"/>
            <a:ext cx="2133600" cy="244475"/>
          </a:xfrm>
        </p:spPr>
        <p:txBody>
          <a:bodyPr/>
          <a:lstStyle>
            <a:lvl1pPr>
              <a:defRPr sz="1200">
                <a:solidFill>
                  <a:schemeClr val="tx1"/>
                </a:solidFill>
              </a:defRPr>
            </a:lvl1pPr>
          </a:lstStyle>
          <a:p>
            <a:pPr>
              <a:defRPr/>
            </a:pPr>
            <a:endParaRPr lang="en-US"/>
          </a:p>
        </p:txBody>
      </p:sp>
      <p:sp>
        <p:nvSpPr>
          <p:cNvPr id="6" name="Rectangle 5"/>
          <p:cNvSpPr>
            <a:spLocks noGrp="1" noChangeArrowheads="1"/>
          </p:cNvSpPr>
          <p:nvPr>
            <p:ph type="ftr" sz="quarter" idx="11"/>
          </p:nvPr>
        </p:nvSpPr>
        <p:spPr>
          <a:xfrm>
            <a:off x="1219200" y="381000"/>
            <a:ext cx="2297113" cy="244475"/>
          </a:xfrm>
        </p:spPr>
        <p:txBody>
          <a:bodyPr/>
          <a:lstStyle>
            <a:lvl1pPr>
              <a:defRPr sz="1200" i="1">
                <a:solidFill>
                  <a:schemeClr val="tx1"/>
                </a:solidFill>
              </a:defRPr>
            </a:lvl1pPr>
          </a:lstStyle>
          <a:p>
            <a:pPr>
              <a:defRPr/>
            </a:pPr>
            <a:r>
              <a:rPr lang="en-US"/>
              <a:t>www.themegallery.com</a:t>
            </a:r>
          </a:p>
        </p:txBody>
      </p:sp>
      <p:sp>
        <p:nvSpPr>
          <p:cNvPr id="7" name="Rectangle 6"/>
          <p:cNvSpPr>
            <a:spLocks noGrp="1" noChangeArrowheads="1"/>
          </p:cNvSpPr>
          <p:nvPr>
            <p:ph type="sldNum" sz="quarter" idx="12"/>
          </p:nvPr>
        </p:nvSpPr>
        <p:spPr>
          <a:xfrm>
            <a:off x="3454400" y="6308725"/>
            <a:ext cx="2133600" cy="244475"/>
          </a:xfrm>
        </p:spPr>
        <p:txBody>
          <a:bodyPr/>
          <a:lstStyle>
            <a:lvl1pPr>
              <a:defRPr sz="1200">
                <a:solidFill>
                  <a:schemeClr val="tx1"/>
                </a:solidFill>
              </a:defRPr>
            </a:lvl1pPr>
          </a:lstStyle>
          <a:p>
            <a:pPr>
              <a:defRPr/>
            </a:pPr>
            <a:fld id="{0762B54E-3F70-44D6-9965-B054462055A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69E3337C-1769-4581-BFD7-FB993BFA57D8}" type="slidenum">
              <a:rPr lang="en-US"/>
              <a:pPr>
                <a:defRPr/>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77025" y="609600"/>
            <a:ext cx="2047875" cy="57150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533400" y="609600"/>
            <a:ext cx="5991225" cy="57150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48AB0B7F-52B2-4B14-8363-2BEBDFED2131}" type="slidenum">
              <a:rPr lang="en-US"/>
              <a:pPr>
                <a:defRPr/>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609600"/>
            <a:ext cx="6400800" cy="487363"/>
          </a:xfrm>
        </p:spPr>
        <p:txBody>
          <a:bodyPr/>
          <a:lstStyle/>
          <a:p>
            <a:r>
              <a:rPr lang="ru-RU"/>
              <a:t>Образец заголовка</a:t>
            </a:r>
          </a:p>
        </p:txBody>
      </p:sp>
      <p:sp>
        <p:nvSpPr>
          <p:cNvPr id="3" name="Таблица 2"/>
          <p:cNvSpPr>
            <a:spLocks noGrp="1"/>
          </p:cNvSpPr>
          <p:nvPr>
            <p:ph type="tbl" idx="1"/>
          </p:nvPr>
        </p:nvSpPr>
        <p:spPr>
          <a:xfrm>
            <a:off x="533400" y="1611313"/>
            <a:ext cx="8191500" cy="4713287"/>
          </a:xfrm>
        </p:spPr>
        <p:txBody>
          <a:bodyPr/>
          <a:lstStyle/>
          <a:p>
            <a:pPr lvl="0"/>
            <a:r>
              <a:rPr lang="ru-RU" noProof="0"/>
              <a:t>Вставка таблицы</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06979E6D-40E5-417E-AFD8-1BE743DF771E}" type="slidenum">
              <a:rPr lang="en-US"/>
              <a:pPr>
                <a:defRPr/>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25.05.2021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extLst>
      <p:ext uri="{BB962C8B-B14F-4D97-AF65-F5344CB8AC3E}">
        <p14:creationId xmlns:p14="http://schemas.microsoft.com/office/powerpoint/2010/main" val="578897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25.05.2021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427133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25.05.2021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669059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25.05.2021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2629905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25.05.2021</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2536898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25.05.2021</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060192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25.05.2021</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10696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A9F99D6B-B214-4158-A5B8-1161D90FB79A}" type="slidenum">
              <a:rPr lang="en-US"/>
              <a:pPr>
                <a:defRPr/>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25.05.2021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859589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25.05.2021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extLst>
      <p:ext uri="{BB962C8B-B14F-4D97-AF65-F5344CB8AC3E}">
        <p14:creationId xmlns:p14="http://schemas.microsoft.com/office/powerpoint/2010/main" val="258220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25.05.2021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08541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25.05.2021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6010525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25.05.2021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extLst>
      <p:ext uri="{BB962C8B-B14F-4D97-AF65-F5344CB8AC3E}">
        <p14:creationId xmlns:p14="http://schemas.microsoft.com/office/powerpoint/2010/main" val="9257858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25.05.2021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6380700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25.05.2021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693138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25.05.2021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26933318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25.05.2021</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24584083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25.05.2021</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4229450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CDF547AB-2C09-4682-8103-D7214139F36A}" type="slidenum">
              <a:rPr lang="en-US"/>
              <a:pPr>
                <a:defRPr/>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25.05.2021</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693919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25.05.2021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6144435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25.05.2021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extLst>
      <p:ext uri="{BB962C8B-B14F-4D97-AF65-F5344CB8AC3E}">
        <p14:creationId xmlns:p14="http://schemas.microsoft.com/office/powerpoint/2010/main" val="39234018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25.05.2021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7335931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25.05.2021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815457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533400" y="1611313"/>
            <a:ext cx="4019550" cy="4713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705350" y="1611313"/>
            <a:ext cx="4019550" cy="4713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1"/>
          </p:nvPr>
        </p:nvSpPr>
        <p:spPr>
          <a:ln/>
        </p:spPr>
        <p:txBody>
          <a:bodyPr/>
          <a:lstStyle>
            <a:lvl1pPr>
              <a:defRPr/>
            </a:lvl1pPr>
          </a:lstStyle>
          <a:p>
            <a:pPr>
              <a:defRPr/>
            </a:pPr>
            <a:fld id="{1FB0DC43-2177-4E72-AEC4-A4505947F3E0}" type="slidenum">
              <a:rPr lang="en-US"/>
              <a:pPr>
                <a:defRPr/>
              </a:pPr>
              <a:t>‹#›</a:t>
            </a:fld>
            <a:endParaRPr lang="en-US"/>
          </a:p>
        </p:txBody>
      </p:sp>
      <p:sp>
        <p:nvSpPr>
          <p:cNvPr id="7"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8" name="Rectangle 6"/>
          <p:cNvSpPr>
            <a:spLocks noGrp="1" noChangeArrowheads="1"/>
          </p:cNvSpPr>
          <p:nvPr>
            <p:ph type="sldNum" sz="quarter" idx="11"/>
          </p:nvPr>
        </p:nvSpPr>
        <p:spPr>
          <a:ln/>
        </p:spPr>
        <p:txBody>
          <a:bodyPr/>
          <a:lstStyle>
            <a:lvl1pPr>
              <a:defRPr/>
            </a:lvl1pPr>
          </a:lstStyle>
          <a:p>
            <a:pPr>
              <a:defRPr/>
            </a:pPr>
            <a:fld id="{293F3B0C-C8E3-4EEF-99C6-71DA56BE221C}" type="slidenum">
              <a:rPr lang="en-US"/>
              <a:pPr>
                <a:defRPr/>
              </a:pPr>
              <a:t>‹#›</a:t>
            </a:fld>
            <a:endParaRPr lang="en-US"/>
          </a:p>
        </p:txBody>
      </p:sp>
      <p:sp>
        <p:nvSpPr>
          <p:cNvPr id="9"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4" name="Rectangle 6"/>
          <p:cNvSpPr>
            <a:spLocks noGrp="1" noChangeArrowheads="1"/>
          </p:cNvSpPr>
          <p:nvPr>
            <p:ph type="sldNum" sz="quarter" idx="11"/>
          </p:nvPr>
        </p:nvSpPr>
        <p:spPr>
          <a:ln/>
        </p:spPr>
        <p:txBody>
          <a:bodyPr/>
          <a:lstStyle>
            <a:lvl1pPr>
              <a:defRPr/>
            </a:lvl1pPr>
          </a:lstStyle>
          <a:p>
            <a:pPr>
              <a:defRPr/>
            </a:pPr>
            <a:fld id="{32265454-E269-4E90-B8BB-8574EB658502}" type="slidenum">
              <a:rPr lang="en-US"/>
              <a:pPr>
                <a:defRPr/>
              </a:pPr>
              <a:t>‹#›</a:t>
            </a:fld>
            <a:endParaRPr lang="en-US"/>
          </a:p>
        </p:txBody>
      </p:sp>
      <p:sp>
        <p:nvSpPr>
          <p:cNvPr id="5"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3" name="Rectangle 6"/>
          <p:cNvSpPr>
            <a:spLocks noGrp="1" noChangeArrowheads="1"/>
          </p:cNvSpPr>
          <p:nvPr>
            <p:ph type="sldNum" sz="quarter" idx="11"/>
          </p:nvPr>
        </p:nvSpPr>
        <p:spPr>
          <a:ln/>
        </p:spPr>
        <p:txBody>
          <a:bodyPr/>
          <a:lstStyle>
            <a:lvl1pPr>
              <a:defRPr/>
            </a:lvl1pPr>
          </a:lstStyle>
          <a:p>
            <a:pPr>
              <a:defRPr/>
            </a:pPr>
            <a:fld id="{37F3BA0B-1617-4133-A4C4-0E3568FF30E8}" type="slidenum">
              <a:rPr lang="en-US"/>
              <a:pPr>
                <a:defRPr/>
              </a:pPr>
              <a:t>‹#›</a:t>
            </a:fld>
            <a:endParaRPr lang="en-US"/>
          </a:p>
        </p:txBody>
      </p:sp>
      <p:sp>
        <p:nvSpPr>
          <p:cNvPr id="4"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1"/>
          </p:nvPr>
        </p:nvSpPr>
        <p:spPr>
          <a:ln/>
        </p:spPr>
        <p:txBody>
          <a:bodyPr/>
          <a:lstStyle>
            <a:lvl1pPr>
              <a:defRPr/>
            </a:lvl1pPr>
          </a:lstStyle>
          <a:p>
            <a:pPr>
              <a:defRPr/>
            </a:pPr>
            <a:fld id="{F07B5A41-D0E5-4178-987A-B2EDDF7C840E}" type="slidenum">
              <a:rPr lang="en-US"/>
              <a:pPr>
                <a:defRPr/>
              </a:pPr>
              <a:t>‹#›</a:t>
            </a:fld>
            <a:endParaRPr lang="en-US"/>
          </a:p>
        </p:txBody>
      </p:sp>
      <p:sp>
        <p:nvSpPr>
          <p:cNvPr id="7"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1"/>
          </p:nvPr>
        </p:nvSpPr>
        <p:spPr>
          <a:ln/>
        </p:spPr>
        <p:txBody>
          <a:bodyPr/>
          <a:lstStyle>
            <a:lvl1pPr>
              <a:defRPr/>
            </a:lvl1pPr>
          </a:lstStyle>
          <a:p>
            <a:pPr>
              <a:defRPr/>
            </a:pPr>
            <a:fld id="{F81CE720-E0F0-4146-A9AD-64064DFC6776}" type="slidenum">
              <a:rPr lang="en-US"/>
              <a:pPr>
                <a:defRPr/>
              </a:pPr>
              <a:t>‹#›</a:t>
            </a:fld>
            <a:endParaRPr lang="en-US"/>
          </a:p>
        </p:txBody>
      </p:sp>
      <p:sp>
        <p:nvSpPr>
          <p:cNvPr id="7"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87"/>
          <p:cNvGraphicFramePr>
            <a:graphicFrameLocks noChangeAspect="1"/>
          </p:cNvGraphicFramePr>
          <p:nvPr/>
        </p:nvGraphicFramePr>
        <p:xfrm>
          <a:off x="0" y="0"/>
          <a:ext cx="9144000" cy="1600200"/>
        </p:xfrm>
        <a:graphic>
          <a:graphicData uri="http://schemas.openxmlformats.org/presentationml/2006/ole">
            <mc:AlternateContent xmlns:mc="http://schemas.openxmlformats.org/markup-compatibility/2006">
              <mc:Choice xmlns:v="urn:schemas-microsoft-com:vml" Requires="v">
                <p:oleObj spid="_x0000_s1058" name="Image" r:id="rId15" imgW="13003175" imgH="2577778" progId="Photoshop.Image.7">
                  <p:embed/>
                </p:oleObj>
              </mc:Choice>
              <mc:Fallback>
                <p:oleObj name="Image" r:id="rId15" imgW="13003175" imgH="2577778" progId="Photoshop.Image.7">
                  <p:embed/>
                  <p:pic>
                    <p:nvPicPr>
                      <p:cNvPr id="0" name="Object 8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1600200"/>
                      </a:xfrm>
                      <a:prstGeom prst="rect">
                        <a:avLst/>
                      </a:prstGeom>
                      <a:noFill/>
                      <a:ln>
                        <a:noFill/>
                      </a:ln>
                      <a:effectLst/>
                      <a:extLst>
                        <a:ext uri="{909E8E84-426E-40DD-AFC4-6F175D3DCCD1}">
                          <a14:hiddenFill xmlns:a14="http://schemas.microsoft.com/office/drawing/2010/main">
                            <a:solidFill>
                              <a:srgbClr val="22945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pic>
                </p:oleObj>
              </mc:Fallback>
            </mc:AlternateContent>
          </a:graphicData>
        </a:graphic>
      </p:graphicFrame>
      <p:sp>
        <p:nvSpPr>
          <p:cNvPr id="1028" name="Rectangle 3"/>
          <p:cNvSpPr>
            <a:spLocks noGrp="1" noChangeArrowheads="1"/>
          </p:cNvSpPr>
          <p:nvPr>
            <p:ph type="body" idx="1"/>
          </p:nvPr>
        </p:nvSpPr>
        <p:spPr bwMode="gray">
          <a:xfrm>
            <a:off x="533400" y="1611313"/>
            <a:ext cx="8191500" cy="4713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29" name="Rectangle 5"/>
          <p:cNvSpPr>
            <a:spLocks noGrp="1" noChangeArrowheads="1"/>
          </p:cNvSpPr>
          <p:nvPr>
            <p:ph type="ftr" sz="quarter" idx="3"/>
          </p:nvPr>
        </p:nvSpPr>
        <p:spPr bwMode="gray">
          <a:xfrm>
            <a:off x="7315200" y="6461125"/>
            <a:ext cx="1752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2"/>
                </a:solidFill>
              </a:defRPr>
            </a:lvl1pPr>
          </a:lstStyle>
          <a:p>
            <a:pPr>
              <a:defRPr/>
            </a:pPr>
            <a:r>
              <a:rPr lang="en-US"/>
              <a:t>www.themegallery.com</a:t>
            </a:r>
          </a:p>
        </p:txBody>
      </p:sp>
      <p:sp>
        <p:nvSpPr>
          <p:cNvPr id="1030" name="Rectangle 6"/>
          <p:cNvSpPr>
            <a:spLocks noGrp="1" noChangeArrowheads="1"/>
          </p:cNvSpPr>
          <p:nvPr>
            <p:ph type="sldNum" sz="quarter" idx="4"/>
          </p:nvPr>
        </p:nvSpPr>
        <p:spPr bwMode="gray">
          <a:xfrm>
            <a:off x="4191000" y="6477000"/>
            <a:ext cx="8382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2"/>
                </a:solidFill>
              </a:defRPr>
            </a:lvl1pPr>
          </a:lstStyle>
          <a:p>
            <a:pPr>
              <a:defRPr/>
            </a:pPr>
            <a:fld id="{7099FF64-A3C0-4783-B6BF-9029F29AD4C6}" type="slidenum">
              <a:rPr lang="en-US"/>
              <a:pPr>
                <a:defRPr/>
              </a:pPr>
              <a:t>‹#›</a:t>
            </a:fld>
            <a:endParaRPr lang="en-US"/>
          </a:p>
        </p:txBody>
      </p:sp>
      <p:sp>
        <p:nvSpPr>
          <p:cNvPr id="1031" name="Rectangle 2"/>
          <p:cNvSpPr>
            <a:spLocks noGrp="1" noChangeArrowheads="1"/>
          </p:cNvSpPr>
          <p:nvPr>
            <p:ph type="title"/>
          </p:nvPr>
        </p:nvSpPr>
        <p:spPr bwMode="gray">
          <a:xfrm>
            <a:off x="533400" y="609600"/>
            <a:ext cx="64008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endParaRPr lang="en-US"/>
          </a:p>
        </p:txBody>
      </p:sp>
      <p:sp>
        <p:nvSpPr>
          <p:cNvPr id="2" name="Rectangle 4"/>
          <p:cNvSpPr>
            <a:spLocks noGrp="1" noChangeArrowheads="1"/>
          </p:cNvSpPr>
          <p:nvPr>
            <p:ph type="dt" sz="half" idx="2"/>
          </p:nvPr>
        </p:nvSpPr>
        <p:spPr bwMode="gray">
          <a:xfrm>
            <a:off x="293688" y="6477000"/>
            <a:ext cx="19050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2"/>
                </a:solidFill>
              </a:defRPr>
            </a:lvl1pPr>
          </a:lstStyle>
          <a:p>
            <a:pPr>
              <a:defRPr/>
            </a:pPr>
            <a:endParaRPr lang="en-US"/>
          </a:p>
        </p:txBody>
      </p:sp>
      <p:sp>
        <p:nvSpPr>
          <p:cNvPr id="1107" name="Text Box 83"/>
          <p:cNvSpPr txBox="1">
            <a:spLocks noChangeArrowheads="1"/>
          </p:cNvSpPr>
          <p:nvPr/>
        </p:nvSpPr>
        <p:spPr bwMode="gray">
          <a:xfrm>
            <a:off x="304800" y="152400"/>
            <a:ext cx="1371600" cy="457200"/>
          </a:xfrm>
          <a:prstGeom prst="rect">
            <a:avLst/>
          </a:prstGeom>
          <a:noFill/>
          <a:ln w="9525">
            <a:noFill/>
            <a:miter lim="800000"/>
            <a:headEnd/>
            <a:tailEnd/>
          </a:ln>
          <a:effectLst/>
        </p:spPr>
        <p:txBody>
          <a:bodyPr>
            <a:spAutoFit/>
          </a:bodyPr>
          <a:lstStyle/>
          <a:p>
            <a:pPr>
              <a:defRPr/>
            </a:pPr>
            <a:r>
              <a:rPr lang="en-US" sz="2400" b="1" i="1">
                <a:solidFill>
                  <a:schemeClr val="bg1"/>
                </a:solidFill>
              </a:rPr>
              <a:t>LOGO</a:t>
            </a:r>
          </a:p>
        </p:txBody>
      </p:sp>
      <p:pic>
        <p:nvPicPr>
          <p:cNvPr id="1034" name="Picture 84" descr="p12"/>
          <p:cNvPicPr>
            <a:picLocks noChangeAspect="1" noChangeArrowheads="1"/>
          </p:cNvPicPr>
          <p:nvPr/>
        </p:nvPicPr>
        <p:blipFill>
          <a:blip r:embed="rId17"/>
          <a:srcRect/>
          <a:stretch>
            <a:fillRect/>
          </a:stretch>
        </p:blipFill>
        <p:spPr bwMode="auto">
          <a:xfrm>
            <a:off x="7239000" y="190500"/>
            <a:ext cx="1450975" cy="2095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4"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hf sldNum="0" hdr="0" dt="0"/>
  <p:txStyles>
    <p:titleStyle>
      <a:lvl1pPr algn="r" rtl="0" eaLnBrk="0" fontAlgn="base" hangingPunct="0">
        <a:spcBef>
          <a:spcPct val="0"/>
        </a:spcBef>
        <a:spcAft>
          <a:spcPct val="0"/>
        </a:spcAft>
        <a:defRPr sz="3200" b="1">
          <a:solidFill>
            <a:schemeClr val="tx2"/>
          </a:solidFill>
          <a:latin typeface="+mj-lt"/>
          <a:ea typeface="+mj-ea"/>
          <a:cs typeface="+mj-cs"/>
        </a:defRPr>
      </a:lvl1pPr>
      <a:lvl2pPr algn="r" rtl="0" eaLnBrk="0" fontAlgn="base" hangingPunct="0">
        <a:spcBef>
          <a:spcPct val="0"/>
        </a:spcBef>
        <a:spcAft>
          <a:spcPct val="0"/>
        </a:spcAft>
        <a:defRPr sz="3200" b="1">
          <a:solidFill>
            <a:schemeClr val="tx2"/>
          </a:solidFill>
          <a:latin typeface="Arial" charset="0"/>
        </a:defRPr>
      </a:lvl2pPr>
      <a:lvl3pPr algn="r" rtl="0" eaLnBrk="0" fontAlgn="base" hangingPunct="0">
        <a:spcBef>
          <a:spcPct val="0"/>
        </a:spcBef>
        <a:spcAft>
          <a:spcPct val="0"/>
        </a:spcAft>
        <a:defRPr sz="3200" b="1">
          <a:solidFill>
            <a:schemeClr val="tx2"/>
          </a:solidFill>
          <a:latin typeface="Arial" charset="0"/>
        </a:defRPr>
      </a:lvl3pPr>
      <a:lvl4pPr algn="r" rtl="0" eaLnBrk="0" fontAlgn="base" hangingPunct="0">
        <a:spcBef>
          <a:spcPct val="0"/>
        </a:spcBef>
        <a:spcAft>
          <a:spcPct val="0"/>
        </a:spcAft>
        <a:defRPr sz="3200" b="1">
          <a:solidFill>
            <a:schemeClr val="tx2"/>
          </a:solidFill>
          <a:latin typeface="Arial" charset="0"/>
        </a:defRPr>
      </a:lvl4pPr>
      <a:lvl5pPr algn="r" rtl="0" eaLnBrk="0" fontAlgn="base" hangingPunct="0">
        <a:spcBef>
          <a:spcPct val="0"/>
        </a:spcBef>
        <a:spcAft>
          <a:spcPct val="0"/>
        </a:spcAft>
        <a:defRPr sz="3200" b="1">
          <a:solidFill>
            <a:schemeClr val="tx2"/>
          </a:solidFill>
          <a:latin typeface="Arial" charset="0"/>
        </a:defRPr>
      </a:lvl5pPr>
      <a:lvl6pPr marL="457200" algn="r" rtl="0" eaLnBrk="1" fontAlgn="base" hangingPunct="1">
        <a:spcBef>
          <a:spcPct val="0"/>
        </a:spcBef>
        <a:spcAft>
          <a:spcPct val="0"/>
        </a:spcAft>
        <a:defRPr sz="3200" b="1">
          <a:solidFill>
            <a:schemeClr val="tx2"/>
          </a:solidFill>
          <a:latin typeface="Arial" charset="0"/>
        </a:defRPr>
      </a:lvl6pPr>
      <a:lvl7pPr marL="914400" algn="r" rtl="0" eaLnBrk="1" fontAlgn="base" hangingPunct="1">
        <a:spcBef>
          <a:spcPct val="0"/>
        </a:spcBef>
        <a:spcAft>
          <a:spcPct val="0"/>
        </a:spcAft>
        <a:defRPr sz="3200" b="1">
          <a:solidFill>
            <a:schemeClr val="tx2"/>
          </a:solidFill>
          <a:latin typeface="Arial" charset="0"/>
        </a:defRPr>
      </a:lvl7pPr>
      <a:lvl8pPr marL="1371600" algn="r" rtl="0" eaLnBrk="1" fontAlgn="base" hangingPunct="1">
        <a:spcBef>
          <a:spcPct val="0"/>
        </a:spcBef>
        <a:spcAft>
          <a:spcPct val="0"/>
        </a:spcAft>
        <a:defRPr sz="3200" b="1">
          <a:solidFill>
            <a:schemeClr val="tx2"/>
          </a:solidFill>
          <a:latin typeface="Arial" charset="0"/>
        </a:defRPr>
      </a:lvl8pPr>
      <a:lvl9pPr marL="1828800" algn="r" rtl="0" eaLnBrk="1" fontAlgn="base" hangingPunct="1">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fontAlgn="auto">
              <a:spcBef>
                <a:spcPts val="0"/>
              </a:spcBef>
              <a:spcAft>
                <a:spcPts val="0"/>
              </a:spcAft>
            </a:pPr>
            <a:fld id="{B4C71EC6-210F-42DE-9C53-41977AD35B3D}" type="datetimeFigureOut">
              <a:rPr lang="ru-RU" smtClean="0">
                <a:solidFill>
                  <a:prstClr val="black">
                    <a:lumMod val="50000"/>
                    <a:lumOff val="50000"/>
                  </a:prstClr>
                </a:solidFill>
                <a:latin typeface="Trebuchet MS"/>
              </a:rPr>
              <a:pPr fontAlgn="auto">
                <a:spcBef>
                  <a:spcPts val="0"/>
                </a:spcBef>
                <a:spcAft>
                  <a:spcPts val="0"/>
                </a:spcAft>
              </a:pPr>
              <a:t>25.05.2021</a:t>
            </a:fld>
            <a:endParaRPr lang="ru-RU">
              <a:solidFill>
                <a:prstClr val="black">
                  <a:lumMod val="50000"/>
                  <a:lumOff val="50000"/>
                </a:prstClr>
              </a:solidFill>
              <a:latin typeface="Trebuchet MS"/>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fontAlgn="auto">
              <a:spcBef>
                <a:spcPts val="0"/>
              </a:spcBef>
              <a:spcAft>
                <a:spcPts val="0"/>
              </a:spcAft>
            </a:pPr>
            <a:endParaRPr lang="ru-RU">
              <a:solidFill>
                <a:prstClr val="black">
                  <a:lumMod val="50000"/>
                  <a:lumOff val="50000"/>
                </a:prstClr>
              </a:solidFill>
              <a:latin typeface="Trebuchet MS"/>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fontAlgn="auto">
              <a:spcBef>
                <a:spcPts val="0"/>
              </a:spcBef>
              <a:spcAft>
                <a:spcPts val="0"/>
              </a:spcAft>
            </a:pPr>
            <a:fld id="{B19B0651-EE4F-4900-A07F-96A6BFA9D0F0}" type="slidenum">
              <a:rPr lang="ru-RU" smtClean="0">
                <a:solidFill>
                  <a:prstClr val="black">
                    <a:lumMod val="50000"/>
                    <a:lumOff val="50000"/>
                  </a:prstClr>
                </a:solidFill>
                <a:latin typeface="Trebuchet MS"/>
              </a:rPr>
              <a:pPr fontAlgn="auto">
                <a:spcBef>
                  <a:spcPts val="0"/>
                </a:spcBef>
                <a:spcAft>
                  <a:spcPts val="0"/>
                </a:spcAft>
              </a:pPr>
              <a:t>‹#›</a:t>
            </a:fld>
            <a:endParaRPr lang="ru-RU">
              <a:solidFill>
                <a:prstClr val="black">
                  <a:lumMod val="50000"/>
                  <a:lumOff val="50000"/>
                </a:prstClr>
              </a:solidFill>
              <a:latin typeface="Trebuchet MS"/>
            </a:endParaRPr>
          </a:p>
        </p:txBody>
      </p:sp>
    </p:spTree>
    <p:extLst>
      <p:ext uri="{BB962C8B-B14F-4D97-AF65-F5344CB8AC3E}">
        <p14:creationId xmlns:p14="http://schemas.microsoft.com/office/powerpoint/2010/main" val="2473281081"/>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fontAlgn="auto">
              <a:spcBef>
                <a:spcPts val="0"/>
              </a:spcBef>
              <a:spcAft>
                <a:spcPts val="0"/>
              </a:spcAft>
            </a:pPr>
            <a:fld id="{B4C71EC6-210F-42DE-9C53-41977AD35B3D}" type="datetimeFigureOut">
              <a:rPr lang="ru-RU" smtClean="0">
                <a:solidFill>
                  <a:prstClr val="black">
                    <a:lumMod val="50000"/>
                    <a:lumOff val="50000"/>
                  </a:prstClr>
                </a:solidFill>
                <a:latin typeface="Trebuchet MS"/>
              </a:rPr>
              <a:pPr fontAlgn="auto">
                <a:spcBef>
                  <a:spcPts val="0"/>
                </a:spcBef>
                <a:spcAft>
                  <a:spcPts val="0"/>
                </a:spcAft>
              </a:pPr>
              <a:t>25.05.2021</a:t>
            </a:fld>
            <a:endParaRPr lang="ru-RU">
              <a:solidFill>
                <a:prstClr val="black">
                  <a:lumMod val="50000"/>
                  <a:lumOff val="50000"/>
                </a:prstClr>
              </a:solidFill>
              <a:latin typeface="Trebuchet MS"/>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fontAlgn="auto">
              <a:spcBef>
                <a:spcPts val="0"/>
              </a:spcBef>
              <a:spcAft>
                <a:spcPts val="0"/>
              </a:spcAft>
            </a:pPr>
            <a:endParaRPr lang="ru-RU">
              <a:solidFill>
                <a:prstClr val="black">
                  <a:lumMod val="50000"/>
                  <a:lumOff val="50000"/>
                </a:prstClr>
              </a:solidFill>
              <a:latin typeface="Trebuchet MS"/>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fontAlgn="auto">
              <a:spcBef>
                <a:spcPts val="0"/>
              </a:spcBef>
              <a:spcAft>
                <a:spcPts val="0"/>
              </a:spcAft>
            </a:pPr>
            <a:fld id="{B19B0651-EE4F-4900-A07F-96A6BFA9D0F0}" type="slidenum">
              <a:rPr lang="ru-RU" smtClean="0">
                <a:solidFill>
                  <a:prstClr val="black">
                    <a:lumMod val="50000"/>
                    <a:lumOff val="50000"/>
                  </a:prstClr>
                </a:solidFill>
                <a:latin typeface="Trebuchet MS"/>
              </a:rPr>
              <a:pPr fontAlgn="auto">
                <a:spcBef>
                  <a:spcPts val="0"/>
                </a:spcBef>
                <a:spcAft>
                  <a:spcPts val="0"/>
                </a:spcAft>
              </a:pPr>
              <a:t>‹#›</a:t>
            </a:fld>
            <a:endParaRPr lang="ru-RU">
              <a:solidFill>
                <a:prstClr val="black">
                  <a:lumMod val="50000"/>
                  <a:lumOff val="50000"/>
                </a:prstClr>
              </a:solidFill>
              <a:latin typeface="Trebuchet MS"/>
            </a:endParaRPr>
          </a:p>
        </p:txBody>
      </p:sp>
    </p:spTree>
    <p:extLst>
      <p:ext uri="{BB962C8B-B14F-4D97-AF65-F5344CB8AC3E}">
        <p14:creationId xmlns:p14="http://schemas.microsoft.com/office/powerpoint/2010/main" val="1953904518"/>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3714750" y="2714625"/>
            <a:ext cx="5429250" cy="762000"/>
          </a:xfrm>
        </p:spPr>
        <p:txBody>
          <a:bodyPr/>
          <a:lstStyle/>
          <a:p>
            <a:pPr eaLnBrk="1" hangingPunct="1"/>
            <a:r>
              <a:rPr lang="en-US" dirty="0"/>
              <a:t>Topic 3.  Communications Management</a:t>
            </a:r>
          </a:p>
        </p:txBody>
      </p:sp>
      <p:sp>
        <p:nvSpPr>
          <p:cNvPr id="3077" name="Line 19"/>
          <p:cNvSpPr>
            <a:spLocks noChangeShapeType="1"/>
          </p:cNvSpPr>
          <p:nvPr/>
        </p:nvSpPr>
        <p:spPr bwMode="auto">
          <a:xfrm>
            <a:off x="6400800" y="5181600"/>
            <a:ext cx="2743200" cy="0"/>
          </a:xfrm>
          <a:prstGeom prst="line">
            <a:avLst/>
          </a:prstGeom>
          <a:noFill/>
          <a:ln w="9525">
            <a:solidFill>
              <a:schemeClr val="tx2"/>
            </a:solidFill>
            <a:round/>
            <a:headEnd/>
            <a:tailEnd/>
          </a:ln>
        </p:spPr>
        <p:txBody>
          <a:bodyPr/>
          <a:lstStyle/>
          <a:p>
            <a:endParaRPr lang="ru-RU"/>
          </a:p>
        </p:txBody>
      </p:sp>
      <p:sp>
        <p:nvSpPr>
          <p:cNvPr id="6" name="Овал 5"/>
          <p:cNvSpPr/>
          <p:nvPr/>
        </p:nvSpPr>
        <p:spPr>
          <a:xfrm>
            <a:off x="214313" y="357188"/>
            <a:ext cx="1071562" cy="357187"/>
          </a:xfrm>
          <a:prstGeom prst="ellipse">
            <a:avLst/>
          </a:prstGeom>
          <a:solidFill>
            <a:srgbClr val="C1F1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2" name="Подзаголовок 1"/>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696110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lstStyle/>
          <a:p>
            <a:r>
              <a:rPr lang="en-US" dirty="0"/>
              <a:t>Price of information
</a:t>
            </a:r>
            <a:endParaRPr lang="ru-RU" dirty="0"/>
          </a:p>
        </p:txBody>
      </p:sp>
      <p:sp>
        <p:nvSpPr>
          <p:cNvPr id="11267" name="Содержимое 2"/>
          <p:cNvSpPr>
            <a:spLocks noGrp="1"/>
          </p:cNvSpPr>
          <p:nvPr>
            <p:ph idx="1"/>
          </p:nvPr>
        </p:nvSpPr>
        <p:spPr/>
        <p:txBody>
          <a:bodyPr/>
          <a:lstStyle/>
          <a:p>
            <a:r>
              <a:rPr lang="en-US" dirty="0"/>
              <a:t>The value of information is equivalent to the difference between management decisions made when information is available and when it is not available
The cost of information depends on the complexity and importance of the problem and its solution</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pPr eaLnBrk="1" hangingPunct="1"/>
            <a:r>
              <a:rPr lang="ru-RU"/>
              <a:t>Понятие </a:t>
            </a:r>
            <a:endParaRPr lang="ru-RU" dirty="0"/>
          </a:p>
        </p:txBody>
      </p:sp>
      <p:sp>
        <p:nvSpPr>
          <p:cNvPr id="15363" name="Содержимое 2"/>
          <p:cNvSpPr>
            <a:spLocks noGrp="1"/>
          </p:cNvSpPr>
          <p:nvPr>
            <p:ph idx="1"/>
          </p:nvPr>
        </p:nvSpPr>
        <p:spPr>
          <a:xfrm>
            <a:off x="533400" y="1611313"/>
            <a:ext cx="8396288" cy="4713287"/>
          </a:xfrm>
        </p:spPr>
        <p:txBody>
          <a:bodyPr/>
          <a:lstStyle/>
          <a:p>
            <a:pPr eaLnBrk="1" hangingPunct="1"/>
            <a:r>
              <a:rPr lang="ru-RU" b="1"/>
              <a:t>Коммуникации</a:t>
            </a:r>
            <a:r>
              <a:rPr lang="ru-RU"/>
              <a:t> – это обмен идеями, мнениями и информацией в устном и письменном виде посредством символов или действий</a:t>
            </a:r>
          </a:p>
          <a:p>
            <a:pPr eaLnBrk="1" hangingPunct="1"/>
            <a:r>
              <a:rPr lang="ru-RU" b="1"/>
              <a:t>Организационная коммуникация </a:t>
            </a:r>
            <a:r>
              <a:rPr lang="ru-RU"/>
              <a:t>– процесс, связанный с межличностным и организационным общением при передаче информации как внутри организации, так и при общении с внешней средой</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pPr eaLnBrk="1" hangingPunct="1"/>
            <a:r>
              <a:rPr lang="en-US" dirty="0"/>
              <a:t>Concept</a:t>
            </a:r>
            <a:r>
              <a:rPr lang="ru-RU" dirty="0"/>
              <a:t> </a:t>
            </a:r>
          </a:p>
        </p:txBody>
      </p:sp>
      <p:sp>
        <p:nvSpPr>
          <p:cNvPr id="15363" name="Содержимое 2"/>
          <p:cNvSpPr>
            <a:spLocks noGrp="1"/>
          </p:cNvSpPr>
          <p:nvPr>
            <p:ph idx="1"/>
          </p:nvPr>
        </p:nvSpPr>
        <p:spPr>
          <a:xfrm>
            <a:off x="533400" y="1611313"/>
            <a:ext cx="8396288" cy="4713287"/>
          </a:xfrm>
        </p:spPr>
        <p:txBody>
          <a:bodyPr/>
          <a:lstStyle/>
          <a:p>
            <a:pPr eaLnBrk="1" hangingPunct="1"/>
            <a:r>
              <a:rPr lang="en-US" b="1" dirty="0"/>
              <a:t>Communication</a:t>
            </a:r>
            <a:r>
              <a:rPr lang="ru-RU" dirty="0"/>
              <a:t> – </a:t>
            </a:r>
            <a:r>
              <a:rPr lang="en-US" dirty="0"/>
              <a:t>it is an exchange of ideas, opinions and information orally and in writing through symbols or actions
</a:t>
            </a:r>
            <a:r>
              <a:rPr lang="en-US" b="1" dirty="0"/>
              <a:t>Organizational communication </a:t>
            </a:r>
            <a:r>
              <a:rPr lang="ru-RU" dirty="0"/>
              <a:t>– </a:t>
            </a:r>
            <a:r>
              <a:rPr lang="en-US" dirty="0"/>
              <a:t>process related to interpersonal and organizational communication in the transmission of information both within the organization and when communicating with the external environment</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extLst>
      <p:ext uri="{BB962C8B-B14F-4D97-AF65-F5344CB8AC3E}">
        <p14:creationId xmlns:p14="http://schemas.microsoft.com/office/powerpoint/2010/main" val="3254623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5013176"/>
            <a:ext cx="6512511" cy="1143000"/>
          </a:xfrm>
        </p:spPr>
        <p:txBody>
          <a:bodyPr/>
          <a:lstStyle/>
          <a:p>
            <a:r>
              <a:rPr lang="en-US" dirty="0"/>
              <a:t>The Essence of Communications
</a:t>
            </a:r>
            <a:endParaRPr lang="ru-RU" dirty="0"/>
          </a:p>
        </p:txBody>
      </p:sp>
      <p:sp>
        <p:nvSpPr>
          <p:cNvPr id="4" name="Блок-схема: подготовка 3"/>
          <p:cNvSpPr/>
          <p:nvPr/>
        </p:nvSpPr>
        <p:spPr>
          <a:xfrm>
            <a:off x="1816281" y="576515"/>
            <a:ext cx="2578837" cy="1496178"/>
          </a:xfrm>
          <a:prstGeom prst="flowChartPreparati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dirty="0">
                <a:solidFill>
                  <a:prstClr val="white"/>
                </a:solidFill>
              </a:rPr>
              <a:t>The binding process
</a:t>
            </a:r>
            <a:endParaRPr lang="ru-RU" sz="2000" dirty="0">
              <a:solidFill>
                <a:prstClr val="white"/>
              </a:solidFill>
            </a:endParaRPr>
          </a:p>
        </p:txBody>
      </p:sp>
      <p:sp>
        <p:nvSpPr>
          <p:cNvPr id="5" name="Блок-схема: подготовка 4"/>
          <p:cNvSpPr/>
          <p:nvPr/>
        </p:nvSpPr>
        <p:spPr>
          <a:xfrm>
            <a:off x="395536" y="2564828"/>
            <a:ext cx="2710164" cy="1584251"/>
          </a:xfrm>
          <a:prstGeom prst="flowChartPreparati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dirty="0">
                <a:solidFill>
                  <a:prstClr val="white"/>
                </a:solidFill>
              </a:rPr>
              <a:t>System
</a:t>
            </a:r>
            <a:endParaRPr lang="ru-RU" sz="2000" dirty="0">
              <a:solidFill>
                <a:prstClr val="white"/>
              </a:solidFill>
            </a:endParaRPr>
          </a:p>
        </p:txBody>
      </p:sp>
      <p:sp>
        <p:nvSpPr>
          <p:cNvPr id="6" name="Объект 5"/>
          <p:cNvSpPr>
            <a:spLocks noGrp="1"/>
          </p:cNvSpPr>
          <p:nvPr>
            <p:ph sz="quarter" idx="13"/>
          </p:nvPr>
        </p:nvSpPr>
        <p:spPr>
          <a:xfrm>
            <a:off x="6516216" y="2597717"/>
            <a:ext cx="2627784" cy="1440160"/>
          </a:xfrm>
          <a:prstGeom prst="flowChartPreparat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lgn="ctr">
              <a:buNone/>
            </a:pPr>
            <a:r>
              <a:rPr lang="en-US" dirty="0"/>
              <a:t>Service
</a:t>
            </a:r>
            <a:endParaRPr lang="ru-RU" dirty="0"/>
          </a:p>
        </p:txBody>
      </p:sp>
      <p:sp>
        <p:nvSpPr>
          <p:cNvPr id="7" name="Блок-схема: подготовка 6"/>
          <p:cNvSpPr/>
          <p:nvPr/>
        </p:nvSpPr>
        <p:spPr>
          <a:xfrm>
            <a:off x="5170789" y="541534"/>
            <a:ext cx="2428856" cy="149617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dirty="0">
                <a:solidFill>
                  <a:prstClr val="white"/>
                </a:solidFill>
              </a:rPr>
              <a:t>Function
</a:t>
            </a:r>
            <a:endParaRPr lang="ru-RU" sz="2000" dirty="0">
              <a:solidFill>
                <a:prstClr val="white"/>
              </a:solidFill>
            </a:endParaRPr>
          </a:p>
        </p:txBody>
      </p:sp>
      <p:sp>
        <p:nvSpPr>
          <p:cNvPr id="8" name="Блок-схема: подготовка 7"/>
          <p:cNvSpPr/>
          <p:nvPr/>
        </p:nvSpPr>
        <p:spPr>
          <a:xfrm>
            <a:off x="3419872" y="3264120"/>
            <a:ext cx="2710164" cy="1440160"/>
          </a:xfrm>
          <a:prstGeom prst="flowChartPreparati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dirty="0">
                <a:solidFill>
                  <a:prstClr val="white"/>
                </a:solidFill>
              </a:rPr>
              <a:t>Communication channel
</a:t>
            </a:r>
            <a:endParaRPr lang="ru-RU" sz="2000" dirty="0">
              <a:solidFill>
                <a:prstClr val="white"/>
              </a:solidFill>
            </a:endParaRPr>
          </a:p>
        </p:txBody>
      </p:sp>
    </p:spTree>
    <p:extLst>
      <p:ext uri="{BB962C8B-B14F-4D97-AF65-F5344CB8AC3E}">
        <p14:creationId xmlns:p14="http://schemas.microsoft.com/office/powerpoint/2010/main" val="387440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bg/>
                                          </p:spTgt>
                                        </p:tgtEl>
                                        <p:attrNameLst>
                                          <p:attrName>style.visibility</p:attrName>
                                        </p:attrNameLst>
                                      </p:cBhvr>
                                      <p:to>
                                        <p:strVal val="visible"/>
                                      </p:to>
                                    </p:set>
                                    <p:animEffect transition="in" filter="fade">
                                      <p:cBhvr>
                                        <p:cTn id="35" dur="1000"/>
                                        <p:tgtEl>
                                          <p:spTgt spid="6">
                                            <p:bg/>
                                          </p:spTgt>
                                        </p:tgtEl>
                                      </p:cBhvr>
                                    </p:animEffect>
                                    <p:anim calcmode="lin" valueType="num">
                                      <p:cBhvr>
                                        <p:cTn id="36" dur="1000" fill="hold"/>
                                        <p:tgtEl>
                                          <p:spTgt spid="6">
                                            <p:bg/>
                                          </p:spTgt>
                                        </p:tgtEl>
                                        <p:attrNameLst>
                                          <p:attrName>ppt_x</p:attrName>
                                        </p:attrNameLst>
                                      </p:cBhvr>
                                      <p:tavLst>
                                        <p:tav tm="0">
                                          <p:val>
                                            <p:strVal val="#ppt_x"/>
                                          </p:val>
                                        </p:tav>
                                        <p:tav tm="100000">
                                          <p:val>
                                            <p:strVal val="#ppt_x"/>
                                          </p:val>
                                        </p:tav>
                                      </p:tavLst>
                                    </p:anim>
                                    <p:anim calcmode="lin" valueType="num">
                                      <p:cBhvr>
                                        <p:cTn id="37" dur="1000" fill="hold"/>
                                        <p:tgtEl>
                                          <p:spTgt spid="6">
                                            <p:bg/>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fade">
                                      <p:cBhvr>
                                        <p:cTn id="40" dur="1000"/>
                                        <p:tgtEl>
                                          <p:spTgt spid="6">
                                            <p:txEl>
                                              <p:pRg st="0" end="0"/>
                                            </p:txEl>
                                          </p:spTgt>
                                        </p:tgtEl>
                                      </p:cBhvr>
                                    </p:animEffect>
                                    <p:anim calcmode="lin" valueType="num">
                                      <p:cBhvr>
                                        <p:cTn id="4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build="allAtOnce"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2"/>
          <p:cNvSpPr>
            <a:spLocks noChangeArrowheads="1"/>
          </p:cNvSpPr>
          <p:nvPr/>
        </p:nvSpPr>
        <p:spPr bwMode="auto">
          <a:xfrm>
            <a:off x="3286125" y="3657600"/>
            <a:ext cx="2357438" cy="2286000"/>
          </a:xfrm>
          <a:prstGeom prst="roundRect">
            <a:avLst>
              <a:gd name="adj" fmla="val 13745"/>
            </a:avLst>
          </a:prstGeom>
          <a:noFill/>
          <a:ln w="38100">
            <a:solidFill>
              <a:schemeClr val="tx1"/>
            </a:solidFill>
            <a:round/>
            <a:headEnd/>
            <a:tailEnd/>
          </a:ln>
        </p:spPr>
        <p:txBody>
          <a:bodyPr anchor="ctr"/>
          <a:lstStyle/>
          <a:p>
            <a:pPr eaLnBrk="0" hangingPunct="0"/>
            <a:r>
              <a:rPr lang="en-US" sz="1400" dirty="0">
                <a:latin typeface="Verdana" pitchFamily="34" charset="0"/>
              </a:rPr>
              <a:t>The natural practice of the manager interacting with individual subordinates, subordinate groups, and individual units
</a:t>
            </a:r>
          </a:p>
        </p:txBody>
      </p:sp>
      <p:sp>
        <p:nvSpPr>
          <p:cNvPr id="16388" name="AutoShape 3"/>
          <p:cNvSpPr>
            <a:spLocks noChangeArrowheads="1"/>
          </p:cNvSpPr>
          <p:nvPr/>
        </p:nvSpPr>
        <p:spPr bwMode="auto">
          <a:xfrm>
            <a:off x="785813" y="3657600"/>
            <a:ext cx="2190750" cy="2286000"/>
          </a:xfrm>
          <a:prstGeom prst="roundRect">
            <a:avLst>
              <a:gd name="adj" fmla="val 13745"/>
            </a:avLst>
          </a:prstGeom>
          <a:noFill/>
          <a:ln w="38100">
            <a:solidFill>
              <a:schemeClr val="tx1"/>
            </a:solidFill>
            <a:round/>
            <a:headEnd/>
            <a:tailEnd/>
          </a:ln>
        </p:spPr>
        <p:txBody>
          <a:bodyPr anchor="ctr"/>
          <a:lstStyle/>
          <a:p>
            <a:pPr eaLnBrk="0" hangingPunct="0"/>
            <a:r>
              <a:rPr lang="en-US" sz="1400" dirty="0">
                <a:latin typeface="Verdana" pitchFamily="34" charset="0"/>
              </a:rPr>
              <a:t>A social phenomenon, a process in the organizational system at all levels and in all organizational structures
</a:t>
            </a:r>
          </a:p>
        </p:txBody>
      </p:sp>
      <p:sp>
        <p:nvSpPr>
          <p:cNvPr id="16389" name="AutoShape 4"/>
          <p:cNvSpPr>
            <a:spLocks noChangeArrowheads="1"/>
          </p:cNvSpPr>
          <p:nvPr/>
        </p:nvSpPr>
        <p:spPr bwMode="auto">
          <a:xfrm>
            <a:off x="6072188" y="3657600"/>
            <a:ext cx="2357437" cy="2286000"/>
          </a:xfrm>
          <a:prstGeom prst="roundRect">
            <a:avLst>
              <a:gd name="adj" fmla="val 13745"/>
            </a:avLst>
          </a:prstGeom>
          <a:noFill/>
          <a:ln w="38100">
            <a:solidFill>
              <a:schemeClr val="tx1"/>
            </a:solidFill>
            <a:round/>
            <a:headEnd/>
            <a:tailEnd/>
          </a:ln>
        </p:spPr>
        <p:txBody>
          <a:bodyPr anchor="ctr"/>
          <a:lstStyle/>
          <a:p>
            <a:pPr eaLnBrk="0" hangingPunct="0"/>
            <a:r>
              <a:rPr lang="en-US" sz="1400" dirty="0">
                <a:latin typeface="Verdana" pitchFamily="34" charset="0"/>
              </a:rPr>
              <a:t>Specific management function, object of targeted regulation on the part of the manager, component of his management activities
</a:t>
            </a:r>
          </a:p>
        </p:txBody>
      </p:sp>
      <p:sp>
        <p:nvSpPr>
          <p:cNvPr id="16390" name="Rectangle 5"/>
          <p:cNvSpPr>
            <a:spLocks noGrp="1" noChangeArrowheads="1"/>
          </p:cNvSpPr>
          <p:nvPr>
            <p:ph type="title"/>
          </p:nvPr>
        </p:nvSpPr>
        <p:spPr/>
        <p:txBody>
          <a:bodyPr/>
          <a:lstStyle/>
          <a:p>
            <a:pPr eaLnBrk="1" hangingPunct="1"/>
            <a:r>
              <a:rPr lang="en-US" sz="3600"/>
              <a:t>Communication 
</a:t>
            </a:r>
            <a:endParaRPr lang="en-US" sz="2000" dirty="0"/>
          </a:p>
        </p:txBody>
      </p:sp>
      <p:sp>
        <p:nvSpPr>
          <p:cNvPr id="16391" name="AutoShape 6"/>
          <p:cNvSpPr>
            <a:spLocks noChangeArrowheads="1"/>
          </p:cNvSpPr>
          <p:nvPr/>
        </p:nvSpPr>
        <p:spPr bwMode="gray">
          <a:xfrm>
            <a:off x="3151188" y="2452688"/>
            <a:ext cx="400050" cy="449262"/>
          </a:xfrm>
          <a:prstGeom prst="chevron">
            <a:avLst>
              <a:gd name="adj" fmla="val 52514"/>
            </a:avLst>
          </a:prstGeom>
          <a:solidFill>
            <a:schemeClr val="accent1"/>
          </a:solidFill>
          <a:ln w="0" algn="ctr">
            <a:noFill/>
            <a:miter lim="800000"/>
            <a:headEnd/>
            <a:tailEnd/>
          </a:ln>
        </p:spPr>
        <p:txBody>
          <a:bodyPr wrap="none" anchor="ctr"/>
          <a:lstStyle/>
          <a:p>
            <a:endParaRPr lang="ru-RU"/>
          </a:p>
        </p:txBody>
      </p:sp>
      <p:sp>
        <p:nvSpPr>
          <p:cNvPr id="16392" name="AutoShape 7"/>
          <p:cNvSpPr>
            <a:spLocks noChangeArrowheads="1"/>
          </p:cNvSpPr>
          <p:nvPr/>
        </p:nvSpPr>
        <p:spPr bwMode="gray">
          <a:xfrm>
            <a:off x="5613400" y="2452688"/>
            <a:ext cx="398463" cy="449262"/>
          </a:xfrm>
          <a:prstGeom prst="chevron">
            <a:avLst>
              <a:gd name="adj" fmla="val 52514"/>
            </a:avLst>
          </a:prstGeom>
          <a:solidFill>
            <a:schemeClr val="hlink"/>
          </a:solidFill>
          <a:ln w="0" algn="ctr">
            <a:noFill/>
            <a:miter lim="800000"/>
            <a:headEnd/>
            <a:tailEnd/>
          </a:ln>
        </p:spPr>
        <p:txBody>
          <a:bodyPr wrap="none" anchor="ctr"/>
          <a:lstStyle/>
          <a:p>
            <a:endParaRPr lang="ru-RU"/>
          </a:p>
        </p:txBody>
      </p:sp>
      <p:sp>
        <p:nvSpPr>
          <p:cNvPr id="90120" name="Oval 8"/>
          <p:cNvSpPr>
            <a:spLocks noChangeArrowheads="1"/>
          </p:cNvSpPr>
          <p:nvPr/>
        </p:nvSpPr>
        <p:spPr bwMode="gray">
          <a:xfrm>
            <a:off x="6221413" y="1833563"/>
            <a:ext cx="1703387" cy="168751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ru-RU"/>
          </a:p>
        </p:txBody>
      </p:sp>
      <p:sp>
        <p:nvSpPr>
          <p:cNvPr id="90121" name="Oval 9"/>
          <p:cNvSpPr>
            <a:spLocks noChangeArrowheads="1"/>
          </p:cNvSpPr>
          <p:nvPr/>
        </p:nvSpPr>
        <p:spPr bwMode="gray">
          <a:xfrm>
            <a:off x="6221413" y="1833563"/>
            <a:ext cx="1703387" cy="1687512"/>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anchor="ctr">
            <a:spAutoFit/>
          </a:bodyPr>
          <a:lstStyle/>
          <a:p>
            <a:pPr>
              <a:defRPr/>
            </a:pPr>
            <a:endParaRPr lang="ru-RU"/>
          </a:p>
        </p:txBody>
      </p:sp>
      <p:sp>
        <p:nvSpPr>
          <p:cNvPr id="90122" name="Oval 10"/>
          <p:cNvSpPr>
            <a:spLocks noChangeArrowheads="1"/>
          </p:cNvSpPr>
          <p:nvPr/>
        </p:nvSpPr>
        <p:spPr bwMode="gray">
          <a:xfrm>
            <a:off x="6332538" y="1944688"/>
            <a:ext cx="1481137" cy="146685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ru-RU"/>
          </a:p>
        </p:txBody>
      </p:sp>
      <p:sp>
        <p:nvSpPr>
          <p:cNvPr id="90123" name="Oval 11"/>
          <p:cNvSpPr>
            <a:spLocks noChangeArrowheads="1"/>
          </p:cNvSpPr>
          <p:nvPr/>
        </p:nvSpPr>
        <p:spPr bwMode="gray">
          <a:xfrm>
            <a:off x="6357938" y="1952625"/>
            <a:ext cx="1481137" cy="1466850"/>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pPr>
              <a:defRPr/>
            </a:pPr>
            <a:endParaRPr lang="ru-RU"/>
          </a:p>
        </p:txBody>
      </p:sp>
      <p:sp>
        <p:nvSpPr>
          <p:cNvPr id="16397" name="Oval 12"/>
          <p:cNvSpPr>
            <a:spLocks noChangeArrowheads="1"/>
          </p:cNvSpPr>
          <p:nvPr/>
        </p:nvSpPr>
        <p:spPr bwMode="gray">
          <a:xfrm>
            <a:off x="6411913" y="2016125"/>
            <a:ext cx="1335087" cy="1320800"/>
          </a:xfrm>
          <a:prstGeom prst="ellipse">
            <a:avLst/>
          </a:prstGeom>
          <a:solidFill>
            <a:srgbClr val="333333"/>
          </a:solidFill>
          <a:ln w="38100" algn="ctr">
            <a:noFill/>
            <a:round/>
            <a:headEnd/>
            <a:tailEnd/>
          </a:ln>
        </p:spPr>
        <p:txBody>
          <a:bodyPr anchor="ctr">
            <a:spAutoFit/>
          </a:bodyPr>
          <a:lstStyle/>
          <a:p>
            <a:endParaRPr lang="ru-RU"/>
          </a:p>
        </p:txBody>
      </p:sp>
      <p:sp>
        <p:nvSpPr>
          <p:cNvPr id="90125" name="Oval 13"/>
          <p:cNvSpPr>
            <a:spLocks noChangeArrowheads="1"/>
          </p:cNvSpPr>
          <p:nvPr/>
        </p:nvSpPr>
        <p:spPr bwMode="gray">
          <a:xfrm>
            <a:off x="1295400" y="1828800"/>
            <a:ext cx="1703388" cy="1687513"/>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headEnd/>
            <a:tailEnd/>
          </a:ln>
          <a:effectLst/>
        </p:spPr>
        <p:txBody>
          <a:bodyPr wrap="none" anchor="ctr">
            <a:spAutoFit/>
          </a:bodyPr>
          <a:lstStyle/>
          <a:p>
            <a:pPr>
              <a:defRPr/>
            </a:pPr>
            <a:endParaRPr lang="ru-RU"/>
          </a:p>
        </p:txBody>
      </p:sp>
      <p:sp>
        <p:nvSpPr>
          <p:cNvPr id="90126" name="Oval 14"/>
          <p:cNvSpPr>
            <a:spLocks noChangeArrowheads="1"/>
          </p:cNvSpPr>
          <p:nvPr/>
        </p:nvSpPr>
        <p:spPr bwMode="gray">
          <a:xfrm>
            <a:off x="1295400" y="1828800"/>
            <a:ext cx="1703388" cy="1687513"/>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w="38100" algn="ctr">
            <a:noFill/>
            <a:round/>
            <a:headEnd/>
            <a:tailEnd/>
          </a:ln>
          <a:effectLst/>
        </p:spPr>
        <p:txBody>
          <a:bodyPr wrap="none" anchor="ctr">
            <a:spAutoFit/>
          </a:bodyPr>
          <a:lstStyle/>
          <a:p>
            <a:pPr>
              <a:defRPr/>
            </a:pPr>
            <a:endParaRPr lang="ru-RU"/>
          </a:p>
        </p:txBody>
      </p:sp>
      <p:sp>
        <p:nvSpPr>
          <p:cNvPr id="90127" name="Oval 15"/>
          <p:cNvSpPr>
            <a:spLocks noChangeArrowheads="1"/>
          </p:cNvSpPr>
          <p:nvPr/>
        </p:nvSpPr>
        <p:spPr bwMode="gray">
          <a:xfrm>
            <a:off x="1406525" y="1938338"/>
            <a:ext cx="1481138" cy="1466850"/>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headEnd/>
            <a:tailEnd/>
          </a:ln>
          <a:effectLst/>
        </p:spPr>
        <p:txBody>
          <a:bodyPr anchor="ctr">
            <a:spAutoFit/>
          </a:bodyPr>
          <a:lstStyle/>
          <a:p>
            <a:pPr>
              <a:defRPr/>
            </a:pPr>
            <a:endParaRPr lang="ru-RU"/>
          </a:p>
        </p:txBody>
      </p:sp>
      <p:sp>
        <p:nvSpPr>
          <p:cNvPr id="90128" name="Oval 16"/>
          <p:cNvSpPr>
            <a:spLocks noChangeArrowheads="1"/>
          </p:cNvSpPr>
          <p:nvPr/>
        </p:nvSpPr>
        <p:spPr bwMode="gray">
          <a:xfrm>
            <a:off x="1408113" y="1941513"/>
            <a:ext cx="1481137" cy="1466850"/>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headEnd/>
            <a:tailEnd/>
          </a:ln>
          <a:effectLst/>
        </p:spPr>
        <p:txBody>
          <a:bodyPr anchor="ctr">
            <a:spAutoFit/>
          </a:bodyPr>
          <a:lstStyle/>
          <a:p>
            <a:pPr>
              <a:defRPr/>
            </a:pPr>
            <a:endParaRPr lang="ru-RU"/>
          </a:p>
        </p:txBody>
      </p:sp>
      <p:sp>
        <p:nvSpPr>
          <p:cNvPr id="16402" name="Oval 17"/>
          <p:cNvSpPr>
            <a:spLocks noChangeArrowheads="1"/>
          </p:cNvSpPr>
          <p:nvPr/>
        </p:nvSpPr>
        <p:spPr bwMode="gray">
          <a:xfrm>
            <a:off x="1481138" y="2012950"/>
            <a:ext cx="1333500" cy="1320800"/>
          </a:xfrm>
          <a:prstGeom prst="ellipse">
            <a:avLst/>
          </a:prstGeom>
          <a:solidFill>
            <a:srgbClr val="333333"/>
          </a:solidFill>
          <a:ln w="38100" algn="ctr">
            <a:noFill/>
            <a:round/>
            <a:headEnd/>
            <a:tailEnd/>
          </a:ln>
        </p:spPr>
        <p:txBody>
          <a:bodyPr anchor="ctr">
            <a:spAutoFit/>
          </a:bodyPr>
          <a:lstStyle/>
          <a:p>
            <a:endParaRPr lang="ru-RU"/>
          </a:p>
        </p:txBody>
      </p:sp>
      <p:grpSp>
        <p:nvGrpSpPr>
          <p:cNvPr id="16403" name="Group 18"/>
          <p:cNvGrpSpPr>
            <a:grpSpLocks/>
          </p:cNvGrpSpPr>
          <p:nvPr/>
        </p:nvGrpSpPr>
        <p:grpSpPr bwMode="auto">
          <a:xfrm>
            <a:off x="1501775" y="2032000"/>
            <a:ext cx="1290638" cy="1277938"/>
            <a:chOff x="4166" y="1706"/>
            <a:chExt cx="1252" cy="1252"/>
          </a:xfrm>
        </p:grpSpPr>
        <p:sp>
          <p:nvSpPr>
            <p:cNvPr id="16422" name="Oval 1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ru-RU"/>
            </a:p>
          </p:txBody>
        </p:sp>
        <p:sp>
          <p:nvSpPr>
            <p:cNvPr id="16423" name="Oval 2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ru-RU"/>
            </a:p>
          </p:txBody>
        </p:sp>
        <p:sp>
          <p:nvSpPr>
            <p:cNvPr id="16424" name="Oval 2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ru-RU"/>
            </a:p>
          </p:txBody>
        </p:sp>
        <p:sp>
          <p:nvSpPr>
            <p:cNvPr id="16425" name="Oval 2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ru-RU"/>
            </a:p>
          </p:txBody>
        </p:sp>
      </p:grpSp>
      <p:sp>
        <p:nvSpPr>
          <p:cNvPr id="90135" name="Oval 23"/>
          <p:cNvSpPr>
            <a:spLocks noChangeArrowheads="1"/>
          </p:cNvSpPr>
          <p:nvPr/>
        </p:nvSpPr>
        <p:spPr bwMode="gray">
          <a:xfrm>
            <a:off x="3759200" y="1833563"/>
            <a:ext cx="1703388" cy="1687512"/>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headEnd/>
            <a:tailEnd/>
          </a:ln>
          <a:effectLst/>
        </p:spPr>
        <p:txBody>
          <a:bodyPr wrap="none" anchor="ctr">
            <a:spAutoFit/>
          </a:bodyPr>
          <a:lstStyle/>
          <a:p>
            <a:pPr>
              <a:defRPr/>
            </a:pPr>
            <a:endParaRPr lang="ru-RU"/>
          </a:p>
        </p:txBody>
      </p:sp>
      <p:sp>
        <p:nvSpPr>
          <p:cNvPr id="90136" name="Oval 24"/>
          <p:cNvSpPr>
            <a:spLocks noChangeArrowheads="1"/>
          </p:cNvSpPr>
          <p:nvPr/>
        </p:nvSpPr>
        <p:spPr bwMode="gray">
          <a:xfrm>
            <a:off x="3759200" y="1833563"/>
            <a:ext cx="1703388" cy="1687512"/>
          </a:xfrm>
          <a:prstGeom prst="ellipse">
            <a:avLst/>
          </a:prstGeom>
          <a:gradFill rotWithShape="1">
            <a:gsLst>
              <a:gs pos="0">
                <a:schemeClr val="accent1">
                  <a:alpha val="32001"/>
                </a:schemeClr>
              </a:gs>
              <a:gs pos="100000">
                <a:schemeClr val="accent1">
                  <a:gamma/>
                  <a:shade val="46275"/>
                  <a:invGamma/>
                </a:schemeClr>
              </a:gs>
            </a:gsLst>
            <a:lin ang="2700000" scaled="1"/>
          </a:gradFill>
          <a:ln w="38100" algn="ctr">
            <a:noFill/>
            <a:round/>
            <a:headEnd/>
            <a:tailEnd/>
          </a:ln>
          <a:effectLst/>
        </p:spPr>
        <p:txBody>
          <a:bodyPr wrap="none" anchor="ctr">
            <a:spAutoFit/>
          </a:bodyPr>
          <a:lstStyle/>
          <a:p>
            <a:pPr>
              <a:defRPr/>
            </a:pPr>
            <a:endParaRPr lang="ru-RU"/>
          </a:p>
        </p:txBody>
      </p:sp>
      <p:sp>
        <p:nvSpPr>
          <p:cNvPr id="90137" name="Oval 25"/>
          <p:cNvSpPr>
            <a:spLocks noChangeArrowheads="1"/>
          </p:cNvSpPr>
          <p:nvPr/>
        </p:nvSpPr>
        <p:spPr bwMode="gray">
          <a:xfrm>
            <a:off x="3870325" y="1944688"/>
            <a:ext cx="1481138" cy="146685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headEnd/>
            <a:tailEnd/>
          </a:ln>
          <a:effectLst/>
        </p:spPr>
        <p:txBody>
          <a:bodyPr anchor="ctr">
            <a:spAutoFit/>
          </a:bodyPr>
          <a:lstStyle/>
          <a:p>
            <a:pPr>
              <a:defRPr/>
            </a:pPr>
            <a:endParaRPr lang="ru-RU"/>
          </a:p>
        </p:txBody>
      </p:sp>
      <p:sp>
        <p:nvSpPr>
          <p:cNvPr id="90138" name="Oval 26"/>
          <p:cNvSpPr>
            <a:spLocks noChangeArrowheads="1"/>
          </p:cNvSpPr>
          <p:nvPr/>
        </p:nvSpPr>
        <p:spPr bwMode="gray">
          <a:xfrm>
            <a:off x="3871913" y="1946275"/>
            <a:ext cx="1481137" cy="1466850"/>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headEnd/>
            <a:tailEnd/>
          </a:ln>
          <a:effectLst/>
        </p:spPr>
        <p:txBody>
          <a:bodyPr anchor="ctr">
            <a:spAutoFit/>
          </a:bodyPr>
          <a:lstStyle/>
          <a:p>
            <a:pPr>
              <a:defRPr/>
            </a:pPr>
            <a:endParaRPr lang="ru-RU"/>
          </a:p>
        </p:txBody>
      </p:sp>
      <p:sp>
        <p:nvSpPr>
          <p:cNvPr id="16408" name="Oval 27"/>
          <p:cNvSpPr>
            <a:spLocks noChangeArrowheads="1"/>
          </p:cNvSpPr>
          <p:nvPr/>
        </p:nvSpPr>
        <p:spPr bwMode="gray">
          <a:xfrm>
            <a:off x="3943350" y="2016125"/>
            <a:ext cx="1333500" cy="1320800"/>
          </a:xfrm>
          <a:prstGeom prst="ellipse">
            <a:avLst/>
          </a:prstGeom>
          <a:solidFill>
            <a:srgbClr val="333333"/>
          </a:solidFill>
          <a:ln w="38100" algn="ctr">
            <a:noFill/>
            <a:round/>
            <a:headEnd/>
            <a:tailEnd/>
          </a:ln>
        </p:spPr>
        <p:txBody>
          <a:bodyPr anchor="ctr">
            <a:spAutoFit/>
          </a:bodyPr>
          <a:lstStyle/>
          <a:p>
            <a:endParaRPr lang="ru-RU"/>
          </a:p>
        </p:txBody>
      </p:sp>
      <p:grpSp>
        <p:nvGrpSpPr>
          <p:cNvPr id="16409" name="Group 28"/>
          <p:cNvGrpSpPr>
            <a:grpSpLocks/>
          </p:cNvGrpSpPr>
          <p:nvPr/>
        </p:nvGrpSpPr>
        <p:grpSpPr bwMode="auto">
          <a:xfrm>
            <a:off x="3965575" y="2032000"/>
            <a:ext cx="1290638" cy="1277938"/>
            <a:chOff x="4166" y="1706"/>
            <a:chExt cx="1252" cy="1252"/>
          </a:xfrm>
        </p:grpSpPr>
        <p:sp>
          <p:nvSpPr>
            <p:cNvPr id="16418"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ru-RU"/>
            </a:p>
          </p:txBody>
        </p:sp>
        <p:sp>
          <p:nvSpPr>
            <p:cNvPr id="16419"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ru-RU"/>
            </a:p>
          </p:txBody>
        </p:sp>
        <p:sp>
          <p:nvSpPr>
            <p:cNvPr id="16420"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ru-RU"/>
            </a:p>
          </p:txBody>
        </p:sp>
        <p:sp>
          <p:nvSpPr>
            <p:cNvPr id="16421"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ru-RU"/>
            </a:p>
          </p:txBody>
        </p:sp>
      </p:grpSp>
      <p:grpSp>
        <p:nvGrpSpPr>
          <p:cNvPr id="16410" name="Group 33"/>
          <p:cNvGrpSpPr>
            <a:grpSpLocks/>
          </p:cNvGrpSpPr>
          <p:nvPr/>
        </p:nvGrpSpPr>
        <p:grpSpPr bwMode="auto">
          <a:xfrm>
            <a:off x="6435725" y="2032000"/>
            <a:ext cx="1292225" cy="1277938"/>
            <a:chOff x="4166" y="1706"/>
            <a:chExt cx="1252" cy="1252"/>
          </a:xfrm>
        </p:grpSpPr>
        <p:sp>
          <p:nvSpPr>
            <p:cNvPr id="16414" name="Oval 3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ru-RU"/>
            </a:p>
          </p:txBody>
        </p:sp>
        <p:sp>
          <p:nvSpPr>
            <p:cNvPr id="16415" name="Oval 35"/>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ru-RU"/>
            </a:p>
          </p:txBody>
        </p:sp>
        <p:sp>
          <p:nvSpPr>
            <p:cNvPr id="16416" name="Oval 36"/>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ru-RU"/>
            </a:p>
          </p:txBody>
        </p:sp>
        <p:sp>
          <p:nvSpPr>
            <p:cNvPr id="16417" name="Oval 3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ru-RU"/>
            </a:p>
          </p:txBody>
        </p:sp>
      </p:grpSp>
      <p:sp>
        <p:nvSpPr>
          <p:cNvPr id="16411" name="Text Box 38"/>
          <p:cNvSpPr txBox="1">
            <a:spLocks noChangeArrowheads="1"/>
          </p:cNvSpPr>
          <p:nvPr/>
        </p:nvSpPr>
        <p:spPr bwMode="gray">
          <a:xfrm>
            <a:off x="1930400" y="2505075"/>
            <a:ext cx="355600" cy="461963"/>
          </a:xfrm>
          <a:prstGeom prst="rect">
            <a:avLst/>
          </a:prstGeom>
          <a:noFill/>
          <a:ln w="9525" algn="ctr">
            <a:noFill/>
            <a:miter lim="800000"/>
            <a:headEnd/>
            <a:tailEnd/>
          </a:ln>
        </p:spPr>
        <p:txBody>
          <a:bodyPr wrap="none">
            <a:spAutoFit/>
          </a:bodyPr>
          <a:lstStyle/>
          <a:p>
            <a:pPr algn="ctr" eaLnBrk="0" hangingPunct="0"/>
            <a:r>
              <a:rPr lang="ru-RU" sz="2400">
                <a:solidFill>
                  <a:srgbClr val="000000"/>
                </a:solidFill>
              </a:rPr>
              <a:t>1</a:t>
            </a:r>
            <a:endParaRPr lang="en-US" sz="2400">
              <a:solidFill>
                <a:srgbClr val="000000"/>
              </a:solidFill>
            </a:endParaRPr>
          </a:p>
        </p:txBody>
      </p:sp>
      <p:sp>
        <p:nvSpPr>
          <p:cNvPr id="16412" name="Text Box 39"/>
          <p:cNvSpPr txBox="1">
            <a:spLocks noChangeArrowheads="1"/>
          </p:cNvSpPr>
          <p:nvPr/>
        </p:nvSpPr>
        <p:spPr bwMode="gray">
          <a:xfrm>
            <a:off x="4430713" y="2505075"/>
            <a:ext cx="355600" cy="461963"/>
          </a:xfrm>
          <a:prstGeom prst="rect">
            <a:avLst/>
          </a:prstGeom>
          <a:noFill/>
          <a:ln w="9525" algn="ctr">
            <a:noFill/>
            <a:miter lim="800000"/>
            <a:headEnd/>
            <a:tailEnd/>
          </a:ln>
        </p:spPr>
        <p:txBody>
          <a:bodyPr wrap="none">
            <a:spAutoFit/>
          </a:bodyPr>
          <a:lstStyle/>
          <a:p>
            <a:pPr algn="ctr" eaLnBrk="0" hangingPunct="0"/>
            <a:r>
              <a:rPr lang="ru-RU" sz="2400">
                <a:solidFill>
                  <a:srgbClr val="000000"/>
                </a:solidFill>
              </a:rPr>
              <a:t>2</a:t>
            </a:r>
            <a:endParaRPr lang="en-US" sz="2400">
              <a:solidFill>
                <a:srgbClr val="000000"/>
              </a:solidFill>
            </a:endParaRPr>
          </a:p>
        </p:txBody>
      </p:sp>
      <p:sp>
        <p:nvSpPr>
          <p:cNvPr id="16413" name="Text Box 40"/>
          <p:cNvSpPr txBox="1">
            <a:spLocks noChangeArrowheads="1"/>
          </p:cNvSpPr>
          <p:nvPr/>
        </p:nvSpPr>
        <p:spPr bwMode="gray">
          <a:xfrm>
            <a:off x="6859588" y="2505075"/>
            <a:ext cx="355600" cy="461963"/>
          </a:xfrm>
          <a:prstGeom prst="rect">
            <a:avLst/>
          </a:prstGeom>
          <a:noFill/>
          <a:ln w="9525" algn="ctr">
            <a:noFill/>
            <a:miter lim="800000"/>
            <a:headEnd/>
            <a:tailEnd/>
          </a:ln>
        </p:spPr>
        <p:txBody>
          <a:bodyPr wrap="none">
            <a:spAutoFit/>
          </a:bodyPr>
          <a:lstStyle/>
          <a:p>
            <a:pPr algn="ctr" eaLnBrk="0" hangingPunct="0"/>
            <a:r>
              <a:rPr lang="ru-RU" sz="2400">
                <a:solidFill>
                  <a:srgbClr val="000000"/>
                </a:solidFill>
              </a:rPr>
              <a:t>3</a:t>
            </a:r>
            <a:endParaRPr lang="en-US" sz="2400">
              <a:solidFill>
                <a:srgbClr val="000000"/>
              </a:solidFill>
            </a:endParaRPr>
          </a:p>
        </p:txBody>
      </p:sp>
      <p:sp>
        <p:nvSpPr>
          <p:cNvPr id="42" name="Прямоугольник 41"/>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sz="3600" dirty="0"/>
              <a:t>Conceptual aspects
</a:t>
            </a:r>
            <a:endParaRPr lang="en-US" sz="2000" dirty="0"/>
          </a:p>
        </p:txBody>
      </p:sp>
      <p:sp>
        <p:nvSpPr>
          <p:cNvPr id="17412" name="AutoShape 3"/>
          <p:cNvSpPr>
            <a:spLocks noChangeArrowheads="1"/>
          </p:cNvSpPr>
          <p:nvPr/>
        </p:nvSpPr>
        <p:spPr bwMode="auto">
          <a:xfrm>
            <a:off x="5562600" y="3171825"/>
            <a:ext cx="2938463" cy="3186113"/>
          </a:xfrm>
          <a:prstGeom prst="roundRect">
            <a:avLst>
              <a:gd name="adj" fmla="val 16667"/>
            </a:avLst>
          </a:prstGeom>
          <a:noFill/>
          <a:ln w="38100">
            <a:solidFill>
              <a:schemeClr val="tx1"/>
            </a:solidFill>
            <a:round/>
            <a:headEnd/>
            <a:tailEnd/>
          </a:ln>
        </p:spPr>
        <p:txBody>
          <a:bodyPr wrap="none" anchor="ctr"/>
          <a:lstStyle/>
          <a:p>
            <a:pPr algn="ctr" eaLnBrk="0" hangingPunct="0"/>
            <a:endParaRPr lang="ru-RU">
              <a:latin typeface="Verdana" pitchFamily="34" charset="0"/>
            </a:endParaRPr>
          </a:p>
        </p:txBody>
      </p:sp>
      <p:sp>
        <p:nvSpPr>
          <p:cNvPr id="17413" name="AutoShape 5"/>
          <p:cNvSpPr>
            <a:spLocks noChangeArrowheads="1"/>
          </p:cNvSpPr>
          <p:nvPr/>
        </p:nvSpPr>
        <p:spPr bwMode="auto">
          <a:xfrm>
            <a:off x="285750" y="3171825"/>
            <a:ext cx="4000500" cy="3400425"/>
          </a:xfrm>
          <a:prstGeom prst="roundRect">
            <a:avLst>
              <a:gd name="adj" fmla="val 16667"/>
            </a:avLst>
          </a:prstGeom>
          <a:noFill/>
          <a:ln w="38100">
            <a:solidFill>
              <a:schemeClr val="tx1"/>
            </a:solidFill>
            <a:round/>
            <a:headEnd/>
            <a:tailEnd/>
          </a:ln>
        </p:spPr>
        <p:txBody>
          <a:bodyPr wrap="none" anchor="ctr"/>
          <a:lstStyle/>
          <a:p>
            <a:pPr algn="ctr" eaLnBrk="0" hangingPunct="0"/>
            <a:endParaRPr lang="ru-RU">
              <a:latin typeface="Verdana" pitchFamily="34" charset="0"/>
            </a:endParaRPr>
          </a:p>
        </p:txBody>
      </p:sp>
      <p:sp>
        <p:nvSpPr>
          <p:cNvPr id="17414" name="Text Box 6"/>
          <p:cNvSpPr txBox="1">
            <a:spLocks noChangeArrowheads="1"/>
          </p:cNvSpPr>
          <p:nvPr/>
        </p:nvSpPr>
        <p:spPr bwMode="auto">
          <a:xfrm>
            <a:off x="357188" y="3371850"/>
            <a:ext cx="3786187" cy="2862322"/>
          </a:xfrm>
          <a:prstGeom prst="rect">
            <a:avLst/>
          </a:prstGeom>
          <a:noFill/>
          <a:ln w="9525">
            <a:noFill/>
            <a:miter lim="800000"/>
            <a:headEnd/>
            <a:tailEnd/>
          </a:ln>
        </p:spPr>
        <p:txBody>
          <a:bodyPr>
            <a:spAutoFit/>
          </a:bodyPr>
          <a:lstStyle/>
          <a:p>
            <a:pPr eaLnBrk="0" hangingPunct="0"/>
            <a:r>
              <a:rPr lang="en-US" sz="2000" b="1" dirty="0">
                <a:solidFill>
                  <a:srgbClr val="000000"/>
                </a:solidFill>
              </a:rPr>
              <a:t>Regulatory and organizational approach
</a:t>
            </a:r>
            <a:r>
              <a:rPr lang="en-US" sz="2000" dirty="0">
                <a:solidFill>
                  <a:srgbClr val="000000"/>
                </a:solidFill>
              </a:rPr>
              <a:t>It is connected with objective organizational forms of the organization, ideas about its optimal implementation and unification of the system of effective communication process</a:t>
            </a:r>
            <a:endParaRPr lang="en-US" sz="1400" dirty="0">
              <a:solidFill>
                <a:srgbClr val="000000"/>
              </a:solidFill>
            </a:endParaRPr>
          </a:p>
        </p:txBody>
      </p:sp>
      <p:sp>
        <p:nvSpPr>
          <p:cNvPr id="69639" name="Freeform 7"/>
          <p:cNvSpPr>
            <a:spLocks/>
          </p:cNvSpPr>
          <p:nvPr/>
        </p:nvSpPr>
        <p:spPr bwMode="gray">
          <a:xfrm>
            <a:off x="4000500" y="3000375"/>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a:defRPr/>
            </a:pPr>
            <a:endParaRPr lang="ru-RU"/>
          </a:p>
        </p:txBody>
      </p:sp>
      <p:sp>
        <p:nvSpPr>
          <p:cNvPr id="17416" name="AutoShape 8"/>
          <p:cNvSpPr>
            <a:spLocks noChangeAspect="1" noChangeArrowheads="1" noTextEdit="1"/>
          </p:cNvSpPr>
          <p:nvPr/>
        </p:nvSpPr>
        <p:spPr bwMode="gray">
          <a:xfrm flipH="1">
            <a:off x="4868863" y="3071813"/>
            <a:ext cx="909637" cy="1244600"/>
          </a:xfrm>
          <a:prstGeom prst="rect">
            <a:avLst/>
          </a:prstGeom>
          <a:noFill/>
          <a:ln w="9525">
            <a:noFill/>
            <a:miter lim="800000"/>
            <a:headEnd/>
            <a:tailEnd/>
          </a:ln>
        </p:spPr>
        <p:txBody>
          <a:bodyPr/>
          <a:lstStyle/>
          <a:p>
            <a:endParaRPr lang="ru-RU"/>
          </a:p>
        </p:txBody>
      </p:sp>
      <p:sp>
        <p:nvSpPr>
          <p:cNvPr id="69641" name="Freeform 9"/>
          <p:cNvSpPr>
            <a:spLocks/>
          </p:cNvSpPr>
          <p:nvPr/>
        </p:nvSpPr>
        <p:spPr bwMode="gray">
          <a:xfrm flipH="1">
            <a:off x="4875213" y="3074988"/>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ru-RU"/>
          </a:p>
        </p:txBody>
      </p:sp>
      <p:grpSp>
        <p:nvGrpSpPr>
          <p:cNvPr id="17418" name="Group 10"/>
          <p:cNvGrpSpPr>
            <a:grpSpLocks/>
          </p:cNvGrpSpPr>
          <p:nvPr/>
        </p:nvGrpSpPr>
        <p:grpSpPr bwMode="auto">
          <a:xfrm>
            <a:off x="3359150" y="1447800"/>
            <a:ext cx="2998788" cy="1601788"/>
            <a:chOff x="1997" y="1314"/>
            <a:chExt cx="1889" cy="1009"/>
          </a:xfrm>
        </p:grpSpPr>
        <p:grpSp>
          <p:nvGrpSpPr>
            <p:cNvPr id="17421" name="Group 11"/>
            <p:cNvGrpSpPr>
              <a:grpSpLocks/>
            </p:cNvGrpSpPr>
            <p:nvPr/>
          </p:nvGrpSpPr>
          <p:grpSpPr bwMode="auto">
            <a:xfrm>
              <a:off x="1997" y="1404"/>
              <a:ext cx="1889" cy="919"/>
              <a:chOff x="1973" y="1027"/>
              <a:chExt cx="1926" cy="937"/>
            </a:xfrm>
          </p:grpSpPr>
          <p:sp>
            <p:nvSpPr>
              <p:cNvPr id="69644"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a:defRPr/>
                </a:pPr>
                <a:endParaRPr lang="ru-RU"/>
              </a:p>
            </p:txBody>
          </p:sp>
          <p:sp>
            <p:nvSpPr>
              <p:cNvPr id="69645"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a:defRPr/>
                </a:pPr>
                <a:endParaRPr lang="ru-RU"/>
              </a:p>
            </p:txBody>
          </p:sp>
        </p:grpSp>
        <p:sp>
          <p:nvSpPr>
            <p:cNvPr id="69646"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a:defRPr/>
              </a:pPr>
              <a:endParaRPr lang="ru-RU"/>
            </a:p>
          </p:txBody>
        </p:sp>
        <p:sp>
          <p:nvSpPr>
            <p:cNvPr id="69647"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a:defRPr/>
              </a:pPr>
              <a:endParaRPr lang="ru-RU"/>
            </a:p>
          </p:txBody>
        </p:sp>
        <p:sp>
          <p:nvSpPr>
            <p:cNvPr id="69648" name="Oval 16"/>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a:defRPr/>
              </a:pPr>
              <a:endParaRPr lang="ru-RU"/>
            </a:p>
          </p:txBody>
        </p:sp>
        <p:sp>
          <p:nvSpPr>
            <p:cNvPr id="69649" name="Oval 17"/>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a:defRPr/>
              </a:pPr>
              <a:endParaRPr lang="ru-RU"/>
            </a:p>
          </p:txBody>
        </p:sp>
      </p:grpSp>
      <p:sp>
        <p:nvSpPr>
          <p:cNvPr id="17419" name="Text Box 18"/>
          <p:cNvSpPr txBox="1">
            <a:spLocks noChangeArrowheads="1"/>
          </p:cNvSpPr>
          <p:nvPr/>
        </p:nvSpPr>
        <p:spPr bwMode="auto">
          <a:xfrm>
            <a:off x="3852321" y="1681163"/>
            <a:ext cx="2048959" cy="461665"/>
          </a:xfrm>
          <a:prstGeom prst="rect">
            <a:avLst/>
          </a:prstGeom>
          <a:noFill/>
          <a:ln w="9525" algn="ctr">
            <a:noFill/>
            <a:miter lim="800000"/>
            <a:headEnd/>
            <a:tailEnd/>
          </a:ln>
        </p:spPr>
        <p:txBody>
          <a:bodyPr wrap="none">
            <a:spAutoFit/>
          </a:bodyPr>
          <a:lstStyle/>
          <a:p>
            <a:pPr algn="ctr" eaLnBrk="0" hangingPunct="0"/>
            <a:r>
              <a:rPr lang="en-US" sz="2400" b="1" dirty="0">
                <a:solidFill>
                  <a:srgbClr val="000000"/>
                </a:solidFill>
              </a:rPr>
              <a:t>Approaches</a:t>
            </a:r>
            <a:r>
              <a:rPr lang="ru-RU" sz="2400" b="1" dirty="0">
                <a:solidFill>
                  <a:srgbClr val="000000"/>
                </a:solidFill>
              </a:rPr>
              <a:t> </a:t>
            </a:r>
            <a:endParaRPr lang="en-US" sz="1400" dirty="0">
              <a:solidFill>
                <a:srgbClr val="000000"/>
              </a:solidFill>
            </a:endParaRPr>
          </a:p>
        </p:txBody>
      </p:sp>
      <p:sp>
        <p:nvSpPr>
          <p:cNvPr id="17420" name="Text Box 19"/>
          <p:cNvSpPr txBox="1">
            <a:spLocks noChangeArrowheads="1"/>
          </p:cNvSpPr>
          <p:nvPr/>
        </p:nvSpPr>
        <p:spPr bwMode="auto">
          <a:xfrm>
            <a:off x="5791200" y="3400425"/>
            <a:ext cx="2566988" cy="2554545"/>
          </a:xfrm>
          <a:prstGeom prst="rect">
            <a:avLst/>
          </a:prstGeom>
          <a:noFill/>
          <a:ln w="9525">
            <a:noFill/>
            <a:miter lim="800000"/>
            <a:headEnd/>
            <a:tailEnd/>
          </a:ln>
        </p:spPr>
        <p:txBody>
          <a:bodyPr>
            <a:spAutoFit/>
          </a:bodyPr>
          <a:lstStyle/>
          <a:p>
            <a:r>
              <a:rPr lang="en-US" sz="2000" b="1" dirty="0">
                <a:solidFill>
                  <a:srgbClr val="000000"/>
                </a:solidFill>
              </a:rPr>
              <a:t>Subject-psychological approach
</a:t>
            </a:r>
            <a:r>
              <a:rPr lang="en-US" sz="2000" dirty="0">
                <a:solidFill>
                  <a:srgbClr val="000000"/>
                </a:solidFill>
              </a:rPr>
              <a:t>Aimed at uncovering the psychological characteristics of the participants in communication</a:t>
            </a:r>
            <a:endParaRPr lang="en-US" dirty="0"/>
          </a:p>
        </p:txBody>
      </p:sp>
      <p:sp>
        <p:nvSpPr>
          <p:cNvPr id="20" name="Прямоугольник 19"/>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AutoShape 3"/>
          <p:cNvSpPr>
            <a:spLocks noChangeArrowheads="1"/>
          </p:cNvSpPr>
          <p:nvPr/>
        </p:nvSpPr>
        <p:spPr bwMode="auto">
          <a:xfrm>
            <a:off x="5429250" y="2786063"/>
            <a:ext cx="3500438" cy="3643312"/>
          </a:xfrm>
          <a:prstGeom prst="roundRect">
            <a:avLst>
              <a:gd name="adj" fmla="val 16667"/>
            </a:avLst>
          </a:prstGeom>
          <a:noFill/>
          <a:ln w="38100">
            <a:solidFill>
              <a:schemeClr val="tx1"/>
            </a:solidFill>
            <a:round/>
            <a:headEnd/>
            <a:tailEnd/>
          </a:ln>
        </p:spPr>
        <p:txBody>
          <a:bodyPr wrap="none" anchor="ctr"/>
          <a:lstStyle/>
          <a:p>
            <a:pPr algn="ctr" eaLnBrk="0" hangingPunct="0"/>
            <a:endParaRPr lang="ru-RU" sz="1600">
              <a:latin typeface="Verdana" pitchFamily="34" charset="0"/>
            </a:endParaRPr>
          </a:p>
        </p:txBody>
      </p:sp>
      <p:sp>
        <p:nvSpPr>
          <p:cNvPr id="18437" name="AutoShape 5"/>
          <p:cNvSpPr>
            <a:spLocks noChangeArrowheads="1"/>
          </p:cNvSpPr>
          <p:nvPr/>
        </p:nvSpPr>
        <p:spPr bwMode="auto">
          <a:xfrm>
            <a:off x="500063" y="2714625"/>
            <a:ext cx="2786062" cy="3857625"/>
          </a:xfrm>
          <a:prstGeom prst="roundRect">
            <a:avLst>
              <a:gd name="adj" fmla="val 16667"/>
            </a:avLst>
          </a:prstGeom>
          <a:noFill/>
          <a:ln w="38100">
            <a:solidFill>
              <a:schemeClr val="tx1"/>
            </a:solidFill>
            <a:round/>
            <a:headEnd/>
            <a:tailEnd/>
          </a:ln>
        </p:spPr>
        <p:txBody>
          <a:bodyPr wrap="none" anchor="ctr"/>
          <a:lstStyle/>
          <a:p>
            <a:pPr algn="ctr" eaLnBrk="0" hangingPunct="0"/>
            <a:endParaRPr lang="ru-RU">
              <a:latin typeface="Verdana" pitchFamily="34" charset="0"/>
            </a:endParaRPr>
          </a:p>
        </p:txBody>
      </p:sp>
      <p:sp>
        <p:nvSpPr>
          <p:cNvPr id="18438" name="Text Box 6"/>
          <p:cNvSpPr txBox="1">
            <a:spLocks noChangeArrowheads="1"/>
          </p:cNvSpPr>
          <p:nvPr/>
        </p:nvSpPr>
        <p:spPr bwMode="auto">
          <a:xfrm>
            <a:off x="642938" y="2786063"/>
            <a:ext cx="2571750" cy="3170099"/>
          </a:xfrm>
          <a:prstGeom prst="rect">
            <a:avLst/>
          </a:prstGeom>
          <a:noFill/>
          <a:ln w="9525">
            <a:noFill/>
            <a:miter lim="800000"/>
            <a:headEnd/>
            <a:tailEnd/>
          </a:ln>
        </p:spPr>
        <p:txBody>
          <a:bodyPr>
            <a:spAutoFit/>
          </a:bodyPr>
          <a:lstStyle/>
          <a:p>
            <a:pPr algn="ctr" eaLnBrk="0" hangingPunct="0"/>
            <a:r>
              <a:rPr lang="en-US" sz="2000" b="1" dirty="0"/>
              <a:t>A mechanical approach
</a:t>
            </a:r>
            <a:r>
              <a:rPr lang="en-US" sz="2000" dirty="0">
                <a:solidFill>
                  <a:srgbClr val="000000"/>
                </a:solidFill>
              </a:rPr>
              <a:t>The one-way process of encoding and transmitting information from the source and receiving information by the recipient of the message</a:t>
            </a:r>
          </a:p>
        </p:txBody>
      </p:sp>
      <p:sp>
        <p:nvSpPr>
          <p:cNvPr id="43016" name="Freeform 8"/>
          <p:cNvSpPr>
            <a:spLocks/>
          </p:cNvSpPr>
          <p:nvPr/>
        </p:nvSpPr>
        <p:spPr bwMode="gray">
          <a:xfrm>
            <a:off x="3311525" y="2857500"/>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a:defRPr/>
            </a:pPr>
            <a:endParaRPr lang="ru-RU"/>
          </a:p>
        </p:txBody>
      </p:sp>
      <p:sp>
        <p:nvSpPr>
          <p:cNvPr id="18440" name="AutoShape 9"/>
          <p:cNvSpPr>
            <a:spLocks noChangeAspect="1" noChangeArrowheads="1" noTextEdit="1"/>
          </p:cNvSpPr>
          <p:nvPr/>
        </p:nvSpPr>
        <p:spPr bwMode="gray">
          <a:xfrm flipH="1">
            <a:off x="4868863" y="3405188"/>
            <a:ext cx="909637" cy="1244600"/>
          </a:xfrm>
          <a:prstGeom prst="rect">
            <a:avLst/>
          </a:prstGeom>
          <a:noFill/>
          <a:ln w="9525">
            <a:noFill/>
            <a:miter lim="800000"/>
            <a:headEnd/>
            <a:tailEnd/>
          </a:ln>
        </p:spPr>
        <p:txBody>
          <a:bodyPr/>
          <a:lstStyle/>
          <a:p>
            <a:endParaRPr lang="ru-RU"/>
          </a:p>
        </p:txBody>
      </p:sp>
      <p:sp>
        <p:nvSpPr>
          <p:cNvPr id="43018" name="Freeform 10"/>
          <p:cNvSpPr>
            <a:spLocks/>
          </p:cNvSpPr>
          <p:nvPr/>
        </p:nvSpPr>
        <p:spPr bwMode="gray">
          <a:xfrm flipH="1">
            <a:off x="4500563" y="2928938"/>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ru-RU"/>
          </a:p>
        </p:txBody>
      </p:sp>
      <p:grpSp>
        <p:nvGrpSpPr>
          <p:cNvPr id="18442" name="Group 11"/>
          <p:cNvGrpSpPr>
            <a:grpSpLocks/>
          </p:cNvGrpSpPr>
          <p:nvPr/>
        </p:nvGrpSpPr>
        <p:grpSpPr bwMode="auto">
          <a:xfrm>
            <a:off x="3048000" y="1214438"/>
            <a:ext cx="2998788" cy="1601787"/>
            <a:chOff x="1997" y="1314"/>
            <a:chExt cx="1889" cy="1009"/>
          </a:xfrm>
        </p:grpSpPr>
        <p:grpSp>
          <p:nvGrpSpPr>
            <p:cNvPr id="18445" name="Group 12"/>
            <p:cNvGrpSpPr>
              <a:grpSpLocks/>
            </p:cNvGrpSpPr>
            <p:nvPr/>
          </p:nvGrpSpPr>
          <p:grpSpPr bwMode="auto">
            <a:xfrm>
              <a:off x="1997" y="1404"/>
              <a:ext cx="1889" cy="919"/>
              <a:chOff x="1973" y="1027"/>
              <a:chExt cx="1926" cy="937"/>
            </a:xfrm>
          </p:grpSpPr>
          <p:sp>
            <p:nvSpPr>
              <p:cNvPr id="43021" name="Oval 13"/>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a:defRPr/>
                </a:pPr>
                <a:endParaRPr lang="ru-RU"/>
              </a:p>
            </p:txBody>
          </p:sp>
          <p:sp>
            <p:nvSpPr>
              <p:cNvPr id="43022" name="Oval 14"/>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a:defRPr/>
                </a:pPr>
                <a:endParaRPr lang="ru-RU"/>
              </a:p>
            </p:txBody>
          </p:sp>
        </p:grpSp>
        <p:sp>
          <p:nvSpPr>
            <p:cNvPr id="43023" name="Oval 15"/>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a:defRPr/>
              </a:pPr>
              <a:endParaRPr lang="ru-RU"/>
            </a:p>
          </p:txBody>
        </p:sp>
        <p:sp>
          <p:nvSpPr>
            <p:cNvPr id="43024" name="Oval 16"/>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a:defRPr/>
              </a:pPr>
              <a:endParaRPr lang="ru-RU"/>
            </a:p>
          </p:txBody>
        </p:sp>
        <p:sp>
          <p:nvSpPr>
            <p:cNvPr id="43025" name="Oval 17"/>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a:defRPr/>
              </a:pPr>
              <a:endParaRPr lang="ru-RU"/>
            </a:p>
          </p:txBody>
        </p:sp>
        <p:sp>
          <p:nvSpPr>
            <p:cNvPr id="43026" name="Oval 18"/>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a:defRPr/>
              </a:pPr>
              <a:endParaRPr lang="ru-RU"/>
            </a:p>
          </p:txBody>
        </p:sp>
      </p:grpSp>
      <p:sp>
        <p:nvSpPr>
          <p:cNvPr id="18443" name="Text Box 19"/>
          <p:cNvSpPr txBox="1">
            <a:spLocks noChangeArrowheads="1"/>
          </p:cNvSpPr>
          <p:nvPr/>
        </p:nvSpPr>
        <p:spPr bwMode="auto">
          <a:xfrm>
            <a:off x="3528060" y="1500188"/>
            <a:ext cx="2133919" cy="461665"/>
          </a:xfrm>
          <a:prstGeom prst="rect">
            <a:avLst/>
          </a:prstGeom>
          <a:noFill/>
          <a:ln w="9525" algn="ctr">
            <a:noFill/>
            <a:miter lim="800000"/>
            <a:headEnd/>
            <a:tailEnd/>
          </a:ln>
        </p:spPr>
        <p:txBody>
          <a:bodyPr wrap="none">
            <a:spAutoFit/>
          </a:bodyPr>
          <a:lstStyle/>
          <a:p>
            <a:pPr algn="ctr" eaLnBrk="0" hangingPunct="0"/>
            <a:r>
              <a:rPr lang="en-US" sz="2400" b="1" dirty="0">
                <a:solidFill>
                  <a:srgbClr val="000000"/>
                </a:solidFill>
              </a:rPr>
              <a:t>Approaches</a:t>
            </a:r>
            <a:r>
              <a:rPr lang="ru-RU" sz="2400" b="1" dirty="0">
                <a:solidFill>
                  <a:srgbClr val="000000"/>
                </a:solidFill>
              </a:rPr>
              <a:t>  </a:t>
            </a:r>
            <a:endParaRPr lang="en-US" sz="1400" dirty="0">
              <a:solidFill>
                <a:srgbClr val="000000"/>
              </a:solidFill>
            </a:endParaRPr>
          </a:p>
        </p:txBody>
      </p:sp>
      <p:sp>
        <p:nvSpPr>
          <p:cNvPr id="18444" name="Text Box 21"/>
          <p:cNvSpPr txBox="1">
            <a:spLocks noChangeArrowheads="1"/>
          </p:cNvSpPr>
          <p:nvPr/>
        </p:nvSpPr>
        <p:spPr bwMode="auto">
          <a:xfrm>
            <a:off x="5643563" y="2857500"/>
            <a:ext cx="3143250" cy="2862322"/>
          </a:xfrm>
          <a:prstGeom prst="rect">
            <a:avLst/>
          </a:prstGeom>
          <a:noFill/>
          <a:ln w="9525">
            <a:noFill/>
            <a:miter lim="800000"/>
            <a:headEnd/>
            <a:tailEnd/>
          </a:ln>
        </p:spPr>
        <p:txBody>
          <a:bodyPr>
            <a:spAutoFit/>
          </a:bodyPr>
          <a:lstStyle/>
          <a:p>
            <a:pPr algn="ctr"/>
            <a:r>
              <a:rPr lang="en-US" sz="2000" b="1" dirty="0"/>
              <a:t>Activity-bearing approach
</a:t>
            </a:r>
            <a:r>
              <a:rPr lang="en-US" sz="2000" dirty="0"/>
              <a:t>Collaborative activities of participants in communication, during which a common (up to a certain limit) view of things and actions with them is developed</a:t>
            </a:r>
          </a:p>
        </p:txBody>
      </p:sp>
      <p:sp>
        <p:nvSpPr>
          <p:cNvPr id="20" name="Прямоугольник 19"/>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
        <p:nvSpPr>
          <p:cNvPr id="18435" name="Rectangle 2"/>
          <p:cNvSpPr>
            <a:spLocks noGrp="1" noChangeArrowheads="1"/>
          </p:cNvSpPr>
          <p:nvPr>
            <p:ph type="title"/>
          </p:nvPr>
        </p:nvSpPr>
        <p:spPr>
          <a:xfrm>
            <a:off x="814388" y="609600"/>
            <a:ext cx="6400800" cy="487363"/>
          </a:xfrm>
        </p:spPr>
        <p:txBody>
          <a:bodyPr/>
          <a:lstStyle/>
          <a:p>
            <a:pPr eaLnBrk="1" hangingPunct="1"/>
            <a:r>
              <a:rPr lang="en-US" dirty="0"/>
              <a:t>Approaches to communications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r>
              <a:rPr lang="en-US" dirty="0"/>
              <a:t>The purpose of communication</a:t>
            </a:r>
            <a:endParaRPr lang="ru-RU" dirty="0"/>
          </a:p>
        </p:txBody>
      </p:sp>
      <p:sp>
        <p:nvSpPr>
          <p:cNvPr id="19459" name="Содержимое 2"/>
          <p:cNvSpPr>
            <a:spLocks noGrp="1"/>
          </p:cNvSpPr>
          <p:nvPr>
            <p:ph idx="1"/>
          </p:nvPr>
        </p:nvSpPr>
        <p:spPr/>
        <p:txBody>
          <a:bodyPr/>
          <a:lstStyle/>
          <a:p>
            <a:r>
              <a:rPr lang="en-US" dirty="0"/>
              <a:t>Get the host to understand the message you're sending.
Achieving the host's accurate understanding of the message</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extLst>
      <p:ext uri="{BB962C8B-B14F-4D97-AF65-F5344CB8AC3E}">
        <p14:creationId xmlns:p14="http://schemas.microsoft.com/office/powerpoint/2010/main" val="3044767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p:txBody>
          <a:bodyPr/>
          <a:lstStyle/>
          <a:p>
            <a:r>
              <a:rPr lang="en-US" dirty="0"/>
              <a:t>Communication functions</a:t>
            </a:r>
            <a:endParaRPr lang="ru-RU" dirty="0"/>
          </a:p>
        </p:txBody>
      </p:sp>
      <p:sp>
        <p:nvSpPr>
          <p:cNvPr id="20483" name="Содержимое 2"/>
          <p:cNvSpPr>
            <a:spLocks noGrp="1"/>
          </p:cNvSpPr>
          <p:nvPr>
            <p:ph idx="1"/>
          </p:nvPr>
        </p:nvSpPr>
        <p:spPr>
          <a:xfrm>
            <a:off x="533400" y="1857375"/>
            <a:ext cx="8191500" cy="4467225"/>
          </a:xfrm>
        </p:spPr>
        <p:txBody>
          <a:bodyPr/>
          <a:lstStyle/>
          <a:p>
            <a:r>
              <a:rPr lang="en-US" dirty="0"/>
              <a:t>Information function
Motivational function
Control function
Expressive function</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extLst>
      <p:ext uri="{BB962C8B-B14F-4D97-AF65-F5344CB8AC3E}">
        <p14:creationId xmlns:p14="http://schemas.microsoft.com/office/powerpoint/2010/main" val="1857522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6924" y="5061437"/>
            <a:ext cx="7768952" cy="1143000"/>
          </a:xfrm>
        </p:spPr>
        <p:txBody>
          <a:bodyPr/>
          <a:lstStyle/>
          <a:p>
            <a:pPr marL="0" indent="0">
              <a:buNone/>
            </a:pPr>
            <a:r>
              <a:rPr lang="en-US" dirty="0"/>
              <a:t>Communications classification
</a:t>
            </a:r>
            <a:endParaRPr lang="ru-RU" dirty="0"/>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2774524386"/>
              </p:ext>
            </p:extLst>
          </p:nvPr>
        </p:nvGraphicFramePr>
        <p:xfrm>
          <a:off x="395536" y="548680"/>
          <a:ext cx="8345016" cy="4338176"/>
        </p:xfrm>
        <a:graphic>
          <a:graphicData uri="http://schemas.openxmlformats.org/drawingml/2006/table">
            <a:tbl>
              <a:tblPr firstRow="1" bandRow="1">
                <a:tableStyleId>{5C22544A-7EE6-4342-B048-85BDC9FD1C3A}</a:tableStyleId>
              </a:tblPr>
              <a:tblGrid>
                <a:gridCol w="4172508">
                  <a:extLst>
                    <a:ext uri="{9D8B030D-6E8A-4147-A177-3AD203B41FA5}">
                      <a16:colId xmlns:a16="http://schemas.microsoft.com/office/drawing/2014/main" val="20000"/>
                    </a:ext>
                  </a:extLst>
                </a:gridCol>
                <a:gridCol w="4172508">
                  <a:extLst>
                    <a:ext uri="{9D8B030D-6E8A-4147-A177-3AD203B41FA5}">
                      <a16:colId xmlns:a16="http://schemas.microsoft.com/office/drawing/2014/main" val="20001"/>
                    </a:ext>
                  </a:extLst>
                </a:gridCol>
              </a:tblGrid>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Times New Roman" pitchFamily="18" charset="0"/>
                          <a:cs typeface="Times New Roman" pitchFamily="18" charset="0"/>
                        </a:rPr>
                        <a:t>Classification sign</a:t>
                      </a:r>
                      <a:endParaRPr kumimoji="0" lang="ru-RU" sz="2400" b="1" i="0" u="none" strike="noStrike" cap="none" normalizeH="0" baseline="0" dirty="0">
                        <a:ln>
                          <a:noFill/>
                        </a:ln>
                        <a:solidFill>
                          <a:srgbClr val="FFFFFF"/>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Times New Roman" pitchFamily="18" charset="0"/>
                          <a:cs typeface="Times New Roman" pitchFamily="18" charset="0"/>
                        </a:rPr>
                        <a:t>Types of communications</a:t>
                      </a:r>
                      <a:endParaRPr kumimoji="0" lang="ru-RU" sz="2400" b="1" i="0" u="none" strike="noStrike" cap="none" normalizeH="0" baseline="0" dirty="0">
                        <a:ln>
                          <a:noFill/>
                        </a:ln>
                        <a:solidFill>
                          <a:srgbClr val="FFFFFF"/>
                        </a:solidFill>
                        <a:effectLst/>
                        <a:latin typeface="Times New Roman" pitchFamily="18" charset="0"/>
                        <a:cs typeface="Times New Roman" pitchFamily="18" charset="0"/>
                      </a:endParaRPr>
                    </a:p>
                  </a:txBody>
                  <a:tcPr marL="68580" marR="68580" marT="0" marB="0" horzOverflow="overflow"/>
                </a:tc>
                <a:extLst>
                  <a:ext uri="{0D108BD9-81ED-4DB2-BD59-A6C34878D82A}">
                    <a16:rowId xmlns:a16="http://schemas.microsoft.com/office/drawing/2014/main" val="10000"/>
                  </a:ext>
                </a:extLst>
              </a:tr>
              <a:tr h="6145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By the view of the recipient
</a:t>
                      </a:r>
                      <a:endParaRPr kumimoji="0" lang="ru-RU" sz="20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solidFill>
                      <a:srgbClr val="FFC000"/>
                    </a:solidFill>
                  </a:tcPr>
                </a:tc>
                <a:tc>
                  <a:txBody>
                    <a:bodyPr/>
                    <a:lstStyle/>
                    <a:p>
                      <a:pPr marL="0" marR="0" lvl="0" indent="44450" algn="just"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External
</a:t>
                      </a: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Internal</a:t>
                      </a:r>
                      <a:endParaRPr kumimoji="0" lang="ru-RU" sz="20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solidFill>
                      <a:srgbClr val="FFC000"/>
                    </a:solidFill>
                  </a:tcPr>
                </a:tc>
                <a:extLst>
                  <a:ext uri="{0D108BD9-81ED-4DB2-BD59-A6C34878D82A}">
                    <a16:rowId xmlns:a16="http://schemas.microsoft.com/office/drawing/2014/main" val="10001"/>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by means of communications</a:t>
                      </a:r>
                      <a:endParaRPr kumimoji="0" lang="ru-RU" sz="20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Interpersonal
</a:t>
                      </a: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communication by technical means</a:t>
                      </a:r>
                      <a:endParaRPr kumimoji="0" lang="ru-RU" sz="20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solidFill>
                      <a:schemeClr val="accent1">
                        <a:lumMod val="60000"/>
                        <a:lumOff val="40000"/>
                      </a:schemeClr>
                    </a:solidFill>
                  </a:tcPr>
                </a:tc>
                <a:extLst>
                  <a:ext uri="{0D108BD9-81ED-4DB2-BD59-A6C34878D82A}">
                    <a16:rowId xmlns:a16="http://schemas.microsoft.com/office/drawing/2014/main" val="10002"/>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in the direction of communication
</a:t>
                      </a:r>
                      <a:endParaRPr kumimoji="0" lang="ru-RU" sz="20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solidFill>
                      <a:srgbClr val="00B050"/>
                    </a:solidFill>
                  </a:tcPr>
                </a:tc>
                <a:tc>
                  <a:txBody>
                    <a:bodyPr/>
                    <a:lstStyle/>
                    <a:p>
                      <a:pPr marL="4445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vertical (downward, ascending)
</a:t>
                      </a: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Horizontal
</a:t>
                      </a: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Diagonal 
</a:t>
                      </a:r>
                      <a:endParaRPr kumimoji="0" lang="ru-RU" sz="20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solidFill>
                      <a:srgbClr val="00B050"/>
                    </a:solidFill>
                  </a:tcPr>
                </a:tc>
                <a:extLst>
                  <a:ext uri="{0D108BD9-81ED-4DB2-BD59-A6C34878D82A}">
                    <a16:rowId xmlns:a16="http://schemas.microsoft.com/office/drawing/2014/main" val="10003"/>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through the channels of communication
</a:t>
                      </a:r>
                      <a:endParaRPr kumimoji="0" lang="ru-RU" sz="20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solidFill>
                      <a:schemeClr val="accent5">
                        <a:lumMod val="60000"/>
                        <a:lumOff val="40000"/>
                      </a:schemeClr>
                    </a:solidFill>
                  </a:tcPr>
                </a:tc>
                <a:tc>
                  <a:txBody>
                    <a:bodyPr/>
                    <a:lstStyle/>
                    <a:p>
                      <a:pPr marL="0" marR="0" lvl="0" indent="44450" algn="just"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 формальные</a:t>
                      </a:r>
                    </a:p>
                    <a:p>
                      <a:pPr marL="0" marR="0" lvl="0" indent="44450" algn="just"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 неформальные</a:t>
                      </a:r>
                    </a:p>
                  </a:txBody>
                  <a:tcPr marL="68580" marR="68580" marT="0" marB="0" horzOverflow="overflow">
                    <a:solidFill>
                      <a:schemeClr val="accent5">
                        <a:lumMod val="60000"/>
                        <a:lumOff val="40000"/>
                      </a:schemeClr>
                    </a:solidFill>
                  </a:tcPr>
                </a:tc>
                <a:extLst>
                  <a:ext uri="{0D108BD9-81ED-4DB2-BD59-A6C34878D82A}">
                    <a16:rowId xmlns:a16="http://schemas.microsoft.com/office/drawing/2014/main" val="10004"/>
                  </a:ext>
                </a:extLst>
              </a:tr>
              <a:tr h="370840">
                <a:tc>
                  <a:txBody>
                    <a:bodyPr/>
                    <a:lstStyle/>
                    <a:p>
                      <a:pPr rtl="0"/>
                      <a:r>
                        <a:rPr lang="en-US" sz="1800" kern="1200" dirty="0">
                          <a:solidFill>
                            <a:schemeClr val="dk1"/>
                          </a:solidFill>
                          <a:effectLst/>
                          <a:latin typeface="+mn-lt"/>
                          <a:ea typeface="+mn-ea"/>
                          <a:cs typeface="+mn-cs"/>
                        </a:rPr>
                        <a:t>by forms of communication </a:t>
                      </a:r>
                    </a:p>
                  </a:txBody>
                  <a:tcPr marL="68580" marR="68580" marT="0" marB="0" horzOverflow="overflow"/>
                </a:tc>
                <a:tc>
                  <a:txBody>
                    <a:bodyPr/>
                    <a:lstStyle/>
                    <a:p>
                      <a:pPr marL="44450" marR="0" lvl="0" indent="0" algn="just"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Verbal
 Documented
 Nonverbal </a:t>
                      </a:r>
                      <a:endParaRPr kumimoji="0" lang="ru-RU" sz="20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tc>
                <a:extLst>
                  <a:ext uri="{0D108BD9-81ED-4DB2-BD59-A6C34878D82A}">
                    <a16:rowId xmlns:a16="http://schemas.microsoft.com/office/drawing/2014/main" val="10005"/>
                  </a:ext>
                </a:extLst>
              </a:tr>
            </a:tbl>
          </a:graphicData>
        </a:graphic>
      </p:graphicFrame>
      <p:sp>
        <p:nvSpPr>
          <p:cNvPr id="3" name="Управляющая кнопка: далее 2">
            <a:hlinkClick r:id="rId2" action="ppaction://hlinksldjump" highlightClick="1"/>
          </p:cNvPr>
          <p:cNvSpPr/>
          <p:nvPr/>
        </p:nvSpPr>
        <p:spPr>
          <a:xfrm>
            <a:off x="466226" y="5877272"/>
            <a:ext cx="721397" cy="70543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Tree>
    <p:extLst>
      <p:ext uri="{BB962C8B-B14F-4D97-AF65-F5344CB8AC3E}">
        <p14:creationId xmlns:p14="http://schemas.microsoft.com/office/powerpoint/2010/main" val="1224572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539552" y="1003448"/>
            <a:ext cx="6400800" cy="487363"/>
          </a:xfrm>
        </p:spPr>
        <p:txBody>
          <a:bodyPr/>
          <a:lstStyle/>
          <a:p>
            <a:pPr algn="ctr" eaLnBrk="1" hangingPunct="1"/>
            <a:r>
              <a:rPr lang="en-US"/>
              <a:t>Content 
</a:t>
            </a:r>
            <a:endParaRPr lang="en-US" dirty="0">
              <a:solidFill>
                <a:schemeClr val="accent1"/>
              </a:solidFill>
            </a:endParaRPr>
          </a:p>
        </p:txBody>
      </p:sp>
      <p:grpSp>
        <p:nvGrpSpPr>
          <p:cNvPr id="4100" name="Group 3"/>
          <p:cNvGrpSpPr>
            <a:grpSpLocks/>
          </p:cNvGrpSpPr>
          <p:nvPr/>
        </p:nvGrpSpPr>
        <p:grpSpPr bwMode="auto">
          <a:xfrm>
            <a:off x="1828800" y="2024063"/>
            <a:ext cx="762000" cy="665162"/>
            <a:chOff x="1110" y="2656"/>
            <a:chExt cx="1549" cy="1351"/>
          </a:xfrm>
        </p:grpSpPr>
        <p:sp>
          <p:nvSpPr>
            <p:cNvPr id="4126"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ru-RU"/>
            </a:p>
          </p:txBody>
        </p:sp>
        <p:sp>
          <p:nvSpPr>
            <p:cNvPr id="4127"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ru-RU"/>
            </a:p>
          </p:txBody>
        </p:sp>
        <p:sp>
          <p:nvSpPr>
            <p:cNvPr id="40966"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defRPr/>
              </a:pPr>
              <a:endParaRPr lang="ru-RU" dirty="0"/>
            </a:p>
          </p:txBody>
        </p:sp>
      </p:grpSp>
      <p:grpSp>
        <p:nvGrpSpPr>
          <p:cNvPr id="4101" name="Group 7"/>
          <p:cNvGrpSpPr>
            <a:grpSpLocks/>
          </p:cNvGrpSpPr>
          <p:nvPr/>
        </p:nvGrpSpPr>
        <p:grpSpPr bwMode="auto">
          <a:xfrm>
            <a:off x="1828800" y="2938463"/>
            <a:ext cx="762000" cy="665162"/>
            <a:chOff x="3174" y="2656"/>
            <a:chExt cx="1549" cy="1351"/>
          </a:xfrm>
        </p:grpSpPr>
        <p:sp>
          <p:nvSpPr>
            <p:cNvPr id="4123"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ru-RU"/>
            </a:p>
          </p:txBody>
        </p:sp>
        <p:sp>
          <p:nvSpPr>
            <p:cNvPr id="4124"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ru-RU"/>
            </a:p>
          </p:txBody>
        </p:sp>
        <p:sp>
          <p:nvSpPr>
            <p:cNvPr id="40970" name="AutoShape 10"/>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defRPr/>
              </a:pPr>
              <a:endParaRPr lang="ru-RU" dirty="0"/>
            </a:p>
          </p:txBody>
        </p:sp>
      </p:grpSp>
      <p:sp>
        <p:nvSpPr>
          <p:cNvPr id="4102" name="Line 11"/>
          <p:cNvSpPr>
            <a:spLocks noChangeShapeType="1"/>
          </p:cNvSpPr>
          <p:nvPr/>
        </p:nvSpPr>
        <p:spPr bwMode="auto">
          <a:xfrm>
            <a:off x="2438400" y="2633663"/>
            <a:ext cx="4800600" cy="0"/>
          </a:xfrm>
          <a:prstGeom prst="line">
            <a:avLst/>
          </a:prstGeom>
          <a:noFill/>
          <a:ln w="25400">
            <a:solidFill>
              <a:schemeClr val="tx2"/>
            </a:solidFill>
            <a:prstDash val="sysDot"/>
            <a:round/>
            <a:headEnd/>
            <a:tailEnd type="oval" w="med" len="med"/>
          </a:ln>
        </p:spPr>
        <p:txBody>
          <a:bodyPr wrap="none" anchor="ctr"/>
          <a:lstStyle/>
          <a:p>
            <a:endParaRPr lang="ru-RU"/>
          </a:p>
        </p:txBody>
      </p:sp>
      <p:sp>
        <p:nvSpPr>
          <p:cNvPr id="4103" name="Text Box 12"/>
          <p:cNvSpPr txBox="1">
            <a:spLocks noChangeArrowheads="1"/>
          </p:cNvSpPr>
          <p:nvPr/>
        </p:nvSpPr>
        <p:spPr bwMode="auto">
          <a:xfrm>
            <a:off x="2565400" y="2071688"/>
            <a:ext cx="6022803" cy="461665"/>
          </a:xfrm>
          <a:prstGeom prst="rect">
            <a:avLst/>
          </a:prstGeom>
          <a:noFill/>
          <a:ln w="9525" algn="ctr">
            <a:noFill/>
            <a:miter lim="800000"/>
            <a:headEnd/>
            <a:tailEnd/>
          </a:ln>
        </p:spPr>
        <p:txBody>
          <a:bodyPr wrap="none">
            <a:spAutoFit/>
          </a:bodyPr>
          <a:lstStyle/>
          <a:p>
            <a:pPr eaLnBrk="0" hangingPunct="0"/>
            <a:r>
              <a:rPr lang="en-US" sz="2400" dirty="0">
                <a:hlinkClick r:id="rId3" action="ppaction://hlinksldjump"/>
              </a:rPr>
              <a:t>Communications in the </a:t>
            </a:r>
            <a:r>
              <a:rPr lang="en-US" sz="2400" dirty="0" err="1">
                <a:hlinkClick r:id="rId3" action="ppaction://hlinksldjump"/>
              </a:rPr>
              <a:t>magament</a:t>
            </a:r>
            <a:r>
              <a:rPr lang="en-US" sz="2400" dirty="0">
                <a:hlinkClick r:id="rId3" action="ppaction://hlinksldjump"/>
              </a:rPr>
              <a:t> process</a:t>
            </a:r>
            <a:endParaRPr lang="en-US" sz="2400" dirty="0">
              <a:solidFill>
                <a:schemeClr val="tx2"/>
              </a:solidFill>
            </a:endParaRPr>
          </a:p>
        </p:txBody>
      </p:sp>
      <p:sp>
        <p:nvSpPr>
          <p:cNvPr id="4104" name="Text Box 13"/>
          <p:cNvSpPr txBox="1">
            <a:spLocks noChangeArrowheads="1"/>
          </p:cNvSpPr>
          <p:nvPr/>
        </p:nvSpPr>
        <p:spPr bwMode="gray">
          <a:xfrm>
            <a:off x="2025650" y="2122488"/>
            <a:ext cx="354013" cy="457200"/>
          </a:xfrm>
          <a:prstGeom prst="rect">
            <a:avLst/>
          </a:prstGeom>
          <a:noFill/>
          <a:ln w="9525" algn="ctr">
            <a:noFill/>
            <a:miter lim="800000"/>
            <a:headEnd/>
            <a:tailEnd/>
          </a:ln>
        </p:spPr>
        <p:txBody>
          <a:bodyPr wrap="none">
            <a:spAutoFit/>
          </a:bodyPr>
          <a:lstStyle/>
          <a:p>
            <a:pPr algn="ctr" eaLnBrk="0" hangingPunct="0"/>
            <a:r>
              <a:rPr lang="en-US" sz="2400" b="1">
                <a:solidFill>
                  <a:schemeClr val="bg1"/>
                </a:solidFill>
              </a:rPr>
              <a:t>1</a:t>
            </a:r>
          </a:p>
        </p:txBody>
      </p:sp>
      <p:sp>
        <p:nvSpPr>
          <p:cNvPr id="4105" name="Line 14"/>
          <p:cNvSpPr>
            <a:spLocks noChangeShapeType="1"/>
          </p:cNvSpPr>
          <p:nvPr/>
        </p:nvSpPr>
        <p:spPr bwMode="auto">
          <a:xfrm>
            <a:off x="2438400" y="3548063"/>
            <a:ext cx="4800600" cy="0"/>
          </a:xfrm>
          <a:prstGeom prst="line">
            <a:avLst/>
          </a:prstGeom>
          <a:noFill/>
          <a:ln w="25400">
            <a:solidFill>
              <a:schemeClr val="tx2"/>
            </a:solidFill>
            <a:prstDash val="sysDot"/>
            <a:round/>
            <a:headEnd/>
            <a:tailEnd type="oval" w="med" len="med"/>
          </a:ln>
        </p:spPr>
        <p:txBody>
          <a:bodyPr wrap="none" anchor="ctr"/>
          <a:lstStyle/>
          <a:p>
            <a:endParaRPr lang="ru-RU"/>
          </a:p>
        </p:txBody>
      </p:sp>
      <p:sp>
        <p:nvSpPr>
          <p:cNvPr id="4106" name="Text Box 15"/>
          <p:cNvSpPr txBox="1">
            <a:spLocks noChangeArrowheads="1"/>
          </p:cNvSpPr>
          <p:nvPr/>
        </p:nvSpPr>
        <p:spPr bwMode="auto">
          <a:xfrm>
            <a:off x="2643188" y="3014663"/>
            <a:ext cx="3658117" cy="461665"/>
          </a:xfrm>
          <a:prstGeom prst="rect">
            <a:avLst/>
          </a:prstGeom>
          <a:noFill/>
          <a:ln w="9525" algn="ctr">
            <a:noFill/>
            <a:miter lim="800000"/>
            <a:headEnd/>
            <a:tailEnd/>
          </a:ln>
        </p:spPr>
        <p:txBody>
          <a:bodyPr wrap="none">
            <a:spAutoFit/>
          </a:bodyPr>
          <a:lstStyle/>
          <a:p>
            <a:pPr eaLnBrk="0" hangingPunct="0"/>
            <a:r>
              <a:rPr lang="en-US" sz="2400" dirty="0">
                <a:hlinkClick r:id="rId3" action="ppaction://hlinksldjump"/>
              </a:rPr>
              <a:t>Communication</a:t>
            </a:r>
            <a:r>
              <a:rPr lang="ru-RU" sz="2400" dirty="0">
                <a:hlinkClick r:id="rId4" action="ppaction://hlinksldjump"/>
              </a:rPr>
              <a:t> </a:t>
            </a:r>
            <a:r>
              <a:rPr lang="en-US" sz="2400" dirty="0">
                <a:hlinkClick r:id="rId3" action="ppaction://hlinksldjump"/>
              </a:rPr>
              <a:t>process</a:t>
            </a:r>
            <a:r>
              <a:rPr lang="ru-RU" sz="2400" dirty="0">
                <a:hlinkClick r:id="rId4" action="ppaction://hlinksldjump"/>
              </a:rPr>
              <a:t> </a:t>
            </a:r>
            <a:endParaRPr lang="en-US" sz="2400" dirty="0">
              <a:solidFill>
                <a:schemeClr val="tx2"/>
              </a:solidFill>
            </a:endParaRPr>
          </a:p>
        </p:txBody>
      </p:sp>
      <p:sp>
        <p:nvSpPr>
          <p:cNvPr id="4107" name="Text Box 16"/>
          <p:cNvSpPr txBox="1">
            <a:spLocks noChangeArrowheads="1"/>
          </p:cNvSpPr>
          <p:nvPr/>
        </p:nvSpPr>
        <p:spPr bwMode="gray">
          <a:xfrm>
            <a:off x="2025650" y="3036888"/>
            <a:ext cx="354013" cy="457200"/>
          </a:xfrm>
          <a:prstGeom prst="rect">
            <a:avLst/>
          </a:prstGeom>
          <a:noFill/>
          <a:ln w="9525" algn="ctr">
            <a:noFill/>
            <a:miter lim="800000"/>
            <a:headEnd/>
            <a:tailEnd/>
          </a:ln>
        </p:spPr>
        <p:txBody>
          <a:bodyPr wrap="none">
            <a:spAutoFit/>
          </a:bodyPr>
          <a:lstStyle/>
          <a:p>
            <a:pPr algn="ctr" eaLnBrk="0" hangingPunct="0"/>
            <a:r>
              <a:rPr lang="en-US" sz="2400" b="1">
                <a:solidFill>
                  <a:schemeClr val="bg1"/>
                </a:solidFill>
              </a:rPr>
              <a:t>2</a:t>
            </a:r>
          </a:p>
        </p:txBody>
      </p:sp>
      <p:grpSp>
        <p:nvGrpSpPr>
          <p:cNvPr id="4108" name="Group 17"/>
          <p:cNvGrpSpPr>
            <a:grpSpLocks/>
          </p:cNvGrpSpPr>
          <p:nvPr/>
        </p:nvGrpSpPr>
        <p:grpSpPr bwMode="auto">
          <a:xfrm>
            <a:off x="1828800" y="3830638"/>
            <a:ext cx="762000" cy="665162"/>
            <a:chOff x="1110" y="2656"/>
            <a:chExt cx="1549" cy="1351"/>
          </a:xfrm>
        </p:grpSpPr>
        <p:sp>
          <p:nvSpPr>
            <p:cNvPr id="4120"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ru-RU"/>
            </a:p>
          </p:txBody>
        </p:sp>
        <p:sp>
          <p:nvSpPr>
            <p:cNvPr id="4121"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ru-RU"/>
            </a:p>
          </p:txBody>
        </p:sp>
        <p:sp>
          <p:nvSpPr>
            <p:cNvPr id="40980"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defRPr/>
              </a:pPr>
              <a:endParaRPr lang="ru-RU" dirty="0"/>
            </a:p>
          </p:txBody>
        </p:sp>
      </p:grpSp>
      <p:grpSp>
        <p:nvGrpSpPr>
          <p:cNvPr id="4109" name="Group 21"/>
          <p:cNvGrpSpPr>
            <a:grpSpLocks/>
          </p:cNvGrpSpPr>
          <p:nvPr/>
        </p:nvGrpSpPr>
        <p:grpSpPr bwMode="auto">
          <a:xfrm>
            <a:off x="1828800" y="4745038"/>
            <a:ext cx="762000" cy="665162"/>
            <a:chOff x="3174" y="2656"/>
            <a:chExt cx="1549" cy="1351"/>
          </a:xfrm>
        </p:grpSpPr>
        <p:sp>
          <p:nvSpPr>
            <p:cNvPr id="4117" name="AutoShape 22"/>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ru-RU"/>
            </a:p>
          </p:txBody>
        </p:sp>
        <p:sp>
          <p:nvSpPr>
            <p:cNvPr id="4118" name="AutoShape 2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ru-RU"/>
            </a:p>
          </p:txBody>
        </p:sp>
        <p:sp>
          <p:nvSpPr>
            <p:cNvPr id="40984" name="AutoShape 24"/>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defRPr/>
              </a:pPr>
              <a:endParaRPr lang="ru-RU" dirty="0"/>
            </a:p>
          </p:txBody>
        </p:sp>
      </p:grpSp>
      <p:sp>
        <p:nvSpPr>
          <p:cNvPr id="4110" name="Line 25"/>
          <p:cNvSpPr>
            <a:spLocks noChangeShapeType="1"/>
          </p:cNvSpPr>
          <p:nvPr/>
        </p:nvSpPr>
        <p:spPr bwMode="auto">
          <a:xfrm>
            <a:off x="2438400" y="4440238"/>
            <a:ext cx="4800600" cy="0"/>
          </a:xfrm>
          <a:prstGeom prst="line">
            <a:avLst/>
          </a:prstGeom>
          <a:noFill/>
          <a:ln w="25400">
            <a:solidFill>
              <a:schemeClr val="tx2"/>
            </a:solidFill>
            <a:prstDash val="sysDot"/>
            <a:round/>
            <a:headEnd/>
            <a:tailEnd type="oval" w="med" len="med"/>
          </a:ln>
        </p:spPr>
        <p:txBody>
          <a:bodyPr wrap="none" anchor="ctr"/>
          <a:lstStyle/>
          <a:p>
            <a:endParaRPr lang="ru-RU"/>
          </a:p>
        </p:txBody>
      </p:sp>
      <p:sp>
        <p:nvSpPr>
          <p:cNvPr id="4111" name="Text Box 26"/>
          <p:cNvSpPr txBox="1">
            <a:spLocks noChangeArrowheads="1"/>
          </p:cNvSpPr>
          <p:nvPr/>
        </p:nvSpPr>
        <p:spPr bwMode="auto">
          <a:xfrm>
            <a:off x="2643188" y="3824288"/>
            <a:ext cx="4857750" cy="461665"/>
          </a:xfrm>
          <a:prstGeom prst="rect">
            <a:avLst/>
          </a:prstGeom>
          <a:noFill/>
          <a:ln w="9525" algn="ctr">
            <a:noFill/>
            <a:miter lim="800000"/>
            <a:headEnd/>
            <a:tailEnd/>
          </a:ln>
        </p:spPr>
        <p:txBody>
          <a:bodyPr>
            <a:spAutoFit/>
          </a:bodyPr>
          <a:lstStyle/>
          <a:p>
            <a:pPr eaLnBrk="0" hangingPunct="0"/>
            <a:r>
              <a:rPr lang="en-US" sz="2400" dirty="0">
                <a:hlinkClick r:id="" action="ppaction://noaction"/>
              </a:rPr>
              <a:t>Conflict </a:t>
            </a:r>
            <a:r>
              <a:rPr lang="ru-RU" sz="2400" dirty="0">
                <a:hlinkClick r:id="" action="ppaction://noaction"/>
              </a:rPr>
              <a:t> </a:t>
            </a:r>
            <a:r>
              <a:rPr lang="en-US" sz="2400" dirty="0">
                <a:hlinkClick r:id="" action="ppaction://noaction"/>
              </a:rPr>
              <a:t>in the </a:t>
            </a:r>
            <a:r>
              <a:rPr lang="en-US" sz="2400" dirty="0" err="1">
                <a:hlinkClick r:id="" action="ppaction://noaction"/>
              </a:rPr>
              <a:t>organizacion</a:t>
            </a:r>
            <a:endParaRPr lang="en-US" sz="2400" dirty="0">
              <a:solidFill>
                <a:schemeClr val="tx2"/>
              </a:solidFill>
            </a:endParaRPr>
          </a:p>
        </p:txBody>
      </p:sp>
      <p:sp>
        <p:nvSpPr>
          <p:cNvPr id="4112" name="Text Box 27"/>
          <p:cNvSpPr txBox="1">
            <a:spLocks noChangeArrowheads="1"/>
          </p:cNvSpPr>
          <p:nvPr/>
        </p:nvSpPr>
        <p:spPr bwMode="gray">
          <a:xfrm>
            <a:off x="2025650" y="3929063"/>
            <a:ext cx="354013" cy="457200"/>
          </a:xfrm>
          <a:prstGeom prst="rect">
            <a:avLst/>
          </a:prstGeom>
          <a:noFill/>
          <a:ln w="9525" algn="ctr">
            <a:noFill/>
            <a:miter lim="800000"/>
            <a:headEnd/>
            <a:tailEnd/>
          </a:ln>
        </p:spPr>
        <p:txBody>
          <a:bodyPr wrap="none">
            <a:spAutoFit/>
          </a:bodyPr>
          <a:lstStyle/>
          <a:p>
            <a:pPr algn="ctr" eaLnBrk="0" hangingPunct="0"/>
            <a:r>
              <a:rPr lang="en-US" sz="2400" b="1">
                <a:solidFill>
                  <a:schemeClr val="bg1"/>
                </a:solidFill>
              </a:rPr>
              <a:t>3</a:t>
            </a:r>
          </a:p>
        </p:txBody>
      </p:sp>
      <p:sp>
        <p:nvSpPr>
          <p:cNvPr id="4113" name="Line 28"/>
          <p:cNvSpPr>
            <a:spLocks noChangeShapeType="1"/>
          </p:cNvSpPr>
          <p:nvPr/>
        </p:nvSpPr>
        <p:spPr bwMode="auto">
          <a:xfrm>
            <a:off x="2438400" y="5354638"/>
            <a:ext cx="4800600" cy="0"/>
          </a:xfrm>
          <a:prstGeom prst="line">
            <a:avLst/>
          </a:prstGeom>
          <a:noFill/>
          <a:ln w="25400">
            <a:solidFill>
              <a:schemeClr val="tx2"/>
            </a:solidFill>
            <a:prstDash val="sysDot"/>
            <a:round/>
            <a:headEnd/>
            <a:tailEnd type="oval" w="med" len="med"/>
          </a:ln>
        </p:spPr>
        <p:txBody>
          <a:bodyPr wrap="none" anchor="ctr"/>
          <a:lstStyle/>
          <a:p>
            <a:endParaRPr lang="ru-RU"/>
          </a:p>
        </p:txBody>
      </p:sp>
      <p:sp>
        <p:nvSpPr>
          <p:cNvPr id="4114" name="Text Box 29"/>
          <p:cNvSpPr txBox="1">
            <a:spLocks noChangeArrowheads="1"/>
          </p:cNvSpPr>
          <p:nvPr/>
        </p:nvSpPr>
        <p:spPr bwMode="auto">
          <a:xfrm>
            <a:off x="2643188" y="4821238"/>
            <a:ext cx="3405099" cy="830997"/>
          </a:xfrm>
          <a:prstGeom prst="rect">
            <a:avLst/>
          </a:prstGeom>
          <a:noFill/>
          <a:ln w="9525" algn="ctr">
            <a:noFill/>
            <a:miter lim="800000"/>
            <a:headEnd/>
            <a:tailEnd/>
          </a:ln>
        </p:spPr>
        <p:txBody>
          <a:bodyPr wrap="none">
            <a:spAutoFit/>
          </a:bodyPr>
          <a:lstStyle/>
          <a:p>
            <a:pPr eaLnBrk="0" hangingPunct="0"/>
            <a:r>
              <a:rPr lang="en-US" sz="2400" u="sng" dirty="0">
                <a:solidFill>
                  <a:schemeClr val="tx2">
                    <a:lumMod val="60000"/>
                    <a:lumOff val="40000"/>
                  </a:schemeClr>
                </a:solidFill>
              </a:rPr>
              <a:t>Negotiations, mediation</a:t>
            </a:r>
            <a:r>
              <a:rPr lang="en-US" sz="2400" dirty="0"/>
              <a:t>
</a:t>
            </a:r>
            <a:endParaRPr lang="en-US" sz="2400" dirty="0">
              <a:solidFill>
                <a:schemeClr val="tx2"/>
              </a:solidFill>
            </a:endParaRPr>
          </a:p>
        </p:txBody>
      </p:sp>
      <p:sp>
        <p:nvSpPr>
          <p:cNvPr id="4115" name="Text Box 30"/>
          <p:cNvSpPr txBox="1">
            <a:spLocks noChangeArrowheads="1"/>
          </p:cNvSpPr>
          <p:nvPr/>
        </p:nvSpPr>
        <p:spPr bwMode="gray">
          <a:xfrm>
            <a:off x="2025650" y="4843463"/>
            <a:ext cx="354013" cy="457200"/>
          </a:xfrm>
          <a:prstGeom prst="rect">
            <a:avLst/>
          </a:prstGeom>
          <a:noFill/>
          <a:ln w="9525" algn="ctr">
            <a:noFill/>
            <a:miter lim="800000"/>
            <a:headEnd/>
            <a:tailEnd/>
          </a:ln>
        </p:spPr>
        <p:txBody>
          <a:bodyPr wrap="none">
            <a:spAutoFit/>
          </a:bodyPr>
          <a:lstStyle/>
          <a:p>
            <a:pPr algn="ctr" eaLnBrk="0" hangingPunct="0"/>
            <a:r>
              <a:rPr lang="en-US" sz="2400" b="1">
                <a:solidFill>
                  <a:schemeClr val="bg1"/>
                </a:solidFill>
              </a:rPr>
              <a:t>4</a:t>
            </a:r>
          </a:p>
        </p:txBody>
      </p:sp>
      <p:sp>
        <p:nvSpPr>
          <p:cNvPr id="4116" name="Text Box 32"/>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ru-RU"/>
          </a:p>
        </p:txBody>
      </p:sp>
      <p:sp>
        <p:nvSpPr>
          <p:cNvPr id="33" name="Прямоугольник 32"/>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p:txBody>
          <a:bodyPr/>
          <a:lstStyle/>
          <a:p>
            <a:r>
              <a:rPr lang="en-US" dirty="0"/>
              <a:t>Types of communications
</a:t>
            </a:r>
            <a:endParaRPr lang="ru-RU" dirty="0"/>
          </a:p>
        </p:txBody>
      </p:sp>
      <p:sp>
        <p:nvSpPr>
          <p:cNvPr id="22531" name="Содержимое 2"/>
          <p:cNvSpPr>
            <a:spLocks noGrp="1"/>
          </p:cNvSpPr>
          <p:nvPr>
            <p:ph idx="1"/>
          </p:nvPr>
        </p:nvSpPr>
        <p:spPr/>
        <p:txBody>
          <a:bodyPr/>
          <a:lstStyle/>
          <a:p>
            <a:pPr>
              <a:buNone/>
            </a:pPr>
            <a:r>
              <a:rPr lang="ru-RU" sz="2400" b="1" dirty="0"/>
              <a:t>	</a:t>
            </a:r>
            <a:r>
              <a:rPr lang="en-US" sz="2400" b="1" dirty="0">
                <a:solidFill>
                  <a:srgbClr val="FFC000"/>
                </a:solidFill>
              </a:rPr>
              <a:t>Communication by form of communication</a:t>
            </a:r>
            <a:r>
              <a:rPr lang="ru-RU" sz="2400" b="1" dirty="0">
                <a:solidFill>
                  <a:srgbClr val="FFC000"/>
                </a:solidFill>
              </a:rPr>
              <a:t>:</a:t>
            </a:r>
            <a:endParaRPr lang="ru-RU" sz="2400" dirty="0">
              <a:solidFill>
                <a:srgbClr val="FFC000"/>
              </a:solidFill>
            </a:endParaRPr>
          </a:p>
          <a:p>
            <a:r>
              <a:rPr lang="en-US" sz="2400" b="1" dirty="0"/>
              <a:t>Verbal communications </a:t>
            </a:r>
            <a:r>
              <a:rPr lang="ru-RU" sz="2400" dirty="0"/>
              <a:t>– </a:t>
            </a:r>
            <a:r>
              <a:rPr lang="en-US" sz="2400" dirty="0"/>
              <a:t>communication through spoken language as a coding system.
</a:t>
            </a:r>
            <a:r>
              <a:rPr lang="en-US" sz="2400" b="1" dirty="0"/>
              <a:t>Non-verbal communications</a:t>
            </a:r>
            <a:r>
              <a:rPr lang="ru-RU" sz="2400" dirty="0"/>
              <a:t>– </a:t>
            </a:r>
            <a:r>
              <a:rPr lang="en-US" sz="2400" dirty="0"/>
              <a:t>messages sent by the sender without the use of spoken language as a coding system, such as gestures, </a:t>
            </a:r>
            <a:r>
              <a:rPr lang="en-US" sz="2400" dirty="0" err="1"/>
              <a:t>miki</a:t>
            </a:r>
            <a:r>
              <a:rPr lang="en-US" sz="2400" dirty="0"/>
              <a:t>, poses, gaze, manners. They act as a means of communication to the extent that their content can be interpreted by others.</a:t>
            </a:r>
            <a:endParaRPr lang="ru-RU" sz="2400"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Содержимое 2"/>
          <p:cNvSpPr>
            <a:spLocks noGrp="1"/>
          </p:cNvSpPr>
          <p:nvPr>
            <p:ph idx="1"/>
          </p:nvPr>
        </p:nvSpPr>
        <p:spPr/>
        <p:txBody>
          <a:bodyPr/>
          <a:lstStyle/>
          <a:p>
            <a:pPr>
              <a:buNone/>
            </a:pPr>
            <a:r>
              <a:rPr lang="ru-RU" sz="2000" b="1" dirty="0"/>
              <a:t>	</a:t>
            </a:r>
            <a:r>
              <a:rPr lang="en-US" sz="2400" b="1" dirty="0">
                <a:solidFill>
                  <a:srgbClr val="FFC000"/>
                </a:solidFill>
              </a:rPr>
              <a:t>Communication through communication channels:</a:t>
            </a:r>
            <a:endParaRPr lang="ru-RU" sz="2400" dirty="0">
              <a:solidFill>
                <a:srgbClr val="FFC000"/>
              </a:solidFill>
            </a:endParaRPr>
          </a:p>
          <a:p>
            <a:r>
              <a:rPr lang="en-US" sz="2000" b="1" dirty="0"/>
              <a:t>Formal communications </a:t>
            </a:r>
            <a:r>
              <a:rPr lang="en-US" sz="2000" dirty="0"/>
              <a:t>allow for the ordering and control of information flows. Formal communication channels are widely used in organizations with a hierarchical governance structure. They are defined by existing regulations:
1)Organizational (e.g. organizational structure scheme);
2) Functional (e.g. department and service provision containing the "Relationships between units" section).
</a:t>
            </a:r>
            <a:r>
              <a:rPr lang="en-US" sz="2000" b="1" dirty="0"/>
              <a:t>Informal communications</a:t>
            </a:r>
            <a:r>
              <a:rPr lang="ru-RU" sz="2000" dirty="0"/>
              <a:t>– </a:t>
            </a:r>
            <a:r>
              <a:rPr lang="en-US" sz="2000" dirty="0"/>
              <a:t>social interactions between people, reflecting the expression of the human need for communication. They complement formal communication.</a:t>
            </a:r>
            <a:endParaRPr lang="ru-RU" sz="1800" dirty="0"/>
          </a:p>
          <a:p>
            <a:endParaRPr lang="ru-RU" sz="2000" dirty="0"/>
          </a:p>
        </p:txBody>
      </p:sp>
      <p:sp>
        <p:nvSpPr>
          <p:cNvPr id="23556" name="Заголовок 1"/>
          <p:cNvSpPr>
            <a:spLocks noGrp="1"/>
          </p:cNvSpPr>
          <p:nvPr>
            <p:ph type="title"/>
          </p:nvPr>
        </p:nvSpPr>
        <p:spPr/>
        <p:txBody>
          <a:bodyPr/>
          <a:lstStyle/>
          <a:p>
            <a:r>
              <a:rPr lang="en-US"/>
              <a:t>Types of communications
</a:t>
            </a:r>
            <a:endParaRPr lang="ru-RU"/>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Содержимое 2"/>
          <p:cNvSpPr>
            <a:spLocks noGrp="1"/>
          </p:cNvSpPr>
          <p:nvPr>
            <p:ph idx="1"/>
          </p:nvPr>
        </p:nvSpPr>
        <p:spPr>
          <a:xfrm>
            <a:off x="142875" y="1214438"/>
            <a:ext cx="9001125" cy="5110162"/>
          </a:xfrm>
        </p:spPr>
        <p:txBody>
          <a:bodyPr/>
          <a:lstStyle/>
          <a:p>
            <a:pPr>
              <a:buNone/>
            </a:pPr>
            <a:r>
              <a:rPr lang="ru-RU" sz="2000" b="1" dirty="0"/>
              <a:t>	</a:t>
            </a:r>
            <a:r>
              <a:rPr lang="en-US" sz="2200" b="1" dirty="0">
                <a:solidFill>
                  <a:srgbClr val="FFC000"/>
                </a:solidFill>
              </a:rPr>
              <a:t>Communications depending on the spatial location of the channels and the direction of communication:
</a:t>
            </a:r>
            <a:r>
              <a:rPr lang="en-US" sz="2000" b="1" dirty="0"/>
              <a:t>Descending communications </a:t>
            </a:r>
            <a:r>
              <a:rPr lang="ru-RU" sz="2000" dirty="0"/>
              <a:t>– </a:t>
            </a:r>
            <a:r>
              <a:rPr lang="en-US" sz="2000" dirty="0"/>
              <a:t>communications directed from top to bottom- from the manager to the subordinates.</a:t>
            </a:r>
            <a:endParaRPr lang="ru-RU" sz="2000" dirty="0"/>
          </a:p>
          <a:p>
            <a:r>
              <a:rPr lang="en-US" sz="2000" b="1" dirty="0"/>
              <a:t>Rising Communications </a:t>
            </a:r>
            <a:r>
              <a:rPr lang="en-US" sz="2000" dirty="0" err="1"/>
              <a:t>Communications</a:t>
            </a:r>
            <a:r>
              <a:rPr lang="en-US" sz="2000" dirty="0"/>
              <a:t> from the bottom up, from subordinates to the leader.
</a:t>
            </a:r>
            <a:r>
              <a:rPr lang="en-US" sz="2000" b="1" dirty="0"/>
              <a:t>Horizontal communications </a:t>
            </a:r>
            <a:r>
              <a:rPr lang="en-US" sz="2000" dirty="0"/>
              <a:t>(horizontally) - communications aimed at coordinating and integrating the activities of employees of different departments and departments at the same levels of the hierarchy to achieve the goals of the organization; contribute to the efficiency of the organization's resources.
</a:t>
            </a:r>
            <a:r>
              <a:rPr lang="en-US" sz="2000" b="1" dirty="0"/>
              <a:t>Diagonal communications </a:t>
            </a:r>
            <a:r>
              <a:rPr lang="en-US" sz="2000" dirty="0"/>
              <a:t>(diagonally) - communications carried out by employees of departments and departments of different levels of hierarchy. They are used when communication by employees of the organization is difficult in other ways.</a:t>
            </a:r>
            <a:br>
              <a:rPr lang="en-US" sz="2000" dirty="0"/>
            </a:br>
            <a:endParaRPr lang="ru-RU" sz="2000" dirty="0"/>
          </a:p>
        </p:txBody>
      </p:sp>
      <p:sp>
        <p:nvSpPr>
          <p:cNvPr id="24580" name="Заголовок 1"/>
          <p:cNvSpPr>
            <a:spLocks noGrp="1"/>
          </p:cNvSpPr>
          <p:nvPr>
            <p:ph type="title"/>
          </p:nvPr>
        </p:nvSpPr>
        <p:spPr/>
        <p:txBody>
          <a:bodyPr/>
          <a:lstStyle/>
          <a:p>
            <a:r>
              <a:rPr lang="en-US" dirty="0"/>
              <a:t>Types of communications
</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Содержимое 2"/>
          <p:cNvSpPr>
            <a:spLocks noGrp="1"/>
          </p:cNvSpPr>
          <p:nvPr>
            <p:ph idx="1"/>
          </p:nvPr>
        </p:nvSpPr>
        <p:spPr/>
        <p:txBody>
          <a:bodyPr/>
          <a:lstStyle/>
          <a:p>
            <a:pPr>
              <a:buNone/>
            </a:pPr>
            <a:r>
              <a:rPr lang="ru-RU" sz="2400" b="1" dirty="0"/>
              <a:t>	</a:t>
            </a:r>
            <a:r>
              <a:rPr lang="en-US" sz="2400" b="1" dirty="0">
                <a:solidFill>
                  <a:srgbClr val="FFC000"/>
                </a:solidFill>
              </a:rPr>
              <a:t>Nonverbal communications:
</a:t>
            </a:r>
            <a:r>
              <a:rPr lang="en-US" sz="2000" dirty="0"/>
              <a:t>Nonverbal behavior of a person is connected with his psychological state and serves as a means of his expression. Nonverbal behavior helps to create the image of a communication partner.
Non-verbal communication is based on information sent by the sender without the use of words. 
</a:t>
            </a:r>
            <a:r>
              <a:rPr lang="en-US" sz="2000" b="1" dirty="0"/>
              <a:t> Main purpose </a:t>
            </a:r>
            <a:r>
              <a:rPr lang="ru-RU" sz="2000" dirty="0"/>
              <a:t>- </a:t>
            </a:r>
            <a:r>
              <a:rPr lang="en-US" sz="2000" dirty="0"/>
              <a:t>addition and substitution of speech, reflection of the emotional states of the participants in the communication process. It helps to hone, adjust the understanding of verbal communication, strengthens the emotional saturation of what is said.
 Nonverbal behavior maintains an optimal level of psychological intimacy between those communicating. Acts as a status-role relationship indicator</a:t>
            </a:r>
            <a:r>
              <a:rPr lang="ru-RU" sz="2000" dirty="0"/>
              <a:t>.</a:t>
            </a:r>
          </a:p>
          <a:p>
            <a:endParaRPr lang="ru-RU" sz="2000" dirty="0"/>
          </a:p>
        </p:txBody>
      </p:sp>
      <p:sp>
        <p:nvSpPr>
          <p:cNvPr id="25604" name="Заголовок 1"/>
          <p:cNvSpPr>
            <a:spLocks noGrp="1"/>
          </p:cNvSpPr>
          <p:nvPr>
            <p:ph type="title"/>
          </p:nvPr>
        </p:nvSpPr>
        <p:spPr/>
        <p:txBody>
          <a:bodyPr/>
          <a:lstStyle/>
          <a:p>
            <a:r>
              <a:rPr lang="en-US" dirty="0"/>
              <a:t>Types of communications
</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extLst>
      <p:ext uri="{BB962C8B-B14F-4D97-AF65-F5344CB8AC3E}">
        <p14:creationId xmlns:p14="http://schemas.microsoft.com/office/powerpoint/2010/main" val="2381466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p:txBody>
          <a:bodyPr/>
          <a:lstStyle/>
          <a:p>
            <a:pPr eaLnBrk="1" hangingPunct="1"/>
            <a:r>
              <a:rPr lang="en-US" dirty="0"/>
              <a:t>Communication networks
</a:t>
            </a:r>
            <a:endParaRPr lang="ru-RU" dirty="0"/>
          </a:p>
        </p:txBody>
      </p:sp>
      <p:sp>
        <p:nvSpPr>
          <p:cNvPr id="26627" name="Содержимое 2"/>
          <p:cNvSpPr>
            <a:spLocks noGrp="1"/>
          </p:cNvSpPr>
          <p:nvPr>
            <p:ph idx="1"/>
          </p:nvPr>
        </p:nvSpPr>
        <p:spPr>
          <a:xfrm>
            <a:off x="533400" y="2071688"/>
            <a:ext cx="8191500" cy="4252912"/>
          </a:xfrm>
        </p:spPr>
        <p:txBody>
          <a:bodyPr/>
          <a:lstStyle/>
          <a:p>
            <a:pPr eaLnBrk="1" hangingPunct="1"/>
            <a:r>
              <a:rPr lang="en-US" dirty="0"/>
              <a:t>Connect the participants of the communication process in a certain way through information flows.
Include streams of messages, or signals, between two or more individuals</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AutoShape 3"/>
          <p:cNvSpPr>
            <a:spLocks noChangeArrowheads="1"/>
          </p:cNvSpPr>
          <p:nvPr/>
        </p:nvSpPr>
        <p:spPr bwMode="auto">
          <a:xfrm>
            <a:off x="5429250" y="2786063"/>
            <a:ext cx="3500438" cy="3643312"/>
          </a:xfrm>
          <a:prstGeom prst="roundRect">
            <a:avLst>
              <a:gd name="adj" fmla="val 16667"/>
            </a:avLst>
          </a:prstGeom>
          <a:noFill/>
          <a:ln w="38100">
            <a:solidFill>
              <a:schemeClr val="tx1"/>
            </a:solidFill>
            <a:round/>
            <a:headEnd/>
            <a:tailEnd/>
          </a:ln>
        </p:spPr>
        <p:txBody>
          <a:bodyPr wrap="none" anchor="ctr"/>
          <a:lstStyle/>
          <a:p>
            <a:pPr algn="ctr" eaLnBrk="0" hangingPunct="0"/>
            <a:endParaRPr lang="ru-RU" sz="1600">
              <a:latin typeface="Verdana" pitchFamily="34" charset="0"/>
            </a:endParaRPr>
          </a:p>
        </p:txBody>
      </p:sp>
      <p:sp>
        <p:nvSpPr>
          <p:cNvPr id="27653" name="AutoShape 5"/>
          <p:cNvSpPr>
            <a:spLocks noChangeArrowheads="1"/>
          </p:cNvSpPr>
          <p:nvPr/>
        </p:nvSpPr>
        <p:spPr bwMode="auto">
          <a:xfrm>
            <a:off x="500063" y="2714625"/>
            <a:ext cx="2786062" cy="3857625"/>
          </a:xfrm>
          <a:prstGeom prst="roundRect">
            <a:avLst>
              <a:gd name="adj" fmla="val 16667"/>
            </a:avLst>
          </a:prstGeom>
          <a:noFill/>
          <a:ln w="38100">
            <a:solidFill>
              <a:schemeClr val="tx1"/>
            </a:solidFill>
            <a:round/>
            <a:headEnd/>
            <a:tailEnd/>
          </a:ln>
        </p:spPr>
        <p:txBody>
          <a:bodyPr wrap="none" anchor="ctr"/>
          <a:lstStyle/>
          <a:p>
            <a:pPr algn="ctr" eaLnBrk="0" hangingPunct="0"/>
            <a:endParaRPr lang="ru-RU">
              <a:latin typeface="Verdana" pitchFamily="34" charset="0"/>
            </a:endParaRPr>
          </a:p>
        </p:txBody>
      </p:sp>
      <p:sp>
        <p:nvSpPr>
          <p:cNvPr id="27654" name="Text Box 6"/>
          <p:cNvSpPr txBox="1">
            <a:spLocks noChangeArrowheads="1"/>
          </p:cNvSpPr>
          <p:nvPr/>
        </p:nvSpPr>
        <p:spPr bwMode="auto">
          <a:xfrm>
            <a:off x="642938" y="2786063"/>
            <a:ext cx="2571750" cy="2862322"/>
          </a:xfrm>
          <a:prstGeom prst="rect">
            <a:avLst/>
          </a:prstGeom>
          <a:noFill/>
          <a:ln w="9525">
            <a:noFill/>
            <a:miter lim="800000"/>
            <a:headEnd/>
            <a:tailEnd/>
          </a:ln>
        </p:spPr>
        <p:txBody>
          <a:bodyPr>
            <a:spAutoFit/>
          </a:bodyPr>
          <a:lstStyle/>
          <a:p>
            <a:pPr eaLnBrk="0" hangingPunct="0"/>
            <a:r>
              <a:rPr lang="en-US" sz="2000" dirty="0"/>
              <a:t>OPEN NETWORKS
A network where the flow of information can stop at the outlets, because there is no further path. He can only return in the same way as he came</a:t>
            </a:r>
            <a:endParaRPr lang="en-US" sz="2000" dirty="0">
              <a:solidFill>
                <a:srgbClr val="000000"/>
              </a:solidFill>
            </a:endParaRPr>
          </a:p>
        </p:txBody>
      </p:sp>
      <p:sp>
        <p:nvSpPr>
          <p:cNvPr id="43016" name="Freeform 8"/>
          <p:cNvSpPr>
            <a:spLocks/>
          </p:cNvSpPr>
          <p:nvPr/>
        </p:nvSpPr>
        <p:spPr bwMode="gray">
          <a:xfrm>
            <a:off x="3311525" y="2857500"/>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a:defRPr/>
            </a:pPr>
            <a:endParaRPr lang="ru-RU"/>
          </a:p>
        </p:txBody>
      </p:sp>
      <p:sp>
        <p:nvSpPr>
          <p:cNvPr id="27656" name="AutoShape 9"/>
          <p:cNvSpPr>
            <a:spLocks noChangeAspect="1" noChangeArrowheads="1" noTextEdit="1"/>
          </p:cNvSpPr>
          <p:nvPr/>
        </p:nvSpPr>
        <p:spPr bwMode="gray">
          <a:xfrm flipH="1">
            <a:off x="4868863" y="3405188"/>
            <a:ext cx="909637" cy="1244600"/>
          </a:xfrm>
          <a:prstGeom prst="rect">
            <a:avLst/>
          </a:prstGeom>
          <a:noFill/>
          <a:ln w="9525">
            <a:noFill/>
            <a:miter lim="800000"/>
            <a:headEnd/>
            <a:tailEnd/>
          </a:ln>
        </p:spPr>
        <p:txBody>
          <a:bodyPr/>
          <a:lstStyle/>
          <a:p>
            <a:endParaRPr lang="ru-RU"/>
          </a:p>
        </p:txBody>
      </p:sp>
      <p:sp>
        <p:nvSpPr>
          <p:cNvPr id="43018" name="Freeform 10"/>
          <p:cNvSpPr>
            <a:spLocks/>
          </p:cNvSpPr>
          <p:nvPr/>
        </p:nvSpPr>
        <p:spPr bwMode="gray">
          <a:xfrm flipH="1">
            <a:off x="4500563" y="2928938"/>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ru-RU"/>
          </a:p>
        </p:txBody>
      </p:sp>
      <p:grpSp>
        <p:nvGrpSpPr>
          <p:cNvPr id="27658" name="Group 11"/>
          <p:cNvGrpSpPr>
            <a:grpSpLocks/>
          </p:cNvGrpSpPr>
          <p:nvPr/>
        </p:nvGrpSpPr>
        <p:grpSpPr bwMode="auto">
          <a:xfrm>
            <a:off x="3048000" y="1214438"/>
            <a:ext cx="2998788" cy="1601787"/>
            <a:chOff x="1997" y="1314"/>
            <a:chExt cx="1889" cy="1009"/>
          </a:xfrm>
        </p:grpSpPr>
        <p:grpSp>
          <p:nvGrpSpPr>
            <p:cNvPr id="27661" name="Group 12"/>
            <p:cNvGrpSpPr>
              <a:grpSpLocks/>
            </p:cNvGrpSpPr>
            <p:nvPr/>
          </p:nvGrpSpPr>
          <p:grpSpPr bwMode="auto">
            <a:xfrm>
              <a:off x="1997" y="1404"/>
              <a:ext cx="1889" cy="919"/>
              <a:chOff x="1973" y="1027"/>
              <a:chExt cx="1926" cy="937"/>
            </a:xfrm>
          </p:grpSpPr>
          <p:sp>
            <p:nvSpPr>
              <p:cNvPr id="43021" name="Oval 13"/>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a:defRPr/>
                </a:pPr>
                <a:endParaRPr lang="ru-RU"/>
              </a:p>
            </p:txBody>
          </p:sp>
          <p:sp>
            <p:nvSpPr>
              <p:cNvPr id="43022" name="Oval 14"/>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a:defRPr/>
                </a:pPr>
                <a:endParaRPr lang="ru-RU"/>
              </a:p>
            </p:txBody>
          </p:sp>
        </p:grpSp>
        <p:sp>
          <p:nvSpPr>
            <p:cNvPr id="43023" name="Oval 15"/>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a:defRPr/>
              </a:pPr>
              <a:endParaRPr lang="ru-RU"/>
            </a:p>
          </p:txBody>
        </p:sp>
        <p:sp>
          <p:nvSpPr>
            <p:cNvPr id="43024" name="Oval 16"/>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a:defRPr/>
              </a:pPr>
              <a:endParaRPr lang="ru-RU"/>
            </a:p>
          </p:txBody>
        </p:sp>
        <p:sp>
          <p:nvSpPr>
            <p:cNvPr id="43025" name="Oval 17"/>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a:defRPr/>
              </a:pPr>
              <a:endParaRPr lang="ru-RU"/>
            </a:p>
          </p:txBody>
        </p:sp>
        <p:sp>
          <p:nvSpPr>
            <p:cNvPr id="43026" name="Oval 18"/>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a:defRPr/>
              </a:pPr>
              <a:endParaRPr lang="ru-RU"/>
            </a:p>
          </p:txBody>
        </p:sp>
      </p:grpSp>
      <p:sp>
        <p:nvSpPr>
          <p:cNvPr id="27659" name="Text Box 19"/>
          <p:cNvSpPr txBox="1">
            <a:spLocks noChangeArrowheads="1"/>
          </p:cNvSpPr>
          <p:nvPr/>
        </p:nvSpPr>
        <p:spPr bwMode="auto">
          <a:xfrm>
            <a:off x="3758212" y="1500188"/>
            <a:ext cx="1484702" cy="830997"/>
          </a:xfrm>
          <a:prstGeom prst="rect">
            <a:avLst/>
          </a:prstGeom>
          <a:noFill/>
          <a:ln w="9525" algn="ctr">
            <a:noFill/>
            <a:miter lim="800000"/>
            <a:headEnd/>
            <a:tailEnd/>
          </a:ln>
        </p:spPr>
        <p:txBody>
          <a:bodyPr wrap="none">
            <a:spAutoFit/>
          </a:bodyPr>
          <a:lstStyle/>
          <a:p>
            <a:pPr algn="ctr" eaLnBrk="0" hangingPunct="0"/>
            <a:r>
              <a:rPr lang="en-US" sz="2400" b="1">
                <a:solidFill>
                  <a:srgbClr val="000000"/>
                </a:solidFill>
              </a:rPr>
              <a:t>Network 
</a:t>
            </a:r>
            <a:endParaRPr lang="en-US" sz="1400" dirty="0">
              <a:solidFill>
                <a:srgbClr val="000000"/>
              </a:solidFill>
            </a:endParaRPr>
          </a:p>
        </p:txBody>
      </p:sp>
      <p:sp>
        <p:nvSpPr>
          <p:cNvPr id="27660" name="Text Box 21"/>
          <p:cNvSpPr txBox="1">
            <a:spLocks noChangeArrowheads="1"/>
          </p:cNvSpPr>
          <p:nvPr/>
        </p:nvSpPr>
        <p:spPr bwMode="auto">
          <a:xfrm>
            <a:off x="5429250" y="2857500"/>
            <a:ext cx="3357563" cy="3170099"/>
          </a:xfrm>
          <a:prstGeom prst="rect">
            <a:avLst/>
          </a:prstGeom>
          <a:noFill/>
          <a:ln w="9525">
            <a:noFill/>
            <a:miter lim="800000"/>
            <a:headEnd/>
            <a:tailEnd/>
          </a:ln>
        </p:spPr>
        <p:txBody>
          <a:bodyPr>
            <a:spAutoFit/>
          </a:bodyPr>
          <a:lstStyle/>
          <a:p>
            <a:pPr algn="ctr"/>
            <a:r>
              <a:rPr lang="en-US" sz="2000" dirty="0"/>
              <a:t>CLOSED NETWORKS
The information can go back to the sender via a different channel than the one on which it was sent. However, the return point will not necessarily be the original one, the message may be sent to a closed network from the outside</a:t>
            </a:r>
          </a:p>
        </p:txBody>
      </p:sp>
      <p:sp>
        <p:nvSpPr>
          <p:cNvPr id="20" name="Прямоугольник 19"/>
          <p:cNvSpPr/>
          <p:nvPr/>
        </p:nvSpPr>
        <p:spPr>
          <a:xfrm>
            <a:off x="323528" y="216691"/>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
        <p:nvSpPr>
          <p:cNvPr id="27651" name="Rectangle 2"/>
          <p:cNvSpPr>
            <a:spLocks noGrp="1" noChangeArrowheads="1"/>
          </p:cNvSpPr>
          <p:nvPr>
            <p:ph type="title"/>
          </p:nvPr>
        </p:nvSpPr>
        <p:spPr/>
        <p:txBody>
          <a:bodyPr/>
          <a:lstStyle/>
          <a:p>
            <a:pPr eaLnBrk="1" hangingPunct="1"/>
            <a:r>
              <a:rPr lang="en-US" sz="3600" dirty="0"/>
              <a:t>Communication networks
</a:t>
            </a:r>
            <a:endParaRPr lang="en-US" sz="2000" dirty="0"/>
          </a:p>
        </p:txBody>
      </p:sp>
    </p:spTree>
    <p:extLst>
      <p:ext uri="{BB962C8B-B14F-4D97-AF65-F5344CB8AC3E}">
        <p14:creationId xmlns:p14="http://schemas.microsoft.com/office/powerpoint/2010/main" val="1689052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4725144"/>
            <a:ext cx="6512511" cy="1143000"/>
          </a:xfrm>
        </p:spPr>
        <p:txBody>
          <a:bodyPr/>
          <a:lstStyle/>
          <a:p>
            <a:r>
              <a:rPr lang="en-US" dirty="0"/>
              <a:t>Communication network
</a:t>
            </a:r>
            <a:endParaRPr lang="ru-RU" dirty="0"/>
          </a:p>
        </p:txBody>
      </p:sp>
      <p:sp>
        <p:nvSpPr>
          <p:cNvPr id="3" name="Объект 2"/>
          <p:cNvSpPr>
            <a:spLocks noGrp="1"/>
          </p:cNvSpPr>
          <p:nvPr>
            <p:ph sz="quarter" idx="4294967295"/>
          </p:nvPr>
        </p:nvSpPr>
        <p:spPr>
          <a:xfrm>
            <a:off x="1143000" y="731520"/>
            <a:ext cx="6400800" cy="3474720"/>
          </a:xfrm>
          <a:prstGeom prst="rect">
            <a:avLst/>
          </a:prstGeom>
        </p:spPr>
        <p:txBody>
          <a:bodyPr/>
          <a:lstStyle/>
          <a:p>
            <a:pPr algn="ctr">
              <a:buFont typeface="Arial" charset="0"/>
              <a:buNone/>
            </a:pPr>
            <a:r>
              <a:rPr lang="en-US" altLang="ru-RU" sz="3200" b="1" u="sng" dirty="0"/>
              <a:t>Communication network </a:t>
            </a:r>
            <a:r>
              <a:rPr lang="ru-RU" altLang="ru-RU" sz="3200" dirty="0"/>
              <a:t>– </a:t>
            </a:r>
            <a:r>
              <a:rPr lang="en-US" altLang="ru-RU" sz="3200" dirty="0"/>
              <a:t>it is a kind of connection of participants of the communication process with the help of information flows. 
</a:t>
            </a:r>
            <a:endParaRPr lang="ru-RU" altLang="ru-RU" dirty="0"/>
          </a:p>
          <a:p>
            <a:endParaRPr lang="ru-RU" dirty="0"/>
          </a:p>
        </p:txBody>
      </p:sp>
    </p:spTree>
    <p:extLst>
      <p:ext uri="{BB962C8B-B14F-4D97-AF65-F5344CB8AC3E}">
        <p14:creationId xmlns:p14="http://schemas.microsoft.com/office/powerpoint/2010/main" val="1068260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4486" y="4797152"/>
            <a:ext cx="6512511" cy="1143000"/>
          </a:xfrm>
          <a:noFill/>
        </p:spPr>
        <p:txBody>
          <a:bodyPr/>
          <a:lstStyle/>
          <a:p>
            <a:pPr>
              <a:defRPr/>
            </a:pPr>
            <a:r>
              <a:rPr lang="ru-RU" dirty="0"/>
              <a:t>«</a:t>
            </a:r>
            <a:r>
              <a:rPr lang="en-US" dirty="0"/>
              <a:t>Y</a:t>
            </a:r>
            <a:r>
              <a:rPr lang="ru-RU" dirty="0"/>
              <a:t>»</a:t>
            </a:r>
          </a:p>
        </p:txBody>
      </p:sp>
      <p:sp>
        <p:nvSpPr>
          <p:cNvPr id="16387" name="Содержимое 2"/>
          <p:cNvSpPr>
            <a:spLocks noGrp="1"/>
          </p:cNvSpPr>
          <p:nvPr>
            <p:ph idx="4294967295"/>
          </p:nvPr>
        </p:nvSpPr>
        <p:spPr>
          <a:xfrm>
            <a:off x="468313" y="348239"/>
            <a:ext cx="8282763" cy="3570721"/>
          </a:xfrm>
          <a:prstGeom prst="rect">
            <a:avLst/>
          </a:prstGeom>
        </p:spPr>
        <p:txBody>
          <a:bodyPr/>
          <a:lstStyle/>
          <a:p>
            <a:pPr algn="ctr">
              <a:buFont typeface="Arial" charset="0"/>
              <a:buNone/>
            </a:pPr>
            <a:endParaRPr lang="ru-RU" altLang="ru-RU" dirty="0"/>
          </a:p>
          <a:p>
            <a:pPr algn="ctr">
              <a:buFont typeface="Arial" charset="0"/>
              <a:buNone/>
            </a:pPr>
            <a:r>
              <a:rPr lang="ru-RU" altLang="ru-RU" dirty="0"/>
              <a:t>А – </a:t>
            </a:r>
            <a:r>
              <a:rPr lang="en-US" altLang="ru-RU" dirty="0"/>
              <a:t>Top official</a:t>
            </a:r>
            <a:endParaRPr lang="ru-RU" altLang="ru-RU" dirty="0"/>
          </a:p>
          <a:p>
            <a:pPr algn="ctr">
              <a:buFont typeface="Arial" charset="0"/>
              <a:buNone/>
            </a:pPr>
            <a:r>
              <a:rPr lang="ru-RU" altLang="ru-RU" dirty="0"/>
              <a:t>В – </a:t>
            </a:r>
            <a:r>
              <a:rPr lang="en-US" altLang="ru-RU" dirty="0"/>
              <a:t>real power
</a:t>
            </a:r>
            <a:endParaRPr lang="ru-RU" altLang="ru-RU" dirty="0"/>
          </a:p>
        </p:txBody>
      </p:sp>
      <p:sp>
        <p:nvSpPr>
          <p:cNvPr id="4" name="Овал 3"/>
          <p:cNvSpPr/>
          <p:nvPr/>
        </p:nvSpPr>
        <p:spPr>
          <a:xfrm>
            <a:off x="2195513" y="2708275"/>
            <a:ext cx="914400"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В</a:t>
            </a:r>
          </a:p>
        </p:txBody>
      </p:sp>
      <p:sp>
        <p:nvSpPr>
          <p:cNvPr id="5" name="Овал 4"/>
          <p:cNvSpPr/>
          <p:nvPr/>
        </p:nvSpPr>
        <p:spPr>
          <a:xfrm>
            <a:off x="3995738" y="2708275"/>
            <a:ext cx="914400" cy="9144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С</a:t>
            </a:r>
          </a:p>
        </p:txBody>
      </p:sp>
      <p:sp>
        <p:nvSpPr>
          <p:cNvPr id="6" name="Овал 5"/>
          <p:cNvSpPr/>
          <p:nvPr/>
        </p:nvSpPr>
        <p:spPr>
          <a:xfrm>
            <a:off x="5795963" y="220314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4000" dirty="0"/>
          </a:p>
          <a:p>
            <a:pPr algn="ctr">
              <a:defRPr/>
            </a:pPr>
            <a:r>
              <a:rPr lang="en-US" sz="4000" dirty="0"/>
              <a:t>D
</a:t>
            </a:r>
            <a:endParaRPr lang="ru-RU" sz="4000" dirty="0"/>
          </a:p>
        </p:txBody>
      </p:sp>
      <p:sp>
        <p:nvSpPr>
          <p:cNvPr id="7" name="Овал 6"/>
          <p:cNvSpPr/>
          <p:nvPr/>
        </p:nvSpPr>
        <p:spPr>
          <a:xfrm>
            <a:off x="468313" y="2708275"/>
            <a:ext cx="914400" cy="9144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А</a:t>
            </a:r>
          </a:p>
        </p:txBody>
      </p:sp>
      <p:sp>
        <p:nvSpPr>
          <p:cNvPr id="9" name="Овал 8"/>
          <p:cNvSpPr/>
          <p:nvPr/>
        </p:nvSpPr>
        <p:spPr>
          <a:xfrm>
            <a:off x="5795963" y="350043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Е</a:t>
            </a:r>
          </a:p>
        </p:txBody>
      </p:sp>
      <p:cxnSp>
        <p:nvCxnSpPr>
          <p:cNvPr id="11" name="Прямая со стрелкой 10"/>
          <p:cNvCxnSpPr>
            <a:stCxn id="7" idx="6"/>
            <a:endCxn id="4" idx="2"/>
          </p:cNvCxnSpPr>
          <p:nvPr/>
        </p:nvCxnSpPr>
        <p:spPr>
          <a:xfrm>
            <a:off x="1382713" y="3165475"/>
            <a:ext cx="812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5" idx="6"/>
            <a:endCxn id="6" idx="2"/>
          </p:cNvCxnSpPr>
          <p:nvPr/>
        </p:nvCxnSpPr>
        <p:spPr>
          <a:xfrm flipV="1">
            <a:off x="4910138" y="2660345"/>
            <a:ext cx="885825" cy="5051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4" idx="6"/>
            <a:endCxn id="5" idx="2"/>
          </p:cNvCxnSpPr>
          <p:nvPr/>
        </p:nvCxnSpPr>
        <p:spPr>
          <a:xfrm>
            <a:off x="3109913" y="3165475"/>
            <a:ext cx="885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4" idx="2"/>
            <a:endCxn id="7" idx="6"/>
          </p:cNvCxnSpPr>
          <p:nvPr/>
        </p:nvCxnSpPr>
        <p:spPr>
          <a:xfrm flipH="1">
            <a:off x="1382713" y="3165475"/>
            <a:ext cx="812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5" idx="2"/>
            <a:endCxn id="4" idx="6"/>
          </p:cNvCxnSpPr>
          <p:nvPr/>
        </p:nvCxnSpPr>
        <p:spPr>
          <a:xfrm flipH="1">
            <a:off x="3109913" y="3165475"/>
            <a:ext cx="885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6" idx="2"/>
            <a:endCxn id="5" idx="6"/>
          </p:cNvCxnSpPr>
          <p:nvPr/>
        </p:nvCxnSpPr>
        <p:spPr>
          <a:xfrm flipH="1">
            <a:off x="4910138" y="2660345"/>
            <a:ext cx="885825" cy="5051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a:stCxn id="5" idx="6"/>
            <a:endCxn id="9" idx="2"/>
          </p:cNvCxnSpPr>
          <p:nvPr/>
        </p:nvCxnSpPr>
        <p:spPr>
          <a:xfrm>
            <a:off x="4910138" y="3165475"/>
            <a:ext cx="885825" cy="7921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a:stCxn id="9" idx="2"/>
            <a:endCxn id="5" idx="6"/>
          </p:cNvCxnSpPr>
          <p:nvPr/>
        </p:nvCxnSpPr>
        <p:spPr>
          <a:xfrm flipH="1" flipV="1">
            <a:off x="4910138" y="3165475"/>
            <a:ext cx="885825" cy="7921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851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Содержимое 2"/>
          <p:cNvSpPr>
            <a:spLocks noGrp="1"/>
          </p:cNvSpPr>
          <p:nvPr>
            <p:ph idx="1"/>
          </p:nvPr>
        </p:nvSpPr>
        <p:spPr/>
        <p:txBody>
          <a:bodyPr/>
          <a:lstStyle/>
          <a:p>
            <a:pPr algn="just" eaLnBrk="1" hangingPunct="1"/>
            <a:r>
              <a:rPr lang="ru-RU" sz="2000" b="1" dirty="0"/>
              <a:t>«(</a:t>
            </a:r>
            <a:r>
              <a:rPr lang="en-US" sz="2000" b="1" dirty="0"/>
              <a:t>Y</a:t>
            </a:r>
            <a:r>
              <a:rPr lang="ru-RU" sz="2000" b="1" dirty="0"/>
              <a:t>)» </a:t>
            </a:r>
            <a:r>
              <a:rPr lang="ru-RU" sz="2000" dirty="0"/>
              <a:t>и </a:t>
            </a:r>
            <a:r>
              <a:rPr lang="ru-RU" sz="2000" b="1" dirty="0"/>
              <a:t>«</a:t>
            </a:r>
            <a:r>
              <a:rPr lang="en-US" sz="2000" b="1" dirty="0"/>
              <a:t>Spur</a:t>
            </a:r>
            <a:r>
              <a:rPr lang="ru-RU" sz="2000" b="1" dirty="0"/>
              <a:t>»</a:t>
            </a:r>
            <a:r>
              <a:rPr lang="en-US" sz="2000" dirty="0"/>
              <a:t>  similar to the "star" but include three levels, paragraph A is the oldest. He is responsible for the whole organization, his control functions (genuine power) are more dependent on the actions of B in his interim position. Point B is the </a:t>
            </a:r>
            <a:r>
              <a:rPr lang="en-US" sz="2000" dirty="0" err="1"/>
              <a:t>centre</a:t>
            </a:r>
            <a:r>
              <a:rPr lang="en-US" sz="2000" dirty="0"/>
              <a:t> of real power at Spurs. This power can be used both for the benefit of A and in the interests of B, perhaps in the interests of D, E. "Spur" is used to reduce the information overload of the center marked in the "wheel"; You should think carefully about the work of B. Centralized networks such as "spur" and "Y" are effective in solving simple problems.
</a:t>
            </a:r>
            <a:r>
              <a:rPr lang="ru-RU" sz="2000" b="1" dirty="0"/>
              <a:t>«</a:t>
            </a:r>
            <a:r>
              <a:rPr lang="en-US" sz="2000" b="1" dirty="0"/>
              <a:t>Circle</a:t>
            </a:r>
            <a:r>
              <a:rPr lang="ru-RU" sz="2000" b="1" dirty="0"/>
              <a:t>»</a:t>
            </a:r>
            <a:r>
              <a:rPr lang="ru-RU" sz="2000" dirty="0"/>
              <a:t> – </a:t>
            </a:r>
            <a:r>
              <a:rPr lang="en-US" sz="2000" dirty="0"/>
              <a:t>communications are carried out between people who are close to each other. The "circle" has a more favorable climate, but it is less stable than the "star".  </a:t>
            </a:r>
            <a:endParaRPr lang="ru-RU" sz="2000" dirty="0"/>
          </a:p>
        </p:txBody>
      </p:sp>
      <p:sp>
        <p:nvSpPr>
          <p:cNvPr id="30724" name="Заголовок 1"/>
          <p:cNvSpPr>
            <a:spLocks noGrp="1"/>
          </p:cNvSpPr>
          <p:nvPr>
            <p:ph type="title"/>
          </p:nvPr>
        </p:nvSpPr>
        <p:spPr/>
        <p:txBody>
          <a:bodyPr/>
          <a:lstStyle/>
          <a:p>
            <a:pPr eaLnBrk="1" hangingPunct="1"/>
            <a:r>
              <a:rPr lang="en-US" dirty="0"/>
              <a:t>Types of communication networks
</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713" y="552487"/>
            <a:ext cx="6512511" cy="1143000"/>
          </a:xfrm>
          <a:noFill/>
        </p:spPr>
        <p:txBody>
          <a:bodyPr/>
          <a:lstStyle/>
          <a:p>
            <a:pPr>
              <a:defRPr/>
            </a:pPr>
            <a:r>
              <a:rPr lang="ru-RU" dirty="0"/>
              <a:t>«</a:t>
            </a:r>
            <a:r>
              <a:rPr lang="en-US" dirty="0"/>
              <a:t>Circle</a:t>
            </a:r>
            <a:r>
              <a:rPr lang="ru-RU" dirty="0"/>
              <a:t>»</a:t>
            </a:r>
          </a:p>
        </p:txBody>
      </p:sp>
      <p:sp>
        <p:nvSpPr>
          <p:cNvPr id="19459" name="Содержимое 2"/>
          <p:cNvSpPr>
            <a:spLocks noGrp="1"/>
          </p:cNvSpPr>
          <p:nvPr>
            <p:ph idx="4294967295"/>
          </p:nvPr>
        </p:nvSpPr>
        <p:spPr>
          <a:xfrm>
            <a:off x="539552" y="6237312"/>
            <a:ext cx="8229600" cy="205483"/>
          </a:xfrm>
          <a:prstGeom prst="rect">
            <a:avLst/>
          </a:prstGeom>
        </p:spPr>
        <p:txBody>
          <a:bodyPr>
            <a:normAutofit fontScale="32500" lnSpcReduction="20000"/>
          </a:bodyPr>
          <a:lstStyle/>
          <a:p>
            <a:pPr>
              <a:buFont typeface="Arial" charset="0"/>
              <a:buNone/>
            </a:pPr>
            <a:endParaRPr lang="ru-RU" altLang="ru-RU" dirty="0"/>
          </a:p>
        </p:txBody>
      </p:sp>
      <p:sp>
        <p:nvSpPr>
          <p:cNvPr id="4" name="Овал 3"/>
          <p:cNvSpPr/>
          <p:nvPr/>
        </p:nvSpPr>
        <p:spPr>
          <a:xfrm>
            <a:off x="1763713" y="2997200"/>
            <a:ext cx="914400" cy="9144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Е</a:t>
            </a:r>
          </a:p>
        </p:txBody>
      </p:sp>
      <p:sp>
        <p:nvSpPr>
          <p:cNvPr id="5" name="Овал 4"/>
          <p:cNvSpPr/>
          <p:nvPr/>
        </p:nvSpPr>
        <p:spPr>
          <a:xfrm>
            <a:off x="3924300" y="1700213"/>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А</a:t>
            </a:r>
          </a:p>
        </p:txBody>
      </p:sp>
      <p:sp>
        <p:nvSpPr>
          <p:cNvPr id="7" name="Овал 6"/>
          <p:cNvSpPr/>
          <p:nvPr/>
        </p:nvSpPr>
        <p:spPr>
          <a:xfrm>
            <a:off x="2627313" y="51577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4000" dirty="0"/>
          </a:p>
          <a:p>
            <a:pPr algn="ctr">
              <a:defRPr/>
            </a:pPr>
            <a:r>
              <a:rPr lang="en-US" sz="4000" dirty="0"/>
              <a:t>D
</a:t>
            </a:r>
            <a:endParaRPr lang="ru-RU" sz="4000" dirty="0"/>
          </a:p>
        </p:txBody>
      </p:sp>
      <p:sp>
        <p:nvSpPr>
          <p:cNvPr id="8" name="Овал 7"/>
          <p:cNvSpPr/>
          <p:nvPr/>
        </p:nvSpPr>
        <p:spPr>
          <a:xfrm>
            <a:off x="5867400" y="3141663"/>
            <a:ext cx="914400" cy="9144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В</a:t>
            </a:r>
          </a:p>
        </p:txBody>
      </p:sp>
      <p:sp>
        <p:nvSpPr>
          <p:cNvPr id="9" name="Овал 8"/>
          <p:cNvSpPr/>
          <p:nvPr/>
        </p:nvSpPr>
        <p:spPr>
          <a:xfrm>
            <a:off x="5148263" y="51577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С</a:t>
            </a:r>
          </a:p>
        </p:txBody>
      </p:sp>
      <p:cxnSp>
        <p:nvCxnSpPr>
          <p:cNvPr id="13" name="Прямая со стрелкой 12"/>
          <p:cNvCxnSpPr>
            <a:stCxn id="5" idx="6"/>
            <a:endCxn id="8" idx="1"/>
          </p:cNvCxnSpPr>
          <p:nvPr/>
        </p:nvCxnSpPr>
        <p:spPr>
          <a:xfrm>
            <a:off x="4838700" y="2157413"/>
            <a:ext cx="1163638" cy="11176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4" idx="4"/>
            <a:endCxn id="7" idx="1"/>
          </p:cNvCxnSpPr>
          <p:nvPr/>
        </p:nvCxnSpPr>
        <p:spPr>
          <a:xfrm>
            <a:off x="2220913" y="3911600"/>
            <a:ext cx="541337" cy="137953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7" idx="6"/>
            <a:endCxn id="9" idx="2"/>
          </p:cNvCxnSpPr>
          <p:nvPr/>
        </p:nvCxnSpPr>
        <p:spPr>
          <a:xfrm>
            <a:off x="3541713" y="5614988"/>
            <a:ext cx="160655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9" idx="7"/>
            <a:endCxn id="8" idx="4"/>
          </p:cNvCxnSpPr>
          <p:nvPr/>
        </p:nvCxnSpPr>
        <p:spPr>
          <a:xfrm flipV="1">
            <a:off x="5929313" y="4056063"/>
            <a:ext cx="395287" cy="12350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4" idx="7"/>
            <a:endCxn id="5" idx="2"/>
          </p:cNvCxnSpPr>
          <p:nvPr/>
        </p:nvCxnSpPr>
        <p:spPr>
          <a:xfrm flipV="1">
            <a:off x="2544763" y="2157413"/>
            <a:ext cx="1379537" cy="97313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5208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p:txBody>
          <a:bodyPr/>
          <a:lstStyle/>
          <a:p>
            <a:pPr eaLnBrk="1" hangingPunct="1"/>
            <a:r>
              <a:rPr lang="en-US" dirty="0"/>
              <a:t>Question 1</a:t>
            </a:r>
            <a:endParaRPr lang="ru-RU" dirty="0"/>
          </a:p>
        </p:txBody>
      </p:sp>
      <p:sp>
        <p:nvSpPr>
          <p:cNvPr id="5123" name="Содержимое 2"/>
          <p:cNvSpPr>
            <a:spLocks noGrp="1"/>
          </p:cNvSpPr>
          <p:nvPr>
            <p:ph idx="1"/>
          </p:nvPr>
        </p:nvSpPr>
        <p:spPr>
          <a:xfrm>
            <a:off x="533400" y="1611313"/>
            <a:ext cx="8287072" cy="4713287"/>
          </a:xfrm>
        </p:spPr>
        <p:txBody>
          <a:bodyPr/>
          <a:lstStyle/>
          <a:p>
            <a:pPr eaLnBrk="1" hangingPunct="1">
              <a:buNone/>
            </a:pPr>
            <a:r>
              <a:rPr lang="ru-RU" dirty="0"/>
              <a:t>	</a:t>
            </a:r>
            <a:r>
              <a:rPr lang="en-US" b="1" dirty="0"/>
              <a:t>Communications in the management process</a:t>
            </a:r>
            <a:endParaRPr lang="en-US" b="1" dirty="0">
              <a:solidFill>
                <a:schemeClr val="tx2"/>
              </a:solidFill>
            </a:endParaRPr>
          </a:p>
          <a:p>
            <a:pPr eaLnBrk="1" hangingPunct="1">
              <a:buFont typeface="Wingdings" pitchFamily="2" charset="2"/>
              <a:buNone/>
            </a:pP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pic>
        <p:nvPicPr>
          <p:cNvPr id="6" name="Picture 5" descr="F:\Ира_D\Ирочка\картинки\18.jpg">
            <a:hlinkClick r:id="rId2" action="ppaction://hlinksldjump"/>
          </p:cNvPr>
          <p:cNvPicPr>
            <a:picLocks noChangeAspect="1" noChangeArrowheads="1"/>
          </p:cNvPicPr>
          <p:nvPr/>
        </p:nvPicPr>
        <p:blipFill>
          <a:blip r:embed="rId3"/>
          <a:srcRect/>
          <a:stretch>
            <a:fillRect/>
          </a:stretch>
        </p:blipFill>
        <p:spPr bwMode="auto">
          <a:xfrm>
            <a:off x="0" y="0"/>
            <a:ext cx="1214414" cy="1198435"/>
          </a:xfrm>
          <a:prstGeom prst="rect">
            <a:avLst/>
          </a:prstGeom>
          <a:noFill/>
        </p:spPr>
      </p:pic>
      <p:pic>
        <p:nvPicPr>
          <p:cNvPr id="2" name="Рисунок 1">
            <a:extLst>
              <a:ext uri="{FF2B5EF4-FFF2-40B4-BE49-F238E27FC236}">
                <a16:creationId xmlns:a16="http://schemas.microsoft.com/office/drawing/2014/main" id="{178B019F-2139-4D6B-B9C7-BCBF2B053BD9}"/>
              </a:ext>
            </a:extLst>
          </p:cNvPr>
          <p:cNvPicPr>
            <a:picLocks noChangeAspect="1"/>
          </p:cNvPicPr>
          <p:nvPr/>
        </p:nvPicPr>
        <p:blipFill>
          <a:blip r:embed="rId4"/>
          <a:stretch>
            <a:fillRect/>
          </a:stretch>
        </p:blipFill>
        <p:spPr>
          <a:xfrm>
            <a:off x="929050" y="2204864"/>
            <a:ext cx="7495772" cy="463408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noFill/>
        </p:spPr>
        <p:txBody>
          <a:bodyPr/>
          <a:lstStyle/>
          <a:p>
            <a:pPr>
              <a:defRPr/>
            </a:pPr>
            <a:r>
              <a:rPr lang="ru-RU" dirty="0"/>
              <a:t>«</a:t>
            </a:r>
            <a:r>
              <a:rPr lang="en-US" dirty="0"/>
              <a:t>Chain</a:t>
            </a:r>
            <a:r>
              <a:rPr lang="ru-RU" dirty="0"/>
              <a:t>»</a:t>
            </a:r>
          </a:p>
        </p:txBody>
      </p:sp>
      <p:sp>
        <p:nvSpPr>
          <p:cNvPr id="17411" name="Содержимое 2"/>
          <p:cNvSpPr>
            <a:spLocks noGrp="1"/>
          </p:cNvSpPr>
          <p:nvPr>
            <p:ph idx="4294967295"/>
          </p:nvPr>
        </p:nvSpPr>
        <p:spPr>
          <a:xfrm>
            <a:off x="457200" y="1600200"/>
            <a:ext cx="8229600" cy="4525963"/>
          </a:xfrm>
          <a:prstGeom prst="rect">
            <a:avLst/>
          </a:prstGeom>
        </p:spPr>
        <p:txBody>
          <a:bodyPr/>
          <a:lstStyle/>
          <a:p>
            <a:pPr algn="ctr">
              <a:buFont typeface="Arial" charset="0"/>
              <a:buNone/>
            </a:pPr>
            <a:r>
              <a:rPr lang="en-US" altLang="ru-RU" dirty="0"/>
              <a:t>Standard, routine operations and tasks
</a:t>
            </a:r>
            <a:endParaRPr lang="ru-RU" altLang="ru-RU" dirty="0"/>
          </a:p>
        </p:txBody>
      </p:sp>
      <p:sp>
        <p:nvSpPr>
          <p:cNvPr id="4" name="Овал 3"/>
          <p:cNvSpPr/>
          <p:nvPr/>
        </p:nvSpPr>
        <p:spPr>
          <a:xfrm>
            <a:off x="2195513" y="2708275"/>
            <a:ext cx="914400" cy="914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В</a:t>
            </a:r>
          </a:p>
        </p:txBody>
      </p:sp>
      <p:sp>
        <p:nvSpPr>
          <p:cNvPr id="5" name="Овал 4"/>
          <p:cNvSpPr/>
          <p:nvPr/>
        </p:nvSpPr>
        <p:spPr>
          <a:xfrm>
            <a:off x="3995738" y="2708275"/>
            <a:ext cx="914400" cy="9144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С</a:t>
            </a:r>
          </a:p>
        </p:txBody>
      </p:sp>
      <p:sp>
        <p:nvSpPr>
          <p:cNvPr id="6" name="Овал 5"/>
          <p:cNvSpPr/>
          <p:nvPr/>
        </p:nvSpPr>
        <p:spPr>
          <a:xfrm>
            <a:off x="5795963" y="270827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t>D</a:t>
            </a:r>
            <a:endParaRPr lang="ru-RU" sz="4000" dirty="0"/>
          </a:p>
        </p:txBody>
      </p:sp>
      <p:sp>
        <p:nvSpPr>
          <p:cNvPr id="7" name="Овал 6"/>
          <p:cNvSpPr/>
          <p:nvPr/>
        </p:nvSpPr>
        <p:spPr>
          <a:xfrm>
            <a:off x="468313" y="2708275"/>
            <a:ext cx="914400" cy="914400"/>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А</a:t>
            </a:r>
          </a:p>
        </p:txBody>
      </p:sp>
      <p:sp>
        <p:nvSpPr>
          <p:cNvPr id="9" name="Овал 8"/>
          <p:cNvSpPr/>
          <p:nvPr/>
        </p:nvSpPr>
        <p:spPr>
          <a:xfrm>
            <a:off x="7596188" y="2708275"/>
            <a:ext cx="914400" cy="9144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Е</a:t>
            </a:r>
          </a:p>
        </p:txBody>
      </p:sp>
      <p:cxnSp>
        <p:nvCxnSpPr>
          <p:cNvPr id="11" name="Прямая со стрелкой 10"/>
          <p:cNvCxnSpPr>
            <a:stCxn id="7" idx="6"/>
            <a:endCxn id="4" idx="2"/>
          </p:cNvCxnSpPr>
          <p:nvPr/>
        </p:nvCxnSpPr>
        <p:spPr>
          <a:xfrm>
            <a:off x="1382713" y="3165475"/>
            <a:ext cx="812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5" idx="6"/>
            <a:endCxn id="6" idx="2"/>
          </p:cNvCxnSpPr>
          <p:nvPr/>
        </p:nvCxnSpPr>
        <p:spPr>
          <a:xfrm>
            <a:off x="4910138" y="3165475"/>
            <a:ext cx="885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6" idx="6"/>
            <a:endCxn id="9" idx="2"/>
          </p:cNvCxnSpPr>
          <p:nvPr/>
        </p:nvCxnSpPr>
        <p:spPr>
          <a:xfrm>
            <a:off x="6710363" y="3165475"/>
            <a:ext cx="885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4" idx="6"/>
            <a:endCxn id="5" idx="2"/>
          </p:cNvCxnSpPr>
          <p:nvPr/>
        </p:nvCxnSpPr>
        <p:spPr>
          <a:xfrm>
            <a:off x="3109913" y="3165475"/>
            <a:ext cx="885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4" idx="2"/>
            <a:endCxn id="7" idx="6"/>
          </p:cNvCxnSpPr>
          <p:nvPr/>
        </p:nvCxnSpPr>
        <p:spPr>
          <a:xfrm flipH="1">
            <a:off x="1382713" y="3165475"/>
            <a:ext cx="812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5" idx="2"/>
            <a:endCxn id="4" idx="6"/>
          </p:cNvCxnSpPr>
          <p:nvPr/>
        </p:nvCxnSpPr>
        <p:spPr>
          <a:xfrm flipH="1">
            <a:off x="3109913" y="3165475"/>
            <a:ext cx="885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6" idx="2"/>
            <a:endCxn id="5" idx="6"/>
          </p:cNvCxnSpPr>
          <p:nvPr/>
        </p:nvCxnSpPr>
        <p:spPr>
          <a:xfrm flipH="1">
            <a:off x="4910138" y="3165475"/>
            <a:ext cx="885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9" idx="2"/>
            <a:endCxn id="6" idx="6"/>
          </p:cNvCxnSpPr>
          <p:nvPr/>
        </p:nvCxnSpPr>
        <p:spPr>
          <a:xfrm flipH="1">
            <a:off x="6710363" y="3165475"/>
            <a:ext cx="885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192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Содержимое 2"/>
          <p:cNvSpPr>
            <a:spLocks noGrp="1"/>
          </p:cNvSpPr>
          <p:nvPr>
            <p:ph idx="1"/>
          </p:nvPr>
        </p:nvSpPr>
        <p:spPr>
          <a:xfrm>
            <a:off x="142875" y="1501775"/>
            <a:ext cx="8858250" cy="4713288"/>
          </a:xfrm>
        </p:spPr>
        <p:txBody>
          <a:bodyPr/>
          <a:lstStyle/>
          <a:p>
            <a:pPr algn="just" eaLnBrk="1" hangingPunct="1"/>
            <a:r>
              <a:rPr lang="ru-RU" sz="2100" b="1" dirty="0"/>
              <a:t>«</a:t>
            </a:r>
            <a:r>
              <a:rPr lang="en-US" sz="2100" b="1" dirty="0"/>
              <a:t>Chain</a:t>
            </a:r>
            <a:r>
              <a:rPr lang="ru-RU" sz="2100" b="1" dirty="0"/>
              <a:t>» </a:t>
            </a:r>
            <a:r>
              <a:rPr lang="ru-RU" sz="2100" dirty="0"/>
              <a:t>– </a:t>
            </a:r>
            <a:r>
              <a:rPr lang="en-US" sz="2100" dirty="0"/>
              <a:t>linear connection</a:t>
            </a:r>
            <a:r>
              <a:rPr lang="ru-RU" sz="2100" dirty="0"/>
              <a:t>. </a:t>
            </a:r>
            <a:r>
              <a:rPr lang="en-US" sz="2100" dirty="0"/>
              <a:t>The flow of information goes in a straight line from A to B, C, D, E and vice versa. Effective in repetitive, standard, routine operations. Horizontal connections are elements of decentralization. Poor for working in ever-changing environments. 
</a:t>
            </a:r>
            <a:r>
              <a:rPr lang="ru-RU" sz="2100" b="1" dirty="0"/>
              <a:t>«</a:t>
            </a:r>
            <a:r>
              <a:rPr lang="en-US" sz="2100" b="1" dirty="0"/>
              <a:t>Star</a:t>
            </a:r>
            <a:r>
              <a:rPr lang="ru-RU" sz="2100" b="1" dirty="0"/>
              <a:t>»(</a:t>
            </a:r>
            <a:r>
              <a:rPr lang="en-US" sz="2100" b="1" dirty="0"/>
              <a:t>Or</a:t>
            </a:r>
            <a:r>
              <a:rPr lang="ru-RU" sz="2100" b="1" dirty="0"/>
              <a:t> «</a:t>
            </a:r>
            <a:r>
              <a:rPr lang="en-US" sz="2100" b="1" dirty="0"/>
              <a:t>Wheel</a:t>
            </a:r>
            <a:r>
              <a:rPr lang="ru-RU" sz="2100" b="1" dirty="0"/>
              <a:t>»).</a:t>
            </a:r>
            <a:r>
              <a:rPr lang="ru-RU" sz="2100" dirty="0"/>
              <a:t> </a:t>
            </a:r>
            <a:r>
              <a:rPr lang="en-US" sz="2100" dirty="0"/>
              <a:t>The information flows to the center (E point), from where it is sent to all points at the same time. The formal centralized hierarchy of power is presented. Communications are carried out through the boss. Allows you to start acting faster. It is always clear who is responsible, more order is achieved. The most sustainable type of network, it is difficult to form an informal channel. Disadvantages - dependence on the personal characteristics of the leader (center), information overload of the center, it is possible to filter information by the center.</a:t>
            </a:r>
            <a:endParaRPr lang="ru-RU" sz="2100" dirty="0"/>
          </a:p>
        </p:txBody>
      </p:sp>
      <p:sp>
        <p:nvSpPr>
          <p:cNvPr id="29700" name="Заголовок 1"/>
          <p:cNvSpPr>
            <a:spLocks noGrp="1"/>
          </p:cNvSpPr>
          <p:nvPr>
            <p:ph type="title"/>
          </p:nvPr>
        </p:nvSpPr>
        <p:spPr/>
        <p:txBody>
          <a:bodyPr/>
          <a:lstStyle/>
          <a:p>
            <a:pPr eaLnBrk="1" hangingPunct="1"/>
            <a:r>
              <a:rPr lang="en-US" dirty="0"/>
              <a:t>Types of communication networks
</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608" y="679450"/>
            <a:ext cx="6512511" cy="1143000"/>
          </a:xfrm>
          <a:noFill/>
        </p:spPr>
        <p:txBody>
          <a:bodyPr/>
          <a:lstStyle/>
          <a:p>
            <a:pPr>
              <a:defRPr/>
            </a:pPr>
            <a:r>
              <a:rPr lang="ru-RU" dirty="0"/>
              <a:t>«</a:t>
            </a:r>
            <a:r>
              <a:rPr lang="en-US" dirty="0"/>
              <a:t>Star</a:t>
            </a:r>
            <a:r>
              <a:rPr lang="ru-RU" dirty="0"/>
              <a:t>»</a:t>
            </a:r>
          </a:p>
        </p:txBody>
      </p:sp>
      <p:sp>
        <p:nvSpPr>
          <p:cNvPr id="18435" name="Содержимое 2"/>
          <p:cNvSpPr>
            <a:spLocks noGrp="1"/>
          </p:cNvSpPr>
          <p:nvPr>
            <p:ph idx="4294967295"/>
          </p:nvPr>
        </p:nvSpPr>
        <p:spPr>
          <a:xfrm>
            <a:off x="698115" y="404813"/>
            <a:ext cx="8230369" cy="5688483"/>
          </a:xfrm>
          <a:prstGeom prst="rect">
            <a:avLst/>
          </a:prstGeom>
        </p:spPr>
        <p:txBody>
          <a:bodyPr/>
          <a:lstStyle/>
          <a:p>
            <a:pPr algn="ctr">
              <a:buFont typeface="Arial" charset="0"/>
              <a:buNone/>
            </a:pPr>
            <a:endParaRPr lang="ru-RU" altLang="ru-RU" dirty="0"/>
          </a:p>
          <a:p>
            <a:pPr algn="ctr">
              <a:buFont typeface="Arial" charset="0"/>
              <a:buNone/>
            </a:pPr>
            <a:endParaRPr lang="ru-RU" altLang="ru-RU" dirty="0"/>
          </a:p>
        </p:txBody>
      </p:sp>
      <p:sp>
        <p:nvSpPr>
          <p:cNvPr id="5" name="Овал 4"/>
          <p:cNvSpPr/>
          <p:nvPr/>
        </p:nvSpPr>
        <p:spPr>
          <a:xfrm>
            <a:off x="2627313" y="47244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Д</a:t>
            </a:r>
          </a:p>
        </p:txBody>
      </p:sp>
      <p:sp>
        <p:nvSpPr>
          <p:cNvPr id="6" name="Овал 5"/>
          <p:cNvSpPr/>
          <p:nvPr/>
        </p:nvSpPr>
        <p:spPr>
          <a:xfrm>
            <a:off x="2627313" y="184467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А</a:t>
            </a:r>
          </a:p>
        </p:txBody>
      </p:sp>
      <p:sp>
        <p:nvSpPr>
          <p:cNvPr id="7" name="Овал 6"/>
          <p:cNvSpPr/>
          <p:nvPr/>
        </p:nvSpPr>
        <p:spPr>
          <a:xfrm>
            <a:off x="4356100" y="3284538"/>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Е</a:t>
            </a:r>
          </a:p>
        </p:txBody>
      </p:sp>
      <p:sp>
        <p:nvSpPr>
          <p:cNvPr id="8" name="Овал 7"/>
          <p:cNvSpPr/>
          <p:nvPr/>
        </p:nvSpPr>
        <p:spPr>
          <a:xfrm>
            <a:off x="6227763" y="184467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В</a:t>
            </a:r>
          </a:p>
        </p:txBody>
      </p:sp>
      <p:sp>
        <p:nvSpPr>
          <p:cNvPr id="9" name="Овал 8"/>
          <p:cNvSpPr/>
          <p:nvPr/>
        </p:nvSpPr>
        <p:spPr>
          <a:xfrm>
            <a:off x="6300788" y="47244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С</a:t>
            </a:r>
          </a:p>
        </p:txBody>
      </p:sp>
      <p:cxnSp>
        <p:nvCxnSpPr>
          <p:cNvPr id="11" name="Прямая со стрелкой 10"/>
          <p:cNvCxnSpPr>
            <a:stCxn id="7" idx="2"/>
          </p:cNvCxnSpPr>
          <p:nvPr/>
        </p:nvCxnSpPr>
        <p:spPr>
          <a:xfrm flipH="1" flipV="1">
            <a:off x="3492500" y="2492375"/>
            <a:ext cx="863600" cy="1249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7" idx="6"/>
          </p:cNvCxnSpPr>
          <p:nvPr/>
        </p:nvCxnSpPr>
        <p:spPr>
          <a:xfrm flipV="1">
            <a:off x="5270500" y="2492375"/>
            <a:ext cx="1030288" cy="1249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7" idx="6"/>
          </p:cNvCxnSpPr>
          <p:nvPr/>
        </p:nvCxnSpPr>
        <p:spPr>
          <a:xfrm>
            <a:off x="5270500" y="3741738"/>
            <a:ext cx="1030288" cy="127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endCxn id="7" idx="2"/>
          </p:cNvCxnSpPr>
          <p:nvPr/>
        </p:nvCxnSpPr>
        <p:spPr>
          <a:xfrm>
            <a:off x="3492500" y="2492375"/>
            <a:ext cx="863600" cy="1249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7" idx="6"/>
          </p:cNvCxnSpPr>
          <p:nvPr/>
        </p:nvCxnSpPr>
        <p:spPr>
          <a:xfrm>
            <a:off x="5270500" y="3741738"/>
            <a:ext cx="1030288" cy="12715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7" idx="6"/>
          </p:cNvCxnSpPr>
          <p:nvPr/>
        </p:nvCxnSpPr>
        <p:spPr>
          <a:xfrm flipV="1">
            <a:off x="5270500" y="2492375"/>
            <a:ext cx="1030288" cy="124936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endCxn id="7" idx="2"/>
          </p:cNvCxnSpPr>
          <p:nvPr/>
        </p:nvCxnSpPr>
        <p:spPr>
          <a:xfrm flipV="1">
            <a:off x="3419475" y="3741738"/>
            <a:ext cx="936625" cy="112712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601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020904"/>
            <a:ext cx="6512511" cy="1143000"/>
          </a:xfrm>
          <a:noFill/>
        </p:spPr>
        <p:txBody>
          <a:bodyPr/>
          <a:lstStyle/>
          <a:p>
            <a:pPr>
              <a:defRPr/>
            </a:pPr>
            <a:r>
              <a:rPr lang="ru-RU" dirty="0"/>
              <a:t>«</a:t>
            </a:r>
            <a:r>
              <a:rPr lang="en-US" dirty="0"/>
              <a:t>Awning</a:t>
            </a:r>
            <a:r>
              <a:rPr lang="ru-RU" dirty="0"/>
              <a:t>»</a:t>
            </a:r>
          </a:p>
        </p:txBody>
      </p:sp>
      <p:sp>
        <p:nvSpPr>
          <p:cNvPr id="20483" name="Содержимое 2"/>
          <p:cNvSpPr>
            <a:spLocks noGrp="1"/>
          </p:cNvSpPr>
          <p:nvPr>
            <p:ph idx="4294967295"/>
          </p:nvPr>
        </p:nvSpPr>
        <p:spPr>
          <a:xfrm>
            <a:off x="457200" y="5949280"/>
            <a:ext cx="8229600" cy="176883"/>
          </a:xfrm>
          <a:prstGeom prst="rect">
            <a:avLst/>
          </a:prstGeom>
        </p:spPr>
        <p:txBody>
          <a:bodyPr>
            <a:normAutofit fontScale="25000" lnSpcReduction="20000"/>
          </a:bodyPr>
          <a:lstStyle/>
          <a:p>
            <a:pPr>
              <a:buFont typeface="Arial" charset="0"/>
              <a:buNone/>
            </a:pPr>
            <a:endParaRPr lang="ru-RU" altLang="ru-RU" dirty="0"/>
          </a:p>
        </p:txBody>
      </p:sp>
      <p:sp>
        <p:nvSpPr>
          <p:cNvPr id="4" name="Овал 3"/>
          <p:cNvSpPr/>
          <p:nvPr/>
        </p:nvSpPr>
        <p:spPr>
          <a:xfrm>
            <a:off x="1763713" y="2997200"/>
            <a:ext cx="914400" cy="9144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Е</a:t>
            </a:r>
          </a:p>
        </p:txBody>
      </p:sp>
      <p:sp>
        <p:nvSpPr>
          <p:cNvPr id="5" name="Овал 4"/>
          <p:cNvSpPr/>
          <p:nvPr/>
        </p:nvSpPr>
        <p:spPr>
          <a:xfrm>
            <a:off x="3924300" y="1700213"/>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А</a:t>
            </a:r>
          </a:p>
        </p:txBody>
      </p:sp>
      <p:sp>
        <p:nvSpPr>
          <p:cNvPr id="7" name="Овал 6"/>
          <p:cNvSpPr/>
          <p:nvPr/>
        </p:nvSpPr>
        <p:spPr>
          <a:xfrm>
            <a:off x="1763713" y="522922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a:t>D
</a:t>
            </a:r>
            <a:endParaRPr lang="ru-RU" sz="4000" dirty="0"/>
          </a:p>
        </p:txBody>
      </p:sp>
      <p:sp>
        <p:nvSpPr>
          <p:cNvPr id="8" name="Овал 7"/>
          <p:cNvSpPr/>
          <p:nvPr/>
        </p:nvSpPr>
        <p:spPr>
          <a:xfrm>
            <a:off x="5867400" y="3141663"/>
            <a:ext cx="914400" cy="9144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В</a:t>
            </a:r>
          </a:p>
        </p:txBody>
      </p:sp>
      <p:sp>
        <p:nvSpPr>
          <p:cNvPr id="9" name="Овал 8"/>
          <p:cNvSpPr/>
          <p:nvPr/>
        </p:nvSpPr>
        <p:spPr>
          <a:xfrm>
            <a:off x="5867400" y="522922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С</a:t>
            </a:r>
          </a:p>
        </p:txBody>
      </p:sp>
      <p:cxnSp>
        <p:nvCxnSpPr>
          <p:cNvPr id="25" name="Прямая со стрелкой 24"/>
          <p:cNvCxnSpPr>
            <a:stCxn id="5" idx="2"/>
            <a:endCxn id="4" idx="7"/>
          </p:cNvCxnSpPr>
          <p:nvPr/>
        </p:nvCxnSpPr>
        <p:spPr>
          <a:xfrm flipH="1">
            <a:off x="2544763" y="2157413"/>
            <a:ext cx="1379537" cy="9731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5" idx="6"/>
            <a:endCxn id="8" idx="1"/>
          </p:cNvCxnSpPr>
          <p:nvPr/>
        </p:nvCxnSpPr>
        <p:spPr>
          <a:xfrm>
            <a:off x="4838700" y="2157413"/>
            <a:ext cx="1163638" cy="1117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stCxn id="4" idx="4"/>
            <a:endCxn id="7" idx="0"/>
          </p:cNvCxnSpPr>
          <p:nvPr/>
        </p:nvCxnSpPr>
        <p:spPr>
          <a:xfrm>
            <a:off x="2220913" y="3911600"/>
            <a:ext cx="0" cy="1317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stCxn id="8" idx="4"/>
            <a:endCxn id="9" idx="0"/>
          </p:cNvCxnSpPr>
          <p:nvPr/>
        </p:nvCxnSpPr>
        <p:spPr>
          <a:xfrm>
            <a:off x="6324600" y="4056063"/>
            <a:ext cx="0" cy="1173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508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1066735"/>
            <a:ext cx="6512511" cy="1143000"/>
          </a:xfrm>
          <a:noFill/>
        </p:spPr>
        <p:txBody>
          <a:bodyPr/>
          <a:lstStyle/>
          <a:p>
            <a:pPr>
              <a:defRPr/>
            </a:pPr>
            <a:r>
              <a:rPr lang="ru-RU" dirty="0"/>
              <a:t>«</a:t>
            </a:r>
            <a:r>
              <a:rPr lang="en-US" dirty="0"/>
              <a:t>Tent</a:t>
            </a:r>
            <a:r>
              <a:rPr lang="ru-RU" dirty="0"/>
              <a:t>»</a:t>
            </a:r>
          </a:p>
        </p:txBody>
      </p:sp>
      <p:sp>
        <p:nvSpPr>
          <p:cNvPr id="21507" name="Содержимое 2"/>
          <p:cNvSpPr>
            <a:spLocks noGrp="1"/>
          </p:cNvSpPr>
          <p:nvPr>
            <p:ph idx="4294967295"/>
          </p:nvPr>
        </p:nvSpPr>
        <p:spPr>
          <a:xfrm>
            <a:off x="457200" y="5686425"/>
            <a:ext cx="8229600" cy="439738"/>
          </a:xfrm>
          <a:prstGeom prst="rect">
            <a:avLst/>
          </a:prstGeom>
        </p:spPr>
        <p:txBody>
          <a:bodyPr/>
          <a:lstStyle/>
          <a:p>
            <a:pPr>
              <a:buFont typeface="Arial" charset="0"/>
              <a:buNone/>
            </a:pPr>
            <a:endParaRPr lang="ru-RU" altLang="ru-RU" dirty="0"/>
          </a:p>
        </p:txBody>
      </p:sp>
      <p:sp>
        <p:nvSpPr>
          <p:cNvPr id="4" name="Овал 3"/>
          <p:cNvSpPr/>
          <p:nvPr/>
        </p:nvSpPr>
        <p:spPr>
          <a:xfrm>
            <a:off x="1763713" y="2997200"/>
            <a:ext cx="914400" cy="9144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Е</a:t>
            </a:r>
          </a:p>
        </p:txBody>
      </p:sp>
      <p:sp>
        <p:nvSpPr>
          <p:cNvPr id="5" name="Овал 4"/>
          <p:cNvSpPr/>
          <p:nvPr/>
        </p:nvSpPr>
        <p:spPr>
          <a:xfrm>
            <a:off x="3924300" y="1700213"/>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А</a:t>
            </a:r>
          </a:p>
        </p:txBody>
      </p:sp>
      <p:sp>
        <p:nvSpPr>
          <p:cNvPr id="7" name="Овал 6"/>
          <p:cNvSpPr/>
          <p:nvPr/>
        </p:nvSpPr>
        <p:spPr>
          <a:xfrm>
            <a:off x="1763713" y="5229225"/>
            <a:ext cx="914400" cy="914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Д</a:t>
            </a:r>
          </a:p>
        </p:txBody>
      </p:sp>
      <p:sp>
        <p:nvSpPr>
          <p:cNvPr id="8" name="Овал 7"/>
          <p:cNvSpPr/>
          <p:nvPr/>
        </p:nvSpPr>
        <p:spPr>
          <a:xfrm>
            <a:off x="5867400" y="3141663"/>
            <a:ext cx="914400" cy="9144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В</a:t>
            </a:r>
          </a:p>
        </p:txBody>
      </p:sp>
      <p:sp>
        <p:nvSpPr>
          <p:cNvPr id="9" name="Овал 8"/>
          <p:cNvSpPr/>
          <p:nvPr/>
        </p:nvSpPr>
        <p:spPr>
          <a:xfrm>
            <a:off x="5867400" y="5229225"/>
            <a:ext cx="914400" cy="914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С</a:t>
            </a:r>
          </a:p>
        </p:txBody>
      </p:sp>
      <p:cxnSp>
        <p:nvCxnSpPr>
          <p:cNvPr id="25" name="Прямая со стрелкой 24"/>
          <p:cNvCxnSpPr>
            <a:stCxn id="5" idx="2"/>
            <a:endCxn id="4" idx="7"/>
          </p:cNvCxnSpPr>
          <p:nvPr/>
        </p:nvCxnSpPr>
        <p:spPr>
          <a:xfrm flipH="1">
            <a:off x="2544763" y="2157413"/>
            <a:ext cx="1379537" cy="9731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5" idx="6"/>
            <a:endCxn id="8" idx="1"/>
          </p:cNvCxnSpPr>
          <p:nvPr/>
        </p:nvCxnSpPr>
        <p:spPr>
          <a:xfrm>
            <a:off x="4838700" y="2157413"/>
            <a:ext cx="1163638" cy="1117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stCxn id="4" idx="4"/>
            <a:endCxn id="7" idx="0"/>
          </p:cNvCxnSpPr>
          <p:nvPr/>
        </p:nvCxnSpPr>
        <p:spPr>
          <a:xfrm>
            <a:off x="2220913" y="3911600"/>
            <a:ext cx="0" cy="1317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stCxn id="8" idx="4"/>
            <a:endCxn id="9" idx="0"/>
          </p:cNvCxnSpPr>
          <p:nvPr/>
        </p:nvCxnSpPr>
        <p:spPr>
          <a:xfrm>
            <a:off x="6324600" y="4056063"/>
            <a:ext cx="0" cy="1173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4" idx="6"/>
          </p:cNvCxnSpPr>
          <p:nvPr/>
        </p:nvCxnSpPr>
        <p:spPr>
          <a:xfrm>
            <a:off x="2678113" y="3454400"/>
            <a:ext cx="3189287" cy="4603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0380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Содержимое 2"/>
          <p:cNvSpPr>
            <a:spLocks noGrp="1"/>
          </p:cNvSpPr>
          <p:nvPr>
            <p:ph idx="1"/>
          </p:nvPr>
        </p:nvSpPr>
        <p:spPr>
          <a:xfrm>
            <a:off x="214313" y="1357313"/>
            <a:ext cx="8715375" cy="4967287"/>
          </a:xfrm>
        </p:spPr>
        <p:txBody>
          <a:bodyPr/>
          <a:lstStyle/>
          <a:p>
            <a:pPr algn="just"/>
            <a:r>
              <a:rPr lang="ru-RU" sz="2400" b="1" dirty="0"/>
              <a:t>«</a:t>
            </a:r>
            <a:r>
              <a:rPr lang="en-US" sz="2400" b="1" dirty="0"/>
              <a:t>Tent</a:t>
            </a:r>
            <a:r>
              <a:rPr lang="ru-RU" sz="2400" b="1" dirty="0"/>
              <a:t>».</a:t>
            </a:r>
            <a:r>
              <a:rPr lang="ru-RU" sz="2400" dirty="0"/>
              <a:t> </a:t>
            </a:r>
            <a:r>
              <a:rPr lang="en-US" sz="2400" dirty="0"/>
              <a:t>The upper positions A, B, C form a closed network - a small circle, with a channel between B and C. Effective and effective provided a clear definition of the rights and responsibilities of B and C, otherwise - uncertainty or potential disagreement, requires constant intervention of paragraph A; Network performance is declining.
 </a:t>
            </a:r>
            <a:r>
              <a:rPr lang="ru-RU" sz="2200" b="1" dirty="0"/>
              <a:t>«</a:t>
            </a:r>
            <a:r>
              <a:rPr lang="en-US" sz="2200" b="1" dirty="0"/>
              <a:t>House</a:t>
            </a:r>
            <a:r>
              <a:rPr lang="ru-RU" sz="2200" b="1" dirty="0"/>
              <a:t>».</a:t>
            </a:r>
            <a:r>
              <a:rPr lang="ru-RU" sz="2200" dirty="0"/>
              <a:t> </a:t>
            </a:r>
            <a:r>
              <a:rPr lang="en-US" sz="2200" dirty="0"/>
              <a:t>Completely closed system, there is a new official E-D channel, this. It is possible to connect each item with other points through several channels. Three circles of communication: large, uniting all members of the network and two small - A, B, C and B, C, D, E. From an organizational point of view, "home" - the most vulnerable of all information networks because of the many official channels through which information is transmitted from one point to another.</a:t>
            </a:r>
            <a:endParaRPr lang="ru-RU" sz="2200" dirty="0"/>
          </a:p>
        </p:txBody>
      </p:sp>
      <p:sp>
        <p:nvSpPr>
          <p:cNvPr id="33796" name="Заголовок 1"/>
          <p:cNvSpPr>
            <a:spLocks noGrp="1"/>
          </p:cNvSpPr>
          <p:nvPr>
            <p:ph type="title"/>
          </p:nvPr>
        </p:nvSpPr>
        <p:spPr/>
        <p:txBody>
          <a:bodyPr/>
          <a:lstStyle/>
          <a:p>
            <a:pPr eaLnBrk="1" hangingPunct="1"/>
            <a:r>
              <a:rPr lang="en-US" dirty="0"/>
              <a:t>Types of communication networks
</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5744" y="1184276"/>
            <a:ext cx="6512511" cy="1143000"/>
          </a:xfrm>
          <a:noFill/>
        </p:spPr>
        <p:txBody>
          <a:bodyPr/>
          <a:lstStyle/>
          <a:p>
            <a:pPr>
              <a:defRPr/>
            </a:pPr>
            <a:r>
              <a:rPr lang="ru-RU" dirty="0"/>
              <a:t>«</a:t>
            </a:r>
            <a:r>
              <a:rPr lang="en-US" dirty="0"/>
              <a:t>House</a:t>
            </a:r>
            <a:r>
              <a:rPr lang="ru-RU" dirty="0"/>
              <a:t>»</a:t>
            </a:r>
          </a:p>
        </p:txBody>
      </p:sp>
      <p:sp>
        <p:nvSpPr>
          <p:cNvPr id="22531" name="Содержимое 2"/>
          <p:cNvSpPr>
            <a:spLocks noGrp="1"/>
          </p:cNvSpPr>
          <p:nvPr>
            <p:ph idx="4294967295"/>
          </p:nvPr>
        </p:nvSpPr>
        <p:spPr>
          <a:xfrm>
            <a:off x="457200" y="5614988"/>
            <a:ext cx="8229600" cy="511175"/>
          </a:xfrm>
          <a:prstGeom prst="rect">
            <a:avLst/>
          </a:prstGeom>
        </p:spPr>
        <p:txBody>
          <a:bodyPr/>
          <a:lstStyle/>
          <a:p>
            <a:pPr>
              <a:buFont typeface="Arial" charset="0"/>
              <a:buNone/>
            </a:pPr>
            <a:endParaRPr lang="ru-RU" altLang="ru-RU" dirty="0"/>
          </a:p>
        </p:txBody>
      </p:sp>
      <p:sp>
        <p:nvSpPr>
          <p:cNvPr id="4" name="Овал 3"/>
          <p:cNvSpPr/>
          <p:nvPr/>
        </p:nvSpPr>
        <p:spPr>
          <a:xfrm>
            <a:off x="1763713" y="2997200"/>
            <a:ext cx="914400"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Е</a:t>
            </a:r>
          </a:p>
        </p:txBody>
      </p:sp>
      <p:sp>
        <p:nvSpPr>
          <p:cNvPr id="5" name="Овал 4"/>
          <p:cNvSpPr/>
          <p:nvPr/>
        </p:nvSpPr>
        <p:spPr>
          <a:xfrm>
            <a:off x="3924300" y="1700213"/>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А</a:t>
            </a:r>
          </a:p>
        </p:txBody>
      </p:sp>
      <p:sp>
        <p:nvSpPr>
          <p:cNvPr id="7" name="Овал 6"/>
          <p:cNvSpPr/>
          <p:nvPr/>
        </p:nvSpPr>
        <p:spPr>
          <a:xfrm>
            <a:off x="1763713" y="51577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Д</a:t>
            </a:r>
          </a:p>
        </p:txBody>
      </p:sp>
      <p:sp>
        <p:nvSpPr>
          <p:cNvPr id="8" name="Овал 7"/>
          <p:cNvSpPr/>
          <p:nvPr/>
        </p:nvSpPr>
        <p:spPr>
          <a:xfrm>
            <a:off x="5867400" y="3141663"/>
            <a:ext cx="914400" cy="914400"/>
          </a:xfrm>
          <a:prstGeom prst="ellipse">
            <a:avLst/>
          </a:prstGeom>
          <a:solidFill>
            <a:srgbClr val="00B05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В</a:t>
            </a:r>
          </a:p>
        </p:txBody>
      </p:sp>
      <p:sp>
        <p:nvSpPr>
          <p:cNvPr id="9" name="Овал 8"/>
          <p:cNvSpPr/>
          <p:nvPr/>
        </p:nvSpPr>
        <p:spPr>
          <a:xfrm>
            <a:off x="5867400" y="522922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С</a:t>
            </a:r>
          </a:p>
        </p:txBody>
      </p:sp>
      <p:cxnSp>
        <p:nvCxnSpPr>
          <p:cNvPr id="25" name="Прямая со стрелкой 24"/>
          <p:cNvCxnSpPr>
            <a:stCxn id="5" idx="2"/>
            <a:endCxn id="4" idx="7"/>
          </p:cNvCxnSpPr>
          <p:nvPr/>
        </p:nvCxnSpPr>
        <p:spPr>
          <a:xfrm flipH="1">
            <a:off x="2544763" y="2157413"/>
            <a:ext cx="1379537" cy="9731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5" idx="6"/>
            <a:endCxn id="8" idx="1"/>
          </p:cNvCxnSpPr>
          <p:nvPr/>
        </p:nvCxnSpPr>
        <p:spPr>
          <a:xfrm>
            <a:off x="4838700" y="2157413"/>
            <a:ext cx="1163638" cy="1117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stCxn id="4" idx="4"/>
            <a:endCxn id="7" idx="0"/>
          </p:cNvCxnSpPr>
          <p:nvPr/>
        </p:nvCxnSpPr>
        <p:spPr>
          <a:xfrm>
            <a:off x="2220913" y="3911600"/>
            <a:ext cx="0" cy="1246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stCxn id="8" idx="4"/>
            <a:endCxn id="9" idx="0"/>
          </p:cNvCxnSpPr>
          <p:nvPr/>
        </p:nvCxnSpPr>
        <p:spPr>
          <a:xfrm>
            <a:off x="6324600" y="4056063"/>
            <a:ext cx="0" cy="1173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4" idx="6"/>
          </p:cNvCxnSpPr>
          <p:nvPr/>
        </p:nvCxnSpPr>
        <p:spPr>
          <a:xfrm>
            <a:off x="2678113" y="3454400"/>
            <a:ext cx="3189287" cy="4603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V="1">
            <a:off x="2700338" y="5686425"/>
            <a:ext cx="3167062" cy="4603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900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2444" y="1082676"/>
            <a:ext cx="6512511" cy="1143000"/>
          </a:xfrm>
          <a:noFill/>
        </p:spPr>
        <p:txBody>
          <a:bodyPr/>
          <a:lstStyle/>
          <a:p>
            <a:pPr>
              <a:defRPr/>
            </a:pPr>
            <a:r>
              <a:rPr lang="ru-RU" dirty="0"/>
              <a:t>«</a:t>
            </a:r>
            <a:r>
              <a:rPr lang="en-US" dirty="0"/>
              <a:t>Pinwheel</a:t>
            </a:r>
            <a:r>
              <a:rPr lang="ru-RU" dirty="0"/>
              <a:t>»</a:t>
            </a:r>
          </a:p>
        </p:txBody>
      </p:sp>
      <p:sp>
        <p:nvSpPr>
          <p:cNvPr id="23555" name="Содержимое 2"/>
          <p:cNvSpPr>
            <a:spLocks noGrp="1"/>
          </p:cNvSpPr>
          <p:nvPr>
            <p:ph idx="4294967295"/>
          </p:nvPr>
        </p:nvSpPr>
        <p:spPr>
          <a:xfrm>
            <a:off x="457200" y="5614988"/>
            <a:ext cx="8229600" cy="511175"/>
          </a:xfrm>
          <a:prstGeom prst="rect">
            <a:avLst/>
          </a:prstGeom>
        </p:spPr>
        <p:txBody>
          <a:bodyPr/>
          <a:lstStyle/>
          <a:p>
            <a:pPr>
              <a:buFont typeface="Arial" charset="0"/>
              <a:buNone/>
            </a:pPr>
            <a:endParaRPr lang="ru-RU" altLang="ru-RU" dirty="0"/>
          </a:p>
        </p:txBody>
      </p:sp>
      <p:sp>
        <p:nvSpPr>
          <p:cNvPr id="4" name="Овал 3"/>
          <p:cNvSpPr/>
          <p:nvPr/>
        </p:nvSpPr>
        <p:spPr>
          <a:xfrm>
            <a:off x="1763713" y="2997200"/>
            <a:ext cx="914400"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Е</a:t>
            </a:r>
          </a:p>
        </p:txBody>
      </p:sp>
      <p:sp>
        <p:nvSpPr>
          <p:cNvPr id="5" name="Овал 4"/>
          <p:cNvSpPr/>
          <p:nvPr/>
        </p:nvSpPr>
        <p:spPr>
          <a:xfrm>
            <a:off x="3924300" y="1700213"/>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А</a:t>
            </a:r>
          </a:p>
        </p:txBody>
      </p:sp>
      <p:sp>
        <p:nvSpPr>
          <p:cNvPr id="7" name="Овал 6"/>
          <p:cNvSpPr/>
          <p:nvPr/>
        </p:nvSpPr>
        <p:spPr>
          <a:xfrm>
            <a:off x="2627313" y="51577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Д</a:t>
            </a:r>
          </a:p>
        </p:txBody>
      </p:sp>
      <p:sp>
        <p:nvSpPr>
          <p:cNvPr id="8" name="Овал 7"/>
          <p:cNvSpPr/>
          <p:nvPr/>
        </p:nvSpPr>
        <p:spPr>
          <a:xfrm>
            <a:off x="5867400" y="3141663"/>
            <a:ext cx="914400"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В</a:t>
            </a:r>
          </a:p>
        </p:txBody>
      </p:sp>
      <p:sp>
        <p:nvSpPr>
          <p:cNvPr id="9" name="Овал 8"/>
          <p:cNvSpPr/>
          <p:nvPr/>
        </p:nvSpPr>
        <p:spPr>
          <a:xfrm>
            <a:off x="5148263" y="51577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С</a:t>
            </a:r>
          </a:p>
        </p:txBody>
      </p:sp>
      <p:cxnSp>
        <p:nvCxnSpPr>
          <p:cNvPr id="16" name="Прямая со стрелкой 15"/>
          <p:cNvCxnSpPr>
            <a:stCxn id="5" idx="6"/>
            <a:endCxn id="8" idx="1"/>
          </p:cNvCxnSpPr>
          <p:nvPr/>
        </p:nvCxnSpPr>
        <p:spPr>
          <a:xfrm>
            <a:off x="4838700" y="2157413"/>
            <a:ext cx="1163638" cy="1117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8" idx="4"/>
          </p:cNvCxnSpPr>
          <p:nvPr/>
        </p:nvCxnSpPr>
        <p:spPr>
          <a:xfrm flipH="1">
            <a:off x="5795963" y="4056063"/>
            <a:ext cx="528637" cy="1173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9" idx="2"/>
            <a:endCxn id="7" idx="6"/>
          </p:cNvCxnSpPr>
          <p:nvPr/>
        </p:nvCxnSpPr>
        <p:spPr>
          <a:xfrm flipH="1">
            <a:off x="3541713" y="5614988"/>
            <a:ext cx="16065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7" idx="1"/>
            <a:endCxn id="4" idx="4"/>
          </p:cNvCxnSpPr>
          <p:nvPr/>
        </p:nvCxnSpPr>
        <p:spPr>
          <a:xfrm flipH="1" flipV="1">
            <a:off x="2220913" y="3911600"/>
            <a:ext cx="541337" cy="1379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4" idx="7"/>
          </p:cNvCxnSpPr>
          <p:nvPr/>
        </p:nvCxnSpPr>
        <p:spPr>
          <a:xfrm flipV="1">
            <a:off x="2544763" y="2205038"/>
            <a:ext cx="1379537" cy="925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318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Содержимое 2"/>
          <p:cNvSpPr>
            <a:spLocks noGrp="1"/>
          </p:cNvSpPr>
          <p:nvPr>
            <p:ph idx="1"/>
          </p:nvPr>
        </p:nvSpPr>
        <p:spPr>
          <a:xfrm>
            <a:off x="357188" y="1928813"/>
            <a:ext cx="8610600" cy="4395787"/>
          </a:xfrm>
        </p:spPr>
        <p:txBody>
          <a:bodyPr/>
          <a:lstStyle/>
          <a:p>
            <a:pPr algn="just"/>
            <a:r>
              <a:rPr lang="ru-RU" sz="2400" b="1" dirty="0"/>
              <a:t>«</a:t>
            </a:r>
            <a:r>
              <a:rPr lang="en-US" sz="2400" b="1" dirty="0"/>
              <a:t>Pinwheel</a:t>
            </a:r>
            <a:r>
              <a:rPr lang="ru-RU" sz="2400" b="1" dirty="0"/>
              <a:t>».</a:t>
            </a:r>
            <a:r>
              <a:rPr lang="ru-RU" sz="2400" dirty="0"/>
              <a:t> </a:t>
            </a:r>
            <a:r>
              <a:rPr lang="en-US" sz="2400" dirty="0"/>
              <a:t>For situations where groups communicate in a circle. It is possible to exchange views, there is a danger of distortion of information when it is interpreted.
 </a:t>
            </a:r>
            <a:r>
              <a:rPr lang="ru-RU" sz="2400" b="1" dirty="0"/>
              <a:t>«</a:t>
            </a:r>
            <a:r>
              <a:rPr lang="en-US" sz="2400" b="1" dirty="0"/>
              <a:t>Tent</a:t>
            </a:r>
            <a:r>
              <a:rPr lang="ru-RU" sz="2400" b="1" dirty="0"/>
              <a:t>». </a:t>
            </a:r>
            <a:r>
              <a:rPr lang="en-US" sz="2400" dirty="0"/>
              <a:t>Two different power lines come from The Leader A, who organizes and processes information. A strong and stable network, subject to clearly defined power and responsibility. There is a minimum of informal interactions.  </a:t>
            </a:r>
            <a:endParaRPr lang="ru-RU" sz="2400" dirty="0"/>
          </a:p>
        </p:txBody>
      </p:sp>
      <p:sp>
        <p:nvSpPr>
          <p:cNvPr id="32772" name="Заголовок 1"/>
          <p:cNvSpPr>
            <a:spLocks noGrp="1"/>
          </p:cNvSpPr>
          <p:nvPr>
            <p:ph type="title"/>
          </p:nvPr>
        </p:nvSpPr>
        <p:spPr/>
        <p:txBody>
          <a:bodyPr/>
          <a:lstStyle/>
          <a:p>
            <a:pPr eaLnBrk="1" hangingPunct="1"/>
            <a:r>
              <a:rPr lang="en-US" dirty="0"/>
              <a:t>Types of communication networks
</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53765"/>
            <a:ext cx="7652740" cy="1367557"/>
          </a:xfrm>
          <a:noFill/>
        </p:spPr>
        <p:txBody>
          <a:bodyPr/>
          <a:lstStyle/>
          <a:p>
            <a:pPr>
              <a:defRPr/>
            </a:pPr>
            <a:r>
              <a:rPr lang="ru-RU" dirty="0"/>
              <a:t>«</a:t>
            </a:r>
            <a:r>
              <a:rPr lang="en-US" dirty="0"/>
              <a:t>All-channel network</a:t>
            </a:r>
            <a:r>
              <a:rPr lang="ru-RU" dirty="0"/>
              <a:t>»</a:t>
            </a:r>
          </a:p>
        </p:txBody>
      </p:sp>
      <p:sp>
        <p:nvSpPr>
          <p:cNvPr id="24579" name="Содержимое 2"/>
          <p:cNvSpPr>
            <a:spLocks noGrp="1"/>
          </p:cNvSpPr>
          <p:nvPr>
            <p:ph idx="4294967295"/>
          </p:nvPr>
        </p:nvSpPr>
        <p:spPr>
          <a:xfrm>
            <a:off x="457200" y="5291138"/>
            <a:ext cx="8229600" cy="835025"/>
          </a:xfrm>
          <a:prstGeom prst="rect">
            <a:avLst/>
          </a:prstGeom>
        </p:spPr>
        <p:txBody>
          <a:bodyPr/>
          <a:lstStyle/>
          <a:p>
            <a:pPr>
              <a:buFont typeface="Arial" charset="0"/>
              <a:buNone/>
            </a:pPr>
            <a:endParaRPr lang="ru-RU" altLang="ru-RU" dirty="0"/>
          </a:p>
        </p:txBody>
      </p:sp>
      <p:sp>
        <p:nvSpPr>
          <p:cNvPr id="4" name="Овал 3"/>
          <p:cNvSpPr/>
          <p:nvPr/>
        </p:nvSpPr>
        <p:spPr>
          <a:xfrm>
            <a:off x="1763713" y="2997200"/>
            <a:ext cx="914400" cy="914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Е</a:t>
            </a:r>
          </a:p>
        </p:txBody>
      </p:sp>
      <p:sp>
        <p:nvSpPr>
          <p:cNvPr id="5" name="Овал 4"/>
          <p:cNvSpPr/>
          <p:nvPr/>
        </p:nvSpPr>
        <p:spPr>
          <a:xfrm>
            <a:off x="3924300" y="1700213"/>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А</a:t>
            </a:r>
          </a:p>
        </p:txBody>
      </p:sp>
      <p:sp>
        <p:nvSpPr>
          <p:cNvPr id="7" name="Овал 6"/>
          <p:cNvSpPr/>
          <p:nvPr/>
        </p:nvSpPr>
        <p:spPr>
          <a:xfrm>
            <a:off x="2627313" y="51577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Д</a:t>
            </a:r>
          </a:p>
        </p:txBody>
      </p:sp>
      <p:sp>
        <p:nvSpPr>
          <p:cNvPr id="8" name="Овал 7"/>
          <p:cNvSpPr/>
          <p:nvPr/>
        </p:nvSpPr>
        <p:spPr>
          <a:xfrm>
            <a:off x="5867400" y="3141663"/>
            <a:ext cx="914400" cy="914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В</a:t>
            </a:r>
          </a:p>
        </p:txBody>
      </p:sp>
      <p:sp>
        <p:nvSpPr>
          <p:cNvPr id="9" name="Овал 8"/>
          <p:cNvSpPr/>
          <p:nvPr/>
        </p:nvSpPr>
        <p:spPr>
          <a:xfrm>
            <a:off x="5148263" y="51577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С</a:t>
            </a:r>
          </a:p>
        </p:txBody>
      </p:sp>
      <p:cxnSp>
        <p:nvCxnSpPr>
          <p:cNvPr id="13" name="Прямая со стрелкой 12"/>
          <p:cNvCxnSpPr>
            <a:stCxn id="5" idx="6"/>
            <a:endCxn id="8" idx="1"/>
          </p:cNvCxnSpPr>
          <p:nvPr/>
        </p:nvCxnSpPr>
        <p:spPr>
          <a:xfrm>
            <a:off x="4838700" y="2157413"/>
            <a:ext cx="1163638" cy="11176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4" idx="4"/>
            <a:endCxn id="7" idx="1"/>
          </p:cNvCxnSpPr>
          <p:nvPr/>
        </p:nvCxnSpPr>
        <p:spPr>
          <a:xfrm>
            <a:off x="2220913" y="3911600"/>
            <a:ext cx="541337" cy="137953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7" idx="6"/>
            <a:endCxn id="9" idx="2"/>
          </p:cNvCxnSpPr>
          <p:nvPr/>
        </p:nvCxnSpPr>
        <p:spPr>
          <a:xfrm>
            <a:off x="3541713" y="5614988"/>
            <a:ext cx="160655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9" idx="7"/>
            <a:endCxn id="8" idx="4"/>
          </p:cNvCxnSpPr>
          <p:nvPr/>
        </p:nvCxnSpPr>
        <p:spPr>
          <a:xfrm flipV="1">
            <a:off x="5929313" y="4056063"/>
            <a:ext cx="395287" cy="12350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4" idx="7"/>
            <a:endCxn id="5" idx="2"/>
          </p:cNvCxnSpPr>
          <p:nvPr/>
        </p:nvCxnSpPr>
        <p:spPr>
          <a:xfrm flipV="1">
            <a:off x="2544763" y="2157413"/>
            <a:ext cx="1379537" cy="97313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5" idx="4"/>
          </p:cNvCxnSpPr>
          <p:nvPr/>
        </p:nvCxnSpPr>
        <p:spPr>
          <a:xfrm flipH="1">
            <a:off x="3276600" y="2614613"/>
            <a:ext cx="1104900" cy="25431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4356100" y="2636838"/>
            <a:ext cx="1008063" cy="25923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4" idx="6"/>
          </p:cNvCxnSpPr>
          <p:nvPr/>
        </p:nvCxnSpPr>
        <p:spPr>
          <a:xfrm>
            <a:off x="2678113" y="3454400"/>
            <a:ext cx="3189287" cy="4603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a:endCxn id="9" idx="1"/>
          </p:cNvCxnSpPr>
          <p:nvPr/>
        </p:nvCxnSpPr>
        <p:spPr>
          <a:xfrm>
            <a:off x="2678113" y="3598863"/>
            <a:ext cx="2603500" cy="16922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a:stCxn id="8" idx="2"/>
          </p:cNvCxnSpPr>
          <p:nvPr/>
        </p:nvCxnSpPr>
        <p:spPr>
          <a:xfrm flipH="1">
            <a:off x="3348038" y="3598863"/>
            <a:ext cx="2519362" cy="16303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701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Содержимое 2"/>
          <p:cNvSpPr>
            <a:spLocks noGrp="1"/>
          </p:cNvSpPr>
          <p:nvPr>
            <p:ph idx="1"/>
          </p:nvPr>
        </p:nvSpPr>
        <p:spPr>
          <a:xfrm>
            <a:off x="533400" y="1412776"/>
            <a:ext cx="8191500" cy="5230934"/>
          </a:xfrm>
        </p:spPr>
        <p:txBody>
          <a:bodyPr/>
          <a:lstStyle/>
          <a:p>
            <a:pPr algn="just"/>
            <a:r>
              <a:rPr lang="en-US" sz="2200" dirty="0"/>
              <a:t>Management is related to the need for continuous coordination of the activities of the organization's departments and its individual members in order to achieve common goals</a:t>
            </a:r>
            <a:r>
              <a:rPr lang="ru-RU" sz="2200" dirty="0"/>
              <a:t>.</a:t>
            </a:r>
          </a:p>
          <a:p>
            <a:pPr algn="just"/>
            <a:r>
              <a:rPr lang="zh-CN" altLang="en-US" sz="2200" dirty="0">
                <a:latin typeface="+mj-lt"/>
              </a:rPr>
              <a:t>管理涉及需要持续协调本组织各部门及其个别成员的活动，以实现共同目标</a:t>
            </a:r>
            <a:r>
              <a:rPr lang="en-US" sz="2200" dirty="0"/>
              <a:t>Coordination is carried out through various forms, as well as through various contacts in the communication process</a:t>
            </a:r>
            <a:r>
              <a:rPr lang="zh-CN" altLang="en-US" sz="2200" dirty="0"/>
              <a:t>协调通过各种形式进行，并通过沟通过程中的各种接触进行</a:t>
            </a:r>
            <a:endParaRPr lang="en-US" sz="2200" dirty="0"/>
          </a:p>
          <a:p>
            <a:r>
              <a:rPr lang="en-US" sz="2200" dirty="0"/>
              <a:t>Communication - a means of ensuring the integrity and functioning of the organization</a:t>
            </a:r>
            <a:r>
              <a:rPr lang="zh-CN" altLang="en-US" sz="2200" dirty="0"/>
              <a:t>沟通 </a:t>
            </a:r>
            <a:r>
              <a:rPr lang="en-US" altLang="zh-CN" sz="2200" dirty="0"/>
              <a:t>- </a:t>
            </a:r>
            <a:r>
              <a:rPr lang="zh-CN" altLang="en-US" sz="2200" dirty="0"/>
              <a:t>确保组织完整性和运作的一种手段</a:t>
            </a:r>
            <a:endParaRPr lang="en-US" sz="2200" dirty="0"/>
          </a:p>
          <a:p>
            <a:r>
              <a:rPr lang="en-US" sz="2200" dirty="0"/>
              <a:t>The transfer of information takes place during communication</a:t>
            </a:r>
            <a:endParaRPr lang="ru-RU" sz="2200" dirty="0"/>
          </a:p>
          <a:p>
            <a:r>
              <a:rPr lang="zh-CN" altLang="en-US" sz="2200" dirty="0"/>
              <a:t>信息传递在通信过程中进行</a:t>
            </a:r>
            <a:r>
              <a:rPr lang="zh-CN" altLang="en-US" sz="2000" dirty="0"/>
              <a:t>
</a:t>
            </a:r>
            <a:endParaRPr lang="ru-RU" sz="2000" dirty="0"/>
          </a:p>
          <a:p>
            <a:endParaRPr lang="ru-RU" sz="2000"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
        <p:nvSpPr>
          <p:cNvPr id="6146" name="Заголовок 1"/>
          <p:cNvSpPr>
            <a:spLocks noGrp="1"/>
          </p:cNvSpPr>
          <p:nvPr>
            <p:ph type="title"/>
          </p:nvPr>
        </p:nvSpPr>
        <p:spPr/>
        <p:txBody>
          <a:bodyPr/>
          <a:lstStyle/>
          <a:p>
            <a:r>
              <a:rPr lang="en-US" dirty="0"/>
              <a:t>The need for communications
</a:t>
            </a:r>
            <a:endParaRPr lang="ru-R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Содержимое 2"/>
          <p:cNvSpPr>
            <a:spLocks noGrp="1"/>
          </p:cNvSpPr>
          <p:nvPr>
            <p:ph idx="1"/>
          </p:nvPr>
        </p:nvSpPr>
        <p:spPr>
          <a:xfrm>
            <a:off x="214313" y="1500188"/>
            <a:ext cx="8715375" cy="4713287"/>
          </a:xfrm>
        </p:spPr>
        <p:txBody>
          <a:bodyPr/>
          <a:lstStyle/>
          <a:p>
            <a:pPr algn="just"/>
            <a:r>
              <a:rPr lang="ru-RU" sz="2200" b="1" dirty="0"/>
              <a:t>«</a:t>
            </a:r>
            <a:r>
              <a:rPr lang="en-US" sz="2200" b="1" dirty="0"/>
              <a:t>All-Channel" networks </a:t>
            </a:r>
            <a:r>
              <a:rPr lang="ru-RU" sz="2200" dirty="0"/>
              <a:t>– </a:t>
            </a:r>
            <a:r>
              <a:rPr lang="en-US" sz="2200" dirty="0"/>
              <a:t>fully decentralized networks. Formal leadership is divided or completely absent. There is no person (leader) who controls the network. It is used when all employees need to be involved in solving complex problems. Everyone, if desired, has the opportunity to express their opinion. More enthusiasm, business activity, creative work of employees. Leaders are brought up, and all information is treated with equal access. The reliability and reliability of the information is high, its control is more careful, can be carried out from several points. Weaknesses - the danger of group unanimity, inadequacy of assessment of difficulties (in the group - and "sea knee on knee"), the threat of instability and order, the danger of biased approach to the choice of leader.</a:t>
            </a:r>
            <a:endParaRPr lang="ru-RU" sz="2200" dirty="0"/>
          </a:p>
        </p:txBody>
      </p:sp>
      <p:sp>
        <p:nvSpPr>
          <p:cNvPr id="31748" name="Заголовок 1"/>
          <p:cNvSpPr>
            <a:spLocks noGrp="1"/>
          </p:cNvSpPr>
          <p:nvPr>
            <p:ph type="title"/>
          </p:nvPr>
        </p:nvSpPr>
        <p:spPr/>
        <p:txBody>
          <a:bodyPr/>
          <a:lstStyle/>
          <a:p>
            <a:pPr eaLnBrk="1" hangingPunct="1"/>
            <a:r>
              <a:rPr lang="en-US" dirty="0"/>
              <a:t>Types of communication networks
</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p:txBody>
          <a:bodyPr/>
          <a:lstStyle/>
          <a:p>
            <a:r>
              <a:rPr lang="en-US" dirty="0"/>
              <a:t>Concepts</a:t>
            </a:r>
            <a:r>
              <a:rPr lang="ru-RU" dirty="0"/>
              <a:t> </a:t>
            </a:r>
          </a:p>
        </p:txBody>
      </p:sp>
      <p:sp>
        <p:nvSpPr>
          <p:cNvPr id="7171" name="Содержимое 2"/>
          <p:cNvSpPr>
            <a:spLocks noGrp="1"/>
          </p:cNvSpPr>
          <p:nvPr>
            <p:ph idx="1"/>
          </p:nvPr>
        </p:nvSpPr>
        <p:spPr>
          <a:xfrm>
            <a:off x="285750" y="1428750"/>
            <a:ext cx="8858250" cy="4895850"/>
          </a:xfrm>
        </p:spPr>
        <p:txBody>
          <a:bodyPr/>
          <a:lstStyle/>
          <a:p>
            <a:r>
              <a:rPr lang="en-US" sz="2000" b="1" dirty="0"/>
              <a:t>Information</a:t>
            </a:r>
            <a:r>
              <a:rPr lang="ru-RU" sz="2000" dirty="0"/>
              <a:t> – </a:t>
            </a:r>
            <a:r>
              <a:rPr lang="en-US" sz="2000" dirty="0"/>
              <a:t>information on persons, objects, facts, events, phenomena and processes, regardless of the form of their presentation</a:t>
            </a:r>
            <a:endParaRPr lang="ru-RU" sz="2000" b="1" dirty="0"/>
          </a:p>
          <a:p>
            <a:r>
              <a:rPr lang="en-US" sz="2000" b="1" dirty="0"/>
              <a:t>Information resources </a:t>
            </a:r>
            <a:r>
              <a:rPr lang="ru-RU" sz="2000" dirty="0"/>
              <a:t>– </a:t>
            </a:r>
            <a:r>
              <a:rPr lang="en-US" sz="2000" dirty="0"/>
              <a:t>a set of data organized to effectively obtain reliable information</a:t>
            </a:r>
            <a:endParaRPr lang="ru-RU" sz="2000" dirty="0"/>
          </a:p>
          <a:p>
            <a:r>
              <a:rPr lang="en-US" sz="2000" b="1" dirty="0"/>
              <a:t>Information resources </a:t>
            </a:r>
            <a:r>
              <a:rPr lang="ru-RU" sz="2000" dirty="0"/>
              <a:t>– </a:t>
            </a:r>
            <a:r>
              <a:rPr lang="en-US" sz="2000" dirty="0"/>
              <a:t>separate documents and separate arrays of documents, documents and arrays of documents in information systems (libraries, archives, funds, data banks, other information systems)
</a:t>
            </a:r>
            <a:r>
              <a:rPr lang="en-US" sz="2000" b="1" dirty="0"/>
              <a:t>Information systems </a:t>
            </a:r>
            <a:r>
              <a:rPr lang="ru-RU" sz="2000" dirty="0"/>
              <a:t>– </a:t>
            </a:r>
            <a:r>
              <a:rPr lang="en-US" sz="2000" dirty="0"/>
              <a:t>organizational and orderly set of documents (multiples of documents) and information technologies, including using computer and communications tools that implement information processes
</a:t>
            </a:r>
            <a:r>
              <a:rPr lang="en-US" sz="2000" b="1" dirty="0"/>
              <a:t>User information </a:t>
            </a:r>
            <a:r>
              <a:rPr lang="ru-RU" sz="2000" dirty="0"/>
              <a:t>– </a:t>
            </a:r>
            <a:r>
              <a:rPr lang="en-US" sz="2000" dirty="0"/>
              <a:t>a subject who asks the information system or the intermediary to obtain the information he needs</a:t>
            </a:r>
            <a:endParaRPr lang="ru-RU" sz="2000"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p:txBody>
          <a:bodyPr/>
          <a:lstStyle/>
          <a:p>
            <a:r>
              <a:rPr lang="en-US" dirty="0"/>
              <a:t>Types of information
</a:t>
            </a:r>
            <a:endParaRPr lang="ru-RU" dirty="0"/>
          </a:p>
        </p:txBody>
      </p:sp>
      <p:sp>
        <p:nvSpPr>
          <p:cNvPr id="8195" name="Содержимое 2"/>
          <p:cNvSpPr>
            <a:spLocks noGrp="1"/>
          </p:cNvSpPr>
          <p:nvPr>
            <p:ph idx="1"/>
          </p:nvPr>
        </p:nvSpPr>
        <p:spPr/>
        <p:txBody>
          <a:bodyPr/>
          <a:lstStyle/>
          <a:p>
            <a:r>
              <a:rPr lang="en-US" dirty="0"/>
              <a:t>Scientific and technical</a:t>
            </a:r>
            <a:endParaRPr lang="ru-RU" dirty="0"/>
          </a:p>
          <a:p>
            <a:r>
              <a:rPr lang="en-US" dirty="0"/>
              <a:t>Patent
Conjunctural and economic</a:t>
            </a:r>
            <a:endParaRPr lang="ru-RU" dirty="0"/>
          </a:p>
          <a:p>
            <a:r>
              <a:rPr lang="en-US" dirty="0"/>
              <a:t>Business information
Accounting and statistical</a:t>
            </a:r>
          </a:p>
          <a:p>
            <a:r>
              <a:rPr lang="en-US" dirty="0"/>
              <a:t>Standard and legal</a:t>
            </a:r>
          </a:p>
          <a:p>
            <a:r>
              <a:rPr lang="en-US" dirty="0"/>
              <a:t>Infrastructure </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lstStyle/>
          <a:p>
            <a:pPr eaLnBrk="1" hangingPunct="1"/>
            <a:r>
              <a:rPr lang="en-US" dirty="0"/>
              <a:t>Information requirements
</a:t>
            </a:r>
            <a:endParaRPr lang="ru-RU" dirty="0"/>
          </a:p>
        </p:txBody>
      </p:sp>
      <p:sp>
        <p:nvSpPr>
          <p:cNvPr id="9219" name="Содержимое 2"/>
          <p:cNvSpPr>
            <a:spLocks noGrp="1"/>
          </p:cNvSpPr>
          <p:nvPr>
            <p:ph idx="1"/>
          </p:nvPr>
        </p:nvSpPr>
        <p:spPr/>
        <p:txBody>
          <a:bodyPr/>
          <a:lstStyle/>
          <a:p>
            <a:pPr eaLnBrk="1" hangingPunct="1"/>
            <a:r>
              <a:rPr lang="en-US" sz="2000" dirty="0"/>
              <a:t>Meaningful</a:t>
            </a:r>
            <a:r>
              <a:rPr lang="ru-RU" sz="2000" dirty="0"/>
              <a:t>                    </a:t>
            </a:r>
          </a:p>
          <a:p>
            <a:pPr eaLnBrk="1" hangingPunct="1"/>
            <a:r>
              <a:rPr lang="en-US" sz="2000" dirty="0"/>
              <a:t>Important</a:t>
            </a:r>
            <a:r>
              <a:rPr lang="ru-RU" sz="2000" dirty="0"/>
              <a:t> </a:t>
            </a:r>
          </a:p>
          <a:p>
            <a:pPr eaLnBrk="1" hangingPunct="1"/>
            <a:r>
              <a:rPr lang="en-US" sz="2000" dirty="0"/>
              <a:t>Accuracy
Timeliness
 Pithiness (Content)</a:t>
            </a:r>
            <a:endParaRPr lang="ru-RU" sz="2000" dirty="0"/>
          </a:p>
          <a:p>
            <a:pPr eaLnBrk="1" hangingPunct="1"/>
            <a:r>
              <a:rPr lang="en-US" sz="2000" dirty="0"/>
              <a:t>Adequacy</a:t>
            </a:r>
            <a:r>
              <a:rPr lang="ru-RU" sz="2000" dirty="0"/>
              <a:t> </a:t>
            </a:r>
          </a:p>
          <a:p>
            <a:pPr eaLnBrk="1" hangingPunct="1"/>
            <a:r>
              <a:rPr lang="zh-CN" altLang="en-US" sz="2000" dirty="0"/>
              <a:t>隽永
重要
准确性
及时
皮西（内容）
充足</a:t>
            </a:r>
            <a:r>
              <a:rPr lang="zh-CN" altLang="en-US" dirty="0"/>
              <a:t>
</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lstStyle/>
          <a:p>
            <a:pPr eaLnBrk="1" hangingPunct="1"/>
            <a:r>
              <a:rPr lang="ru-RU"/>
              <a:t>Требования к информации</a:t>
            </a:r>
          </a:p>
        </p:txBody>
      </p:sp>
      <p:sp>
        <p:nvSpPr>
          <p:cNvPr id="9219" name="Содержимое 2"/>
          <p:cNvSpPr>
            <a:spLocks noGrp="1"/>
          </p:cNvSpPr>
          <p:nvPr>
            <p:ph idx="1"/>
          </p:nvPr>
        </p:nvSpPr>
        <p:spPr/>
        <p:txBody>
          <a:bodyPr/>
          <a:lstStyle/>
          <a:p>
            <a:pPr eaLnBrk="1" hangingPunct="1"/>
            <a:r>
              <a:rPr lang="ru-RU"/>
              <a:t>Значимость </a:t>
            </a:r>
          </a:p>
          <a:p>
            <a:pPr eaLnBrk="1" hangingPunct="1"/>
            <a:r>
              <a:rPr lang="ru-RU"/>
              <a:t>Важность </a:t>
            </a:r>
          </a:p>
          <a:p>
            <a:pPr eaLnBrk="1" hangingPunct="1"/>
            <a:r>
              <a:rPr lang="ru-RU"/>
              <a:t>Точность</a:t>
            </a:r>
          </a:p>
          <a:p>
            <a:pPr eaLnBrk="1" hangingPunct="1"/>
            <a:r>
              <a:rPr lang="ru-RU"/>
              <a:t>Своевременность</a:t>
            </a:r>
          </a:p>
          <a:p>
            <a:pPr eaLnBrk="1" hangingPunct="1"/>
            <a:r>
              <a:rPr lang="ru-RU"/>
              <a:t>Содержательность</a:t>
            </a:r>
          </a:p>
          <a:p>
            <a:pPr eaLnBrk="1" hangingPunct="1"/>
            <a:r>
              <a:rPr lang="ru-RU"/>
              <a:t>Адекватность </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extLst>
      <p:ext uri="{BB962C8B-B14F-4D97-AF65-F5344CB8AC3E}">
        <p14:creationId xmlns:p14="http://schemas.microsoft.com/office/powerpoint/2010/main" val="2345022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885825" y="609600"/>
            <a:ext cx="6400800" cy="487363"/>
          </a:xfrm>
        </p:spPr>
        <p:txBody>
          <a:bodyPr/>
          <a:lstStyle/>
          <a:p>
            <a:r>
              <a:rPr lang="en-US" dirty="0"/>
              <a:t>Classification of information
</a:t>
            </a:r>
            <a:endParaRPr lang="ru-RU" dirty="0"/>
          </a:p>
        </p:txBody>
      </p:sp>
      <p:sp>
        <p:nvSpPr>
          <p:cNvPr id="10243" name="Содержимое 2"/>
          <p:cNvSpPr>
            <a:spLocks noGrp="1"/>
          </p:cNvSpPr>
          <p:nvPr>
            <p:ph idx="1"/>
          </p:nvPr>
        </p:nvSpPr>
        <p:spPr/>
        <p:txBody>
          <a:bodyPr/>
          <a:lstStyle/>
          <a:p>
            <a:r>
              <a:rPr lang="en-US" sz="2000" dirty="0"/>
              <a:t>Nature of the information (descriptive, explanatory)
Functional-structural areas of management (technical, organizational, economic, social)
Role in management (reporting, planned, control)
Sources of origin (internal and external, incoming and outgoing)</a:t>
            </a:r>
            <a:endParaRPr lang="ru-RU" sz="2000" dirty="0"/>
          </a:p>
          <a:p>
            <a:r>
              <a:rPr lang="en-US" sz="2000" dirty="0"/>
              <a:t>Degree of treatment (primary, secondary)
 Reliability of information (reliable, unreliable)</a:t>
            </a:r>
          </a:p>
          <a:p>
            <a:r>
              <a:rPr lang="en-US" sz="2000" dirty="0"/>
              <a:t>Receiving time (time of receipt) (permanent, discrete)
State of information (static, dynamic)</a:t>
            </a:r>
            <a:endParaRPr lang="ru-RU" sz="2000"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extLst>
      <p:ext uri="{BB962C8B-B14F-4D97-AF65-F5344CB8AC3E}">
        <p14:creationId xmlns:p14="http://schemas.microsoft.com/office/powerpoint/2010/main" val="22055524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dc91d6ed6339f6edd28c48853acc769fcdd4"/>
</p:tagLst>
</file>

<file path=ppt/theme/theme1.xml><?xml version="1.0" encoding="utf-8"?>
<a:theme xmlns:a="http://schemas.openxmlformats.org/drawingml/2006/main" name="cdb2004199l">
  <a:themeElements>
    <a:clrScheme name="Тема Office 3">
      <a:dk1>
        <a:srgbClr val="000000"/>
      </a:dk1>
      <a:lt1>
        <a:srgbClr val="FFFFFF"/>
      </a:lt1>
      <a:dk2>
        <a:srgbClr val="003366"/>
      </a:dk2>
      <a:lt2>
        <a:srgbClr val="C0C0C0"/>
      </a:lt2>
      <a:accent1>
        <a:srgbClr val="229450"/>
      </a:accent1>
      <a:accent2>
        <a:srgbClr val="E3892F"/>
      </a:accent2>
      <a:accent3>
        <a:srgbClr val="FFFFFF"/>
      </a:accent3>
      <a:accent4>
        <a:srgbClr val="000000"/>
      </a:accent4>
      <a:accent5>
        <a:srgbClr val="ABC8B3"/>
      </a:accent5>
      <a:accent6>
        <a:srgbClr val="CE7C2A"/>
      </a:accent6>
      <a:hlink>
        <a:srgbClr val="0099CC"/>
      </a:hlink>
      <a:folHlink>
        <a:srgbClr val="855ADA"/>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3399"/>
        </a:dk2>
        <a:lt2>
          <a:srgbClr val="C0C0C0"/>
        </a:lt2>
        <a:accent1>
          <a:srgbClr val="64B4DC"/>
        </a:accent1>
        <a:accent2>
          <a:srgbClr val="EA4A46"/>
        </a:accent2>
        <a:accent3>
          <a:srgbClr val="FFFFFF"/>
        </a:accent3>
        <a:accent4>
          <a:srgbClr val="000000"/>
        </a:accent4>
        <a:accent5>
          <a:srgbClr val="B8D6EB"/>
        </a:accent5>
        <a:accent6>
          <a:srgbClr val="D4423F"/>
        </a:accent6>
        <a:hlink>
          <a:srgbClr val="441FCD"/>
        </a:hlink>
        <a:folHlink>
          <a:srgbClr val="AAC856"/>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480048"/>
        </a:dk2>
        <a:lt2>
          <a:srgbClr val="C0C0C0"/>
        </a:lt2>
        <a:accent1>
          <a:srgbClr val="DE791E"/>
        </a:accent1>
        <a:accent2>
          <a:srgbClr val="38A0DA"/>
        </a:accent2>
        <a:accent3>
          <a:srgbClr val="FFFFFF"/>
        </a:accent3>
        <a:accent4>
          <a:srgbClr val="000000"/>
        </a:accent4>
        <a:accent5>
          <a:srgbClr val="ECBEAB"/>
        </a:accent5>
        <a:accent6>
          <a:srgbClr val="3291C5"/>
        </a:accent6>
        <a:hlink>
          <a:srgbClr val="009999"/>
        </a:hlink>
        <a:folHlink>
          <a:srgbClr val="66A444"/>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3366"/>
        </a:dk2>
        <a:lt2>
          <a:srgbClr val="C0C0C0"/>
        </a:lt2>
        <a:accent1>
          <a:srgbClr val="229450"/>
        </a:accent1>
        <a:accent2>
          <a:srgbClr val="E3892F"/>
        </a:accent2>
        <a:accent3>
          <a:srgbClr val="FFFFFF"/>
        </a:accent3>
        <a:accent4>
          <a:srgbClr val="000000"/>
        </a:accent4>
        <a:accent5>
          <a:srgbClr val="ABC8B3"/>
        </a:accent5>
        <a:accent6>
          <a:srgbClr val="CE7C2A"/>
        </a:accent6>
        <a:hlink>
          <a:srgbClr val="0099CC"/>
        </a:hlink>
        <a:folHlink>
          <a:srgbClr val="855AD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1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4216CB7EAD73364A8C08FF5BEECD6A59" ma:contentTypeVersion="0" ma:contentTypeDescription="Создание документа." ma:contentTypeScope="" ma:versionID="b693fa730db6f2d4e0692dd5da85b6a9">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63C93C-018C-48AE-9BC5-784404AB6B36}"/>
</file>

<file path=customXml/itemProps2.xml><?xml version="1.0" encoding="utf-8"?>
<ds:datastoreItem xmlns:ds="http://schemas.openxmlformats.org/officeDocument/2006/customXml" ds:itemID="{FCF5B72A-8605-4227-A833-0592AA33823A}"/>
</file>

<file path=customXml/itemProps3.xml><?xml version="1.0" encoding="utf-8"?>
<ds:datastoreItem xmlns:ds="http://schemas.openxmlformats.org/officeDocument/2006/customXml" ds:itemID="{F95EE7B7-49EB-4999-880D-89BD0CAAB729}"/>
</file>

<file path=docProps/app.xml><?xml version="1.0" encoding="utf-8"?>
<Properties xmlns="http://schemas.openxmlformats.org/officeDocument/2006/extended-properties" xmlns:vt="http://schemas.openxmlformats.org/officeDocument/2006/docPropsVTypes">
  <Template>cdb2004199l</Template>
  <TotalTime>1192</TotalTime>
  <Words>2476</Words>
  <Application>Microsoft Office PowerPoint</Application>
  <PresentationFormat>Экран (4:3)</PresentationFormat>
  <Paragraphs>200</Paragraphs>
  <Slides>40</Slides>
  <Notes>8</Notes>
  <HiddenSlides>0</HiddenSlides>
  <MMClips>0</MMClips>
  <ScaleCrop>false</ScaleCrop>
  <HeadingPairs>
    <vt:vector size="8" baseType="variant">
      <vt:variant>
        <vt:lpstr>Использованные шрифты</vt:lpstr>
      </vt:variant>
      <vt:variant>
        <vt:i4>7</vt:i4>
      </vt:variant>
      <vt:variant>
        <vt:lpstr>Тема</vt:lpstr>
      </vt:variant>
      <vt:variant>
        <vt:i4>3</vt:i4>
      </vt:variant>
      <vt:variant>
        <vt:lpstr>Внедренные серверы OLE</vt:lpstr>
      </vt:variant>
      <vt:variant>
        <vt:i4>1</vt:i4>
      </vt:variant>
      <vt:variant>
        <vt:lpstr>Заголовки слайдов</vt:lpstr>
      </vt:variant>
      <vt:variant>
        <vt:i4>40</vt:i4>
      </vt:variant>
    </vt:vector>
  </HeadingPairs>
  <TitlesOfParts>
    <vt:vector size="51" baseType="lpstr">
      <vt:lpstr>Arial</vt:lpstr>
      <vt:lpstr>Calibri</vt:lpstr>
      <vt:lpstr>Georgia</vt:lpstr>
      <vt:lpstr>Times New Roman</vt:lpstr>
      <vt:lpstr>Trebuchet MS</vt:lpstr>
      <vt:lpstr>Verdana</vt:lpstr>
      <vt:lpstr>Wingdings</vt:lpstr>
      <vt:lpstr>cdb2004199l</vt:lpstr>
      <vt:lpstr>Воздушный поток</vt:lpstr>
      <vt:lpstr>1_Воздушный поток</vt:lpstr>
      <vt:lpstr>Image</vt:lpstr>
      <vt:lpstr>Topic 3.  Communications Management</vt:lpstr>
      <vt:lpstr>Content 
</vt:lpstr>
      <vt:lpstr>Question 1</vt:lpstr>
      <vt:lpstr>The need for communications
</vt:lpstr>
      <vt:lpstr>Concepts </vt:lpstr>
      <vt:lpstr>Types of information
</vt:lpstr>
      <vt:lpstr>Information requirements
</vt:lpstr>
      <vt:lpstr>Требования к информации</vt:lpstr>
      <vt:lpstr>Classification of information
</vt:lpstr>
      <vt:lpstr>Price of information
</vt:lpstr>
      <vt:lpstr>Понятие </vt:lpstr>
      <vt:lpstr>Concept </vt:lpstr>
      <vt:lpstr>The Essence of Communications
</vt:lpstr>
      <vt:lpstr>Communication 
</vt:lpstr>
      <vt:lpstr>Conceptual aspects
</vt:lpstr>
      <vt:lpstr>Approaches to communications
</vt:lpstr>
      <vt:lpstr>The purpose of communication</vt:lpstr>
      <vt:lpstr>Communication functions</vt:lpstr>
      <vt:lpstr>Communications classification
</vt:lpstr>
      <vt:lpstr>Types of communications
</vt:lpstr>
      <vt:lpstr>Types of communications
</vt:lpstr>
      <vt:lpstr>Types of communications
</vt:lpstr>
      <vt:lpstr>Types of communications
</vt:lpstr>
      <vt:lpstr>Communication networks
</vt:lpstr>
      <vt:lpstr>Communication networks
</vt:lpstr>
      <vt:lpstr>Communication network
</vt:lpstr>
      <vt:lpstr>«Y»</vt:lpstr>
      <vt:lpstr>Types of communication networks
</vt:lpstr>
      <vt:lpstr>«Circle»</vt:lpstr>
      <vt:lpstr>«Chain»</vt:lpstr>
      <vt:lpstr>Types of communication networks
</vt:lpstr>
      <vt:lpstr>«Star»</vt:lpstr>
      <vt:lpstr>«Awning»</vt:lpstr>
      <vt:lpstr>«Tent»</vt:lpstr>
      <vt:lpstr>Types of communication networks
</vt:lpstr>
      <vt:lpstr>«House»</vt:lpstr>
      <vt:lpstr>«Pinwheel»</vt:lpstr>
      <vt:lpstr>Types of communication networks
</vt:lpstr>
      <vt:lpstr>«All-channel network»</vt:lpstr>
      <vt:lpstr>Types of communication networks
</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User</dc:creator>
  <cp:lastModifiedBy>User</cp:lastModifiedBy>
  <cp:revision>122</cp:revision>
  <dcterms:created xsi:type="dcterms:W3CDTF">2017-12-07T05:19:26Z</dcterms:created>
  <dcterms:modified xsi:type="dcterms:W3CDTF">2021-05-25T15:08:23Z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0x0101004216CB7EAD73364A8C08FF5BEECD6A59</vt:lpwstr>
  </property>
</Properties>
</file>