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8" r:id="rId3"/>
    <p:sldId id="259" r:id="rId4"/>
    <p:sldId id="260" r:id="rId5"/>
    <p:sldId id="261" r:id="rId6"/>
    <p:sldId id="262" r:id="rId7"/>
    <p:sldId id="263" r:id="rId8"/>
    <p:sldId id="264" r:id="rId9"/>
    <p:sldId id="257"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52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B4C71EC6-210F-42DE-9C53-41977AD35B3D}" type="datetimeFigureOut">
              <a:rPr lang="ru-RU" smtClean="0"/>
              <a:t>10.12.2021</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10.12.2021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10.12.2021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10.12.2021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10.12.2021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t>10.12.2021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B4C71EC6-210F-42DE-9C53-41977AD35B3D}" type="datetimeFigureOut">
              <a:rPr lang="ru-RU" smtClean="0"/>
              <a:t>10.12.2021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B4C71EC6-210F-42DE-9C53-41977AD35B3D}" type="datetimeFigureOut">
              <a:rPr lang="ru-RU" smtClean="0"/>
              <a:t>10.12.2021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10.12.2021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t>10.12.2021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10.12.2021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C71EC6-210F-42DE-9C53-41977AD35B3D}" type="datetimeFigureOut">
              <a:rPr lang="ru-RU" smtClean="0"/>
              <a:t>10.12.2021</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9B0651-EE4F-4900-A07F-96A6BFA9D0F0}" type="slidenum">
              <a:rPr lang="ru-RU" smtClean="0"/>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en-US" dirty="0"/>
              <a:t>MEDICAL AND BIOLOGICAL MEANS OF RECOVERY</a:t>
            </a:r>
            <a:endParaRPr lang="ru-RU" dirty="0"/>
          </a:p>
        </p:txBody>
      </p:sp>
      <p:sp>
        <p:nvSpPr>
          <p:cNvPr id="3" name="Подзаголовок 2"/>
          <p:cNvSpPr>
            <a:spLocks noGrp="1"/>
          </p:cNvSpPr>
          <p:nvPr>
            <p:ph type="subTitle" idx="1"/>
          </p:nvPr>
        </p:nvSpPr>
        <p:spPr>
          <a:xfrm>
            <a:off x="467544" y="3212976"/>
            <a:ext cx="7854696" cy="1752600"/>
          </a:xfrm>
        </p:spPr>
        <p:txBody>
          <a:bodyPr/>
          <a:lstStyle/>
          <a:p>
            <a:pPr algn="ctr"/>
            <a:r>
              <a:rPr lang="en-US" dirty="0" smtClean="0"/>
              <a:t>Theme 6</a:t>
            </a:r>
            <a:endParaRPr lang="ru-RU" dirty="0"/>
          </a:p>
        </p:txBody>
      </p:sp>
    </p:spTree>
    <p:extLst>
      <p:ext uri="{BB962C8B-B14F-4D97-AF65-F5344CB8AC3E}">
        <p14:creationId xmlns:p14="http://schemas.microsoft.com/office/powerpoint/2010/main" val="1406318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8545" y="116632"/>
            <a:ext cx="8964488" cy="1152128"/>
          </a:xfrm>
        </p:spPr>
        <p:txBody>
          <a:bodyPr>
            <a:normAutofit fontScale="90000"/>
          </a:bodyPr>
          <a:lstStyle/>
          <a:p>
            <a:pPr algn="ctr"/>
            <a:r>
              <a:rPr lang="en-US" sz="4000" b="1" dirty="0" smtClean="0"/>
              <a:t>Principles </a:t>
            </a:r>
            <a:r>
              <a:rPr lang="en-US" sz="4000" b="1" dirty="0"/>
              <a:t>of use of medical and biological means of recovery</a:t>
            </a:r>
            <a:endParaRPr lang="ru-RU" sz="4000" b="1" dirty="0"/>
          </a:p>
        </p:txBody>
      </p:sp>
      <p:sp>
        <p:nvSpPr>
          <p:cNvPr id="3" name="Объект 2"/>
          <p:cNvSpPr>
            <a:spLocks noGrp="1"/>
          </p:cNvSpPr>
          <p:nvPr>
            <p:ph idx="1"/>
          </p:nvPr>
        </p:nvSpPr>
        <p:spPr>
          <a:xfrm>
            <a:off x="107504" y="1484784"/>
            <a:ext cx="8928992" cy="5112568"/>
          </a:xfrm>
        </p:spPr>
        <p:txBody>
          <a:bodyPr/>
          <a:lstStyle/>
          <a:p>
            <a:pPr algn="just"/>
            <a:r>
              <a:rPr lang="en-US" dirty="0"/>
              <a:t>Currently, a new scientific and practical direction has developed in sports medicine, related to solving various aspects of the problem of recover </a:t>
            </a:r>
            <a:r>
              <a:rPr lang="en-US" dirty="0" smtClean="0"/>
              <a:t>and improve </a:t>
            </a:r>
            <a:r>
              <a:rPr lang="en-US" dirty="0"/>
              <a:t>the performance of athletes</a:t>
            </a:r>
            <a:r>
              <a:rPr lang="en-US" dirty="0" smtClean="0"/>
              <a:t>.</a:t>
            </a:r>
          </a:p>
          <a:p>
            <a:pPr algn="just"/>
            <a:r>
              <a:rPr lang="en-US" dirty="0"/>
              <a:t>This direction unites such </a:t>
            </a:r>
            <a:r>
              <a:rPr lang="en-US" dirty="0" smtClean="0"/>
              <a:t>sections as</a:t>
            </a:r>
            <a:r>
              <a:rPr lang="ru-RU" dirty="0" smtClean="0"/>
              <a:t>:</a:t>
            </a:r>
          </a:p>
          <a:p>
            <a:pPr algn="just"/>
            <a:r>
              <a:rPr lang="ru-RU" dirty="0"/>
              <a:t>-</a:t>
            </a:r>
            <a:r>
              <a:rPr lang="en-US" dirty="0" smtClean="0"/>
              <a:t> </a:t>
            </a:r>
            <a:r>
              <a:rPr lang="en-US" dirty="0"/>
              <a:t>the creation of products of increased biological </a:t>
            </a:r>
            <a:r>
              <a:rPr lang="en-US" dirty="0" smtClean="0"/>
              <a:t>value </a:t>
            </a:r>
            <a:endParaRPr lang="ru-RU" dirty="0" smtClean="0"/>
          </a:p>
          <a:p>
            <a:pPr algn="just"/>
            <a:r>
              <a:rPr lang="ru-RU" dirty="0" smtClean="0"/>
              <a:t>- </a:t>
            </a:r>
            <a:r>
              <a:rPr lang="en-US" dirty="0" smtClean="0"/>
              <a:t>the </a:t>
            </a:r>
            <a:r>
              <a:rPr lang="en-US" dirty="0"/>
              <a:t>use of physical </a:t>
            </a:r>
            <a:r>
              <a:rPr lang="en-US" dirty="0" smtClean="0"/>
              <a:t>and</a:t>
            </a:r>
            <a:r>
              <a:rPr lang="ru-RU" dirty="0" smtClean="0"/>
              <a:t> </a:t>
            </a:r>
            <a:r>
              <a:rPr lang="en-US" dirty="0" err="1" smtClean="0"/>
              <a:t>balneological</a:t>
            </a:r>
            <a:r>
              <a:rPr lang="en-US" dirty="0" smtClean="0"/>
              <a:t> factors</a:t>
            </a:r>
            <a:endParaRPr lang="ru-RU" dirty="0" smtClean="0"/>
          </a:p>
          <a:p>
            <a:pPr algn="just"/>
            <a:r>
              <a:rPr lang="ru-RU" dirty="0"/>
              <a:t>-</a:t>
            </a:r>
            <a:r>
              <a:rPr lang="en-US" dirty="0" smtClean="0"/>
              <a:t> </a:t>
            </a:r>
            <a:r>
              <a:rPr lang="en-US" dirty="0"/>
              <a:t>the search for new herbal tonics- </a:t>
            </a:r>
            <a:r>
              <a:rPr lang="en-US" dirty="0" err="1" smtClean="0"/>
              <a:t>adaptagens</a:t>
            </a:r>
            <a:r>
              <a:rPr lang="en-US" dirty="0" smtClean="0"/>
              <a:t> </a:t>
            </a:r>
            <a:endParaRPr lang="ru-RU" dirty="0" smtClean="0"/>
          </a:p>
          <a:p>
            <a:pPr algn="just"/>
            <a:r>
              <a:rPr lang="ru-RU" dirty="0" smtClean="0"/>
              <a:t>- </a:t>
            </a:r>
            <a:r>
              <a:rPr lang="en-US" dirty="0" smtClean="0"/>
              <a:t>doping </a:t>
            </a:r>
            <a:r>
              <a:rPr lang="en-US" dirty="0"/>
              <a:t>and anabolic control, and many others.</a:t>
            </a:r>
            <a:endParaRPr lang="ru-RU" dirty="0"/>
          </a:p>
        </p:txBody>
      </p:sp>
    </p:spTree>
    <p:extLst>
      <p:ext uri="{BB962C8B-B14F-4D97-AF65-F5344CB8AC3E}">
        <p14:creationId xmlns:p14="http://schemas.microsoft.com/office/powerpoint/2010/main" val="167489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964488" cy="1152128"/>
          </a:xfrm>
        </p:spPr>
        <p:txBody>
          <a:bodyPr>
            <a:noAutofit/>
          </a:bodyPr>
          <a:lstStyle/>
          <a:p>
            <a:pPr algn="ctr"/>
            <a:r>
              <a:rPr lang="en-US" sz="4400" b="1" dirty="0"/>
              <a:t>Principles of use of medical and biological means of recovery</a:t>
            </a:r>
            <a:endParaRPr lang="ru-RU" sz="4400" dirty="0"/>
          </a:p>
        </p:txBody>
      </p:sp>
      <p:sp>
        <p:nvSpPr>
          <p:cNvPr id="3" name="Объект 2"/>
          <p:cNvSpPr>
            <a:spLocks noGrp="1"/>
          </p:cNvSpPr>
          <p:nvPr>
            <p:ph idx="1"/>
          </p:nvPr>
        </p:nvSpPr>
        <p:spPr>
          <a:xfrm>
            <a:off x="107504" y="1268760"/>
            <a:ext cx="8856984" cy="5328592"/>
          </a:xfrm>
        </p:spPr>
        <p:txBody>
          <a:bodyPr>
            <a:normAutofit/>
          </a:bodyPr>
          <a:lstStyle/>
          <a:p>
            <a:pPr algn="just"/>
            <a:r>
              <a:rPr lang="en-US" sz="2800" dirty="0"/>
              <a:t>In order to avoid the emergence of overwork, the athlete needs </a:t>
            </a:r>
            <a:r>
              <a:rPr lang="en-US" sz="2800" dirty="0" smtClean="0"/>
              <a:t>to</a:t>
            </a:r>
            <a:r>
              <a:rPr lang="ru-RU" sz="2800" dirty="0" smtClean="0"/>
              <a:t> </a:t>
            </a:r>
            <a:r>
              <a:rPr lang="en-US" sz="2800" dirty="0" smtClean="0"/>
              <a:t>rationally </a:t>
            </a:r>
            <a:r>
              <a:rPr lang="en-US" sz="2800" dirty="0"/>
              <a:t>use special medical and biological means </a:t>
            </a:r>
            <a:r>
              <a:rPr lang="en-US" sz="2800" dirty="0" smtClean="0"/>
              <a:t>that</a:t>
            </a:r>
            <a:r>
              <a:rPr lang="ru-RU" sz="2800" dirty="0" smtClean="0"/>
              <a:t> </a:t>
            </a:r>
            <a:r>
              <a:rPr lang="en-US" sz="2800" dirty="0" smtClean="0"/>
              <a:t>activate </a:t>
            </a:r>
            <a:r>
              <a:rPr lang="en-US" sz="2800" dirty="0"/>
              <a:t>the recovery processes in the </a:t>
            </a:r>
            <a:r>
              <a:rPr lang="en-US" sz="2800" dirty="0" smtClean="0"/>
              <a:t>body</a:t>
            </a:r>
            <a:endParaRPr lang="ru-RU" sz="2800" dirty="0" smtClean="0"/>
          </a:p>
          <a:p>
            <a:pPr algn="just"/>
            <a:r>
              <a:rPr lang="en-US" sz="2800" dirty="0"/>
              <a:t>The medical and biological aspect of the problem of recovery should be considered </a:t>
            </a:r>
            <a:r>
              <a:rPr lang="en-US" sz="2800" dirty="0" smtClean="0"/>
              <a:t>in</a:t>
            </a:r>
            <a:r>
              <a:rPr lang="ru-RU" sz="2800" dirty="0" smtClean="0"/>
              <a:t> </a:t>
            </a:r>
            <a:r>
              <a:rPr lang="en-US" sz="2800" dirty="0" smtClean="0"/>
              <a:t>two </a:t>
            </a:r>
            <a:r>
              <a:rPr lang="en-US" sz="2800" dirty="0"/>
              <a:t>directions</a:t>
            </a:r>
            <a:r>
              <a:rPr lang="en-US" sz="2800" dirty="0" smtClean="0"/>
              <a:t>:</a:t>
            </a:r>
            <a:endParaRPr lang="ru-RU" sz="2800" dirty="0" smtClean="0"/>
          </a:p>
          <a:p>
            <a:pPr algn="just"/>
            <a:r>
              <a:rPr lang="en-US" sz="2800" dirty="0" smtClean="0"/>
              <a:t> </a:t>
            </a:r>
            <a:r>
              <a:rPr lang="en-US" sz="2800" dirty="0"/>
              <a:t>1) recovery of athletes during the </a:t>
            </a:r>
            <a:r>
              <a:rPr lang="en-US" sz="2800" dirty="0" smtClean="0"/>
              <a:t>training</a:t>
            </a:r>
            <a:r>
              <a:rPr lang="ru-RU" sz="2800" dirty="0" smtClean="0"/>
              <a:t> </a:t>
            </a:r>
            <a:r>
              <a:rPr lang="en-US" sz="2800" dirty="0" smtClean="0"/>
              <a:t>process</a:t>
            </a:r>
            <a:r>
              <a:rPr lang="en-US" sz="2800" dirty="0"/>
              <a:t>; </a:t>
            </a:r>
            <a:endParaRPr lang="ru-RU" sz="2800" dirty="0" smtClean="0"/>
          </a:p>
          <a:p>
            <a:pPr algn="just"/>
            <a:r>
              <a:rPr lang="en-US" sz="2800" dirty="0" smtClean="0"/>
              <a:t>2</a:t>
            </a:r>
            <a:r>
              <a:rPr lang="en-US" sz="2800" dirty="0"/>
              <a:t>) restoration of working capacity after diseases, injuries</a:t>
            </a:r>
            <a:r>
              <a:rPr lang="en-US" sz="2800" dirty="0" smtClean="0"/>
              <a:t>,</a:t>
            </a:r>
            <a:r>
              <a:rPr lang="ru-RU" sz="2800" dirty="0" smtClean="0"/>
              <a:t> </a:t>
            </a:r>
            <a:r>
              <a:rPr lang="en-US" sz="2800" dirty="0" smtClean="0"/>
              <a:t>overstrain</a:t>
            </a:r>
            <a:r>
              <a:rPr lang="en-US" sz="2800" dirty="0"/>
              <a:t>, that is, proper medical rehabilitation.</a:t>
            </a:r>
            <a:endParaRPr lang="ru-RU" sz="2800" dirty="0"/>
          </a:p>
        </p:txBody>
      </p:sp>
    </p:spTree>
    <p:extLst>
      <p:ext uri="{BB962C8B-B14F-4D97-AF65-F5344CB8AC3E}">
        <p14:creationId xmlns:p14="http://schemas.microsoft.com/office/powerpoint/2010/main" val="322246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1368152"/>
          </a:xfrm>
        </p:spPr>
        <p:txBody>
          <a:bodyPr>
            <a:normAutofit fontScale="90000"/>
          </a:bodyPr>
          <a:lstStyle/>
          <a:p>
            <a:pPr algn="ctr"/>
            <a:r>
              <a:rPr lang="en-US" sz="5400" b="1" dirty="0"/>
              <a:t>Principles of use of medical and biological means of recovery</a:t>
            </a:r>
            <a:endParaRPr lang="ru-RU" dirty="0"/>
          </a:p>
        </p:txBody>
      </p:sp>
      <p:sp>
        <p:nvSpPr>
          <p:cNvPr id="3" name="Объект 2"/>
          <p:cNvSpPr>
            <a:spLocks noGrp="1"/>
          </p:cNvSpPr>
          <p:nvPr>
            <p:ph idx="1"/>
          </p:nvPr>
        </p:nvSpPr>
        <p:spPr>
          <a:xfrm>
            <a:off x="251520" y="1484784"/>
            <a:ext cx="8712968" cy="4839816"/>
          </a:xfrm>
        </p:spPr>
        <p:txBody>
          <a:bodyPr/>
          <a:lstStyle/>
          <a:p>
            <a:pPr algn="just"/>
            <a:r>
              <a:rPr lang="en-US" dirty="0"/>
              <a:t>The structure of the medico-biological means of recovery includes means that </a:t>
            </a:r>
            <a:r>
              <a:rPr lang="en-US" dirty="0" smtClean="0"/>
              <a:t>actively</a:t>
            </a:r>
            <a:r>
              <a:rPr lang="ru-RU" dirty="0" smtClean="0"/>
              <a:t> </a:t>
            </a:r>
            <a:r>
              <a:rPr lang="en-US" dirty="0" smtClean="0"/>
              <a:t>interact </a:t>
            </a:r>
            <a:r>
              <a:rPr lang="en-US" dirty="0"/>
              <a:t>at various levels of homeostasis regulation: </a:t>
            </a:r>
            <a:endParaRPr lang="ru-RU" dirty="0" smtClean="0"/>
          </a:p>
          <a:p>
            <a:pPr algn="just"/>
            <a:r>
              <a:rPr lang="en-US" dirty="0" smtClean="0"/>
              <a:t>rational</a:t>
            </a:r>
            <a:r>
              <a:rPr lang="ru-RU" dirty="0" smtClean="0"/>
              <a:t> </a:t>
            </a:r>
            <a:r>
              <a:rPr lang="en-US" dirty="0" smtClean="0"/>
              <a:t>nutrition </a:t>
            </a:r>
            <a:endParaRPr lang="ru-RU" dirty="0" smtClean="0"/>
          </a:p>
          <a:p>
            <a:pPr algn="just"/>
            <a:r>
              <a:rPr lang="en-US" dirty="0" smtClean="0"/>
              <a:t>increased </a:t>
            </a:r>
            <a:r>
              <a:rPr lang="en-US" dirty="0"/>
              <a:t>protein synthesis and optimal saturation of the body with </a:t>
            </a:r>
            <a:r>
              <a:rPr lang="en-US" dirty="0" smtClean="0"/>
              <a:t>vitamins </a:t>
            </a:r>
            <a:endParaRPr lang="ru-RU" dirty="0" smtClean="0"/>
          </a:p>
          <a:p>
            <a:pPr algn="just"/>
            <a:r>
              <a:rPr lang="en-US" dirty="0" smtClean="0"/>
              <a:t>the</a:t>
            </a:r>
            <a:r>
              <a:rPr lang="ru-RU" dirty="0" smtClean="0"/>
              <a:t> </a:t>
            </a:r>
            <a:r>
              <a:rPr lang="en-US" dirty="0" smtClean="0"/>
              <a:t>use </a:t>
            </a:r>
            <a:r>
              <a:rPr lang="en-US" dirty="0"/>
              <a:t>of biologically active </a:t>
            </a:r>
            <a:r>
              <a:rPr lang="en-US" dirty="0" smtClean="0"/>
              <a:t>substances </a:t>
            </a:r>
            <a:endParaRPr lang="ru-RU" dirty="0" smtClean="0"/>
          </a:p>
          <a:p>
            <a:pPr algn="just"/>
            <a:r>
              <a:rPr lang="en-US" dirty="0" smtClean="0"/>
              <a:t>the </a:t>
            </a:r>
            <a:r>
              <a:rPr lang="en-US" dirty="0"/>
              <a:t>use of </a:t>
            </a:r>
            <a:r>
              <a:rPr lang="en-US" dirty="0" smtClean="0"/>
              <a:t>physiotherapeutic</a:t>
            </a:r>
            <a:r>
              <a:rPr lang="ru-RU" dirty="0" smtClean="0"/>
              <a:t> </a:t>
            </a:r>
            <a:r>
              <a:rPr lang="en-US" dirty="0" smtClean="0"/>
              <a:t>agents</a:t>
            </a:r>
            <a:endParaRPr lang="ru-RU" dirty="0" smtClean="0"/>
          </a:p>
          <a:p>
            <a:pPr algn="just"/>
            <a:r>
              <a:rPr lang="en-US" dirty="0" smtClean="0"/>
              <a:t> </a:t>
            </a:r>
            <a:r>
              <a:rPr lang="en-US" dirty="0"/>
              <a:t>inhalation of oxygen-enriched gas mixtures</a:t>
            </a:r>
            <a:endParaRPr lang="ru-RU" dirty="0"/>
          </a:p>
        </p:txBody>
      </p:sp>
    </p:spTree>
    <p:extLst>
      <p:ext uri="{BB962C8B-B14F-4D97-AF65-F5344CB8AC3E}">
        <p14:creationId xmlns:p14="http://schemas.microsoft.com/office/powerpoint/2010/main" val="2407961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964488" cy="1224136"/>
          </a:xfrm>
        </p:spPr>
        <p:txBody>
          <a:bodyPr>
            <a:noAutofit/>
          </a:bodyPr>
          <a:lstStyle/>
          <a:p>
            <a:pPr algn="ctr"/>
            <a:r>
              <a:rPr lang="en-US" sz="4000" b="1" dirty="0"/>
              <a:t>Principles of use of medical and biological means of recovery</a:t>
            </a:r>
            <a:endParaRPr lang="ru-RU" sz="4000" dirty="0"/>
          </a:p>
        </p:txBody>
      </p:sp>
      <p:sp>
        <p:nvSpPr>
          <p:cNvPr id="3" name="Объект 2"/>
          <p:cNvSpPr>
            <a:spLocks noGrp="1"/>
          </p:cNvSpPr>
          <p:nvPr>
            <p:ph idx="1"/>
          </p:nvPr>
        </p:nvSpPr>
        <p:spPr>
          <a:xfrm>
            <a:off x="107504" y="1412776"/>
            <a:ext cx="8856984" cy="5256584"/>
          </a:xfrm>
        </p:spPr>
        <p:txBody>
          <a:bodyPr/>
          <a:lstStyle/>
          <a:p>
            <a:pPr algn="just"/>
            <a:r>
              <a:rPr lang="en-US" dirty="0"/>
              <a:t>Medical and biological means of recovery are divided into three </a:t>
            </a:r>
            <a:r>
              <a:rPr lang="en-US" dirty="0" smtClean="0"/>
              <a:t>groups:</a:t>
            </a:r>
            <a:r>
              <a:rPr lang="ru-RU" dirty="0" smtClean="0"/>
              <a:t> </a:t>
            </a:r>
            <a:r>
              <a:rPr lang="en-US" b="1" dirty="0" smtClean="0"/>
              <a:t>global</a:t>
            </a:r>
            <a:r>
              <a:rPr lang="en-US" dirty="0"/>
              <a:t>, </a:t>
            </a:r>
            <a:r>
              <a:rPr lang="en-US" b="1" dirty="0"/>
              <a:t>general toning </a:t>
            </a:r>
            <a:r>
              <a:rPr lang="en-US" dirty="0"/>
              <a:t>and </a:t>
            </a:r>
            <a:r>
              <a:rPr lang="en-US" b="1" dirty="0"/>
              <a:t>selective </a:t>
            </a:r>
            <a:r>
              <a:rPr lang="en-US" b="1" dirty="0" smtClean="0"/>
              <a:t>impact.</a:t>
            </a:r>
            <a:endParaRPr lang="ru-RU" b="1" dirty="0"/>
          </a:p>
          <a:p>
            <a:pPr algn="just"/>
            <a:r>
              <a:rPr lang="en-US" dirty="0" smtClean="0"/>
              <a:t>The </a:t>
            </a:r>
            <a:r>
              <a:rPr lang="en-US" dirty="0"/>
              <a:t>group of means of global impact includes: dry-air and steam baths</a:t>
            </a:r>
            <a:r>
              <a:rPr lang="en-US" dirty="0" smtClean="0"/>
              <a:t>,</a:t>
            </a:r>
            <a:r>
              <a:rPr lang="ru-RU" dirty="0" smtClean="0"/>
              <a:t> </a:t>
            </a:r>
            <a:r>
              <a:rPr lang="en-US" dirty="0" smtClean="0"/>
              <a:t>general </a:t>
            </a:r>
            <a:r>
              <a:rPr lang="en-US" dirty="0"/>
              <a:t>manual and hardware massage, </a:t>
            </a:r>
            <a:r>
              <a:rPr lang="en-US" dirty="0" err="1"/>
              <a:t>aerization</a:t>
            </a:r>
            <a:r>
              <a:rPr lang="en-US" dirty="0"/>
              <a:t>, baths. These means </a:t>
            </a:r>
            <a:r>
              <a:rPr lang="en-US" dirty="0" smtClean="0"/>
              <a:t>affect</a:t>
            </a:r>
            <a:r>
              <a:rPr lang="ru-RU" dirty="0" smtClean="0"/>
              <a:t> </a:t>
            </a:r>
            <a:r>
              <a:rPr lang="en-US" dirty="0" smtClean="0"/>
              <a:t>all </a:t>
            </a:r>
            <a:r>
              <a:rPr lang="en-US" dirty="0"/>
              <a:t>the main functional </a:t>
            </a:r>
            <a:r>
              <a:rPr lang="en-US" dirty="0" smtClean="0"/>
              <a:t>systems.</a:t>
            </a:r>
            <a:endParaRPr lang="ru-RU" dirty="0" smtClean="0"/>
          </a:p>
          <a:p>
            <a:pPr algn="just"/>
            <a:r>
              <a:rPr lang="en-US" dirty="0"/>
              <a:t>The group of means of selective impact includes: warm and hot </a:t>
            </a:r>
            <a:r>
              <a:rPr lang="en-US" dirty="0" smtClean="0"/>
              <a:t>baths</a:t>
            </a:r>
            <a:r>
              <a:rPr lang="ru-RU" dirty="0" smtClean="0"/>
              <a:t> </a:t>
            </a:r>
            <a:r>
              <a:rPr lang="en-US" dirty="0" smtClean="0"/>
              <a:t>(</a:t>
            </a:r>
            <a:r>
              <a:rPr lang="en-US" dirty="0"/>
              <a:t>eucalyptus, coniferous, marine, oxygen), irradiation (visible rays of the </a:t>
            </a:r>
            <a:r>
              <a:rPr lang="en-US" dirty="0" smtClean="0"/>
              <a:t>blue</a:t>
            </a:r>
            <a:r>
              <a:rPr lang="ru-RU" dirty="0" smtClean="0"/>
              <a:t> </a:t>
            </a:r>
            <a:r>
              <a:rPr lang="en-US" dirty="0" smtClean="0"/>
              <a:t>spectrum</a:t>
            </a:r>
            <a:r>
              <a:rPr lang="en-US" dirty="0"/>
              <a:t>, ultraviolet), warm shower, massage.</a:t>
            </a:r>
            <a:endParaRPr lang="ru-RU" dirty="0"/>
          </a:p>
        </p:txBody>
      </p:sp>
    </p:spTree>
    <p:extLst>
      <p:ext uri="{BB962C8B-B14F-4D97-AF65-F5344CB8AC3E}">
        <p14:creationId xmlns:p14="http://schemas.microsoft.com/office/powerpoint/2010/main" val="3095146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036496" cy="1224136"/>
          </a:xfrm>
        </p:spPr>
        <p:txBody>
          <a:bodyPr>
            <a:noAutofit/>
          </a:bodyPr>
          <a:lstStyle/>
          <a:p>
            <a:pPr algn="ctr"/>
            <a:r>
              <a:rPr lang="en-US" sz="4000" b="1" dirty="0"/>
              <a:t>Principles of use of medical and biological means of recovery</a:t>
            </a:r>
            <a:endParaRPr lang="ru-RU" sz="4000" dirty="0"/>
          </a:p>
        </p:txBody>
      </p:sp>
      <p:sp>
        <p:nvSpPr>
          <p:cNvPr id="3" name="Объект 2"/>
          <p:cNvSpPr>
            <a:spLocks noGrp="1"/>
          </p:cNvSpPr>
          <p:nvPr>
            <p:ph idx="1"/>
          </p:nvPr>
        </p:nvSpPr>
        <p:spPr>
          <a:xfrm>
            <a:off x="107504" y="1340768"/>
            <a:ext cx="8928992" cy="5256584"/>
          </a:xfrm>
        </p:spPr>
        <p:txBody>
          <a:bodyPr>
            <a:noAutofit/>
          </a:bodyPr>
          <a:lstStyle/>
          <a:p>
            <a:pPr algn="just"/>
            <a:r>
              <a:rPr lang="en-US" sz="3200" dirty="0"/>
              <a:t>The group of general toning means consists of</a:t>
            </a:r>
            <a:r>
              <a:rPr lang="en-US" sz="3200" dirty="0" smtClean="0"/>
              <a:t>:</a:t>
            </a:r>
            <a:endParaRPr lang="ru-RU" sz="3200" dirty="0" smtClean="0"/>
          </a:p>
          <a:p>
            <a:pPr algn="just"/>
            <a:r>
              <a:rPr lang="en-US" sz="3200" dirty="0" smtClean="0"/>
              <a:t> </a:t>
            </a:r>
            <a:r>
              <a:rPr lang="en-US" sz="3200" dirty="0"/>
              <a:t>1) means that do not have deep effects on the body - ultraviolet irradiation, electrical procedures, air </a:t>
            </a:r>
            <a:r>
              <a:rPr lang="en-US" sz="3200" dirty="0" err="1"/>
              <a:t>aerization</a:t>
            </a:r>
            <a:r>
              <a:rPr lang="en-US" sz="3200" dirty="0"/>
              <a:t>, local massage</a:t>
            </a:r>
            <a:r>
              <a:rPr lang="en-US" sz="3200" dirty="0" smtClean="0"/>
              <a:t>;</a:t>
            </a:r>
            <a:endParaRPr lang="ru-RU" sz="3200" dirty="0" smtClean="0"/>
          </a:p>
          <a:p>
            <a:pPr algn="just"/>
            <a:r>
              <a:rPr lang="en-US" sz="3200" dirty="0"/>
              <a:t>2) products that have a </a:t>
            </a:r>
            <a:r>
              <a:rPr lang="en-US" sz="3200" dirty="0" smtClean="0"/>
              <a:t>predominantly</a:t>
            </a:r>
            <a:r>
              <a:rPr lang="ru-RU" sz="3200" dirty="0" smtClean="0"/>
              <a:t> </a:t>
            </a:r>
            <a:r>
              <a:rPr lang="en-US" sz="3200" dirty="0" smtClean="0"/>
              <a:t>soothing </a:t>
            </a:r>
            <a:r>
              <a:rPr lang="en-US" sz="3200" dirty="0"/>
              <a:t>effect – pearl, coniferous, sodium chloride baths; </a:t>
            </a:r>
            <a:endParaRPr lang="ru-RU" sz="3200" dirty="0" smtClean="0"/>
          </a:p>
          <a:p>
            <a:pPr algn="just"/>
            <a:r>
              <a:rPr lang="en-US" sz="3200" dirty="0" smtClean="0"/>
              <a:t>3)products </a:t>
            </a:r>
            <a:r>
              <a:rPr lang="en-US" sz="3200" dirty="0"/>
              <a:t>that have an exciting, stimulating effect like vibration baths</a:t>
            </a:r>
            <a:r>
              <a:rPr lang="en-US" sz="3200" dirty="0" smtClean="0"/>
              <a:t>,</a:t>
            </a:r>
            <a:r>
              <a:rPr lang="ru-RU" sz="3200" dirty="0" smtClean="0"/>
              <a:t> </a:t>
            </a:r>
            <a:r>
              <a:rPr lang="en-US" sz="3200" dirty="0" smtClean="0"/>
              <a:t>some </a:t>
            </a:r>
            <a:r>
              <a:rPr lang="en-US" sz="3200" dirty="0"/>
              <a:t>types of showers, pre-massage.</a:t>
            </a:r>
            <a:endParaRPr lang="ru-RU" sz="3200" dirty="0"/>
          </a:p>
        </p:txBody>
      </p:sp>
    </p:spTree>
    <p:extLst>
      <p:ext uri="{BB962C8B-B14F-4D97-AF65-F5344CB8AC3E}">
        <p14:creationId xmlns:p14="http://schemas.microsoft.com/office/powerpoint/2010/main" val="2088597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9036496" cy="1152128"/>
          </a:xfrm>
        </p:spPr>
        <p:txBody>
          <a:bodyPr>
            <a:noAutofit/>
          </a:bodyPr>
          <a:lstStyle/>
          <a:p>
            <a:pPr algn="ctr"/>
            <a:r>
              <a:rPr lang="en-US" sz="4000" b="1" dirty="0"/>
              <a:t>Principles of use of medical and biological means of recovery</a:t>
            </a:r>
            <a:endParaRPr lang="ru-RU" sz="4000" dirty="0"/>
          </a:p>
        </p:txBody>
      </p:sp>
      <p:sp>
        <p:nvSpPr>
          <p:cNvPr id="3" name="Объект 2"/>
          <p:cNvSpPr>
            <a:spLocks noGrp="1"/>
          </p:cNvSpPr>
          <p:nvPr>
            <p:ph idx="1"/>
          </p:nvPr>
        </p:nvSpPr>
        <p:spPr>
          <a:xfrm>
            <a:off x="179512" y="1340768"/>
            <a:ext cx="8856984" cy="5400600"/>
          </a:xfrm>
        </p:spPr>
        <p:txBody>
          <a:bodyPr/>
          <a:lstStyle/>
          <a:p>
            <a:pPr marL="0" indent="0" algn="ctr">
              <a:buNone/>
            </a:pPr>
            <a:r>
              <a:rPr lang="en-US" b="1" dirty="0"/>
              <a:t>To ensure an urgent recovery effect, the following requirements must be observed</a:t>
            </a:r>
            <a:r>
              <a:rPr lang="en-US" b="1" dirty="0" smtClean="0"/>
              <a:t>:</a:t>
            </a:r>
            <a:endParaRPr lang="ru-RU" b="1" dirty="0" smtClean="0"/>
          </a:p>
          <a:p>
            <a:pPr algn="just"/>
            <a:r>
              <a:rPr lang="en-US" dirty="0" smtClean="0"/>
              <a:t>a</a:t>
            </a:r>
            <a:r>
              <a:rPr lang="en-US" dirty="0"/>
              <a:t>) with a short break between workouts (morning and afternoon, afternoon and evening), it is advisable to carry out recovery </a:t>
            </a:r>
            <a:r>
              <a:rPr lang="en-US" dirty="0" smtClean="0"/>
              <a:t>procedures</a:t>
            </a:r>
            <a:r>
              <a:rPr lang="ru-RU" dirty="0" smtClean="0"/>
              <a:t> </a:t>
            </a:r>
            <a:r>
              <a:rPr lang="en-US" dirty="0" smtClean="0"/>
              <a:t>immediately </a:t>
            </a:r>
            <a:r>
              <a:rPr lang="en-US" dirty="0"/>
              <a:t>after training</a:t>
            </a:r>
            <a:r>
              <a:rPr lang="en-US" dirty="0" smtClean="0"/>
              <a:t>;</a:t>
            </a:r>
            <a:endParaRPr lang="ru-RU" dirty="0" smtClean="0"/>
          </a:p>
          <a:p>
            <a:pPr algn="just"/>
            <a:r>
              <a:rPr lang="en-US" dirty="0"/>
              <a:t>b) means of general, global impact </a:t>
            </a:r>
            <a:r>
              <a:rPr lang="en-US" dirty="0" smtClean="0"/>
              <a:t>should</a:t>
            </a:r>
            <a:r>
              <a:rPr lang="ru-RU" dirty="0" smtClean="0"/>
              <a:t> </a:t>
            </a:r>
            <a:r>
              <a:rPr lang="en-US" dirty="0" smtClean="0"/>
              <a:t>precede </a:t>
            </a:r>
            <a:r>
              <a:rPr lang="en-US" dirty="0"/>
              <a:t>local procedures</a:t>
            </a:r>
            <a:r>
              <a:rPr lang="en-US" dirty="0" smtClean="0"/>
              <a:t>;</a:t>
            </a:r>
            <a:endParaRPr lang="ru-RU" dirty="0" smtClean="0"/>
          </a:p>
          <a:p>
            <a:pPr algn="just"/>
            <a:r>
              <a:rPr lang="en-US" dirty="0"/>
              <a:t>c) the same means should not be used for a longtime, and the means of local impact should be changed more often than the means </a:t>
            </a:r>
            <a:r>
              <a:rPr lang="en-US" dirty="0" smtClean="0"/>
              <a:t>of</a:t>
            </a:r>
            <a:r>
              <a:rPr lang="ru-RU" dirty="0" smtClean="0"/>
              <a:t> </a:t>
            </a:r>
            <a:r>
              <a:rPr lang="en-US" dirty="0" smtClean="0"/>
              <a:t>general </a:t>
            </a:r>
            <a:r>
              <a:rPr lang="en-US" dirty="0"/>
              <a:t>impact</a:t>
            </a:r>
            <a:r>
              <a:rPr lang="en-US" dirty="0" smtClean="0"/>
              <a:t>;</a:t>
            </a:r>
            <a:endParaRPr lang="ru-RU" dirty="0" smtClean="0"/>
          </a:p>
          <a:p>
            <a:pPr algn="just"/>
            <a:r>
              <a:rPr lang="en-US" dirty="0"/>
              <a:t>d) no more than three different procedures should be used in a recovery session.</a:t>
            </a:r>
            <a:endParaRPr lang="ru-RU" dirty="0" smtClean="0"/>
          </a:p>
          <a:p>
            <a:pPr algn="just"/>
            <a:endParaRPr lang="ru-RU" dirty="0"/>
          </a:p>
        </p:txBody>
      </p:sp>
    </p:spTree>
    <p:extLst>
      <p:ext uri="{BB962C8B-B14F-4D97-AF65-F5344CB8AC3E}">
        <p14:creationId xmlns:p14="http://schemas.microsoft.com/office/powerpoint/2010/main" val="4180249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856984" cy="6552728"/>
          </a:xfrm>
        </p:spPr>
        <p:txBody>
          <a:bodyPr/>
          <a:lstStyle/>
          <a:p>
            <a:pPr algn="ctr"/>
            <a:r>
              <a:rPr lang="en-US" b="1" i="1" dirty="0"/>
              <a:t>To increase the effectiveness of the use of physiotherapeutic means, it is necessary to take into account some patterns and features of its impact </a:t>
            </a:r>
            <a:r>
              <a:rPr lang="en-US" b="1" i="1" dirty="0" smtClean="0"/>
              <a:t>on</a:t>
            </a:r>
            <a:r>
              <a:rPr lang="ru-RU" b="1" i="1" dirty="0" smtClean="0"/>
              <a:t> </a:t>
            </a:r>
            <a:r>
              <a:rPr lang="en-US" b="1" i="1" dirty="0" smtClean="0"/>
              <a:t>the </a:t>
            </a:r>
            <a:r>
              <a:rPr lang="en-US" b="1" i="1" dirty="0"/>
              <a:t>athlete's body</a:t>
            </a:r>
            <a:r>
              <a:rPr lang="en-US" b="1" i="1" dirty="0" smtClean="0"/>
              <a:t>.</a:t>
            </a:r>
            <a:endParaRPr lang="ru-RU" b="1" i="1" dirty="0" smtClean="0"/>
          </a:p>
          <a:p>
            <a:pPr algn="just"/>
            <a:r>
              <a:rPr lang="en-US" dirty="0"/>
              <a:t>1. It is necessary to limit the use of procedures with a constant dose of impact</a:t>
            </a:r>
            <a:r>
              <a:rPr lang="en-US" dirty="0" smtClean="0"/>
              <a:t>.</a:t>
            </a:r>
            <a:endParaRPr lang="ru-RU" dirty="0" smtClean="0"/>
          </a:p>
          <a:p>
            <a:pPr algn="just"/>
            <a:r>
              <a:rPr lang="en-US" dirty="0" smtClean="0"/>
              <a:t>2</a:t>
            </a:r>
            <a:r>
              <a:rPr lang="en-US" dirty="0"/>
              <a:t>. The body adapts faster to the means of local </a:t>
            </a:r>
            <a:r>
              <a:rPr lang="en-US" dirty="0" smtClean="0"/>
              <a:t>impact.</a:t>
            </a:r>
            <a:r>
              <a:rPr lang="ru-RU" dirty="0" smtClean="0"/>
              <a:t> </a:t>
            </a:r>
            <a:r>
              <a:rPr lang="en-US" dirty="0" smtClean="0"/>
              <a:t>The </a:t>
            </a:r>
            <a:r>
              <a:rPr lang="en-US" dirty="0"/>
              <a:t>greater the effect of the procedure on the body, that is, the slower the adaptation comes to it</a:t>
            </a:r>
            <a:r>
              <a:rPr lang="en-US" dirty="0" smtClean="0"/>
              <a:t>.</a:t>
            </a:r>
          </a:p>
          <a:p>
            <a:pPr algn="just"/>
            <a:r>
              <a:rPr lang="en-US" dirty="0"/>
              <a:t>3. The orientation of the training process determines the orientation of the recovery means</a:t>
            </a:r>
            <a:r>
              <a:rPr lang="en-US" dirty="0" smtClean="0"/>
              <a:t>.</a:t>
            </a:r>
          </a:p>
          <a:p>
            <a:pPr algn="just"/>
            <a:r>
              <a:rPr lang="en-US" dirty="0" smtClean="0"/>
              <a:t>4. When </a:t>
            </a:r>
            <a:r>
              <a:rPr lang="en-US" dirty="0"/>
              <a:t>using the means of local impact after the means of global impact the restorative effect is amplified. At the same time, with the reverse combination, the effect is less marked</a:t>
            </a:r>
            <a:endParaRPr lang="en-US" dirty="0" smtClean="0"/>
          </a:p>
          <a:p>
            <a:pPr algn="just"/>
            <a:endParaRPr lang="en-US" dirty="0" smtClean="0"/>
          </a:p>
          <a:p>
            <a:pPr algn="just"/>
            <a:endParaRPr lang="ru-RU" dirty="0"/>
          </a:p>
        </p:txBody>
      </p:sp>
    </p:spTree>
    <p:extLst>
      <p:ext uri="{BB962C8B-B14F-4D97-AF65-F5344CB8AC3E}">
        <p14:creationId xmlns:p14="http://schemas.microsoft.com/office/powerpoint/2010/main" val="1202666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964488" cy="1340768"/>
          </a:xfrm>
        </p:spPr>
        <p:txBody>
          <a:bodyPr>
            <a:normAutofit fontScale="90000"/>
          </a:bodyPr>
          <a:lstStyle/>
          <a:p>
            <a:pPr algn="ctr"/>
            <a:r>
              <a:rPr lang="en-US" sz="5400" b="1" dirty="0"/>
              <a:t>Principles of use of medical and biological means of recovery</a:t>
            </a:r>
            <a:endParaRPr lang="ru-RU" dirty="0"/>
          </a:p>
        </p:txBody>
      </p:sp>
      <p:sp>
        <p:nvSpPr>
          <p:cNvPr id="3" name="Объект 2"/>
          <p:cNvSpPr>
            <a:spLocks noGrp="1"/>
          </p:cNvSpPr>
          <p:nvPr>
            <p:ph idx="1"/>
          </p:nvPr>
        </p:nvSpPr>
        <p:spPr>
          <a:xfrm>
            <a:off x="179512" y="1412776"/>
            <a:ext cx="8712968" cy="5184576"/>
          </a:xfrm>
        </p:spPr>
        <p:txBody>
          <a:bodyPr>
            <a:normAutofit/>
          </a:bodyPr>
          <a:lstStyle/>
          <a:p>
            <a:pPr algn="just"/>
            <a:r>
              <a:rPr lang="en-US" sz="3200" dirty="0"/>
              <a:t>Incomplete recovery after a day of rest serves as a signal for correction of both training regimes and restorative effects</a:t>
            </a:r>
            <a:r>
              <a:rPr lang="en-US" sz="3200" dirty="0" smtClean="0"/>
              <a:t>. </a:t>
            </a:r>
          </a:p>
          <a:p>
            <a:pPr algn="just"/>
            <a:r>
              <a:rPr lang="en-US" sz="3200" dirty="0" smtClean="0"/>
              <a:t>After </a:t>
            </a:r>
            <a:r>
              <a:rPr lang="en-US" sz="3200" dirty="0"/>
              <a:t>small training loads, it is quite enough to apply hygienic procedures. During periods of intense  training, </a:t>
            </a:r>
            <a:r>
              <a:rPr lang="en-US" sz="3200" dirty="0" smtClean="0"/>
              <a:t>competitions and </a:t>
            </a:r>
            <a:r>
              <a:rPr lang="en-US" sz="3200" dirty="0"/>
              <a:t>calendar games, it is necessary to use a complex of restorative means.</a:t>
            </a:r>
            <a:endParaRPr lang="ru-RU" sz="3200" dirty="0"/>
          </a:p>
        </p:txBody>
      </p:sp>
    </p:spTree>
    <p:extLst>
      <p:ext uri="{BB962C8B-B14F-4D97-AF65-F5344CB8AC3E}">
        <p14:creationId xmlns:p14="http://schemas.microsoft.com/office/powerpoint/2010/main" val="449618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8964488" cy="1080120"/>
          </a:xfrm>
        </p:spPr>
        <p:txBody>
          <a:bodyPr>
            <a:normAutofit fontScale="90000"/>
          </a:bodyPr>
          <a:lstStyle/>
          <a:p>
            <a:pPr algn="ctr"/>
            <a:r>
              <a:rPr lang="en-US" b="1" dirty="0"/>
              <a:t>The main means of recovery used in sports</a:t>
            </a:r>
            <a:endParaRPr lang="ru-RU" b="1" dirty="0"/>
          </a:p>
        </p:txBody>
      </p:sp>
      <p:sp>
        <p:nvSpPr>
          <p:cNvPr id="3" name="Объект 2"/>
          <p:cNvSpPr>
            <a:spLocks noGrp="1"/>
          </p:cNvSpPr>
          <p:nvPr>
            <p:ph idx="1"/>
          </p:nvPr>
        </p:nvSpPr>
        <p:spPr>
          <a:xfrm>
            <a:off x="179512" y="1196752"/>
            <a:ext cx="8784976" cy="5544616"/>
          </a:xfrm>
        </p:spPr>
        <p:txBody>
          <a:bodyPr/>
          <a:lstStyle/>
          <a:p>
            <a:pPr algn="just"/>
            <a:r>
              <a:rPr lang="en-US" sz="3200" dirty="0"/>
              <a:t>There are pharmacological means that can strengthen or weaken metabolic processes, activate the immune system, regenerative processes. These medications are of plant and animal origin. </a:t>
            </a:r>
            <a:r>
              <a:rPr lang="en-US" sz="3200" b="1" dirty="0" err="1"/>
              <a:t>Phytotherapy</a:t>
            </a:r>
            <a:r>
              <a:rPr lang="en-US" sz="3200" dirty="0"/>
              <a:t> is involved in the research and application of such means for the treatment and </a:t>
            </a:r>
            <a:r>
              <a:rPr lang="en-US" sz="3200" dirty="0" smtClean="0"/>
              <a:t>prevention </a:t>
            </a:r>
            <a:r>
              <a:rPr lang="en-US" sz="3200" dirty="0"/>
              <a:t>of diseases</a:t>
            </a:r>
            <a:r>
              <a:rPr lang="en-US" sz="3200" dirty="0" smtClean="0"/>
              <a:t>.</a:t>
            </a:r>
          </a:p>
          <a:p>
            <a:pPr algn="just"/>
            <a:r>
              <a:rPr lang="en-US" sz="3200" dirty="0" err="1"/>
              <a:t>Phytotherapy</a:t>
            </a:r>
            <a:r>
              <a:rPr lang="en-US" sz="3200" dirty="0"/>
              <a:t> in sports is a section of sports medicine that has a number </a:t>
            </a:r>
            <a:r>
              <a:rPr lang="en-US" sz="3200" dirty="0" smtClean="0"/>
              <a:t>of advantages </a:t>
            </a:r>
            <a:r>
              <a:rPr lang="en-US" sz="3200" dirty="0"/>
              <a:t>over traditional methods of recovery and treatment</a:t>
            </a:r>
            <a:r>
              <a:rPr lang="en-US" sz="3200" dirty="0" smtClean="0"/>
              <a:t>.</a:t>
            </a:r>
          </a:p>
          <a:p>
            <a:pPr algn="just"/>
            <a:endParaRPr lang="en-US" dirty="0" smtClean="0"/>
          </a:p>
          <a:p>
            <a:pPr algn="just"/>
            <a:endParaRPr lang="ru-RU" dirty="0"/>
          </a:p>
        </p:txBody>
      </p:sp>
    </p:spTree>
    <p:extLst>
      <p:ext uri="{BB962C8B-B14F-4D97-AF65-F5344CB8AC3E}">
        <p14:creationId xmlns:p14="http://schemas.microsoft.com/office/powerpoint/2010/main" val="3653334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928992" cy="1412776"/>
          </a:xfrm>
        </p:spPr>
        <p:txBody>
          <a:bodyPr>
            <a:normAutofit/>
          </a:bodyPr>
          <a:lstStyle/>
          <a:p>
            <a:pPr algn="ctr"/>
            <a:r>
              <a:rPr lang="en-US" sz="4400" b="1" dirty="0"/>
              <a:t>The main means of recovery used in sports</a:t>
            </a:r>
            <a:endParaRPr lang="ru-RU" sz="4400" dirty="0"/>
          </a:p>
        </p:txBody>
      </p:sp>
      <p:sp>
        <p:nvSpPr>
          <p:cNvPr id="3" name="Объект 2"/>
          <p:cNvSpPr>
            <a:spLocks noGrp="1"/>
          </p:cNvSpPr>
          <p:nvPr>
            <p:ph idx="1"/>
          </p:nvPr>
        </p:nvSpPr>
        <p:spPr>
          <a:xfrm>
            <a:off x="0" y="1412776"/>
            <a:ext cx="8964488" cy="5256584"/>
          </a:xfrm>
        </p:spPr>
        <p:txBody>
          <a:bodyPr/>
          <a:lstStyle/>
          <a:p>
            <a:pPr algn="just"/>
            <a:r>
              <a:rPr lang="en-US" dirty="0"/>
              <a:t>Preparations of plant and animal origin related to non-doping means </a:t>
            </a:r>
            <a:r>
              <a:rPr lang="en-US" dirty="0" smtClean="0"/>
              <a:t>of increasing </a:t>
            </a:r>
            <a:r>
              <a:rPr lang="en-US" dirty="0"/>
              <a:t>and restoring athletic performance include </a:t>
            </a:r>
            <a:endParaRPr lang="en-US" dirty="0" smtClean="0"/>
          </a:p>
          <a:p>
            <a:pPr algn="just"/>
            <a:r>
              <a:rPr lang="en-US" b="1" dirty="0" err="1" smtClean="0"/>
              <a:t>adaptogens</a:t>
            </a:r>
            <a:r>
              <a:rPr lang="en-US" dirty="0" smtClean="0"/>
              <a:t> </a:t>
            </a:r>
          </a:p>
          <a:p>
            <a:pPr algn="just"/>
            <a:r>
              <a:rPr lang="en-US" b="1" dirty="0" err="1" smtClean="0"/>
              <a:t>nootropic</a:t>
            </a:r>
            <a:r>
              <a:rPr lang="en-US" dirty="0" smtClean="0"/>
              <a:t> </a:t>
            </a:r>
          </a:p>
          <a:p>
            <a:pPr algn="just"/>
            <a:r>
              <a:rPr lang="en-US" b="1" dirty="0" smtClean="0"/>
              <a:t>energy </a:t>
            </a:r>
            <a:r>
              <a:rPr lang="en-US" b="1" dirty="0"/>
              <a:t>and plastic </a:t>
            </a:r>
            <a:r>
              <a:rPr lang="en-US" b="1" dirty="0" smtClean="0"/>
              <a:t>drugs</a:t>
            </a:r>
            <a:r>
              <a:rPr lang="en-US" dirty="0" smtClean="0"/>
              <a:t> </a:t>
            </a:r>
          </a:p>
          <a:p>
            <a:pPr algn="just"/>
            <a:r>
              <a:rPr lang="en-US" b="1" dirty="0" err="1" smtClean="0"/>
              <a:t>immunomodulators</a:t>
            </a:r>
            <a:endParaRPr lang="en-US" dirty="0" smtClean="0"/>
          </a:p>
          <a:p>
            <a:pPr algn="just"/>
            <a:r>
              <a:rPr lang="en-US" dirty="0" smtClean="0"/>
              <a:t> </a:t>
            </a:r>
            <a:r>
              <a:rPr lang="en-US" b="1" dirty="0"/>
              <a:t>antioxidants</a:t>
            </a:r>
            <a:r>
              <a:rPr lang="en-US" dirty="0"/>
              <a:t> and </a:t>
            </a:r>
            <a:r>
              <a:rPr lang="en-US" b="1" dirty="0" err="1" smtClean="0"/>
              <a:t>antihypoxants</a:t>
            </a:r>
            <a:endParaRPr lang="en-US" dirty="0" smtClean="0"/>
          </a:p>
          <a:p>
            <a:pPr algn="just"/>
            <a:r>
              <a:rPr lang="en-US" dirty="0" smtClean="0"/>
              <a:t> </a:t>
            </a:r>
            <a:r>
              <a:rPr lang="en-US" b="1" dirty="0"/>
              <a:t>vitamins and vitamin </a:t>
            </a:r>
            <a:r>
              <a:rPr lang="en-US" b="1" dirty="0" smtClean="0"/>
              <a:t>complexes</a:t>
            </a:r>
            <a:r>
              <a:rPr lang="en-US" dirty="0" smtClean="0"/>
              <a:t> </a:t>
            </a:r>
          </a:p>
          <a:p>
            <a:pPr algn="just"/>
            <a:r>
              <a:rPr lang="en-US" b="1" dirty="0" smtClean="0"/>
              <a:t>biologically </a:t>
            </a:r>
            <a:r>
              <a:rPr lang="en-US" b="1" dirty="0"/>
              <a:t>active </a:t>
            </a:r>
            <a:r>
              <a:rPr lang="en-US" b="1" dirty="0" smtClean="0"/>
              <a:t>additives</a:t>
            </a:r>
            <a:endParaRPr lang="en-US" dirty="0" smtClean="0"/>
          </a:p>
          <a:p>
            <a:pPr algn="just"/>
            <a:endParaRPr lang="en-US" dirty="0" smtClean="0"/>
          </a:p>
          <a:p>
            <a:pPr algn="just"/>
            <a:endParaRPr lang="ru-RU" dirty="0"/>
          </a:p>
        </p:txBody>
      </p:sp>
    </p:spTree>
    <p:extLst>
      <p:ext uri="{BB962C8B-B14F-4D97-AF65-F5344CB8AC3E}">
        <p14:creationId xmlns:p14="http://schemas.microsoft.com/office/powerpoint/2010/main" val="2186141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856984" cy="6408712"/>
          </a:xfrm>
        </p:spPr>
        <p:txBody>
          <a:bodyPr>
            <a:normAutofit/>
          </a:bodyPr>
          <a:lstStyle/>
          <a:p>
            <a:pPr algn="just"/>
            <a:r>
              <a:rPr lang="en-US" sz="2800" dirty="0"/>
              <a:t>Recovery is the biological balance of the body, its </a:t>
            </a:r>
            <a:r>
              <a:rPr lang="en-US" sz="2800" dirty="0" smtClean="0"/>
              <a:t>individual functions</a:t>
            </a:r>
            <a:r>
              <a:rPr lang="en-US" sz="2800" dirty="0"/>
              <a:t>, organs, tissues, cells after intensive muscle work. Before talking about the recovery of the athlete's body after training loads, it should be said about the symptoms of </a:t>
            </a:r>
            <a:r>
              <a:rPr lang="en-US" sz="2800" dirty="0" smtClean="0"/>
              <a:t>fatigue</a:t>
            </a:r>
          </a:p>
          <a:p>
            <a:pPr algn="ctr"/>
            <a:r>
              <a:rPr lang="en-US" sz="2800" b="1" dirty="0" smtClean="0"/>
              <a:t>Symptoms </a:t>
            </a:r>
            <a:r>
              <a:rPr lang="en-US" sz="2800" b="1" dirty="0"/>
              <a:t>of </a:t>
            </a:r>
            <a:r>
              <a:rPr lang="en-US" sz="2800" b="1" dirty="0" smtClean="0"/>
              <a:t>fatigue</a:t>
            </a:r>
          </a:p>
          <a:p>
            <a:pPr algn="just"/>
            <a:r>
              <a:rPr lang="en-US" sz="2800" dirty="0"/>
              <a:t>decreased performance, speed and strength of muscle </a:t>
            </a:r>
            <a:r>
              <a:rPr lang="en-US" sz="2800" dirty="0" smtClean="0"/>
              <a:t>contractions</a:t>
            </a:r>
          </a:p>
          <a:p>
            <a:pPr algn="just"/>
            <a:r>
              <a:rPr lang="en-US" sz="2800" dirty="0"/>
              <a:t>worsening of coordination </a:t>
            </a:r>
            <a:r>
              <a:rPr lang="en-US" sz="2800" dirty="0" smtClean="0"/>
              <a:t>of movements</a:t>
            </a:r>
          </a:p>
          <a:p>
            <a:pPr algn="just"/>
            <a:r>
              <a:rPr lang="en-US" sz="2800" dirty="0"/>
              <a:t>lack of desire to </a:t>
            </a:r>
            <a:r>
              <a:rPr lang="en-US" sz="2800" dirty="0" smtClean="0"/>
              <a:t>train</a:t>
            </a:r>
          </a:p>
          <a:p>
            <a:pPr algn="just"/>
            <a:r>
              <a:rPr lang="en-US" sz="2800" dirty="0"/>
              <a:t>sluggishness, stiffness in movements, </a:t>
            </a:r>
            <a:r>
              <a:rPr lang="en-US" sz="2800" dirty="0" smtClean="0"/>
              <a:t>apathy, sometimes </a:t>
            </a:r>
            <a:r>
              <a:rPr lang="en-US" sz="2800" dirty="0"/>
              <a:t>muscle pain, poor </a:t>
            </a:r>
            <a:r>
              <a:rPr lang="en-US" sz="2800" dirty="0" smtClean="0"/>
              <a:t>appetite</a:t>
            </a:r>
            <a:endParaRPr lang="en-US" sz="2800" dirty="0"/>
          </a:p>
        </p:txBody>
      </p:sp>
    </p:spTree>
    <p:extLst>
      <p:ext uri="{BB962C8B-B14F-4D97-AF65-F5344CB8AC3E}">
        <p14:creationId xmlns:p14="http://schemas.microsoft.com/office/powerpoint/2010/main" val="3932196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856984" cy="1340768"/>
          </a:xfrm>
        </p:spPr>
        <p:txBody>
          <a:bodyPr>
            <a:normAutofit fontScale="90000"/>
          </a:bodyPr>
          <a:lstStyle/>
          <a:p>
            <a:pPr algn="ctr"/>
            <a:r>
              <a:rPr lang="en-US" sz="5400" b="1" dirty="0"/>
              <a:t>The main means of recovery used in sports</a:t>
            </a:r>
            <a:endParaRPr lang="ru-RU" dirty="0"/>
          </a:p>
        </p:txBody>
      </p:sp>
      <p:sp>
        <p:nvSpPr>
          <p:cNvPr id="3" name="Объект 2"/>
          <p:cNvSpPr>
            <a:spLocks noGrp="1"/>
          </p:cNvSpPr>
          <p:nvPr>
            <p:ph idx="1"/>
          </p:nvPr>
        </p:nvSpPr>
        <p:spPr>
          <a:xfrm>
            <a:off x="179512" y="1340768"/>
            <a:ext cx="8856984" cy="5328592"/>
          </a:xfrm>
        </p:spPr>
        <p:txBody>
          <a:bodyPr>
            <a:normAutofit/>
          </a:bodyPr>
          <a:lstStyle/>
          <a:p>
            <a:pPr algn="just"/>
            <a:r>
              <a:rPr lang="en-US" sz="3200" dirty="0"/>
              <a:t>The most studied </a:t>
            </a:r>
            <a:r>
              <a:rPr lang="en-US" sz="3200" i="1" dirty="0" err="1"/>
              <a:t>adaptants</a:t>
            </a:r>
            <a:r>
              <a:rPr lang="en-US" sz="3200" dirty="0"/>
              <a:t> of plant origin: </a:t>
            </a:r>
            <a:r>
              <a:rPr lang="en-US" sz="3200" b="1" dirty="0"/>
              <a:t>Ginseng</a:t>
            </a:r>
            <a:r>
              <a:rPr lang="en-US" sz="3200" dirty="0" smtClean="0"/>
              <a:t>, </a:t>
            </a:r>
            <a:r>
              <a:rPr lang="en-US" sz="3200" b="1" dirty="0" smtClean="0"/>
              <a:t>Lemongrass</a:t>
            </a:r>
            <a:r>
              <a:rPr lang="en-US" sz="3200" dirty="0"/>
              <a:t>, </a:t>
            </a:r>
            <a:r>
              <a:rPr lang="en-US" sz="3200" b="1" dirty="0" err="1"/>
              <a:t>Rhodiola</a:t>
            </a:r>
            <a:r>
              <a:rPr lang="en-US" sz="3200" b="1" dirty="0"/>
              <a:t> </a:t>
            </a:r>
            <a:r>
              <a:rPr lang="en-US" sz="3200" b="1" dirty="0" err="1"/>
              <a:t>rosea</a:t>
            </a:r>
            <a:r>
              <a:rPr lang="en-US" sz="3200" b="1" dirty="0"/>
              <a:t> </a:t>
            </a:r>
            <a:r>
              <a:rPr lang="en-US" sz="3200" dirty="0"/>
              <a:t>(golden root), </a:t>
            </a:r>
            <a:r>
              <a:rPr lang="en-US" sz="3200" b="1" dirty="0"/>
              <a:t>Safflower </a:t>
            </a:r>
            <a:r>
              <a:rPr lang="en-US" sz="3200" b="1" dirty="0" err="1"/>
              <a:t>leucea</a:t>
            </a:r>
            <a:r>
              <a:rPr lang="en-US" sz="3200" dirty="0"/>
              <a:t> </a:t>
            </a:r>
            <a:r>
              <a:rPr lang="en-US" sz="3200" dirty="0" smtClean="0"/>
              <a:t>(</a:t>
            </a:r>
            <a:r>
              <a:rPr lang="en-US" sz="3200" dirty="0" err="1"/>
              <a:t>M</a:t>
            </a:r>
            <a:r>
              <a:rPr lang="en-US" sz="3200" dirty="0" err="1" smtClean="0"/>
              <a:t>aral</a:t>
            </a:r>
            <a:r>
              <a:rPr lang="en-US" sz="3200" dirty="0" smtClean="0"/>
              <a:t> </a:t>
            </a:r>
            <a:r>
              <a:rPr lang="en-US" sz="3200" dirty="0"/>
              <a:t>root), </a:t>
            </a:r>
            <a:r>
              <a:rPr lang="en-US" sz="3200" b="1" dirty="0" err="1"/>
              <a:t>Eleutherococcus</a:t>
            </a:r>
            <a:r>
              <a:rPr lang="en-US" sz="3200" dirty="0"/>
              <a:t>, </a:t>
            </a:r>
            <a:r>
              <a:rPr lang="en-US" sz="3200" b="1" dirty="0"/>
              <a:t>Manchurian </a:t>
            </a:r>
            <a:r>
              <a:rPr lang="en-US" sz="3200" b="1" dirty="0" smtClean="0"/>
              <a:t>aralia</a:t>
            </a:r>
            <a:r>
              <a:rPr lang="en-US" sz="3200" dirty="0" smtClean="0"/>
              <a:t>, preparations </a:t>
            </a:r>
            <a:r>
              <a:rPr lang="en-US" sz="3200" dirty="0"/>
              <a:t>from various </a:t>
            </a:r>
            <a:r>
              <a:rPr lang="en-US" sz="3200" dirty="0" smtClean="0"/>
              <a:t>algae</a:t>
            </a:r>
          </a:p>
          <a:p>
            <a:pPr algn="just"/>
            <a:r>
              <a:rPr lang="en-US" sz="3200" i="1" dirty="0" err="1"/>
              <a:t>Adaptagens</a:t>
            </a:r>
            <a:r>
              <a:rPr lang="en-US" sz="3200" dirty="0"/>
              <a:t> are medicaments that increase the </a:t>
            </a:r>
            <a:r>
              <a:rPr lang="en-US" sz="3200" dirty="0" smtClean="0"/>
              <a:t>nonspecific resistance </a:t>
            </a:r>
            <a:r>
              <a:rPr lang="en-US" sz="3200" dirty="0"/>
              <a:t>of the body to adverse environmental influences. </a:t>
            </a:r>
            <a:r>
              <a:rPr lang="en-US" sz="3200" dirty="0" smtClean="0"/>
              <a:t>This group </a:t>
            </a:r>
            <a:r>
              <a:rPr lang="en-US" sz="3200" dirty="0"/>
              <a:t>includes medicinal products of plant and animal origin </a:t>
            </a:r>
            <a:r>
              <a:rPr lang="en-US" sz="3200" dirty="0" smtClean="0"/>
              <a:t>or synthesized </a:t>
            </a:r>
            <a:r>
              <a:rPr lang="en-US" sz="3200" dirty="0"/>
              <a:t>by chemical means</a:t>
            </a:r>
            <a:endParaRPr lang="ru-RU" sz="3200" dirty="0"/>
          </a:p>
        </p:txBody>
      </p:sp>
    </p:spTree>
    <p:extLst>
      <p:ext uri="{BB962C8B-B14F-4D97-AF65-F5344CB8AC3E}">
        <p14:creationId xmlns:p14="http://schemas.microsoft.com/office/powerpoint/2010/main" val="3568921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476672"/>
            <a:ext cx="8784976" cy="6381328"/>
          </a:xfrm>
        </p:spPr>
        <p:txBody>
          <a:bodyPr>
            <a:normAutofit/>
          </a:bodyPr>
          <a:lstStyle/>
          <a:p>
            <a:pPr algn="just"/>
            <a:r>
              <a:rPr lang="en-US" i="1" dirty="0" err="1"/>
              <a:t>Adaptogens</a:t>
            </a:r>
            <a:r>
              <a:rPr lang="en-US" dirty="0"/>
              <a:t> should be completely harmless to the body, have abroad therapeutic effect, cause minimal shifts in the </a:t>
            </a:r>
            <a:r>
              <a:rPr lang="en-US" dirty="0" smtClean="0"/>
              <a:t>normal functioning </a:t>
            </a:r>
            <a:r>
              <a:rPr lang="en-US" dirty="0"/>
              <a:t>of the body (or not cause them at all) and show their </a:t>
            </a:r>
            <a:r>
              <a:rPr lang="en-US" dirty="0" err="1" smtClean="0"/>
              <a:t>adaptogenic</a:t>
            </a:r>
            <a:r>
              <a:rPr lang="en-US" dirty="0" smtClean="0"/>
              <a:t> effect </a:t>
            </a:r>
            <a:r>
              <a:rPr lang="en-US" dirty="0"/>
              <a:t>only against the appropriate background</a:t>
            </a:r>
            <a:r>
              <a:rPr lang="en-US" dirty="0" smtClean="0"/>
              <a:t>.</a:t>
            </a:r>
          </a:p>
          <a:p>
            <a:pPr algn="just"/>
            <a:r>
              <a:rPr lang="en-US" dirty="0"/>
              <a:t>The nonspecific effect of </a:t>
            </a:r>
            <a:r>
              <a:rPr lang="en-US" i="1" dirty="0" err="1"/>
              <a:t>adaptogens</a:t>
            </a:r>
            <a:r>
              <a:rPr lang="en-US" i="1" dirty="0"/>
              <a:t> </a:t>
            </a:r>
            <a:r>
              <a:rPr lang="en-US" dirty="0"/>
              <a:t>is determined by an increase in resistance to the harmful effects of a very wide range of factors </a:t>
            </a:r>
            <a:r>
              <a:rPr lang="en-US" dirty="0" smtClean="0"/>
              <a:t>of physical</a:t>
            </a:r>
            <a:r>
              <a:rPr lang="en-US" dirty="0"/>
              <a:t>, chemical and biological nature</a:t>
            </a:r>
            <a:r>
              <a:rPr lang="en-US" dirty="0" smtClean="0"/>
              <a:t>.</a:t>
            </a:r>
          </a:p>
          <a:p>
            <a:pPr algn="just"/>
            <a:r>
              <a:rPr lang="en-US" i="1" dirty="0" err="1"/>
              <a:t>Adaptagens</a:t>
            </a:r>
            <a:r>
              <a:rPr lang="en-US" dirty="0"/>
              <a:t> have a normalizing effect, regardless of </a:t>
            </a:r>
            <a:r>
              <a:rPr lang="en-US" dirty="0" smtClean="0"/>
              <a:t>the direction </a:t>
            </a:r>
            <a:r>
              <a:rPr lang="en-US" dirty="0"/>
              <a:t>of the previous shifts</a:t>
            </a:r>
            <a:r>
              <a:rPr lang="en-US" dirty="0" smtClean="0"/>
              <a:t>.</a:t>
            </a:r>
          </a:p>
          <a:p>
            <a:pPr algn="just"/>
            <a:r>
              <a:rPr lang="en-US" dirty="0"/>
              <a:t>Most often, these medications are available in the form of tinctures, extracts, biologically active food additives, and also sometimes are part of medicines, </a:t>
            </a:r>
            <a:r>
              <a:rPr lang="en-US" dirty="0" smtClean="0"/>
              <a:t>for example</a:t>
            </a:r>
            <a:r>
              <a:rPr lang="en-US" dirty="0"/>
              <a:t>, </a:t>
            </a:r>
            <a:r>
              <a:rPr lang="en-US" dirty="0" err="1"/>
              <a:t>elton</a:t>
            </a:r>
            <a:r>
              <a:rPr lang="en-US" dirty="0"/>
              <a:t>, </a:t>
            </a:r>
            <a:r>
              <a:rPr lang="en-US" dirty="0" err="1"/>
              <a:t>leveton</a:t>
            </a:r>
            <a:r>
              <a:rPr lang="en-US" dirty="0"/>
              <a:t>, </a:t>
            </a:r>
            <a:r>
              <a:rPr lang="en-US" dirty="0" err="1"/>
              <a:t>phytotone</a:t>
            </a:r>
            <a:r>
              <a:rPr lang="en-US" dirty="0"/>
              <a:t> and others</a:t>
            </a:r>
            <a:endParaRPr lang="en-US" dirty="0" smtClean="0"/>
          </a:p>
          <a:p>
            <a:pPr algn="just"/>
            <a:endParaRPr lang="ru-RU" dirty="0"/>
          </a:p>
        </p:txBody>
      </p:sp>
    </p:spTree>
    <p:extLst>
      <p:ext uri="{BB962C8B-B14F-4D97-AF65-F5344CB8AC3E}">
        <p14:creationId xmlns:p14="http://schemas.microsoft.com/office/powerpoint/2010/main" val="245102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864096"/>
          </a:xfrm>
        </p:spPr>
        <p:txBody>
          <a:bodyPr>
            <a:noAutofit/>
          </a:bodyPr>
          <a:lstStyle/>
          <a:p>
            <a:pPr algn="ctr"/>
            <a:r>
              <a:rPr lang="en-US" sz="4000" b="1" dirty="0">
                <a:solidFill>
                  <a:schemeClr val="tx1"/>
                </a:solidFill>
              </a:rPr>
              <a:t>List of questions for the control work</a:t>
            </a:r>
            <a:endParaRPr lang="ru-RU" sz="4000" b="1" dirty="0">
              <a:solidFill>
                <a:schemeClr val="tx1"/>
              </a:solidFill>
            </a:endParaRPr>
          </a:p>
        </p:txBody>
      </p:sp>
      <p:sp>
        <p:nvSpPr>
          <p:cNvPr id="3" name="Объект 2"/>
          <p:cNvSpPr>
            <a:spLocks noGrp="1"/>
          </p:cNvSpPr>
          <p:nvPr>
            <p:ph idx="1"/>
          </p:nvPr>
        </p:nvSpPr>
        <p:spPr>
          <a:xfrm>
            <a:off x="251520" y="1052736"/>
            <a:ext cx="8640960" cy="5544616"/>
          </a:xfrm>
        </p:spPr>
        <p:txBody>
          <a:bodyPr>
            <a:normAutofit lnSpcReduction="10000"/>
          </a:bodyPr>
          <a:lstStyle/>
          <a:p>
            <a:pPr marL="742950" lvl="0" indent="-742950" algn="just">
              <a:buFont typeface="+mj-lt"/>
              <a:buAutoNum type="arabicPeriod"/>
            </a:pPr>
            <a:r>
              <a:rPr lang="en-US" sz="3600" dirty="0"/>
              <a:t>Name</a:t>
            </a:r>
            <a:endParaRPr lang="ru-RU" sz="3600" dirty="0"/>
          </a:p>
          <a:p>
            <a:pPr marL="742950" lvl="0" indent="-742950" algn="just">
              <a:buFont typeface="+mj-lt"/>
              <a:buAutoNum type="arabicPeriod"/>
            </a:pPr>
            <a:r>
              <a:rPr lang="en-US" sz="3600" dirty="0"/>
              <a:t>The theme of the master's thesis</a:t>
            </a:r>
            <a:endParaRPr lang="ru-RU" sz="3600" dirty="0"/>
          </a:p>
          <a:p>
            <a:pPr marL="742950" lvl="0" indent="-742950" algn="just">
              <a:buFont typeface="+mj-lt"/>
              <a:buAutoNum type="arabicPeriod"/>
            </a:pPr>
            <a:r>
              <a:rPr lang="en-US" sz="3600" dirty="0"/>
              <a:t>Characteristics of recovery means and its classification</a:t>
            </a:r>
            <a:endParaRPr lang="ru-RU" sz="3600" dirty="0"/>
          </a:p>
          <a:p>
            <a:pPr marL="742950" lvl="0" indent="-742950" algn="just">
              <a:buFont typeface="+mj-lt"/>
              <a:buAutoNum type="arabicPeriod"/>
            </a:pPr>
            <a:r>
              <a:rPr lang="en-US" sz="3600" dirty="0"/>
              <a:t>Characteristics of fatigue and its types</a:t>
            </a:r>
            <a:endParaRPr lang="ru-RU" sz="3600" dirty="0"/>
          </a:p>
          <a:p>
            <a:pPr marL="742950" lvl="0" indent="-742950" algn="just">
              <a:buFont typeface="+mj-lt"/>
              <a:buAutoNum type="arabicPeriod"/>
            </a:pPr>
            <a:r>
              <a:rPr lang="en-US" sz="3600" dirty="0"/>
              <a:t>Brief characteristics and kinds of pedagogical means of recovery</a:t>
            </a:r>
            <a:endParaRPr lang="ru-RU" sz="3600" dirty="0"/>
          </a:p>
          <a:p>
            <a:pPr marL="742950" lvl="0" indent="-742950" algn="just">
              <a:buFont typeface="+mj-lt"/>
              <a:buAutoNum type="arabicPeriod"/>
            </a:pPr>
            <a:r>
              <a:rPr lang="en-US" sz="3600" dirty="0"/>
              <a:t>Brief characteristics and kinds of psychological means of recovery</a:t>
            </a:r>
            <a:endParaRPr lang="ru-RU" sz="3600" dirty="0"/>
          </a:p>
          <a:p>
            <a:endParaRPr lang="ru-RU" dirty="0"/>
          </a:p>
        </p:txBody>
      </p:sp>
    </p:spTree>
    <p:extLst>
      <p:ext uri="{BB962C8B-B14F-4D97-AF65-F5344CB8AC3E}">
        <p14:creationId xmlns:p14="http://schemas.microsoft.com/office/powerpoint/2010/main" val="3312530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440160"/>
          </a:xfrm>
        </p:spPr>
        <p:txBody>
          <a:bodyPr>
            <a:normAutofit fontScale="90000"/>
          </a:bodyPr>
          <a:lstStyle/>
          <a:p>
            <a:pPr algn="ctr"/>
            <a:r>
              <a:rPr lang="en-US" sz="5400" b="1" dirty="0"/>
              <a:t>Symptoms of fatigue</a:t>
            </a:r>
            <a:br>
              <a:rPr lang="en-US" sz="5400" b="1" dirty="0"/>
            </a:br>
            <a:endParaRPr lang="ru-RU" dirty="0"/>
          </a:p>
        </p:txBody>
      </p:sp>
      <p:sp>
        <p:nvSpPr>
          <p:cNvPr id="3" name="Объект 2"/>
          <p:cNvSpPr>
            <a:spLocks noGrp="1"/>
          </p:cNvSpPr>
          <p:nvPr>
            <p:ph idx="1"/>
          </p:nvPr>
        </p:nvSpPr>
        <p:spPr>
          <a:xfrm>
            <a:off x="457200" y="1124744"/>
            <a:ext cx="8229600" cy="5400600"/>
          </a:xfrm>
        </p:spPr>
        <p:txBody>
          <a:bodyPr/>
          <a:lstStyle/>
          <a:p>
            <a:pPr algn="ctr"/>
            <a:r>
              <a:rPr lang="en-US" b="1" i="1" dirty="0"/>
              <a:t>A number of disorders in the athlete's mental activity are possible</a:t>
            </a:r>
            <a:r>
              <a:rPr lang="en-US" b="1" i="1" dirty="0" smtClean="0"/>
              <a:t>:</a:t>
            </a:r>
          </a:p>
          <a:p>
            <a:pPr algn="just"/>
            <a:r>
              <a:rPr lang="en-US" dirty="0" smtClean="0"/>
              <a:t>impatience</a:t>
            </a:r>
          </a:p>
          <a:p>
            <a:pPr algn="just"/>
            <a:r>
              <a:rPr lang="en-US" dirty="0" smtClean="0"/>
              <a:t>conflict</a:t>
            </a:r>
          </a:p>
          <a:p>
            <a:pPr algn="just"/>
            <a:r>
              <a:rPr lang="en-US" dirty="0"/>
              <a:t>i</a:t>
            </a:r>
            <a:r>
              <a:rPr lang="en-US" dirty="0" smtClean="0"/>
              <a:t>ntolerance towards friends</a:t>
            </a:r>
          </a:p>
          <a:p>
            <a:pPr algn="just"/>
            <a:r>
              <a:rPr lang="en-US" dirty="0"/>
              <a:t>a</a:t>
            </a:r>
            <a:r>
              <a:rPr lang="en-US" dirty="0" smtClean="0"/>
              <a:t>nxiety</a:t>
            </a:r>
          </a:p>
          <a:p>
            <a:pPr algn="just"/>
            <a:r>
              <a:rPr lang="en-US" dirty="0"/>
              <a:t>There may be changes from </a:t>
            </a:r>
            <a:r>
              <a:rPr lang="en-US" dirty="0" smtClean="0"/>
              <a:t>the cardiovascular </a:t>
            </a:r>
            <a:r>
              <a:rPr lang="en-US" dirty="0"/>
              <a:t>system, neuromuscular apparatus, biochemical parameters </a:t>
            </a:r>
            <a:r>
              <a:rPr lang="en-US" dirty="0" smtClean="0"/>
              <a:t>of biological </a:t>
            </a:r>
            <a:r>
              <a:rPr lang="en-US" dirty="0"/>
              <a:t>fluids. There is a disorder in the activity of </a:t>
            </a:r>
            <a:r>
              <a:rPr lang="en-US" dirty="0" smtClean="0"/>
              <a:t>various organs </a:t>
            </a:r>
            <a:r>
              <a:rPr lang="en-US" dirty="0"/>
              <a:t>and systems of the body.</a:t>
            </a:r>
            <a:endParaRPr lang="ru-RU" dirty="0"/>
          </a:p>
        </p:txBody>
      </p:sp>
    </p:spTree>
    <p:extLst>
      <p:ext uri="{BB962C8B-B14F-4D97-AF65-F5344CB8AC3E}">
        <p14:creationId xmlns:p14="http://schemas.microsoft.com/office/powerpoint/2010/main" val="230987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568952" cy="5991944"/>
          </a:xfrm>
        </p:spPr>
        <p:txBody>
          <a:bodyPr>
            <a:normAutofit/>
          </a:bodyPr>
          <a:lstStyle/>
          <a:p>
            <a:pPr algn="just"/>
            <a:r>
              <a:rPr lang="en-US" sz="2800" b="1" dirty="0"/>
              <a:t>It has been found that recovery processes, depending on their </a:t>
            </a:r>
            <a:r>
              <a:rPr lang="en-US" sz="2800" b="1" dirty="0" smtClean="0"/>
              <a:t>orientation ,</a:t>
            </a:r>
            <a:r>
              <a:rPr lang="en-US" sz="2800" b="1" dirty="0"/>
              <a:t>in some cases can provide an increase in working capacity, and in others lead to </a:t>
            </a:r>
            <a:r>
              <a:rPr lang="en-US" sz="2800" b="1" dirty="0" smtClean="0"/>
              <a:t>its decrease.</a:t>
            </a:r>
          </a:p>
          <a:p>
            <a:pPr algn="just"/>
            <a:r>
              <a:rPr lang="en-US" sz="2800" b="1" dirty="0"/>
              <a:t>At the same time, two opposite states can develop in the body: </a:t>
            </a:r>
            <a:r>
              <a:rPr lang="en-US" sz="2800" b="1" dirty="0" smtClean="0"/>
              <a:t>an increase </a:t>
            </a:r>
            <a:r>
              <a:rPr lang="en-US" sz="2800" b="1" dirty="0"/>
              <a:t>in fitness - if recovery provides replenishment </a:t>
            </a:r>
            <a:r>
              <a:rPr lang="en-US" sz="2800" b="1" dirty="0" smtClean="0"/>
              <a:t>of energy </a:t>
            </a:r>
            <a:r>
              <a:rPr lang="en-US" sz="2800" b="1" dirty="0"/>
              <a:t>resources, or overwork - if recovery of </a:t>
            </a:r>
            <a:r>
              <a:rPr lang="en-US" sz="2800" b="1" dirty="0" smtClean="0"/>
              <a:t>energy resources </a:t>
            </a:r>
            <a:r>
              <a:rPr lang="en-US" sz="2800" b="1" dirty="0"/>
              <a:t>does not </a:t>
            </a:r>
            <a:r>
              <a:rPr lang="en-US" sz="2800" b="1" dirty="0" smtClean="0"/>
              <a:t>occur</a:t>
            </a:r>
          </a:p>
          <a:p>
            <a:pPr algn="just"/>
            <a:r>
              <a:rPr lang="en-US" sz="2800" b="1" dirty="0"/>
              <a:t>However, it should not be forgotten that sometimes it is reasonable </a:t>
            </a:r>
            <a:r>
              <a:rPr lang="en-US" sz="2800" b="1" dirty="0" smtClean="0"/>
              <a:t>to perform </a:t>
            </a:r>
            <a:r>
              <a:rPr lang="en-US" sz="2800" b="1" dirty="0"/>
              <a:t>a motor load against the background of incomplete recovery.</a:t>
            </a:r>
            <a:endParaRPr lang="ru-RU" sz="2800" b="1" dirty="0"/>
          </a:p>
        </p:txBody>
      </p:sp>
    </p:spTree>
    <p:extLst>
      <p:ext uri="{BB962C8B-B14F-4D97-AF65-F5344CB8AC3E}">
        <p14:creationId xmlns:p14="http://schemas.microsoft.com/office/powerpoint/2010/main" val="2490933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620688"/>
            <a:ext cx="8784976" cy="6120680"/>
          </a:xfrm>
        </p:spPr>
        <p:txBody>
          <a:bodyPr>
            <a:normAutofit/>
          </a:bodyPr>
          <a:lstStyle/>
          <a:p>
            <a:pPr algn="just"/>
            <a:r>
              <a:rPr lang="en-US" sz="2800" b="1" dirty="0"/>
              <a:t>Recovery is one of the most important factors </a:t>
            </a:r>
            <a:r>
              <a:rPr lang="en-US" sz="2800" b="1" dirty="0" smtClean="0"/>
              <a:t>in improving </a:t>
            </a:r>
            <a:r>
              <a:rPr lang="en-US" sz="2800" b="1" dirty="0"/>
              <a:t>performance. Currently, there are a large number of recovery </a:t>
            </a:r>
            <a:r>
              <a:rPr lang="en-US" sz="2800" b="1" dirty="0" smtClean="0"/>
              <a:t>tools</a:t>
            </a:r>
          </a:p>
          <a:p>
            <a:pPr algn="just"/>
            <a:r>
              <a:rPr lang="en-US" sz="2800" b="1" dirty="0"/>
              <a:t>A special place of the means of recovery that contribute to improving </a:t>
            </a:r>
            <a:r>
              <a:rPr lang="en-US" sz="2800" b="1" dirty="0" smtClean="0"/>
              <a:t>physical performance </a:t>
            </a:r>
            <a:r>
              <a:rPr lang="en-US" sz="2800" b="1" dirty="0"/>
              <a:t>is occupied by medical and biological means, </a:t>
            </a:r>
            <a:r>
              <a:rPr lang="en-US" sz="2800" b="1" dirty="0" smtClean="0"/>
              <a:t>which include: rational </a:t>
            </a:r>
            <a:r>
              <a:rPr lang="en-US" sz="2800" b="1" dirty="0"/>
              <a:t>nutrition, pharmacological preparations and vitamins, </a:t>
            </a:r>
            <a:r>
              <a:rPr lang="en-US" sz="2800" b="1" dirty="0" smtClean="0"/>
              <a:t>protein preparations</a:t>
            </a:r>
            <a:r>
              <a:rPr lang="en-US" sz="2800" b="1" dirty="0"/>
              <a:t>, sports drinks, oxygen cocktail, physiotherapy and hydrotherapy</a:t>
            </a:r>
            <a:r>
              <a:rPr lang="en-US" sz="2800" b="1" dirty="0" smtClean="0"/>
              <a:t>, various </a:t>
            </a:r>
            <a:r>
              <a:rPr lang="en-US" sz="2800" b="1" dirty="0"/>
              <a:t>types of massage, </a:t>
            </a:r>
            <a:r>
              <a:rPr lang="en-US" sz="2800" b="1" dirty="0" err="1"/>
              <a:t>balneotherapy</a:t>
            </a:r>
            <a:r>
              <a:rPr lang="en-US" sz="2800" b="1" dirty="0"/>
              <a:t>, steam baths</a:t>
            </a:r>
            <a:endParaRPr lang="ru-RU" sz="2800" b="1" dirty="0"/>
          </a:p>
        </p:txBody>
      </p:sp>
    </p:spTree>
    <p:extLst>
      <p:ext uri="{BB962C8B-B14F-4D97-AF65-F5344CB8AC3E}">
        <p14:creationId xmlns:p14="http://schemas.microsoft.com/office/powerpoint/2010/main" val="4212000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792088"/>
          </a:xfrm>
        </p:spPr>
        <p:txBody>
          <a:bodyPr>
            <a:normAutofit fontScale="90000"/>
          </a:bodyPr>
          <a:lstStyle/>
          <a:p>
            <a:pPr algn="ctr"/>
            <a:r>
              <a:rPr lang="en-US" b="1" dirty="0"/>
              <a:t>The problem of recovery in sports</a:t>
            </a:r>
            <a:endParaRPr lang="ru-RU" b="1" dirty="0"/>
          </a:p>
        </p:txBody>
      </p:sp>
      <p:sp>
        <p:nvSpPr>
          <p:cNvPr id="3" name="Объект 2"/>
          <p:cNvSpPr>
            <a:spLocks noGrp="1"/>
          </p:cNvSpPr>
          <p:nvPr>
            <p:ph idx="1"/>
          </p:nvPr>
        </p:nvSpPr>
        <p:spPr>
          <a:xfrm>
            <a:off x="179512" y="1124744"/>
            <a:ext cx="8507288" cy="5400600"/>
          </a:xfrm>
        </p:spPr>
        <p:txBody>
          <a:bodyPr/>
          <a:lstStyle/>
          <a:p>
            <a:pPr algn="just"/>
            <a:r>
              <a:rPr lang="en-US" dirty="0"/>
              <a:t>One of the most important conditions for the intensification of the training process </a:t>
            </a:r>
            <a:r>
              <a:rPr lang="en-US" dirty="0" smtClean="0"/>
              <a:t>and further </a:t>
            </a:r>
            <a:r>
              <a:rPr lang="en-US" dirty="0"/>
              <a:t>improvement of athletic performance is the widespread </a:t>
            </a:r>
            <a:r>
              <a:rPr lang="en-US" dirty="0" smtClean="0"/>
              <a:t>and systematic </a:t>
            </a:r>
            <a:r>
              <a:rPr lang="en-US" dirty="0"/>
              <a:t>use of restorative means</a:t>
            </a:r>
            <a:r>
              <a:rPr lang="en-US" dirty="0" smtClean="0"/>
              <a:t>. Rational </a:t>
            </a:r>
            <a:r>
              <a:rPr lang="en-US" dirty="0"/>
              <a:t>recovery is of particular importance in extreme and near-extreme physical </a:t>
            </a:r>
            <a:r>
              <a:rPr lang="en-US" dirty="0" smtClean="0"/>
              <a:t>and mental stress</a:t>
            </a:r>
          </a:p>
          <a:p>
            <a:pPr algn="just"/>
            <a:r>
              <a:rPr lang="en-US" dirty="0"/>
              <a:t>The specifics of recovery shifts, determined by the nature </a:t>
            </a:r>
            <a:r>
              <a:rPr lang="en-US" dirty="0" smtClean="0"/>
              <a:t>of sports </a:t>
            </a:r>
            <a:r>
              <a:rPr lang="en-US" dirty="0"/>
              <a:t>activity, the volume and intensity of training </a:t>
            </a:r>
            <a:r>
              <a:rPr lang="en-US" dirty="0" smtClean="0"/>
              <a:t>and competitive </a:t>
            </a:r>
            <a:r>
              <a:rPr lang="en-US" dirty="0"/>
              <a:t>loads, the general regime, determines specific </a:t>
            </a:r>
            <a:r>
              <a:rPr lang="en-US" dirty="0" smtClean="0"/>
              <a:t>measures aimed </a:t>
            </a:r>
            <a:r>
              <a:rPr lang="en-US" dirty="0"/>
              <a:t>at restoring </a:t>
            </a:r>
            <a:r>
              <a:rPr lang="en-US" dirty="0" smtClean="0"/>
              <a:t>performance</a:t>
            </a:r>
          </a:p>
          <a:p>
            <a:pPr algn="just"/>
            <a:endParaRPr lang="ru-RU" dirty="0"/>
          </a:p>
        </p:txBody>
      </p:sp>
    </p:spTree>
    <p:extLst>
      <p:ext uri="{BB962C8B-B14F-4D97-AF65-F5344CB8AC3E}">
        <p14:creationId xmlns:p14="http://schemas.microsoft.com/office/powerpoint/2010/main" val="2860485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864096"/>
          </a:xfrm>
        </p:spPr>
        <p:txBody>
          <a:bodyPr>
            <a:normAutofit fontScale="90000"/>
          </a:bodyPr>
          <a:lstStyle/>
          <a:p>
            <a:r>
              <a:rPr lang="en-US" b="1" dirty="0"/>
              <a:t>The problem of recovery in sports</a:t>
            </a:r>
            <a:endParaRPr lang="ru-RU" dirty="0"/>
          </a:p>
        </p:txBody>
      </p:sp>
      <p:sp>
        <p:nvSpPr>
          <p:cNvPr id="3" name="Объект 2"/>
          <p:cNvSpPr>
            <a:spLocks noGrp="1"/>
          </p:cNvSpPr>
          <p:nvPr>
            <p:ph idx="1"/>
          </p:nvPr>
        </p:nvSpPr>
        <p:spPr>
          <a:xfrm>
            <a:off x="179512" y="1268760"/>
            <a:ext cx="8640960" cy="5589240"/>
          </a:xfrm>
        </p:spPr>
        <p:txBody>
          <a:bodyPr>
            <a:normAutofit fontScale="92500" lnSpcReduction="10000"/>
          </a:bodyPr>
          <a:lstStyle/>
          <a:p>
            <a:pPr algn="just"/>
            <a:r>
              <a:rPr lang="en-US" dirty="0"/>
              <a:t>It should be noted </a:t>
            </a:r>
            <a:r>
              <a:rPr lang="en-US" dirty="0" smtClean="0"/>
              <a:t>that these </a:t>
            </a:r>
            <a:r>
              <a:rPr lang="en-US" dirty="0"/>
              <a:t>reactions are carried out against the background of periodic </a:t>
            </a:r>
            <a:r>
              <a:rPr lang="en-US" dirty="0" smtClean="0"/>
              <a:t>recovery due </a:t>
            </a:r>
            <a:r>
              <a:rPr lang="en-US" dirty="0"/>
              <a:t>to energy consumption in normal life. </a:t>
            </a:r>
            <a:r>
              <a:rPr lang="en-US" dirty="0" smtClean="0"/>
              <a:t>Its character </a:t>
            </a:r>
            <a:r>
              <a:rPr lang="en-US" dirty="0"/>
              <a:t>is largely determined by the functional state of the body</a:t>
            </a:r>
            <a:r>
              <a:rPr lang="en-US" dirty="0" smtClean="0"/>
              <a:t>.</a:t>
            </a:r>
          </a:p>
          <a:p>
            <a:pPr algn="just"/>
            <a:r>
              <a:rPr lang="en-US" dirty="0"/>
              <a:t>Functional shifts that develop during </a:t>
            </a:r>
            <a:r>
              <a:rPr lang="en-US" dirty="0" smtClean="0"/>
              <a:t>the current </a:t>
            </a:r>
            <a:r>
              <a:rPr lang="en-US" dirty="0"/>
              <a:t>recovery are aimed at ensuring increased </a:t>
            </a:r>
            <a:r>
              <a:rPr lang="en-US" dirty="0" smtClean="0"/>
              <a:t>energy requirements </a:t>
            </a:r>
            <a:r>
              <a:rPr lang="en-US" dirty="0"/>
              <a:t>of the body, at compensating for the increased expenditure of biological energy in </a:t>
            </a:r>
            <a:r>
              <a:rPr lang="en-US" dirty="0" smtClean="0"/>
              <a:t>the process </a:t>
            </a:r>
            <a:r>
              <a:rPr lang="en-US" dirty="0"/>
              <a:t>of muscular activity</a:t>
            </a:r>
            <a:r>
              <a:rPr lang="en-US" dirty="0" smtClean="0"/>
              <a:t>. Metabolic </a:t>
            </a:r>
            <a:r>
              <a:rPr lang="en-US" dirty="0"/>
              <a:t>transformations take a central place in the restoration of energy </a:t>
            </a:r>
            <a:r>
              <a:rPr lang="en-US" dirty="0" smtClean="0"/>
              <a:t>costs</a:t>
            </a:r>
          </a:p>
          <a:p>
            <a:pPr algn="just"/>
            <a:r>
              <a:rPr lang="en-US" dirty="0"/>
              <a:t>N. I. </a:t>
            </a:r>
            <a:r>
              <a:rPr lang="en-US" dirty="0" err="1"/>
              <a:t>Volkov</a:t>
            </a:r>
            <a:r>
              <a:rPr lang="en-US" dirty="0"/>
              <a:t> highlights the following types of recovery in athletes: current (observation during work), urgent (after the end of the load) and delayed (for many hours after work is completed), as well as after chronic overstrain (the so-called stress recovery).</a:t>
            </a:r>
            <a:endParaRPr lang="ru-RU" dirty="0"/>
          </a:p>
          <a:p>
            <a:pPr algn="just"/>
            <a:endParaRPr lang="ru-RU" dirty="0"/>
          </a:p>
        </p:txBody>
      </p:sp>
    </p:spTree>
    <p:extLst>
      <p:ext uri="{BB962C8B-B14F-4D97-AF65-F5344CB8AC3E}">
        <p14:creationId xmlns:p14="http://schemas.microsoft.com/office/powerpoint/2010/main" val="1645022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640960" cy="936104"/>
          </a:xfrm>
        </p:spPr>
        <p:txBody>
          <a:bodyPr>
            <a:normAutofit fontScale="90000"/>
          </a:bodyPr>
          <a:lstStyle/>
          <a:p>
            <a:pPr algn="ctr"/>
            <a:r>
              <a:rPr lang="en-US" b="1" dirty="0"/>
              <a:t>The problem of recovery in sports</a:t>
            </a:r>
            <a:endParaRPr lang="ru-RU" dirty="0"/>
          </a:p>
        </p:txBody>
      </p:sp>
      <p:sp>
        <p:nvSpPr>
          <p:cNvPr id="3" name="Объект 2"/>
          <p:cNvSpPr>
            <a:spLocks noGrp="1"/>
          </p:cNvSpPr>
          <p:nvPr>
            <p:ph idx="1"/>
          </p:nvPr>
        </p:nvSpPr>
        <p:spPr>
          <a:xfrm>
            <a:off x="179512" y="1340768"/>
            <a:ext cx="8856984" cy="5256584"/>
          </a:xfrm>
        </p:spPr>
        <p:txBody>
          <a:bodyPr>
            <a:noAutofit/>
          </a:bodyPr>
          <a:lstStyle/>
          <a:p>
            <a:pPr algn="just"/>
            <a:r>
              <a:rPr lang="en-US" sz="2800" dirty="0"/>
              <a:t>The ratio of the body's energy consumption and its recovery in the course of work make </a:t>
            </a:r>
            <a:r>
              <a:rPr lang="en-US" sz="2800" dirty="0" smtClean="0"/>
              <a:t>it possible </a:t>
            </a:r>
            <a:r>
              <a:rPr lang="en-US" sz="2800" dirty="0"/>
              <a:t>to divide physical activity into 3 ranges: </a:t>
            </a:r>
            <a:endParaRPr lang="en-US" sz="2800" dirty="0" smtClean="0"/>
          </a:p>
          <a:p>
            <a:pPr algn="just"/>
            <a:r>
              <a:rPr lang="en-US" sz="2800" dirty="0" smtClean="0"/>
              <a:t>1</a:t>
            </a:r>
            <a:r>
              <a:rPr lang="en-US" sz="2800" dirty="0"/>
              <a:t>) the load at </a:t>
            </a:r>
            <a:r>
              <a:rPr lang="en-US" sz="2800" dirty="0" smtClean="0"/>
              <a:t>which it </a:t>
            </a:r>
            <a:r>
              <a:rPr lang="en-US" sz="2800" dirty="0"/>
              <a:t>is sufficient aerobic providing work; </a:t>
            </a:r>
            <a:endParaRPr lang="en-US" sz="2800" dirty="0" smtClean="0"/>
          </a:p>
          <a:p>
            <a:pPr algn="just"/>
            <a:r>
              <a:rPr lang="en-US" sz="2800" dirty="0" smtClean="0"/>
              <a:t>2</a:t>
            </a:r>
            <a:r>
              <a:rPr lang="en-US" sz="2800" dirty="0"/>
              <a:t>) a load which </a:t>
            </a:r>
            <a:r>
              <a:rPr lang="en-US" sz="2800" dirty="0" smtClean="0"/>
              <a:t>along with </a:t>
            </a:r>
            <a:r>
              <a:rPr lang="en-US" sz="2800" dirty="0"/>
              <a:t>aerobic support for the use of anaerobic energy sources, but </a:t>
            </a:r>
            <a:r>
              <a:rPr lang="en-US" sz="2800" dirty="0" smtClean="0"/>
              <a:t>also not </a:t>
            </a:r>
            <a:r>
              <a:rPr lang="en-US" sz="2800" dirty="0"/>
              <a:t>exceeded the limit to increasing the delivery of oxygen to working muscles; </a:t>
            </a:r>
            <a:endParaRPr lang="en-US" sz="2800" dirty="0" smtClean="0"/>
          </a:p>
          <a:p>
            <a:pPr algn="just"/>
            <a:r>
              <a:rPr lang="en-US" sz="2800" dirty="0" smtClean="0"/>
              <a:t>3) the </a:t>
            </a:r>
            <a:r>
              <a:rPr lang="en-US" sz="2800" dirty="0"/>
              <a:t>load at which the energy requirements exceed the capacity of the </a:t>
            </a:r>
            <a:r>
              <a:rPr lang="en-US" sz="2800" dirty="0" smtClean="0"/>
              <a:t>current recovery</a:t>
            </a:r>
            <a:r>
              <a:rPr lang="en-US" sz="2800" dirty="0"/>
              <a:t>, accompanied by rapidly developing fatigue.</a:t>
            </a:r>
            <a:endParaRPr lang="ru-RU" sz="2800" dirty="0"/>
          </a:p>
        </p:txBody>
      </p:sp>
    </p:spTree>
    <p:extLst>
      <p:ext uri="{BB962C8B-B14F-4D97-AF65-F5344CB8AC3E}">
        <p14:creationId xmlns:p14="http://schemas.microsoft.com/office/powerpoint/2010/main" val="2732138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1008112"/>
          </a:xfrm>
        </p:spPr>
        <p:txBody>
          <a:bodyPr>
            <a:noAutofit/>
          </a:bodyPr>
          <a:lstStyle/>
          <a:p>
            <a:pPr algn="ctr"/>
            <a:r>
              <a:rPr lang="en-US" sz="4000" dirty="0"/>
              <a:t>MEDICAL AND BIOLOGICAL MEANS OF RECOVERY</a:t>
            </a:r>
            <a:endParaRPr lang="ru-RU" sz="4000" dirty="0"/>
          </a:p>
        </p:txBody>
      </p:sp>
      <p:sp>
        <p:nvSpPr>
          <p:cNvPr id="3" name="Объект 2"/>
          <p:cNvSpPr>
            <a:spLocks noGrp="1"/>
          </p:cNvSpPr>
          <p:nvPr>
            <p:ph idx="1"/>
          </p:nvPr>
        </p:nvSpPr>
        <p:spPr>
          <a:xfrm>
            <a:off x="251520" y="1052736"/>
            <a:ext cx="8712968" cy="5616624"/>
          </a:xfrm>
        </p:spPr>
        <p:txBody>
          <a:bodyPr>
            <a:noAutofit/>
          </a:bodyPr>
          <a:lstStyle/>
          <a:p>
            <a:pPr algn="just"/>
            <a:r>
              <a:rPr lang="en-US" sz="2800" dirty="0"/>
              <a:t>Biomedical means can contribute to increasing the body's resistance to stress, faster removal of acute forms of general and local fatigue, effective replenishment of energy resources, acceleration of adaptation processes, increased resistance to specific and non-specific stress influences</a:t>
            </a:r>
            <a:r>
              <a:rPr lang="en-US" sz="2800" dirty="0" smtClean="0"/>
              <a:t>.</a:t>
            </a:r>
          </a:p>
          <a:p>
            <a:pPr algn="just"/>
            <a:r>
              <a:rPr lang="en-US" sz="2800" dirty="0"/>
              <a:t>In the group of biomedical </a:t>
            </a:r>
            <a:r>
              <a:rPr lang="en-US" sz="2800" dirty="0" smtClean="0"/>
              <a:t>means, </a:t>
            </a:r>
            <a:r>
              <a:rPr lang="en-US" sz="2800" dirty="0"/>
              <a:t>it is necessary to distinguish: </a:t>
            </a:r>
            <a:endParaRPr lang="en-US" sz="2800" dirty="0" smtClean="0"/>
          </a:p>
          <a:p>
            <a:pPr algn="just"/>
            <a:r>
              <a:rPr lang="en-US" sz="2800" dirty="0" smtClean="0"/>
              <a:t>1</a:t>
            </a:r>
            <a:r>
              <a:rPr lang="en-US" sz="2800" dirty="0"/>
              <a:t>) hygiene means, </a:t>
            </a:r>
            <a:endParaRPr lang="en-US" sz="2800" dirty="0" smtClean="0"/>
          </a:p>
          <a:p>
            <a:pPr algn="just"/>
            <a:r>
              <a:rPr lang="en-US" sz="2800" dirty="0" smtClean="0"/>
              <a:t>2</a:t>
            </a:r>
            <a:r>
              <a:rPr lang="en-US" sz="2800" dirty="0"/>
              <a:t>) physical means, </a:t>
            </a:r>
            <a:endParaRPr lang="en-US" sz="2800" dirty="0" smtClean="0"/>
          </a:p>
          <a:p>
            <a:pPr algn="just"/>
            <a:r>
              <a:rPr lang="en-US" sz="2800" dirty="0" smtClean="0"/>
              <a:t>3</a:t>
            </a:r>
            <a:r>
              <a:rPr lang="en-US" sz="2800" dirty="0"/>
              <a:t>) nutrition, </a:t>
            </a:r>
            <a:endParaRPr lang="en-US" sz="2800" dirty="0" smtClean="0"/>
          </a:p>
          <a:p>
            <a:pPr algn="just"/>
            <a:r>
              <a:rPr lang="en-US" sz="2800" dirty="0" smtClean="0"/>
              <a:t>4</a:t>
            </a:r>
            <a:r>
              <a:rPr lang="en-US" sz="2800" dirty="0"/>
              <a:t>) pharmacological means</a:t>
            </a:r>
            <a:endParaRPr lang="ru-RU" sz="2800" dirty="0"/>
          </a:p>
        </p:txBody>
      </p:sp>
    </p:spTree>
    <p:extLst>
      <p:ext uri="{BB962C8B-B14F-4D97-AF65-F5344CB8AC3E}">
        <p14:creationId xmlns:p14="http://schemas.microsoft.com/office/powerpoint/2010/main" val="325072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216CB7EAD73364A8C08FF5BEECD6A59" ma:contentTypeVersion="0" ma:contentTypeDescription="Создание документа." ma:contentTypeScope="" ma:versionID="b693fa730db6f2d4e0692dd5da85b6a9">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0EAA799-5D46-4372-9BA5-EA1490A21ED9}"/>
</file>

<file path=customXml/itemProps2.xml><?xml version="1.0" encoding="utf-8"?>
<ds:datastoreItem xmlns:ds="http://schemas.openxmlformats.org/officeDocument/2006/customXml" ds:itemID="{AA0AAB4D-8B56-4663-920D-B24605EA6CD4}"/>
</file>

<file path=customXml/itemProps3.xml><?xml version="1.0" encoding="utf-8"?>
<ds:datastoreItem xmlns:ds="http://schemas.openxmlformats.org/officeDocument/2006/customXml" ds:itemID="{EF0ED1EA-7496-47A6-BEFE-F71956F426DE}"/>
</file>

<file path=docProps/app.xml><?xml version="1.0" encoding="utf-8"?>
<Properties xmlns="http://schemas.openxmlformats.org/officeDocument/2006/extended-properties" xmlns:vt="http://schemas.openxmlformats.org/officeDocument/2006/docPropsVTypes">
  <Template>Flow</Template>
  <TotalTime>246</TotalTime>
  <Words>1816</Words>
  <Application>Microsoft Office PowerPoint</Application>
  <PresentationFormat>Экран (4:3)</PresentationFormat>
  <Paragraphs>107</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Поток</vt:lpstr>
      <vt:lpstr>MEDICAL AND BIOLOGICAL MEANS OF RECOVERY</vt:lpstr>
      <vt:lpstr>Презентация PowerPoint</vt:lpstr>
      <vt:lpstr>Symptoms of fatigue </vt:lpstr>
      <vt:lpstr>Презентация PowerPoint</vt:lpstr>
      <vt:lpstr>Презентация PowerPoint</vt:lpstr>
      <vt:lpstr>The problem of recovery in sports</vt:lpstr>
      <vt:lpstr>The problem of recovery in sports</vt:lpstr>
      <vt:lpstr>The problem of recovery in sports</vt:lpstr>
      <vt:lpstr>MEDICAL AND BIOLOGICAL MEANS OF RECOVERY</vt:lpstr>
      <vt:lpstr>Principles of use of medical and biological means of recovery</vt:lpstr>
      <vt:lpstr>Principles of use of medical and biological means of recovery</vt:lpstr>
      <vt:lpstr>Principles of use of medical and biological means of recovery</vt:lpstr>
      <vt:lpstr>Principles of use of medical and biological means of recovery</vt:lpstr>
      <vt:lpstr>Principles of use of medical and biological means of recovery</vt:lpstr>
      <vt:lpstr>Principles of use of medical and biological means of recovery</vt:lpstr>
      <vt:lpstr>Презентация PowerPoint</vt:lpstr>
      <vt:lpstr>Principles of use of medical and biological means of recovery</vt:lpstr>
      <vt:lpstr>The main means of recovery used in sports</vt:lpstr>
      <vt:lpstr>The main means of recovery used in sports</vt:lpstr>
      <vt:lpstr>The main means of recovery used in sports</vt:lpstr>
      <vt:lpstr>Презентация PowerPoint</vt:lpstr>
      <vt:lpstr>List of questions for the control 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AND BIOLOGICAL MEANS OF RECOVERY</dc:title>
  <dc:creator>Wotanwatch</dc:creator>
  <cp:lastModifiedBy>Wotanwatch</cp:lastModifiedBy>
  <cp:revision>21</cp:revision>
  <dcterms:created xsi:type="dcterms:W3CDTF">2021-12-03T07:18:52Z</dcterms:created>
  <dcterms:modified xsi:type="dcterms:W3CDTF">2021-12-10T11:33:05Z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0x0101004216CB7EAD73364A8C08FF5BEECD6A59</vt:lpwstr>
  </property>
</Properties>
</file>