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4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55.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6.xml" ContentType="application/vnd.openxmlformats-officedocument.presentationml.slide+xml"/>
  <Override PartName="/ppt/slides/slide52.xml" ContentType="application/vnd.openxmlformats-officedocument.presentationml.slide+xml"/>
  <Override PartName="/ppt/slides/slide54.xml" ContentType="application/vnd.openxmlformats-officedocument.presentationml.slide+xml"/>
  <Override PartName="/ppt/slides/slide51.xml" ContentType="application/vnd.openxmlformats-officedocument.presentationml.slide+xml"/>
  <Override PartName="/ppt/slides/slide5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70" r:id="rId7"/>
    <p:sldId id="260" r:id="rId8"/>
    <p:sldId id="261" r:id="rId9"/>
    <p:sldId id="271" r:id="rId10"/>
    <p:sldId id="262" r:id="rId11"/>
    <p:sldId id="263" r:id="rId12"/>
    <p:sldId id="264" r:id="rId13"/>
    <p:sldId id="265" r:id="rId14"/>
    <p:sldId id="266" r:id="rId15"/>
    <p:sldId id="267" r:id="rId16"/>
    <p:sldId id="268"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948F6CD0-0DED-4F09-8DF9-A684119975C2}" type="datetimeFigureOut">
              <a:rPr lang="ru-RU" smtClean="0"/>
              <a:t>26.11.2021</a:t>
            </a:fld>
            <a:endParaRPr lang="ru-RU"/>
          </a:p>
        </p:txBody>
      </p:sp>
      <p:sp>
        <p:nvSpPr>
          <p:cNvPr id="8" name="Slide Number Placeholder 7"/>
          <p:cNvSpPr>
            <a:spLocks noGrp="1"/>
          </p:cNvSpPr>
          <p:nvPr>
            <p:ph type="sldNum" sz="quarter" idx="11"/>
          </p:nvPr>
        </p:nvSpPr>
        <p:spPr/>
        <p:txBody>
          <a:bodyPr/>
          <a:lstStyle/>
          <a:p>
            <a:fld id="{A2AD8749-2EC3-41F9-8324-1A49E92C2356}"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48F6CD0-0DED-4F09-8DF9-A684119975C2}" type="datetimeFigureOut">
              <a:rPr lang="ru-RU" smtClean="0"/>
              <a:t>26.11.2021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AD8749-2EC3-41F9-8324-1A49E92C2356}"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948F6CD0-0DED-4F09-8DF9-A684119975C2}"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AD8749-2EC3-41F9-8324-1A49E92C2356}"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948F6CD0-0DED-4F09-8DF9-A684119975C2}" type="datetimeFigureOut">
              <a:rPr lang="ru-RU" smtClean="0"/>
              <a:t>26.11.2021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AD8749-2EC3-41F9-8324-1A49E92C2356}"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48F6CD0-0DED-4F09-8DF9-A684119975C2}" type="datetimeFigureOut">
              <a:rPr lang="ru-RU" smtClean="0"/>
              <a:t>26.11.2021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6CD0-0DED-4F09-8DF9-A684119975C2}" type="datetimeFigureOut">
              <a:rPr lang="ru-RU" smtClean="0"/>
              <a:t>26.11.2021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8F6CD0-0DED-4F09-8DF9-A684119975C2}"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8F6CD0-0DED-4F09-8DF9-A684119975C2}" type="datetimeFigureOut">
              <a:rPr lang="ru-RU" smtClean="0"/>
              <a:t>26.11.2021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AD8749-2EC3-41F9-8324-1A49E92C235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48F6CD0-0DED-4F09-8DF9-A684119975C2}" type="datetimeFigureOut">
              <a:rPr lang="ru-RU" smtClean="0"/>
              <a:t>26.11.2021</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2AD8749-2EC3-41F9-8324-1A49E92C2356}"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5" name="Объект 4"/>
          <p:cNvSpPr>
            <a:spLocks noGrp="1"/>
          </p:cNvSpPr>
          <p:nvPr>
            <p:ph sz="half" idx="2"/>
          </p:nvPr>
        </p:nvSpPr>
        <p:spPr>
          <a:xfrm>
            <a:off x="1043608" y="2276872"/>
            <a:ext cx="6491064" cy="3201219"/>
          </a:xfrm>
        </p:spPr>
        <p:txBody>
          <a:bodyPr/>
          <a:lstStyle/>
          <a:p>
            <a:pPr marL="0" indent="0" algn="ctr">
              <a:buNone/>
            </a:pPr>
            <a:r>
              <a:rPr lang="en-US" b="1" dirty="0" smtClean="0"/>
              <a:t>THEME 5. PSYCHOLOGICAL </a:t>
            </a:r>
            <a:r>
              <a:rPr lang="en-US" b="1" dirty="0"/>
              <a:t>MEANS OF RECOVERY</a:t>
            </a:r>
            <a:endParaRPr lang="ru-RU" b="1" dirty="0"/>
          </a:p>
        </p:txBody>
      </p:sp>
    </p:spTree>
    <p:extLst>
      <p:ext uri="{BB962C8B-B14F-4D97-AF65-F5344CB8AC3E}">
        <p14:creationId xmlns:p14="http://schemas.microsoft.com/office/powerpoint/2010/main" val="2767553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800" dirty="0" smtClean="0"/>
              <a:t>The </a:t>
            </a:r>
            <a:r>
              <a:rPr lang="en-US" sz="4800" dirty="0"/>
              <a:t>method of voluntary muscle relaxation</a:t>
            </a:r>
            <a:endParaRPr lang="ru-RU" sz="4800" dirty="0"/>
          </a:p>
        </p:txBody>
      </p:sp>
      <p:sp>
        <p:nvSpPr>
          <p:cNvPr id="3" name="Объект 2"/>
          <p:cNvSpPr>
            <a:spLocks noGrp="1"/>
          </p:cNvSpPr>
          <p:nvPr>
            <p:ph sz="half" idx="2"/>
          </p:nvPr>
        </p:nvSpPr>
        <p:spPr>
          <a:xfrm>
            <a:off x="179512" y="1600200"/>
            <a:ext cx="8712968" cy="5069160"/>
          </a:xfrm>
        </p:spPr>
        <p:txBody>
          <a:bodyPr>
            <a:normAutofit lnSpcReduction="10000"/>
          </a:bodyPr>
          <a:lstStyle/>
          <a:p>
            <a:pPr algn="just"/>
            <a:r>
              <a:rPr lang="en-US" sz="2800" dirty="0">
                <a:solidFill>
                  <a:schemeClr val="tx1"/>
                </a:solidFill>
              </a:rPr>
              <a:t>The method of voluntary muscle relaxation based on sequential relaxation of the largest muscle groups can be used to accelerate the recovery processes after intense physical and mental </a:t>
            </a:r>
            <a:r>
              <a:rPr lang="en-US" sz="2800" dirty="0" smtClean="0">
                <a:solidFill>
                  <a:schemeClr val="tx1"/>
                </a:solidFill>
              </a:rPr>
              <a:t>exertion</a:t>
            </a:r>
          </a:p>
          <a:p>
            <a:pPr algn="just"/>
            <a:r>
              <a:rPr lang="en-US" sz="2800" dirty="0">
                <a:solidFill>
                  <a:schemeClr val="tx1"/>
                </a:solidFill>
              </a:rPr>
              <a:t>The method of voluntary muscle relaxation is based on a two-way connection between the movement control organ (the brain) and the executive organ </a:t>
            </a:r>
            <a:r>
              <a:rPr lang="en-US" sz="2800" dirty="0" smtClean="0">
                <a:solidFill>
                  <a:schemeClr val="tx1"/>
                </a:solidFill>
              </a:rPr>
              <a:t>– muscles</a:t>
            </a:r>
          </a:p>
          <a:p>
            <a:pPr algn="just"/>
            <a:r>
              <a:rPr lang="en-US" sz="2800" dirty="0">
                <a:solidFill>
                  <a:schemeClr val="tx1"/>
                </a:solidFill>
              </a:rPr>
              <a:t>Because of this intense muscle activity has an exciting effect on the brain activating its </a:t>
            </a:r>
            <a:r>
              <a:rPr lang="en-US" sz="2800" dirty="0" smtClean="0">
                <a:solidFill>
                  <a:schemeClr val="tx1"/>
                </a:solidFill>
              </a:rPr>
              <a:t>functioning</a:t>
            </a:r>
            <a:endParaRPr lang="ru-RU" sz="2800" dirty="0">
              <a:solidFill>
                <a:schemeClr val="tx1"/>
              </a:solidFill>
            </a:endParaRPr>
          </a:p>
        </p:txBody>
      </p:sp>
    </p:spTree>
    <p:extLst>
      <p:ext uri="{BB962C8B-B14F-4D97-AF65-F5344CB8AC3E}">
        <p14:creationId xmlns:p14="http://schemas.microsoft.com/office/powerpoint/2010/main" val="409096036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400" dirty="0"/>
              <a:t>The method of voluntary muscle relaxation</a:t>
            </a:r>
            <a:endParaRPr lang="ru-RU" sz="4400" dirty="0"/>
          </a:p>
        </p:txBody>
      </p:sp>
      <p:sp>
        <p:nvSpPr>
          <p:cNvPr id="4" name="Объект 3"/>
          <p:cNvSpPr>
            <a:spLocks noGrp="1"/>
          </p:cNvSpPr>
          <p:nvPr>
            <p:ph sz="quarter" idx="13"/>
          </p:nvPr>
        </p:nvSpPr>
        <p:spPr>
          <a:xfrm>
            <a:off x="179512" y="1600200"/>
            <a:ext cx="8856984" cy="5069160"/>
          </a:xfrm>
        </p:spPr>
        <p:txBody>
          <a:bodyPr>
            <a:normAutofit/>
          </a:bodyPr>
          <a:lstStyle/>
          <a:p>
            <a:pPr algn="just"/>
            <a:r>
              <a:rPr lang="en-US" sz="2800" dirty="0">
                <a:solidFill>
                  <a:schemeClr val="tx1"/>
                </a:solidFill>
              </a:rPr>
              <a:t>When the muscles relax the number of impulses entering the central nervous system is abruptly reduced, exerting a relaxing and restorative effect on it. It is especially effective for </a:t>
            </a:r>
            <a:r>
              <a:rPr lang="en-US" sz="2800" dirty="0" smtClean="0">
                <a:solidFill>
                  <a:schemeClr val="tx1"/>
                </a:solidFill>
              </a:rPr>
              <a:t>extreme fatigue</a:t>
            </a:r>
          </a:p>
          <a:p>
            <a:pPr algn="just"/>
            <a:r>
              <a:rPr lang="en-US" sz="2800" dirty="0">
                <a:solidFill>
                  <a:schemeClr val="tx1"/>
                </a:solidFill>
              </a:rPr>
              <a:t>The use of voluntary muscle relaxation in these conditions has a positive effect on the state of the neuromuscular apparatus, reduces the excitability of the central nervous </a:t>
            </a:r>
            <a:r>
              <a:rPr lang="en-US" sz="2800" dirty="0" smtClean="0">
                <a:solidFill>
                  <a:schemeClr val="tx1"/>
                </a:solidFill>
              </a:rPr>
              <a:t>system</a:t>
            </a:r>
            <a:endParaRPr lang="ru-RU" sz="2800" dirty="0">
              <a:solidFill>
                <a:schemeClr val="tx1"/>
              </a:solidFill>
            </a:endParaRPr>
          </a:p>
        </p:txBody>
      </p:sp>
    </p:spTree>
    <p:extLst>
      <p:ext uri="{BB962C8B-B14F-4D97-AF65-F5344CB8AC3E}">
        <p14:creationId xmlns:p14="http://schemas.microsoft.com/office/powerpoint/2010/main" val="330408871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251520" y="188640"/>
            <a:ext cx="8784976" cy="6552728"/>
          </a:xfrm>
        </p:spPr>
        <p:txBody>
          <a:bodyPr>
            <a:normAutofit lnSpcReduction="10000"/>
          </a:bodyPr>
          <a:lstStyle/>
          <a:p>
            <a:pPr algn="just"/>
            <a:r>
              <a:rPr lang="en-US" sz="2800" dirty="0">
                <a:solidFill>
                  <a:schemeClr val="tx1"/>
                </a:solidFill>
              </a:rPr>
              <a:t>If it is necessary to quickly recover energy in case of overwork you can also use hypnotic suggestion. it is often the most effective, and sometimes the only way to eliminate the phenomena of </a:t>
            </a:r>
            <a:r>
              <a:rPr lang="en-US" sz="2800" dirty="0" smtClean="0">
                <a:solidFill>
                  <a:schemeClr val="tx1"/>
                </a:solidFill>
              </a:rPr>
              <a:t>overstrain </a:t>
            </a:r>
            <a:r>
              <a:rPr lang="en-US" sz="2800" dirty="0">
                <a:solidFill>
                  <a:schemeClr val="tx1"/>
                </a:solidFill>
              </a:rPr>
              <a:t>and </a:t>
            </a:r>
            <a:r>
              <a:rPr lang="en-US" sz="2800" dirty="0" smtClean="0">
                <a:solidFill>
                  <a:schemeClr val="tx1"/>
                </a:solidFill>
              </a:rPr>
              <a:t>overwork</a:t>
            </a:r>
          </a:p>
          <a:p>
            <a:pPr algn="just"/>
            <a:r>
              <a:rPr lang="en-US" sz="2800" dirty="0">
                <a:solidFill>
                  <a:schemeClr val="tx1"/>
                </a:solidFill>
              </a:rPr>
              <a:t>In addition, the conditions of training and competitions, the organization of daily life and leisure have a important influence on the mental state of an </a:t>
            </a:r>
            <a:r>
              <a:rPr lang="en-US" sz="2800" dirty="0" smtClean="0">
                <a:solidFill>
                  <a:schemeClr val="tx1"/>
                </a:solidFill>
              </a:rPr>
              <a:t>athlete</a:t>
            </a:r>
          </a:p>
          <a:p>
            <a:pPr algn="just"/>
            <a:r>
              <a:rPr lang="en-US" sz="2800" dirty="0">
                <a:solidFill>
                  <a:schemeClr val="tx1"/>
                </a:solidFill>
              </a:rPr>
              <a:t>A positive psychological microclimate in the group, good relations with the coach, comfortable conditions for classes and recreation, interesting leisure, the absence of negative emotions create a psychological atmosphere around the athlete in which recovery reactions proceed more </a:t>
            </a:r>
            <a:r>
              <a:rPr lang="en-US" sz="2800" dirty="0" smtClean="0">
                <a:solidFill>
                  <a:schemeClr val="tx1"/>
                </a:solidFill>
              </a:rPr>
              <a:t>productively</a:t>
            </a:r>
            <a:endParaRPr lang="ru-RU" sz="2800" dirty="0">
              <a:solidFill>
                <a:schemeClr val="tx1"/>
              </a:solidFill>
            </a:endParaRPr>
          </a:p>
        </p:txBody>
      </p:sp>
    </p:spTree>
    <p:extLst>
      <p:ext uri="{BB962C8B-B14F-4D97-AF65-F5344CB8AC3E}">
        <p14:creationId xmlns:p14="http://schemas.microsoft.com/office/powerpoint/2010/main" val="420776697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95536" y="908720"/>
            <a:ext cx="8598728" cy="5328592"/>
          </a:xfrm>
        </p:spPr>
        <p:txBody>
          <a:bodyPr>
            <a:normAutofit/>
          </a:bodyPr>
          <a:lstStyle/>
          <a:p>
            <a:pPr algn="just"/>
            <a:r>
              <a:rPr lang="en-US" sz="2800" dirty="0">
                <a:solidFill>
                  <a:schemeClr val="tx1"/>
                </a:solidFill>
              </a:rPr>
              <a:t>One of the important directions of using psychological means of recovery and performance management is the rational use of positive stresses, primarily properly planned training and competitive loads, and protection from negative </a:t>
            </a:r>
            <a:r>
              <a:rPr lang="en-US" sz="2800" dirty="0" smtClean="0">
                <a:solidFill>
                  <a:schemeClr val="tx1"/>
                </a:solidFill>
              </a:rPr>
              <a:t>stresses</a:t>
            </a:r>
          </a:p>
          <a:p>
            <a:pPr algn="just"/>
            <a:r>
              <a:rPr lang="en-US" sz="2800" dirty="0">
                <a:solidFill>
                  <a:schemeClr val="tx1"/>
                </a:solidFill>
              </a:rPr>
              <a:t>In order to properly control the effects of stress on the athlete's body it is necessary first of all to determine the sources of stress and the symptoms of the athlete's reactions to </a:t>
            </a:r>
            <a:r>
              <a:rPr lang="en-US" sz="2800" dirty="0" smtClean="0">
                <a:solidFill>
                  <a:schemeClr val="tx1"/>
                </a:solidFill>
              </a:rPr>
              <a:t>stress</a:t>
            </a:r>
          </a:p>
          <a:p>
            <a:pPr algn="just"/>
            <a:endParaRPr lang="ru-RU" sz="2800" dirty="0">
              <a:solidFill>
                <a:schemeClr val="tx1"/>
              </a:solidFill>
            </a:endParaRPr>
          </a:p>
        </p:txBody>
      </p:sp>
    </p:spTree>
    <p:extLst>
      <p:ext uri="{BB962C8B-B14F-4D97-AF65-F5344CB8AC3E}">
        <p14:creationId xmlns:p14="http://schemas.microsoft.com/office/powerpoint/2010/main" val="241084786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3000"/>
              </a:lnSpc>
            </a:pPr>
            <a:r>
              <a:rPr lang="en-US" sz="4000" dirty="0"/>
              <a:t>Sources of stress can be general and special in character</a:t>
            </a:r>
            <a:endParaRPr lang="ru-RU" sz="4000" dirty="0"/>
          </a:p>
        </p:txBody>
      </p:sp>
      <p:sp>
        <p:nvSpPr>
          <p:cNvPr id="3" name="Объект 2"/>
          <p:cNvSpPr>
            <a:spLocks noGrp="1"/>
          </p:cNvSpPr>
          <p:nvPr>
            <p:ph sz="half" idx="2"/>
          </p:nvPr>
        </p:nvSpPr>
        <p:spPr>
          <a:xfrm>
            <a:off x="4788024" y="1556792"/>
            <a:ext cx="4176464" cy="4608512"/>
          </a:xfrm>
        </p:spPr>
        <p:txBody>
          <a:bodyPr>
            <a:normAutofit/>
          </a:bodyPr>
          <a:lstStyle/>
          <a:p>
            <a:pPr marL="0" indent="0" algn="ctr">
              <a:buNone/>
            </a:pPr>
            <a:r>
              <a:rPr lang="en-US" sz="3200" b="1" dirty="0" smtClean="0">
                <a:solidFill>
                  <a:schemeClr val="tx1"/>
                </a:solidFill>
              </a:rPr>
              <a:t>General</a:t>
            </a:r>
          </a:p>
          <a:p>
            <a:pPr algn="just">
              <a:spcBef>
                <a:spcPts val="0"/>
              </a:spcBef>
            </a:pPr>
            <a:r>
              <a:rPr lang="en-US" sz="2800" dirty="0" smtClean="0">
                <a:solidFill>
                  <a:schemeClr val="tx1"/>
                </a:solidFill>
              </a:rPr>
              <a:t>Standard </a:t>
            </a:r>
            <a:r>
              <a:rPr lang="en-US" sz="2800" dirty="0">
                <a:solidFill>
                  <a:schemeClr val="tx1"/>
                </a:solidFill>
              </a:rPr>
              <a:t>of </a:t>
            </a:r>
            <a:r>
              <a:rPr lang="en-US" sz="2800" dirty="0" smtClean="0">
                <a:solidFill>
                  <a:schemeClr val="tx1"/>
                </a:solidFill>
              </a:rPr>
              <a:t>living</a:t>
            </a:r>
          </a:p>
          <a:p>
            <a:pPr algn="just">
              <a:spcBef>
                <a:spcPts val="0"/>
              </a:spcBef>
            </a:pPr>
            <a:r>
              <a:rPr lang="en-US" sz="2800" dirty="0" smtClean="0">
                <a:solidFill>
                  <a:schemeClr val="tx1"/>
                </a:solidFill>
              </a:rPr>
              <a:t>Nutrition</a:t>
            </a:r>
          </a:p>
          <a:p>
            <a:pPr algn="just">
              <a:spcBef>
                <a:spcPts val="0"/>
              </a:spcBef>
            </a:pPr>
            <a:r>
              <a:rPr lang="en-US" sz="2800" dirty="0" smtClean="0">
                <a:solidFill>
                  <a:schemeClr val="tx1"/>
                </a:solidFill>
              </a:rPr>
              <a:t>Study </a:t>
            </a:r>
            <a:r>
              <a:rPr lang="en-US" sz="2800" dirty="0">
                <a:solidFill>
                  <a:schemeClr val="tx1"/>
                </a:solidFill>
              </a:rPr>
              <a:t>and </a:t>
            </a:r>
            <a:r>
              <a:rPr lang="en-US" sz="2800" dirty="0" smtClean="0">
                <a:solidFill>
                  <a:schemeClr val="tx1"/>
                </a:solidFill>
              </a:rPr>
              <a:t>work</a:t>
            </a:r>
          </a:p>
          <a:p>
            <a:pPr algn="just">
              <a:spcBef>
                <a:spcPts val="0"/>
              </a:spcBef>
            </a:pPr>
            <a:r>
              <a:rPr lang="en-US" sz="2800" dirty="0" smtClean="0">
                <a:solidFill>
                  <a:schemeClr val="tx1"/>
                </a:solidFill>
              </a:rPr>
              <a:t>Relationships </a:t>
            </a:r>
            <a:r>
              <a:rPr lang="en-US" sz="2800" dirty="0">
                <a:solidFill>
                  <a:schemeClr val="tx1"/>
                </a:solidFill>
              </a:rPr>
              <a:t>in the family and with </a:t>
            </a:r>
            <a:r>
              <a:rPr lang="en-US" sz="2800" dirty="0" smtClean="0">
                <a:solidFill>
                  <a:schemeClr val="tx1"/>
                </a:solidFill>
              </a:rPr>
              <a:t>friends</a:t>
            </a:r>
          </a:p>
          <a:p>
            <a:pPr algn="just">
              <a:spcBef>
                <a:spcPts val="0"/>
              </a:spcBef>
            </a:pPr>
            <a:r>
              <a:rPr lang="en-US" sz="2800" dirty="0" smtClean="0">
                <a:solidFill>
                  <a:schemeClr val="tx1"/>
                </a:solidFill>
              </a:rPr>
              <a:t>Health status</a:t>
            </a:r>
          </a:p>
          <a:p>
            <a:pPr algn="just">
              <a:spcBef>
                <a:spcPts val="0"/>
              </a:spcBef>
            </a:pPr>
            <a:r>
              <a:rPr lang="en-US" sz="2800" dirty="0">
                <a:solidFill>
                  <a:schemeClr val="tx1"/>
                </a:solidFill>
              </a:rPr>
              <a:t>Climate and weather</a:t>
            </a:r>
            <a:endParaRPr lang="en-US" sz="2800" dirty="0" smtClean="0">
              <a:solidFill>
                <a:schemeClr val="tx1"/>
              </a:solidFill>
            </a:endParaRPr>
          </a:p>
          <a:p>
            <a:pPr algn="just"/>
            <a:endParaRPr lang="en-US" sz="2800" dirty="0" smtClean="0">
              <a:solidFill>
                <a:schemeClr val="tx1"/>
              </a:solidFill>
            </a:endParaRPr>
          </a:p>
          <a:p>
            <a:pPr algn="just"/>
            <a:endParaRPr lang="ru-RU" sz="2800" dirty="0">
              <a:solidFill>
                <a:schemeClr val="tx1"/>
              </a:solidFill>
            </a:endParaRPr>
          </a:p>
        </p:txBody>
      </p:sp>
      <p:sp>
        <p:nvSpPr>
          <p:cNvPr id="4" name="Объект 3"/>
          <p:cNvSpPr>
            <a:spLocks noGrp="1"/>
          </p:cNvSpPr>
          <p:nvPr>
            <p:ph sz="quarter" idx="13"/>
          </p:nvPr>
        </p:nvSpPr>
        <p:spPr>
          <a:xfrm>
            <a:off x="179512" y="1556792"/>
            <a:ext cx="4716016" cy="5184576"/>
          </a:xfrm>
        </p:spPr>
        <p:txBody>
          <a:bodyPr>
            <a:normAutofit lnSpcReduction="10000"/>
          </a:bodyPr>
          <a:lstStyle/>
          <a:p>
            <a:pPr marL="0" indent="0" algn="ctr">
              <a:buNone/>
            </a:pPr>
            <a:r>
              <a:rPr lang="en-US" sz="3200" b="1" dirty="0" smtClean="0">
                <a:solidFill>
                  <a:schemeClr val="tx1"/>
                </a:solidFill>
              </a:rPr>
              <a:t>Special</a:t>
            </a:r>
          </a:p>
          <a:p>
            <a:pPr marL="0">
              <a:spcBef>
                <a:spcPts val="0"/>
              </a:spcBef>
            </a:pPr>
            <a:r>
              <a:rPr lang="en-US" sz="2800" dirty="0" smtClean="0">
                <a:solidFill>
                  <a:schemeClr val="tx1"/>
                </a:solidFill>
              </a:rPr>
              <a:t>Performance in training and competitions</a:t>
            </a:r>
          </a:p>
          <a:p>
            <a:pPr marL="0">
              <a:spcBef>
                <a:spcPts val="0"/>
              </a:spcBef>
            </a:pPr>
            <a:r>
              <a:rPr lang="en-US" sz="2800" dirty="0" smtClean="0">
                <a:solidFill>
                  <a:schemeClr val="tx1"/>
                </a:solidFill>
              </a:rPr>
              <a:t>Fatigue </a:t>
            </a:r>
            <a:r>
              <a:rPr lang="en-US" sz="2800" dirty="0">
                <a:solidFill>
                  <a:schemeClr val="tx1"/>
                </a:solidFill>
              </a:rPr>
              <a:t>and </a:t>
            </a:r>
            <a:r>
              <a:rPr lang="en-US" sz="2800" dirty="0" smtClean="0">
                <a:solidFill>
                  <a:schemeClr val="tx1"/>
                </a:solidFill>
              </a:rPr>
              <a:t>recovery</a:t>
            </a:r>
          </a:p>
          <a:p>
            <a:pPr marL="0">
              <a:spcBef>
                <a:spcPts val="0"/>
              </a:spcBef>
            </a:pPr>
            <a:r>
              <a:rPr lang="en-US" sz="2800" dirty="0" smtClean="0">
                <a:solidFill>
                  <a:schemeClr val="tx1"/>
                </a:solidFill>
              </a:rPr>
              <a:t>State </a:t>
            </a:r>
            <a:r>
              <a:rPr lang="en-US" sz="2800" dirty="0">
                <a:solidFill>
                  <a:schemeClr val="tx1"/>
                </a:solidFill>
              </a:rPr>
              <a:t>of the technique and </a:t>
            </a:r>
            <a:r>
              <a:rPr lang="en-US" sz="2800" dirty="0" smtClean="0">
                <a:solidFill>
                  <a:schemeClr val="tx1"/>
                </a:solidFill>
              </a:rPr>
              <a:t>tactics</a:t>
            </a:r>
          </a:p>
          <a:p>
            <a:pPr marL="0">
              <a:spcBef>
                <a:spcPts val="0"/>
              </a:spcBef>
            </a:pPr>
            <a:r>
              <a:rPr lang="en-US" sz="2800" dirty="0" smtClean="0">
                <a:solidFill>
                  <a:schemeClr val="tx1"/>
                </a:solidFill>
              </a:rPr>
              <a:t>The </a:t>
            </a:r>
            <a:r>
              <a:rPr lang="en-US" sz="2800" dirty="0">
                <a:solidFill>
                  <a:schemeClr val="tx1"/>
                </a:solidFill>
              </a:rPr>
              <a:t>need for </a:t>
            </a:r>
            <a:r>
              <a:rPr lang="en-US" sz="2800" dirty="0" smtClean="0">
                <a:solidFill>
                  <a:schemeClr val="tx1"/>
                </a:solidFill>
              </a:rPr>
              <a:t>rest</a:t>
            </a:r>
          </a:p>
          <a:p>
            <a:pPr marL="0">
              <a:spcBef>
                <a:spcPts val="0"/>
              </a:spcBef>
            </a:pPr>
            <a:r>
              <a:rPr lang="en-US" sz="2800" dirty="0" smtClean="0">
                <a:solidFill>
                  <a:schemeClr val="tx1"/>
                </a:solidFill>
              </a:rPr>
              <a:t>Interest </a:t>
            </a:r>
            <a:r>
              <a:rPr lang="en-US" sz="2800" dirty="0">
                <a:solidFill>
                  <a:schemeClr val="tx1"/>
                </a:solidFill>
              </a:rPr>
              <a:t>in training and </a:t>
            </a:r>
            <a:r>
              <a:rPr lang="en-US" sz="2800" dirty="0" smtClean="0">
                <a:solidFill>
                  <a:schemeClr val="tx1"/>
                </a:solidFill>
              </a:rPr>
              <a:t>activity</a:t>
            </a:r>
          </a:p>
          <a:p>
            <a:pPr marL="0">
              <a:spcBef>
                <a:spcPts val="0"/>
              </a:spcBef>
            </a:pPr>
            <a:r>
              <a:rPr lang="en-US" sz="2800" dirty="0" smtClean="0">
                <a:solidFill>
                  <a:schemeClr val="tx1"/>
                </a:solidFill>
              </a:rPr>
              <a:t>Psychological stability</a:t>
            </a:r>
          </a:p>
          <a:p>
            <a:pPr marL="0">
              <a:spcBef>
                <a:spcPts val="0"/>
              </a:spcBef>
            </a:pPr>
            <a:r>
              <a:rPr lang="en-US" sz="2800" dirty="0" smtClean="0">
                <a:solidFill>
                  <a:schemeClr val="tx1"/>
                </a:solidFill>
              </a:rPr>
              <a:t>Painful </a:t>
            </a:r>
            <a:r>
              <a:rPr lang="en-US" sz="2800" dirty="0">
                <a:solidFill>
                  <a:schemeClr val="tx1"/>
                </a:solidFill>
              </a:rPr>
              <a:t>feelings in muscles and internal organs</a:t>
            </a:r>
            <a:endParaRPr lang="en-US" sz="2800" dirty="0" smtClean="0">
              <a:solidFill>
                <a:schemeClr val="tx1"/>
              </a:solidFill>
            </a:endParaRPr>
          </a:p>
          <a:p>
            <a:pPr marL="0">
              <a:spcBef>
                <a:spcPts val="0"/>
              </a:spcBef>
            </a:pPr>
            <a:endParaRPr lang="en-US" sz="2800" dirty="0" smtClean="0">
              <a:solidFill>
                <a:schemeClr val="tx1"/>
              </a:solidFill>
            </a:endParaRPr>
          </a:p>
          <a:p>
            <a:pPr marL="0">
              <a:spcBef>
                <a:spcPts val="0"/>
              </a:spcBef>
            </a:pPr>
            <a:endParaRPr lang="ru-RU" sz="2800" dirty="0">
              <a:solidFill>
                <a:schemeClr val="tx1"/>
              </a:solidFill>
            </a:endParaRPr>
          </a:p>
        </p:txBody>
      </p:sp>
    </p:spTree>
    <p:extLst>
      <p:ext uri="{BB962C8B-B14F-4D97-AF65-F5344CB8AC3E}">
        <p14:creationId xmlns:p14="http://schemas.microsoft.com/office/powerpoint/2010/main" val="173213726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additive="base">
                                        <p:cTn id="4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 calcmode="lin" valueType="num">
                                      <p:cBhvr additive="base">
                                        <p:cTn id="7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251520" y="188640"/>
            <a:ext cx="8568952" cy="6480720"/>
          </a:xfrm>
        </p:spPr>
        <p:txBody>
          <a:bodyPr>
            <a:normAutofit lnSpcReduction="10000"/>
          </a:bodyPr>
          <a:lstStyle/>
          <a:p>
            <a:pPr marL="0" indent="0" algn="just">
              <a:buNone/>
            </a:pPr>
            <a:r>
              <a:rPr lang="en-US" sz="2800" dirty="0">
                <a:solidFill>
                  <a:schemeClr val="tx1"/>
                </a:solidFill>
              </a:rPr>
              <a:t>It should be taken into account that the effectiveness of psychological procedures increases with their complex application. A complex of influences using methods of reasoning therapy, inspired sleep, emotional-volitional and </a:t>
            </a:r>
            <a:r>
              <a:rPr lang="en-US" sz="2800" dirty="0" err="1">
                <a:solidFill>
                  <a:schemeClr val="tx1"/>
                </a:solidFill>
              </a:rPr>
              <a:t>psychoregulatory</a:t>
            </a:r>
            <a:r>
              <a:rPr lang="en-US" sz="2800" dirty="0">
                <a:solidFill>
                  <a:schemeClr val="tx1"/>
                </a:solidFill>
              </a:rPr>
              <a:t> training has a marked restorative effect after intense training and competitive </a:t>
            </a:r>
            <a:r>
              <a:rPr lang="en-US" sz="2800" dirty="0" smtClean="0">
                <a:solidFill>
                  <a:schemeClr val="tx1"/>
                </a:solidFill>
              </a:rPr>
              <a:t>work</a:t>
            </a:r>
          </a:p>
          <a:p>
            <a:pPr marL="0" indent="0" algn="just">
              <a:buNone/>
            </a:pPr>
            <a:endParaRPr lang="en-US" sz="2800" dirty="0" smtClean="0">
              <a:solidFill>
                <a:schemeClr val="tx1"/>
              </a:solidFill>
            </a:endParaRPr>
          </a:p>
          <a:p>
            <a:pPr marL="0" indent="0" algn="just">
              <a:buNone/>
            </a:pPr>
            <a:r>
              <a:rPr lang="en-US" sz="2800" dirty="0">
                <a:solidFill>
                  <a:schemeClr val="tx1"/>
                </a:solidFill>
              </a:rPr>
              <a:t>When planning restorative complexes it should be taken into account that the effectiveness of the same procedures with repeated use is greatly reduced therefore it is recommended to alternate them in such a way that they are repeated in a weekly cycle at least two or three </a:t>
            </a:r>
            <a:r>
              <a:rPr lang="en-US" sz="2800" dirty="0" smtClean="0">
                <a:solidFill>
                  <a:schemeClr val="tx1"/>
                </a:solidFill>
              </a:rPr>
              <a:t>times</a:t>
            </a:r>
            <a:endParaRPr lang="ru-RU" sz="2800" dirty="0">
              <a:solidFill>
                <a:schemeClr val="tx1"/>
              </a:solidFill>
            </a:endParaRPr>
          </a:p>
        </p:txBody>
      </p:sp>
    </p:spTree>
    <p:extLst>
      <p:ext uri="{BB962C8B-B14F-4D97-AF65-F5344CB8AC3E}">
        <p14:creationId xmlns:p14="http://schemas.microsoft.com/office/powerpoint/2010/main" val="14988247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pPr>
              <a:lnSpc>
                <a:spcPts val="3000"/>
              </a:lnSpc>
            </a:pPr>
            <a:r>
              <a:rPr lang="en-US" sz="3600" dirty="0"/>
              <a:t>Recovery measures are carried out mainly in two cases</a:t>
            </a:r>
            <a:endParaRPr lang="ru-RU" sz="3600" dirty="0"/>
          </a:p>
        </p:txBody>
      </p:sp>
      <p:sp>
        <p:nvSpPr>
          <p:cNvPr id="3" name="Объект 2"/>
          <p:cNvSpPr>
            <a:spLocks noGrp="1"/>
          </p:cNvSpPr>
          <p:nvPr>
            <p:ph sz="half" idx="2"/>
          </p:nvPr>
        </p:nvSpPr>
        <p:spPr>
          <a:xfrm>
            <a:off x="4648200" y="1412776"/>
            <a:ext cx="4038600" cy="4713387"/>
          </a:xfrm>
        </p:spPr>
        <p:txBody>
          <a:bodyPr>
            <a:normAutofit/>
          </a:bodyPr>
          <a:lstStyle/>
          <a:p>
            <a:pPr algn="just"/>
            <a:r>
              <a:rPr lang="en-US" sz="2800" dirty="0">
                <a:solidFill>
                  <a:schemeClr val="tx1"/>
                </a:solidFill>
              </a:rPr>
              <a:t>In order to improve general and special endurance during the corresponding training period) as well as to increase the effectiveness of training </a:t>
            </a:r>
            <a:r>
              <a:rPr lang="en-US" sz="2800" dirty="0" smtClean="0">
                <a:solidFill>
                  <a:schemeClr val="tx1"/>
                </a:solidFill>
              </a:rPr>
              <a:t>work</a:t>
            </a:r>
            <a:endParaRPr lang="ru-RU" sz="2800" dirty="0">
              <a:solidFill>
                <a:schemeClr val="tx1"/>
              </a:solidFill>
            </a:endParaRPr>
          </a:p>
        </p:txBody>
      </p:sp>
      <p:sp>
        <p:nvSpPr>
          <p:cNvPr id="4" name="Объект 3"/>
          <p:cNvSpPr>
            <a:spLocks noGrp="1"/>
          </p:cNvSpPr>
          <p:nvPr>
            <p:ph sz="quarter" idx="13"/>
          </p:nvPr>
        </p:nvSpPr>
        <p:spPr>
          <a:xfrm>
            <a:off x="365760" y="1052736"/>
            <a:ext cx="4041648" cy="5544616"/>
          </a:xfrm>
        </p:spPr>
        <p:txBody>
          <a:bodyPr>
            <a:noAutofit/>
          </a:bodyPr>
          <a:lstStyle/>
          <a:p>
            <a:pPr marL="0" indent="0" algn="just">
              <a:spcBef>
                <a:spcPts val="0"/>
              </a:spcBef>
            </a:pPr>
            <a:endParaRPr lang="en-US" sz="2800" dirty="0" smtClean="0">
              <a:solidFill>
                <a:schemeClr val="tx1"/>
              </a:solidFill>
            </a:endParaRPr>
          </a:p>
          <a:p>
            <a:pPr marL="0" indent="0" algn="just">
              <a:spcBef>
                <a:spcPts val="0"/>
              </a:spcBef>
            </a:pPr>
            <a:r>
              <a:rPr lang="en-US" sz="2800" dirty="0">
                <a:solidFill>
                  <a:schemeClr val="tx1"/>
                </a:solidFill>
              </a:rPr>
              <a:t>I</a:t>
            </a:r>
            <a:r>
              <a:rPr lang="en-US" sz="2800" dirty="0" smtClean="0">
                <a:solidFill>
                  <a:schemeClr val="tx1"/>
                </a:solidFill>
              </a:rPr>
              <a:t>n </a:t>
            </a:r>
            <a:r>
              <a:rPr lang="en-US" sz="2800" dirty="0">
                <a:solidFill>
                  <a:schemeClr val="tx1"/>
                </a:solidFill>
              </a:rPr>
              <a:t>competition conditions, when it is necessary to ensure the rapid and, if possible, complete restoration of special performance by the </a:t>
            </a:r>
            <a:r>
              <a:rPr lang="en-US" sz="2800" dirty="0" smtClean="0">
                <a:solidFill>
                  <a:schemeClr val="tx1"/>
                </a:solidFill>
              </a:rPr>
              <a:t>next fight</a:t>
            </a:r>
            <a:r>
              <a:rPr lang="en-US" sz="2800" dirty="0">
                <a:solidFill>
                  <a:schemeClr val="tx1"/>
                </a:solidFill>
              </a:rPr>
              <a:t>, the day of the competition in the daily training process</a:t>
            </a:r>
            <a:endParaRPr lang="ru-RU" sz="2800" dirty="0">
              <a:solidFill>
                <a:schemeClr val="tx1"/>
              </a:solidFill>
            </a:endParaRPr>
          </a:p>
        </p:txBody>
      </p:sp>
    </p:spTree>
    <p:extLst>
      <p:ext uri="{BB962C8B-B14F-4D97-AF65-F5344CB8AC3E}">
        <p14:creationId xmlns:p14="http://schemas.microsoft.com/office/powerpoint/2010/main" val="27376806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323528" y="836712"/>
            <a:ext cx="8363272" cy="5289451"/>
          </a:xfrm>
        </p:spPr>
        <p:txBody>
          <a:bodyPr>
            <a:normAutofit/>
          </a:bodyPr>
          <a:lstStyle/>
          <a:p>
            <a:pPr algn="just"/>
            <a:r>
              <a:rPr lang="en-US" sz="2800" b="1" dirty="0">
                <a:solidFill>
                  <a:schemeClr val="tx1"/>
                </a:solidFill>
              </a:rPr>
              <a:t>The system of psychological training includes </a:t>
            </a:r>
            <a:r>
              <a:rPr lang="en-US" sz="2800" dirty="0">
                <a:solidFill>
                  <a:schemeClr val="tx1"/>
                </a:solidFill>
              </a:rPr>
              <a:t>not only means of self-influence on the behavior and activity of the athlete, but also methods of </a:t>
            </a:r>
            <a:r>
              <a:rPr lang="en-US" sz="2800" b="1" dirty="0" err="1">
                <a:solidFill>
                  <a:schemeClr val="tx1"/>
                </a:solidFill>
              </a:rPr>
              <a:t>psychodiagnostics</a:t>
            </a:r>
            <a:r>
              <a:rPr lang="en-US" sz="2800" dirty="0">
                <a:solidFill>
                  <a:schemeClr val="tx1"/>
                </a:solidFill>
              </a:rPr>
              <a:t>, including the </a:t>
            </a:r>
            <a:r>
              <a:rPr lang="en-US" sz="2800" b="1" dirty="0">
                <a:solidFill>
                  <a:schemeClr val="tx1"/>
                </a:solidFill>
              </a:rPr>
              <a:t>study of special </a:t>
            </a:r>
            <a:r>
              <a:rPr lang="en-US" sz="2800" b="1" dirty="0" smtClean="0">
                <a:solidFill>
                  <a:schemeClr val="tx1"/>
                </a:solidFill>
              </a:rPr>
              <a:t>abilities</a:t>
            </a:r>
            <a:r>
              <a:rPr lang="en-US" sz="2800" dirty="0" smtClean="0">
                <a:solidFill>
                  <a:schemeClr val="tx1"/>
                </a:solidFill>
              </a:rPr>
              <a:t> and </a:t>
            </a:r>
            <a:r>
              <a:rPr lang="en-US" sz="2800" b="1" dirty="0">
                <a:solidFill>
                  <a:schemeClr val="tx1"/>
                </a:solidFill>
              </a:rPr>
              <a:t>analysis of individual characteristics</a:t>
            </a:r>
            <a:r>
              <a:rPr lang="en-US" sz="2800" dirty="0">
                <a:solidFill>
                  <a:schemeClr val="tx1"/>
                </a:solidFill>
              </a:rPr>
              <a:t>, </a:t>
            </a:r>
            <a:r>
              <a:rPr lang="en-US" sz="2800" b="1" dirty="0">
                <a:solidFill>
                  <a:schemeClr val="tx1"/>
                </a:solidFill>
              </a:rPr>
              <a:t>psychodynamic status of the athlete</a:t>
            </a:r>
            <a:r>
              <a:rPr lang="en-US" sz="2800" dirty="0">
                <a:solidFill>
                  <a:schemeClr val="tx1"/>
                </a:solidFill>
              </a:rPr>
              <a:t>, </a:t>
            </a:r>
            <a:r>
              <a:rPr lang="en-US" sz="2800" b="1" dirty="0">
                <a:solidFill>
                  <a:schemeClr val="tx1"/>
                </a:solidFill>
              </a:rPr>
              <a:t>monitoring of his current condition</a:t>
            </a:r>
            <a:r>
              <a:rPr lang="en-US" sz="2800" dirty="0">
                <a:solidFill>
                  <a:schemeClr val="tx1"/>
                </a:solidFill>
              </a:rPr>
              <a:t>, </a:t>
            </a:r>
            <a:r>
              <a:rPr lang="en-US" sz="2800" b="1" dirty="0">
                <a:solidFill>
                  <a:schemeClr val="tx1"/>
                </a:solidFill>
              </a:rPr>
              <a:t>the study of the socio-psychological structure of a small group (team</a:t>
            </a:r>
            <a:r>
              <a:rPr lang="en-US" sz="2800" b="1" dirty="0" smtClean="0">
                <a:solidFill>
                  <a:schemeClr val="tx1"/>
                </a:solidFill>
              </a:rPr>
              <a:t>)</a:t>
            </a:r>
            <a:endParaRPr lang="ru-RU" sz="2800" b="1" dirty="0">
              <a:solidFill>
                <a:schemeClr val="tx1"/>
              </a:solidFill>
            </a:endParaRPr>
          </a:p>
        </p:txBody>
      </p:sp>
    </p:spTree>
    <p:extLst>
      <p:ext uri="{BB962C8B-B14F-4D97-AF65-F5344CB8AC3E}">
        <p14:creationId xmlns:p14="http://schemas.microsoft.com/office/powerpoint/2010/main" val="1166546520"/>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179512" y="692696"/>
            <a:ext cx="8640960" cy="5433467"/>
          </a:xfrm>
        </p:spPr>
        <p:txBody>
          <a:bodyPr/>
          <a:lstStyle/>
          <a:p>
            <a:pPr algn="just"/>
            <a:r>
              <a:rPr lang="en-US" sz="2800" dirty="0">
                <a:solidFill>
                  <a:schemeClr val="tx1"/>
                </a:solidFill>
              </a:rPr>
              <a:t>Psychological preparation means the process of transformation of the potential psychological capabilities of an athlete or team into an objective result of the </a:t>
            </a:r>
            <a:r>
              <a:rPr lang="en-US" sz="2800" dirty="0" smtClean="0">
                <a:solidFill>
                  <a:schemeClr val="tx1"/>
                </a:solidFill>
              </a:rPr>
              <a:t>competition</a:t>
            </a:r>
          </a:p>
          <a:p>
            <a:pPr algn="just"/>
            <a:r>
              <a:rPr lang="en-US" sz="2800" dirty="0">
                <a:solidFill>
                  <a:schemeClr val="tx1"/>
                </a:solidFill>
              </a:rPr>
              <a:t>Psychological training is either an impact on an athlete by a coach, psychologist, or other specialists (the so-called </a:t>
            </a:r>
            <a:r>
              <a:rPr lang="en-US" sz="2800" dirty="0" err="1">
                <a:solidFill>
                  <a:schemeClr val="tx1"/>
                </a:solidFill>
              </a:rPr>
              <a:t>heteroregulation</a:t>
            </a:r>
            <a:r>
              <a:rPr lang="en-US" sz="2800" dirty="0" smtClean="0">
                <a:solidFill>
                  <a:schemeClr val="tx1"/>
                </a:solidFill>
              </a:rPr>
              <a:t>) </a:t>
            </a:r>
            <a:r>
              <a:rPr lang="en-US" sz="2800" dirty="0">
                <a:solidFill>
                  <a:schemeClr val="tx1"/>
                </a:solidFill>
              </a:rPr>
              <a:t>or independent influences (</a:t>
            </a:r>
            <a:r>
              <a:rPr lang="en-US" sz="2800" dirty="0" err="1">
                <a:solidFill>
                  <a:schemeClr val="tx1"/>
                </a:solidFill>
              </a:rPr>
              <a:t>autoregulation</a:t>
            </a:r>
            <a:r>
              <a:rPr lang="en-US" sz="2800" dirty="0" smtClean="0">
                <a:solidFill>
                  <a:schemeClr val="tx1"/>
                </a:solidFill>
              </a:rPr>
              <a:t>)</a:t>
            </a:r>
          </a:p>
          <a:p>
            <a:endParaRPr lang="ru-RU" dirty="0"/>
          </a:p>
        </p:txBody>
      </p:sp>
    </p:spTree>
    <p:extLst>
      <p:ext uri="{BB962C8B-B14F-4D97-AF65-F5344CB8AC3E}">
        <p14:creationId xmlns:p14="http://schemas.microsoft.com/office/powerpoint/2010/main" val="114056433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ts val="3000"/>
              </a:lnSpc>
            </a:pPr>
            <a:r>
              <a:rPr lang="en-US" sz="4000" dirty="0"/>
              <a:t>Among the means of mental regulation </a:t>
            </a:r>
            <a:r>
              <a:rPr lang="en-US" sz="4000" dirty="0" smtClean="0"/>
              <a:t> </a:t>
            </a:r>
            <a:r>
              <a:rPr lang="en-US" sz="4000" dirty="0"/>
              <a:t>the following are the most effective:</a:t>
            </a:r>
            <a:endParaRPr lang="ru-RU" sz="4000" dirty="0"/>
          </a:p>
        </p:txBody>
      </p:sp>
      <p:sp>
        <p:nvSpPr>
          <p:cNvPr id="4" name="Объект 3"/>
          <p:cNvSpPr>
            <a:spLocks noGrp="1"/>
          </p:cNvSpPr>
          <p:nvPr>
            <p:ph sz="quarter" idx="13"/>
          </p:nvPr>
        </p:nvSpPr>
        <p:spPr>
          <a:xfrm>
            <a:off x="251520" y="1600200"/>
            <a:ext cx="8712968" cy="4997152"/>
          </a:xfrm>
        </p:spPr>
        <p:txBody>
          <a:bodyPr>
            <a:normAutofit/>
          </a:bodyPr>
          <a:lstStyle/>
          <a:p>
            <a:pPr algn="just"/>
            <a:r>
              <a:rPr lang="en-US" sz="2800" dirty="0">
                <a:solidFill>
                  <a:schemeClr val="tx1"/>
                </a:solidFill>
              </a:rPr>
              <a:t>1. Psychological and </a:t>
            </a:r>
            <a:r>
              <a:rPr lang="en-US" sz="2800" dirty="0" smtClean="0">
                <a:solidFill>
                  <a:schemeClr val="tx1"/>
                </a:solidFill>
              </a:rPr>
              <a:t>pedagogical </a:t>
            </a:r>
            <a:r>
              <a:rPr lang="en-US" sz="2800" dirty="0">
                <a:solidFill>
                  <a:schemeClr val="tx1"/>
                </a:solidFill>
              </a:rPr>
              <a:t>based on verbal </a:t>
            </a:r>
            <a:r>
              <a:rPr lang="en-US" sz="2800" dirty="0" smtClean="0">
                <a:solidFill>
                  <a:schemeClr val="tx1"/>
                </a:solidFill>
              </a:rPr>
              <a:t>influence </a:t>
            </a:r>
            <a:endParaRPr lang="ru-RU" sz="2800" dirty="0" smtClean="0">
              <a:solidFill>
                <a:schemeClr val="tx1"/>
              </a:solidFill>
            </a:endParaRPr>
          </a:p>
          <a:p>
            <a:pPr algn="just"/>
            <a:r>
              <a:rPr lang="ru-RU" sz="2800" dirty="0" smtClean="0">
                <a:solidFill>
                  <a:schemeClr val="tx1"/>
                </a:solidFill>
              </a:rPr>
              <a:t>2. </a:t>
            </a:r>
            <a:r>
              <a:rPr lang="en-US" sz="2800" dirty="0">
                <a:solidFill>
                  <a:schemeClr val="tx1"/>
                </a:solidFill>
              </a:rPr>
              <a:t>Complex methods of relaxation and </a:t>
            </a:r>
            <a:r>
              <a:rPr lang="en-US" sz="2800" dirty="0" smtClean="0">
                <a:solidFill>
                  <a:schemeClr val="tx1"/>
                </a:solidFill>
              </a:rPr>
              <a:t>mobilization</a:t>
            </a:r>
            <a:endParaRPr lang="ru-RU" sz="2800" dirty="0" smtClean="0">
              <a:solidFill>
                <a:schemeClr val="tx1"/>
              </a:solidFill>
            </a:endParaRPr>
          </a:p>
          <a:p>
            <a:pPr algn="just"/>
            <a:r>
              <a:rPr lang="ru-RU" sz="2800" dirty="0" smtClean="0">
                <a:solidFill>
                  <a:schemeClr val="tx1"/>
                </a:solidFill>
              </a:rPr>
              <a:t>3. </a:t>
            </a:r>
            <a:r>
              <a:rPr lang="en-US" sz="2800" dirty="0">
                <a:solidFill>
                  <a:schemeClr val="tx1"/>
                </a:solidFill>
              </a:rPr>
              <a:t>Hardware means of </a:t>
            </a:r>
            <a:r>
              <a:rPr lang="en-US" sz="2800" dirty="0" smtClean="0">
                <a:solidFill>
                  <a:schemeClr val="tx1"/>
                </a:solidFill>
              </a:rPr>
              <a:t>influence</a:t>
            </a:r>
            <a:endParaRPr lang="ru-RU" sz="2800" dirty="0" smtClean="0">
              <a:solidFill>
                <a:schemeClr val="tx1"/>
              </a:solidFill>
            </a:endParaRPr>
          </a:p>
          <a:p>
            <a:pPr algn="just"/>
            <a:r>
              <a:rPr lang="ru-RU" sz="2800" dirty="0" smtClean="0">
                <a:solidFill>
                  <a:schemeClr val="tx1"/>
                </a:solidFill>
              </a:rPr>
              <a:t>4. </a:t>
            </a:r>
            <a:r>
              <a:rPr lang="en-US" sz="2800" dirty="0">
                <a:solidFill>
                  <a:schemeClr val="tx1"/>
                </a:solidFill>
              </a:rPr>
              <a:t>Psychophysiological influences</a:t>
            </a:r>
            <a:endParaRPr lang="ru-RU" sz="2800" dirty="0">
              <a:solidFill>
                <a:schemeClr val="tx1"/>
              </a:solidFill>
            </a:endParaRPr>
          </a:p>
        </p:txBody>
      </p:sp>
    </p:spTree>
    <p:extLst>
      <p:ext uri="{BB962C8B-B14F-4D97-AF65-F5344CB8AC3E}">
        <p14:creationId xmlns:p14="http://schemas.microsoft.com/office/powerpoint/2010/main" val="41088062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251520" y="476672"/>
            <a:ext cx="8568952" cy="6120680"/>
          </a:xfrm>
        </p:spPr>
        <p:txBody>
          <a:bodyPr>
            <a:normAutofit lnSpcReduction="10000"/>
          </a:bodyPr>
          <a:lstStyle/>
          <a:p>
            <a:pPr algn="just"/>
            <a:r>
              <a:rPr lang="en-US" sz="2800" dirty="0">
                <a:solidFill>
                  <a:schemeClr val="tx1"/>
                </a:solidFill>
              </a:rPr>
              <a:t>It has long been known that psychological attitude is very important in sports. Athletes who have "moral fortitude" act more successfully. It is now widely recognized that athletes and coaches should study a wide range of psychological issues that can play a crucial role in training and </a:t>
            </a:r>
            <a:r>
              <a:rPr lang="en-US" sz="2800" dirty="0" smtClean="0">
                <a:solidFill>
                  <a:schemeClr val="tx1"/>
                </a:solidFill>
              </a:rPr>
              <a:t>competitions</a:t>
            </a:r>
          </a:p>
          <a:p>
            <a:pPr algn="just"/>
            <a:r>
              <a:rPr lang="en-US" sz="2800" dirty="0">
                <a:solidFill>
                  <a:schemeClr val="tx1"/>
                </a:solidFill>
              </a:rPr>
              <a:t>Athletes and coaches are greatly assisted by sports psychologists. They can help to deal with stress during competitions, cause a state of readiness necessary for optimal performance, eliminate problems during team trips and performances at competitions. Psychological training should be an integral part of the </a:t>
            </a:r>
            <a:r>
              <a:rPr lang="en-US" sz="2800" dirty="0" smtClean="0">
                <a:solidFill>
                  <a:schemeClr val="tx1"/>
                </a:solidFill>
              </a:rPr>
              <a:t>training process</a:t>
            </a:r>
          </a:p>
          <a:p>
            <a:pPr algn="just"/>
            <a:endParaRPr lang="ru-RU" sz="2800" dirty="0">
              <a:solidFill>
                <a:schemeClr val="tx1"/>
              </a:solidFill>
            </a:endParaRPr>
          </a:p>
          <a:p>
            <a:endParaRPr lang="ru-RU" dirty="0"/>
          </a:p>
        </p:txBody>
      </p:sp>
    </p:spTree>
    <p:extLst>
      <p:ext uri="{BB962C8B-B14F-4D97-AF65-F5344CB8AC3E}">
        <p14:creationId xmlns:p14="http://schemas.microsoft.com/office/powerpoint/2010/main" val="45478324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340768"/>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smtClean="0"/>
              <a:t>such </a:t>
            </a:r>
            <a:r>
              <a:rPr lang="en-US" sz="3600" dirty="0"/>
              <a:t>as</a:t>
            </a:r>
            <a:endParaRPr lang="ru-RU" sz="3600" dirty="0"/>
          </a:p>
        </p:txBody>
      </p:sp>
      <p:sp>
        <p:nvSpPr>
          <p:cNvPr id="3" name="Объект 2"/>
          <p:cNvSpPr>
            <a:spLocks noGrp="1"/>
          </p:cNvSpPr>
          <p:nvPr>
            <p:ph sz="half" idx="2"/>
          </p:nvPr>
        </p:nvSpPr>
        <p:spPr>
          <a:xfrm>
            <a:off x="395536" y="1556792"/>
            <a:ext cx="8291264" cy="5040560"/>
          </a:xfrm>
        </p:spPr>
        <p:txBody>
          <a:bodyPr>
            <a:normAutofit/>
          </a:bodyPr>
          <a:lstStyle/>
          <a:p>
            <a:pPr algn="just"/>
            <a:r>
              <a:rPr lang="en-US" b="1" dirty="0">
                <a:solidFill>
                  <a:schemeClr val="tx1"/>
                </a:solidFill>
              </a:rPr>
              <a:t>Persuasion. </a:t>
            </a:r>
            <a:r>
              <a:rPr lang="en-US" dirty="0" smtClean="0">
                <a:solidFill>
                  <a:schemeClr val="tx1"/>
                </a:solidFill>
              </a:rPr>
              <a:t>This </a:t>
            </a:r>
            <a:r>
              <a:rPr lang="en-US" dirty="0">
                <a:solidFill>
                  <a:schemeClr val="tx1"/>
                </a:solidFill>
              </a:rPr>
              <a:t>is one of the ways to influence the personality, the method of influencing the consciousness, feelings and will of the sportsman in order to develop a conscious attitude to the </a:t>
            </a:r>
            <a:r>
              <a:rPr lang="en-US" dirty="0" smtClean="0">
                <a:solidFill>
                  <a:schemeClr val="tx1"/>
                </a:solidFill>
              </a:rPr>
              <a:t>surrounding reality</a:t>
            </a:r>
          </a:p>
          <a:p>
            <a:pPr algn="just"/>
            <a:r>
              <a:rPr lang="en-US" dirty="0">
                <a:solidFill>
                  <a:schemeClr val="tx1"/>
                </a:solidFill>
              </a:rPr>
              <a:t>The method of persuasion forms the views of the sportsman, the motives of behavior and actions. With the help of this </a:t>
            </a:r>
            <a:r>
              <a:rPr lang="en-US" dirty="0" smtClean="0">
                <a:solidFill>
                  <a:schemeClr val="tx1"/>
                </a:solidFill>
              </a:rPr>
              <a:t>method </a:t>
            </a:r>
            <a:r>
              <a:rPr lang="en-US" dirty="0">
                <a:solidFill>
                  <a:schemeClr val="tx1"/>
                </a:solidFill>
              </a:rPr>
              <a:t>are revealed </a:t>
            </a:r>
            <a:r>
              <a:rPr lang="en-US" dirty="0" smtClean="0">
                <a:solidFill>
                  <a:schemeClr val="tx1"/>
                </a:solidFill>
              </a:rPr>
              <a:t>the </a:t>
            </a:r>
            <a:r>
              <a:rPr lang="en-US" dirty="0">
                <a:solidFill>
                  <a:schemeClr val="tx1"/>
                </a:solidFill>
              </a:rPr>
              <a:t>norms of </a:t>
            </a:r>
            <a:r>
              <a:rPr lang="en-US" dirty="0" smtClean="0">
                <a:solidFill>
                  <a:schemeClr val="tx1"/>
                </a:solidFill>
              </a:rPr>
              <a:t>behavior, are </a:t>
            </a:r>
            <a:r>
              <a:rPr lang="en-US" dirty="0">
                <a:solidFill>
                  <a:schemeClr val="tx1"/>
                </a:solidFill>
              </a:rPr>
              <a:t>proved</a:t>
            </a:r>
            <a:r>
              <a:rPr lang="en-US" dirty="0" smtClean="0">
                <a:solidFill>
                  <a:schemeClr val="tx1"/>
                </a:solidFill>
              </a:rPr>
              <a:t> </a:t>
            </a:r>
            <a:r>
              <a:rPr lang="en-US" dirty="0">
                <a:solidFill>
                  <a:schemeClr val="tx1"/>
                </a:solidFill>
              </a:rPr>
              <a:t>the necessity of correct </a:t>
            </a:r>
            <a:r>
              <a:rPr lang="en-US" dirty="0" smtClean="0">
                <a:solidFill>
                  <a:schemeClr val="tx1"/>
                </a:solidFill>
              </a:rPr>
              <a:t>behavior, are </a:t>
            </a:r>
            <a:r>
              <a:rPr lang="en-US" dirty="0">
                <a:solidFill>
                  <a:schemeClr val="tx1"/>
                </a:solidFill>
              </a:rPr>
              <a:t>shown</a:t>
            </a:r>
            <a:r>
              <a:rPr lang="en-US" dirty="0" smtClean="0">
                <a:solidFill>
                  <a:schemeClr val="tx1"/>
                </a:solidFill>
              </a:rPr>
              <a:t> </a:t>
            </a:r>
            <a:r>
              <a:rPr lang="en-US" dirty="0">
                <a:solidFill>
                  <a:schemeClr val="tx1"/>
                </a:solidFill>
              </a:rPr>
              <a:t>significance of certain norms of behavior for the </a:t>
            </a:r>
            <a:r>
              <a:rPr lang="en-US" dirty="0" smtClean="0">
                <a:solidFill>
                  <a:schemeClr val="tx1"/>
                </a:solidFill>
              </a:rPr>
              <a:t>individual</a:t>
            </a:r>
          </a:p>
          <a:p>
            <a:pPr algn="just"/>
            <a:r>
              <a:rPr lang="en-US" dirty="0">
                <a:solidFill>
                  <a:schemeClr val="tx1"/>
                </a:solidFill>
              </a:rPr>
              <a:t>As methods of persuasion the teacher can use a narrative, a conversation, an explanation, a </a:t>
            </a:r>
            <a:r>
              <a:rPr lang="en-US" dirty="0" smtClean="0">
                <a:solidFill>
                  <a:schemeClr val="tx1"/>
                </a:solidFill>
              </a:rPr>
              <a:t>dispute</a:t>
            </a:r>
            <a:endParaRPr lang="ru-RU" dirty="0">
              <a:solidFill>
                <a:schemeClr val="tx1"/>
              </a:solidFill>
            </a:endParaRPr>
          </a:p>
        </p:txBody>
      </p:sp>
    </p:spTree>
    <p:extLst>
      <p:ext uri="{BB962C8B-B14F-4D97-AF65-F5344CB8AC3E}">
        <p14:creationId xmlns:p14="http://schemas.microsoft.com/office/powerpoint/2010/main" val="131651202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107504" y="1600200"/>
            <a:ext cx="8928992" cy="5141168"/>
          </a:xfrm>
        </p:spPr>
        <p:txBody>
          <a:bodyPr>
            <a:normAutofit lnSpcReduction="10000"/>
          </a:bodyPr>
          <a:lstStyle/>
          <a:p>
            <a:pPr algn="just"/>
            <a:r>
              <a:rPr lang="en-US" b="1" dirty="0" smtClean="0">
                <a:solidFill>
                  <a:schemeClr val="tx1"/>
                </a:solidFill>
              </a:rPr>
              <a:t>Suggestion</a:t>
            </a:r>
            <a:r>
              <a:rPr lang="en-US" dirty="0" smtClean="0">
                <a:solidFill>
                  <a:schemeClr val="tx1"/>
                </a:solidFill>
              </a:rPr>
              <a:t> is a way of influencing one person on another in order to create a certain state or urge him to certain actions</a:t>
            </a:r>
          </a:p>
          <a:p>
            <a:pPr algn="just"/>
            <a:r>
              <a:rPr lang="en-US" dirty="0" smtClean="0">
                <a:solidFill>
                  <a:schemeClr val="tx1"/>
                </a:solidFill>
              </a:rPr>
              <a:t>Suggestion, unlike persuasion, penetrates into a person's consciousness unhindered, without being criticized and discussed</a:t>
            </a:r>
          </a:p>
          <a:p>
            <a:pPr algn="just"/>
            <a:r>
              <a:rPr lang="en-US" dirty="0" smtClean="0">
                <a:solidFill>
                  <a:schemeClr val="tx1"/>
                </a:solidFill>
              </a:rPr>
              <a:t>There are two types of suggestion In psychology - in the waking state and under hypnosis</a:t>
            </a:r>
          </a:p>
          <a:p>
            <a:pPr algn="just"/>
            <a:r>
              <a:rPr lang="en-US" dirty="0" smtClean="0">
                <a:solidFill>
                  <a:schemeClr val="tx1"/>
                </a:solidFill>
              </a:rPr>
              <a:t>In turn suggestion in the waking state is divided into direct and indirect suggestions depending on the instrument used to influence. Direct suggestion is made using speech. Accordingly, with indirect suggestion speech is not used but some kind of situation procedure, subject is involved</a:t>
            </a:r>
          </a:p>
          <a:p>
            <a:pPr algn="just"/>
            <a:endParaRPr lang="ru-RU" dirty="0">
              <a:solidFill>
                <a:schemeClr val="tx1"/>
              </a:solidFill>
            </a:endParaRPr>
          </a:p>
        </p:txBody>
      </p:sp>
    </p:spTree>
    <p:extLst>
      <p:ext uri="{BB962C8B-B14F-4D97-AF65-F5344CB8AC3E}">
        <p14:creationId xmlns:p14="http://schemas.microsoft.com/office/powerpoint/2010/main" val="70720643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229600" cy="1600200"/>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365760" y="1600200"/>
            <a:ext cx="8598728" cy="4997152"/>
          </a:xfrm>
        </p:spPr>
        <p:txBody>
          <a:bodyPr/>
          <a:lstStyle/>
          <a:p>
            <a:pPr algn="just"/>
            <a:r>
              <a:rPr lang="en-US" b="1" dirty="0" err="1">
                <a:solidFill>
                  <a:schemeClr val="tx1"/>
                </a:solidFill>
              </a:rPr>
              <a:t>D</a:t>
            </a:r>
            <a:r>
              <a:rPr lang="en-US" b="1" dirty="0" err="1" smtClean="0">
                <a:solidFill>
                  <a:schemeClr val="tx1"/>
                </a:solidFill>
              </a:rPr>
              <a:t>eactualization</a:t>
            </a:r>
            <a:r>
              <a:rPr lang="en-US" b="1" dirty="0">
                <a:solidFill>
                  <a:schemeClr val="tx1"/>
                </a:solidFill>
              </a:rPr>
              <a:t>. </a:t>
            </a:r>
            <a:r>
              <a:rPr lang="en-US" dirty="0">
                <a:solidFill>
                  <a:schemeClr val="tx1"/>
                </a:solidFill>
              </a:rPr>
              <a:t>It consists in artificially underestimating the opponent's strength in the upcoming </a:t>
            </a:r>
            <a:r>
              <a:rPr lang="en-US" dirty="0" smtClean="0">
                <a:solidFill>
                  <a:schemeClr val="tx1"/>
                </a:solidFill>
              </a:rPr>
              <a:t>competitions</a:t>
            </a:r>
          </a:p>
          <a:p>
            <a:pPr algn="just"/>
            <a:r>
              <a:rPr lang="en-US" dirty="0">
                <a:solidFill>
                  <a:schemeClr val="tx1"/>
                </a:solidFill>
              </a:rPr>
              <a:t>There are </a:t>
            </a:r>
            <a:r>
              <a:rPr lang="en-US" b="1" dirty="0">
                <a:solidFill>
                  <a:schemeClr val="tx1"/>
                </a:solidFill>
              </a:rPr>
              <a:t>direct </a:t>
            </a:r>
            <a:r>
              <a:rPr lang="en-US" b="1" dirty="0" err="1">
                <a:solidFill>
                  <a:schemeClr val="tx1"/>
                </a:solidFill>
              </a:rPr>
              <a:t>deactualization</a:t>
            </a:r>
            <a:r>
              <a:rPr lang="en-US" dirty="0">
                <a:solidFill>
                  <a:schemeClr val="tx1"/>
                </a:solidFill>
              </a:rPr>
              <a:t>, when the real weaknesses of his rivals are shown, and </a:t>
            </a:r>
            <a:r>
              <a:rPr lang="en-US" b="1" dirty="0">
                <a:solidFill>
                  <a:schemeClr val="tx1"/>
                </a:solidFill>
              </a:rPr>
              <a:t>indirect</a:t>
            </a:r>
            <a:r>
              <a:rPr lang="en-US" dirty="0">
                <a:solidFill>
                  <a:schemeClr val="tx1"/>
                </a:solidFill>
              </a:rPr>
              <a:t> when those strengths of a particular athlete are deliberately highlighted which the opponent has nothing to </a:t>
            </a:r>
            <a:r>
              <a:rPr lang="en-US" dirty="0" smtClean="0">
                <a:solidFill>
                  <a:schemeClr val="tx1"/>
                </a:solidFill>
              </a:rPr>
              <a:t>oppose</a:t>
            </a:r>
          </a:p>
          <a:p>
            <a:pPr algn="just"/>
            <a:r>
              <a:rPr lang="en-US" dirty="0" smtClean="0">
                <a:solidFill>
                  <a:schemeClr val="tx1"/>
                </a:solidFill>
              </a:rPr>
              <a:t>To </a:t>
            </a:r>
            <a:r>
              <a:rPr lang="en-US" dirty="0">
                <a:solidFill>
                  <a:schemeClr val="tx1"/>
                </a:solidFill>
              </a:rPr>
              <a:t>apply such verbal influence are needed  subtle psychological approach and pedagogical tact of the coach  otherwise too straightforward persuasion can achieve a negative </a:t>
            </a:r>
            <a:r>
              <a:rPr lang="en-US" dirty="0" smtClean="0">
                <a:solidFill>
                  <a:schemeClr val="tx1"/>
                </a:solidFill>
              </a:rPr>
              <a:t>effect</a:t>
            </a:r>
            <a:endParaRPr lang="ru-RU" dirty="0">
              <a:solidFill>
                <a:schemeClr val="tx1"/>
              </a:solidFill>
            </a:endParaRPr>
          </a:p>
        </p:txBody>
      </p:sp>
    </p:spTree>
    <p:extLst>
      <p:ext uri="{BB962C8B-B14F-4D97-AF65-F5344CB8AC3E}">
        <p14:creationId xmlns:p14="http://schemas.microsoft.com/office/powerpoint/2010/main" val="423482971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84784"/>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365760" y="1600200"/>
            <a:ext cx="8526720" cy="4997152"/>
          </a:xfrm>
        </p:spPr>
        <p:txBody>
          <a:bodyPr/>
          <a:lstStyle/>
          <a:p>
            <a:pPr algn="just"/>
            <a:r>
              <a:rPr lang="en-US" b="1" dirty="0">
                <a:solidFill>
                  <a:schemeClr val="tx1"/>
                </a:solidFill>
              </a:rPr>
              <a:t>Creation of internal mental supports. </a:t>
            </a:r>
            <a:r>
              <a:rPr lang="en-US" dirty="0">
                <a:solidFill>
                  <a:schemeClr val="tx1"/>
                </a:solidFill>
              </a:rPr>
              <a:t>This method is based on the athlete's belief in his high </a:t>
            </a:r>
            <a:r>
              <a:rPr lang="en-US" dirty="0" smtClean="0">
                <a:solidFill>
                  <a:schemeClr val="tx1"/>
                </a:solidFill>
              </a:rPr>
              <a:t>potential </a:t>
            </a:r>
            <a:r>
              <a:rPr lang="en-US" dirty="0">
                <a:solidFill>
                  <a:schemeClr val="tx1"/>
                </a:solidFill>
              </a:rPr>
              <a:t>which is artificially supported by the creation of conditions for its manifestation. The task of the coach using this method is to create confidence in the athlete in his advantage in certain areas of </a:t>
            </a:r>
            <a:r>
              <a:rPr lang="en-US" dirty="0" smtClean="0">
                <a:solidFill>
                  <a:schemeClr val="tx1"/>
                </a:solidFill>
              </a:rPr>
              <a:t>training</a:t>
            </a:r>
          </a:p>
          <a:p>
            <a:pPr algn="just"/>
            <a:r>
              <a:rPr lang="en-US" b="1" dirty="0" err="1" smtClean="0">
                <a:solidFill>
                  <a:schemeClr val="tx1"/>
                </a:solidFill>
              </a:rPr>
              <a:t>Desensitisation</a:t>
            </a:r>
            <a:r>
              <a:rPr lang="en-US" b="1" dirty="0">
                <a:solidFill>
                  <a:schemeClr val="tx1"/>
                </a:solidFill>
              </a:rPr>
              <a:t>. </a:t>
            </a:r>
            <a:r>
              <a:rPr lang="en-US" dirty="0">
                <a:solidFill>
                  <a:schemeClr val="tx1"/>
                </a:solidFill>
              </a:rPr>
              <a:t>The method is to simulate the most unfavorable situations of the upcoming competition. After relaxation, the athlete mentally replays unfavorable situations that actually happened in other competitions and then getting rid of negative emotions.</a:t>
            </a:r>
          </a:p>
          <a:p>
            <a:pPr algn="just"/>
            <a:endParaRPr lang="ru-RU" dirty="0">
              <a:solidFill>
                <a:schemeClr val="tx1"/>
              </a:solidFill>
            </a:endParaRPr>
          </a:p>
        </p:txBody>
      </p:sp>
    </p:spTree>
    <p:extLst>
      <p:ext uri="{BB962C8B-B14F-4D97-AF65-F5344CB8AC3E}">
        <p14:creationId xmlns:p14="http://schemas.microsoft.com/office/powerpoint/2010/main" val="22517782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lstStyle/>
          <a:p>
            <a:pPr>
              <a:lnSpc>
                <a:spcPts val="3000"/>
              </a:lnSpc>
            </a:pPr>
            <a:r>
              <a:rPr lang="en-US" sz="3600" dirty="0"/>
              <a:t>Psychological and pedagogical means of mental regulation </a:t>
            </a:r>
            <a:r>
              <a:rPr lang="en-US" sz="3600" dirty="0">
                <a:solidFill>
                  <a:schemeClr val="tx1"/>
                </a:solidFill>
              </a:rPr>
              <a:t>based on verbal influence </a:t>
            </a:r>
            <a:r>
              <a:rPr lang="en-US" sz="3600" dirty="0"/>
              <a:t>such as</a:t>
            </a:r>
            <a:endParaRPr lang="ru-RU" sz="3600" dirty="0"/>
          </a:p>
        </p:txBody>
      </p:sp>
      <p:sp>
        <p:nvSpPr>
          <p:cNvPr id="4" name="Объект 3"/>
          <p:cNvSpPr>
            <a:spLocks noGrp="1"/>
          </p:cNvSpPr>
          <p:nvPr>
            <p:ph sz="quarter" idx="13"/>
          </p:nvPr>
        </p:nvSpPr>
        <p:spPr>
          <a:xfrm>
            <a:off x="251520" y="1600200"/>
            <a:ext cx="8712968" cy="5069160"/>
          </a:xfrm>
        </p:spPr>
        <p:txBody>
          <a:bodyPr>
            <a:normAutofit fontScale="92500"/>
          </a:bodyPr>
          <a:lstStyle/>
          <a:p>
            <a:pPr algn="just"/>
            <a:r>
              <a:rPr lang="en-US" sz="2800" b="1" dirty="0">
                <a:solidFill>
                  <a:schemeClr val="tx1"/>
                </a:solidFill>
              </a:rPr>
              <a:t>Rationalization. </a:t>
            </a:r>
            <a:r>
              <a:rPr lang="en-US" sz="2800" dirty="0">
                <a:solidFill>
                  <a:schemeClr val="tx1"/>
                </a:solidFill>
              </a:rPr>
              <a:t>This method consists in explaining by the trainer the mechanisms of emerging unfavorable states in order to objectively evaluate them and find ways not only to get out of the unfavorable state but also to use it to </a:t>
            </a:r>
            <a:r>
              <a:rPr lang="en-US" sz="2800" dirty="0" smtClean="0">
                <a:solidFill>
                  <a:schemeClr val="tx1"/>
                </a:solidFill>
              </a:rPr>
              <a:t>increase </a:t>
            </a:r>
            <a:r>
              <a:rPr lang="en-US" sz="2800" dirty="0">
                <a:solidFill>
                  <a:schemeClr val="tx1"/>
                </a:solidFill>
              </a:rPr>
              <a:t>the level of activation. This can be done by the athlete himself in the form of </a:t>
            </a:r>
            <a:r>
              <a:rPr lang="en-US" sz="2800" dirty="0" smtClean="0">
                <a:solidFill>
                  <a:schemeClr val="tx1"/>
                </a:solidFill>
              </a:rPr>
              <a:t>autosuggestion</a:t>
            </a:r>
          </a:p>
          <a:p>
            <a:pPr algn="just"/>
            <a:r>
              <a:rPr lang="en-US" sz="2800" b="1" dirty="0" smtClean="0">
                <a:solidFill>
                  <a:schemeClr val="tx1"/>
                </a:solidFill>
              </a:rPr>
              <a:t>Sublimation</a:t>
            </a:r>
            <a:r>
              <a:rPr lang="en-US" sz="2800" dirty="0" smtClean="0">
                <a:solidFill>
                  <a:schemeClr val="tx1"/>
                </a:solidFill>
              </a:rPr>
              <a:t>. This </a:t>
            </a:r>
            <a:r>
              <a:rPr lang="en-US" sz="2800" dirty="0">
                <a:solidFill>
                  <a:schemeClr val="tx1"/>
                </a:solidFill>
              </a:rPr>
              <a:t>method consists in displacing the orientation of the athlete's thoughts about the possible outcome of the competition and replacing them with a psychological attitude to certain technical and tactical actions</a:t>
            </a:r>
            <a:endParaRPr lang="en-US" sz="2800" dirty="0" smtClean="0">
              <a:solidFill>
                <a:schemeClr val="tx1"/>
              </a:solidFill>
            </a:endParaRPr>
          </a:p>
          <a:p>
            <a:pPr algn="just"/>
            <a:endParaRPr lang="en-US" dirty="0" smtClean="0">
              <a:solidFill>
                <a:schemeClr val="tx1"/>
              </a:solidFill>
            </a:endParaRPr>
          </a:p>
          <a:p>
            <a:pPr marL="0" indent="0" algn="just">
              <a:buNone/>
            </a:pPr>
            <a:endParaRPr lang="ru-RU" dirty="0">
              <a:solidFill>
                <a:schemeClr val="tx1"/>
              </a:solidFill>
            </a:endParaRPr>
          </a:p>
        </p:txBody>
      </p:sp>
    </p:spTree>
    <p:extLst>
      <p:ext uri="{BB962C8B-B14F-4D97-AF65-F5344CB8AC3E}">
        <p14:creationId xmlns:p14="http://schemas.microsoft.com/office/powerpoint/2010/main" val="236433550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nSpc>
                <a:spcPts val="3000"/>
              </a:lnSpc>
            </a:pPr>
            <a:r>
              <a:rPr lang="en-US" sz="3600" dirty="0"/>
              <a:t>Complex methods of relaxation and mobilization</a:t>
            </a:r>
            <a:endParaRPr lang="ru-RU" sz="3600" dirty="0"/>
          </a:p>
        </p:txBody>
      </p:sp>
      <p:sp>
        <p:nvSpPr>
          <p:cNvPr id="4" name="Объект 3"/>
          <p:cNvSpPr>
            <a:spLocks noGrp="1"/>
          </p:cNvSpPr>
          <p:nvPr>
            <p:ph sz="quarter" idx="13"/>
          </p:nvPr>
        </p:nvSpPr>
        <p:spPr>
          <a:xfrm>
            <a:off x="365760" y="1600200"/>
            <a:ext cx="8526720" cy="4925144"/>
          </a:xfrm>
        </p:spPr>
        <p:txBody>
          <a:bodyPr>
            <a:normAutofit/>
          </a:bodyPr>
          <a:lstStyle/>
          <a:p>
            <a:r>
              <a:rPr lang="en-US" sz="3600" dirty="0" smtClean="0">
                <a:solidFill>
                  <a:schemeClr val="tx1"/>
                </a:solidFill>
              </a:rPr>
              <a:t>Autogenic training</a:t>
            </a:r>
          </a:p>
          <a:p>
            <a:r>
              <a:rPr lang="en-US" sz="3600" dirty="0" err="1" smtClean="0">
                <a:solidFill>
                  <a:schemeClr val="tx1"/>
                </a:solidFill>
              </a:rPr>
              <a:t>Psychoregulatory</a:t>
            </a:r>
            <a:r>
              <a:rPr lang="en-US" sz="3600" dirty="0" smtClean="0">
                <a:solidFill>
                  <a:schemeClr val="tx1"/>
                </a:solidFill>
              </a:rPr>
              <a:t> training</a:t>
            </a:r>
          </a:p>
          <a:p>
            <a:r>
              <a:rPr lang="en-US" sz="3600" dirty="0">
                <a:solidFill>
                  <a:schemeClr val="tx1"/>
                </a:solidFill>
              </a:rPr>
              <a:t>Psychophysical training</a:t>
            </a:r>
          </a:p>
          <a:p>
            <a:r>
              <a:rPr lang="en-US" sz="3600" dirty="0" err="1" smtClean="0">
                <a:solidFill>
                  <a:schemeClr val="tx1"/>
                </a:solidFill>
              </a:rPr>
              <a:t>Ideomotor</a:t>
            </a:r>
            <a:r>
              <a:rPr lang="en-US" sz="3600" dirty="0" smtClean="0">
                <a:solidFill>
                  <a:schemeClr val="tx1"/>
                </a:solidFill>
              </a:rPr>
              <a:t> </a:t>
            </a:r>
            <a:r>
              <a:rPr lang="en-US" sz="3600" dirty="0">
                <a:solidFill>
                  <a:schemeClr val="tx1"/>
                </a:solidFill>
              </a:rPr>
              <a:t>training </a:t>
            </a:r>
            <a:endParaRPr lang="en-US" sz="3600" dirty="0" smtClean="0">
              <a:solidFill>
                <a:schemeClr val="tx1"/>
              </a:solidFill>
            </a:endParaRPr>
          </a:p>
          <a:p>
            <a:r>
              <a:rPr lang="en-US" sz="3600" dirty="0">
                <a:solidFill>
                  <a:schemeClr val="tx1"/>
                </a:solidFill>
              </a:rPr>
              <a:t>M</a:t>
            </a:r>
            <a:r>
              <a:rPr lang="en-US" sz="3600" dirty="0" smtClean="0">
                <a:solidFill>
                  <a:schemeClr val="tx1"/>
                </a:solidFill>
              </a:rPr>
              <a:t>ental training</a:t>
            </a:r>
            <a:endParaRPr lang="ru-RU" sz="3600" dirty="0">
              <a:solidFill>
                <a:schemeClr val="tx1"/>
              </a:solidFill>
            </a:endParaRPr>
          </a:p>
        </p:txBody>
      </p:sp>
    </p:spTree>
    <p:extLst>
      <p:ext uri="{BB962C8B-B14F-4D97-AF65-F5344CB8AC3E}">
        <p14:creationId xmlns:p14="http://schemas.microsoft.com/office/powerpoint/2010/main" val="135292960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sz="4400" dirty="0"/>
              <a:t>Autogenic training</a:t>
            </a:r>
            <a:endParaRPr lang="ru-RU" sz="4400" dirty="0"/>
          </a:p>
        </p:txBody>
      </p:sp>
      <p:sp>
        <p:nvSpPr>
          <p:cNvPr id="4" name="Объект 3"/>
          <p:cNvSpPr>
            <a:spLocks noGrp="1"/>
          </p:cNvSpPr>
          <p:nvPr>
            <p:ph sz="quarter" idx="13"/>
          </p:nvPr>
        </p:nvSpPr>
        <p:spPr>
          <a:xfrm>
            <a:off x="365760" y="908720"/>
            <a:ext cx="8670736" cy="5760640"/>
          </a:xfrm>
        </p:spPr>
        <p:txBody>
          <a:bodyPr>
            <a:normAutofit/>
          </a:bodyPr>
          <a:lstStyle/>
          <a:p>
            <a:pPr marL="0" indent="0" algn="just">
              <a:buNone/>
            </a:pPr>
            <a:r>
              <a:rPr lang="en-US" sz="2800" dirty="0" smtClean="0">
                <a:solidFill>
                  <a:schemeClr val="tx1"/>
                </a:solidFill>
              </a:rPr>
              <a:t>Autogenic </a:t>
            </a:r>
            <a:r>
              <a:rPr lang="en-US" sz="2800" dirty="0">
                <a:solidFill>
                  <a:schemeClr val="tx1"/>
                </a:solidFill>
              </a:rPr>
              <a:t>training (AT) is a technique that teaches your body to respond to your verbal commands. These commands "tell" your body to relax and help control breathing, </a:t>
            </a:r>
            <a:r>
              <a:rPr lang="en-US" sz="2800" dirty="0" smtClean="0">
                <a:solidFill>
                  <a:schemeClr val="tx1"/>
                </a:solidFill>
              </a:rPr>
              <a:t>blood pressure, </a:t>
            </a:r>
            <a:r>
              <a:rPr lang="en-US" sz="2800" dirty="0">
                <a:solidFill>
                  <a:schemeClr val="tx1"/>
                </a:solidFill>
              </a:rPr>
              <a:t>heartbeat, and body temperature. </a:t>
            </a:r>
            <a:endParaRPr lang="en-US" sz="2800" dirty="0" smtClean="0">
              <a:solidFill>
                <a:schemeClr val="tx1"/>
              </a:solidFill>
            </a:endParaRPr>
          </a:p>
          <a:p>
            <a:pPr marL="0" indent="0" algn="just">
              <a:buNone/>
            </a:pPr>
            <a:r>
              <a:rPr lang="en-US" sz="2800" dirty="0" smtClean="0">
                <a:solidFill>
                  <a:schemeClr val="tx1"/>
                </a:solidFill>
              </a:rPr>
              <a:t>The </a:t>
            </a:r>
            <a:r>
              <a:rPr lang="en-US" sz="2800" dirty="0">
                <a:solidFill>
                  <a:schemeClr val="tx1"/>
                </a:solidFill>
              </a:rPr>
              <a:t>goal of AT is to achieve deep relaxation and reduce </a:t>
            </a:r>
            <a:r>
              <a:rPr lang="en-US" sz="2800" dirty="0" smtClean="0">
                <a:solidFill>
                  <a:schemeClr val="tx1"/>
                </a:solidFill>
              </a:rPr>
              <a:t>stress. </a:t>
            </a:r>
            <a:r>
              <a:rPr lang="en-US" sz="2800" dirty="0">
                <a:solidFill>
                  <a:schemeClr val="tx1"/>
                </a:solidFill>
              </a:rPr>
              <a:t>After you learn the technique, you can use it whenever you need or want relief from symptoms of stress, or you can practice it regularly to enjoy the benefits of deep relaxation and prevent the effects of chronic </a:t>
            </a:r>
            <a:r>
              <a:rPr lang="en-US" sz="2800" dirty="0" smtClean="0">
                <a:solidFill>
                  <a:schemeClr val="tx1"/>
                </a:solidFill>
              </a:rPr>
              <a:t>stress</a:t>
            </a:r>
            <a:endParaRPr lang="ru-RU" sz="2800" dirty="0">
              <a:solidFill>
                <a:schemeClr val="tx1"/>
              </a:solidFill>
            </a:endParaRPr>
          </a:p>
        </p:txBody>
      </p:sp>
    </p:spTree>
    <p:extLst>
      <p:ext uri="{BB962C8B-B14F-4D97-AF65-F5344CB8AC3E}">
        <p14:creationId xmlns:p14="http://schemas.microsoft.com/office/powerpoint/2010/main" val="45069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dirty="0"/>
              <a:t>Autogenic training</a:t>
            </a:r>
            <a:endParaRPr lang="ru-RU" dirty="0"/>
          </a:p>
        </p:txBody>
      </p:sp>
      <p:sp>
        <p:nvSpPr>
          <p:cNvPr id="4" name="Объект 3"/>
          <p:cNvSpPr>
            <a:spLocks noGrp="1"/>
          </p:cNvSpPr>
          <p:nvPr>
            <p:ph sz="quarter" idx="13"/>
          </p:nvPr>
        </p:nvSpPr>
        <p:spPr>
          <a:xfrm>
            <a:off x="365760" y="836712"/>
            <a:ext cx="8526720" cy="5289768"/>
          </a:xfrm>
        </p:spPr>
        <p:txBody>
          <a:bodyPr>
            <a:normAutofit lnSpcReduction="10000"/>
          </a:bodyPr>
          <a:lstStyle/>
          <a:p>
            <a:pPr marL="0" indent="0" algn="just">
              <a:buNone/>
            </a:pPr>
            <a:r>
              <a:rPr lang="en-US" dirty="0">
                <a:solidFill>
                  <a:schemeClr val="tx1"/>
                </a:solidFill>
              </a:rPr>
              <a:t>Autogenic training consists of six standard exercises that make the body feel warm, heavy, and relaxed. For each exercise, you get into a simple posture (sitting in a comfortable chair or reclining), concentrate without any goal, and then use visual imagination and verbal cues to relax your body in some specific </a:t>
            </a:r>
            <a:r>
              <a:rPr lang="en-US" dirty="0" smtClean="0">
                <a:solidFill>
                  <a:schemeClr val="tx1"/>
                </a:solidFill>
              </a:rPr>
              <a:t>way</a:t>
            </a:r>
          </a:p>
          <a:p>
            <a:pPr algn="just"/>
            <a:endParaRPr lang="en-US" dirty="0" smtClean="0">
              <a:solidFill>
                <a:schemeClr val="tx1"/>
              </a:solidFill>
            </a:endParaRPr>
          </a:p>
          <a:p>
            <a:pPr marL="0" indent="0" algn="just">
              <a:buNone/>
            </a:pPr>
            <a:r>
              <a:rPr lang="en-US" dirty="0">
                <a:solidFill>
                  <a:schemeClr val="tx1"/>
                </a:solidFill>
              </a:rPr>
              <a:t>Before you start, follow these instructions to prepare yourself for relaxation</a:t>
            </a:r>
            <a:r>
              <a:rPr lang="en-US" dirty="0" smtClean="0">
                <a:solidFill>
                  <a:schemeClr val="tx1"/>
                </a:solidFill>
              </a:rPr>
              <a:t>:</a:t>
            </a:r>
            <a:endParaRPr lang="en-US" dirty="0">
              <a:solidFill>
                <a:schemeClr val="tx1"/>
              </a:solidFill>
            </a:endParaRPr>
          </a:p>
          <a:p>
            <a:pPr algn="just"/>
            <a:r>
              <a:rPr lang="en-US" dirty="0">
                <a:solidFill>
                  <a:schemeClr val="tx1"/>
                </a:solidFill>
              </a:rPr>
              <a:t>Find a quiet place free from distractions.</a:t>
            </a:r>
          </a:p>
          <a:p>
            <a:pPr algn="just"/>
            <a:r>
              <a:rPr lang="en-US" dirty="0">
                <a:solidFill>
                  <a:schemeClr val="tx1"/>
                </a:solidFill>
              </a:rPr>
              <a:t>Lie on the floor or recline in a chair.</a:t>
            </a:r>
          </a:p>
          <a:p>
            <a:pPr algn="just"/>
            <a:r>
              <a:rPr lang="en-US" dirty="0">
                <a:solidFill>
                  <a:schemeClr val="tx1"/>
                </a:solidFill>
              </a:rPr>
              <a:t>Loosen any tight clothing and remove glasses or contacts.</a:t>
            </a:r>
          </a:p>
          <a:p>
            <a:pPr algn="just"/>
            <a:r>
              <a:rPr lang="en-US" dirty="0">
                <a:solidFill>
                  <a:schemeClr val="tx1"/>
                </a:solidFill>
              </a:rPr>
              <a:t>Rest your hands in your lap or on the arms of the </a:t>
            </a:r>
            <a:r>
              <a:rPr lang="en-US" dirty="0" smtClean="0">
                <a:solidFill>
                  <a:schemeClr val="tx1"/>
                </a:solidFill>
              </a:rPr>
              <a:t>chair</a:t>
            </a:r>
            <a:endParaRPr lang="ru-RU" dirty="0">
              <a:solidFill>
                <a:schemeClr val="tx1"/>
              </a:solidFill>
            </a:endParaRPr>
          </a:p>
        </p:txBody>
      </p:sp>
    </p:spTree>
    <p:extLst>
      <p:ext uri="{BB962C8B-B14F-4D97-AF65-F5344CB8AC3E}">
        <p14:creationId xmlns:p14="http://schemas.microsoft.com/office/powerpoint/2010/main" val="355569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lstStyle/>
          <a:p>
            <a:pPr>
              <a:lnSpc>
                <a:spcPts val="3000"/>
              </a:lnSpc>
            </a:pPr>
            <a:r>
              <a:rPr lang="en-US" sz="3600" dirty="0" smtClean="0"/>
              <a:t>Examples </a:t>
            </a:r>
            <a:r>
              <a:rPr lang="en-US" sz="3600" dirty="0"/>
              <a:t>autogenic </a:t>
            </a:r>
            <a:r>
              <a:rPr lang="en-US" sz="3600" dirty="0" smtClean="0"/>
              <a:t>training </a:t>
            </a:r>
            <a:r>
              <a:rPr lang="en-US" sz="3600" dirty="0"/>
              <a:t>exercises </a:t>
            </a:r>
            <a:endParaRPr lang="ru-RU" sz="3600" dirty="0"/>
          </a:p>
        </p:txBody>
      </p:sp>
      <p:sp>
        <p:nvSpPr>
          <p:cNvPr id="4" name="Объект 3"/>
          <p:cNvSpPr>
            <a:spLocks noGrp="1"/>
          </p:cNvSpPr>
          <p:nvPr>
            <p:ph sz="quarter" idx="13"/>
          </p:nvPr>
        </p:nvSpPr>
        <p:spPr>
          <a:xfrm>
            <a:off x="251520" y="620688"/>
            <a:ext cx="8568952" cy="5976664"/>
          </a:xfrm>
        </p:spPr>
        <p:txBody>
          <a:bodyPr>
            <a:normAutofit lnSpcReduction="10000"/>
          </a:bodyPr>
          <a:lstStyle/>
          <a:p>
            <a:pPr algn="just" fontAlgn="base"/>
            <a:r>
              <a:rPr lang="en-US" dirty="0" smtClean="0">
                <a:solidFill>
                  <a:schemeClr val="tx1"/>
                </a:solidFill>
              </a:rPr>
              <a:t>Take </a:t>
            </a:r>
            <a:r>
              <a:rPr lang="en-US" dirty="0">
                <a:solidFill>
                  <a:schemeClr val="tx1"/>
                </a:solidFill>
              </a:rPr>
              <a:t>a few slow even breaths. If you have not already, spend a few minutes practicing </a:t>
            </a:r>
            <a:r>
              <a:rPr lang="en-US" dirty="0" smtClean="0">
                <a:solidFill>
                  <a:schemeClr val="tx1"/>
                </a:solidFill>
              </a:rPr>
              <a:t>diaphragm breathing. </a:t>
            </a:r>
            <a:r>
              <a:rPr lang="en-US" dirty="0">
                <a:solidFill>
                  <a:schemeClr val="tx1"/>
                </a:solidFill>
              </a:rPr>
              <a:t>Quietly say to yourself, "I am completely calm</a:t>
            </a:r>
            <a:r>
              <a:rPr lang="en-US" dirty="0" smtClean="0">
                <a:solidFill>
                  <a:schemeClr val="tx1"/>
                </a:solidFill>
              </a:rPr>
              <a:t>.“</a:t>
            </a:r>
            <a:endParaRPr lang="en-US" dirty="0">
              <a:solidFill>
                <a:schemeClr val="tx1"/>
              </a:solidFill>
            </a:endParaRPr>
          </a:p>
          <a:p>
            <a:pPr algn="just" fontAlgn="base"/>
            <a:r>
              <a:rPr lang="en-US" dirty="0">
                <a:solidFill>
                  <a:srgbClr val="92D050"/>
                </a:solidFill>
              </a:rPr>
              <a:t>Focus attention on your arms. Quietly and slowly repeat to yourself six times, "My arms are very heavy." Then quietly say to yourself, "I am completely calm</a:t>
            </a:r>
            <a:r>
              <a:rPr lang="en-US" dirty="0" smtClean="0">
                <a:solidFill>
                  <a:srgbClr val="92D050"/>
                </a:solidFill>
              </a:rPr>
              <a:t>.“</a:t>
            </a:r>
            <a:endParaRPr lang="en-US" dirty="0">
              <a:solidFill>
                <a:srgbClr val="92D050"/>
              </a:solidFill>
            </a:endParaRPr>
          </a:p>
          <a:p>
            <a:pPr algn="just" fontAlgn="base"/>
            <a:r>
              <a:rPr lang="en-US" dirty="0">
                <a:solidFill>
                  <a:schemeClr val="tx1"/>
                </a:solidFill>
              </a:rPr>
              <a:t>Refocus attention on your arms. Quietly and slowly repeat to yourself six times, "My arms are very warm." Then quietly say to yourself, "I am completely calm</a:t>
            </a:r>
            <a:r>
              <a:rPr lang="en-US" dirty="0" smtClean="0">
                <a:solidFill>
                  <a:schemeClr val="tx1"/>
                </a:solidFill>
              </a:rPr>
              <a:t>.“</a:t>
            </a:r>
          </a:p>
          <a:p>
            <a:pPr algn="just" fontAlgn="base"/>
            <a:r>
              <a:rPr lang="en-US" dirty="0">
                <a:solidFill>
                  <a:srgbClr val="92D050"/>
                </a:solidFill>
              </a:rPr>
              <a:t>Focus attention on your legs. Quietly and slowly repeat to yourself six times, "My legs are very heavy." Then quietly say to yourself, "I am completely calm."</a:t>
            </a:r>
          </a:p>
          <a:p>
            <a:pPr algn="just" fontAlgn="base"/>
            <a:r>
              <a:rPr lang="en-US" dirty="0">
                <a:solidFill>
                  <a:schemeClr val="tx1"/>
                </a:solidFill>
              </a:rPr>
              <a:t>Refocus attention on your legs. Quietly and slowly repeat to yourself six times, "My legs are very warm." Then quietly say to yourself, "I am completely calm."</a:t>
            </a:r>
            <a:endParaRPr lang="en-US" dirty="0" smtClean="0">
              <a:solidFill>
                <a:schemeClr val="tx1"/>
              </a:solidFill>
            </a:endParaRPr>
          </a:p>
          <a:p>
            <a:pPr algn="just" fontAlgn="base"/>
            <a:endParaRPr lang="en-US" dirty="0">
              <a:solidFill>
                <a:schemeClr val="tx1"/>
              </a:solidFill>
            </a:endParaRPr>
          </a:p>
          <a:p>
            <a:endParaRPr lang="ru-RU" dirty="0"/>
          </a:p>
        </p:txBody>
      </p:sp>
    </p:spTree>
    <p:extLst>
      <p:ext uri="{BB962C8B-B14F-4D97-AF65-F5344CB8AC3E}">
        <p14:creationId xmlns:p14="http://schemas.microsoft.com/office/powerpoint/2010/main" val="125391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lstStyle/>
          <a:p>
            <a:pPr>
              <a:lnSpc>
                <a:spcPts val="3000"/>
              </a:lnSpc>
            </a:pPr>
            <a:r>
              <a:rPr lang="en-US" sz="3600" dirty="0"/>
              <a:t>Examples autogenic training exercises </a:t>
            </a:r>
            <a:endParaRPr lang="ru-RU" sz="3600" dirty="0"/>
          </a:p>
        </p:txBody>
      </p:sp>
      <p:sp>
        <p:nvSpPr>
          <p:cNvPr id="3" name="Объект 2"/>
          <p:cNvSpPr>
            <a:spLocks noGrp="1"/>
          </p:cNvSpPr>
          <p:nvPr>
            <p:ph sz="half" idx="2"/>
          </p:nvPr>
        </p:nvSpPr>
        <p:spPr>
          <a:xfrm>
            <a:off x="251520" y="692696"/>
            <a:ext cx="8712968" cy="5832648"/>
          </a:xfrm>
        </p:spPr>
        <p:txBody>
          <a:bodyPr>
            <a:normAutofit lnSpcReduction="10000"/>
          </a:bodyPr>
          <a:lstStyle/>
          <a:p>
            <a:pPr algn="just"/>
            <a:r>
              <a:rPr lang="en-US" dirty="0">
                <a:solidFill>
                  <a:schemeClr val="tx1"/>
                </a:solidFill>
              </a:rPr>
              <a:t>Quietly and slowly repeat to yourself six times, "My heartbeat is calm and regular." Then quietly say to yourself, "I am completely calm."</a:t>
            </a:r>
          </a:p>
          <a:p>
            <a:pPr algn="just"/>
            <a:r>
              <a:rPr lang="en-US" dirty="0">
                <a:solidFill>
                  <a:srgbClr val="FFC000"/>
                </a:solidFill>
              </a:rPr>
              <a:t>Quietly and slowly repeat to yourself six times, "My breathing is calm and regular." Then quietly say to yourself," I am completely calm."</a:t>
            </a:r>
          </a:p>
          <a:p>
            <a:pPr algn="just"/>
            <a:r>
              <a:rPr lang="en-US" dirty="0">
                <a:solidFill>
                  <a:schemeClr val="tx1"/>
                </a:solidFill>
              </a:rPr>
              <a:t>Quietly and slowly repeat to yourself six times, "My abdomen is warm." Then quietly say to yourself, "I am completely calm."</a:t>
            </a:r>
          </a:p>
          <a:p>
            <a:pPr algn="just"/>
            <a:r>
              <a:rPr lang="en-US" dirty="0">
                <a:solidFill>
                  <a:srgbClr val="FFC000"/>
                </a:solidFill>
              </a:rPr>
              <a:t>Quietly and slowly repeat to yourself six times, "My forehead is pleasantly cool." Then quietly say to yourself, "I am completely calm."</a:t>
            </a:r>
          </a:p>
          <a:p>
            <a:pPr algn="just"/>
            <a:r>
              <a:rPr lang="en-US" dirty="0">
                <a:solidFill>
                  <a:schemeClr val="tx1"/>
                </a:solidFill>
              </a:rPr>
              <a:t>Enjoy the feeling of relaxation, warmth, and heaviness. When you are ready, quietly say to yourself, "Arms firm, breathe deeply, eyes open</a:t>
            </a:r>
            <a:r>
              <a:rPr lang="en-U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2220461634"/>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95536" y="188640"/>
            <a:ext cx="8454712" cy="6336704"/>
          </a:xfrm>
        </p:spPr>
        <p:txBody>
          <a:bodyPr>
            <a:normAutofit/>
          </a:bodyPr>
          <a:lstStyle/>
          <a:p>
            <a:pPr algn="just"/>
            <a:r>
              <a:rPr lang="en-US" sz="2800" dirty="0" smtClean="0">
                <a:solidFill>
                  <a:schemeClr val="tx1"/>
                </a:solidFill>
              </a:rPr>
              <a:t>Sports </a:t>
            </a:r>
            <a:r>
              <a:rPr lang="en-US" sz="2800" dirty="0">
                <a:solidFill>
                  <a:schemeClr val="tx1"/>
                </a:solidFill>
              </a:rPr>
              <a:t>have a powerful impact on the development and improvement of the body, at the same time, sports imposes high demands on the body, creating stressful </a:t>
            </a:r>
            <a:r>
              <a:rPr lang="en-US" sz="2800" dirty="0" smtClean="0">
                <a:solidFill>
                  <a:schemeClr val="tx1"/>
                </a:solidFill>
              </a:rPr>
              <a:t>situations</a:t>
            </a:r>
          </a:p>
          <a:p>
            <a:pPr algn="just"/>
            <a:r>
              <a:rPr lang="en-US" sz="2800" dirty="0">
                <a:solidFill>
                  <a:schemeClr val="tx1"/>
                </a:solidFill>
              </a:rPr>
              <a:t>The competition is won by an athlete with a stable mental level, able to mobilize to achieve optimal </a:t>
            </a:r>
            <a:r>
              <a:rPr lang="en-US" sz="2800" dirty="0" smtClean="0">
                <a:solidFill>
                  <a:schemeClr val="tx1"/>
                </a:solidFill>
              </a:rPr>
              <a:t>results</a:t>
            </a:r>
          </a:p>
          <a:p>
            <a:pPr algn="just"/>
            <a:r>
              <a:rPr lang="en-US" sz="2800" dirty="0">
                <a:solidFill>
                  <a:schemeClr val="tx1"/>
                </a:solidFill>
              </a:rPr>
              <a:t>In difficult conditions of sports struggle all the psychophysical qualities of an athlete manifest themselves which characterizes him as a person. This dictates the need for psychotherapy, </a:t>
            </a:r>
            <a:r>
              <a:rPr lang="en-US" sz="2800" dirty="0" err="1">
                <a:solidFill>
                  <a:schemeClr val="tx1"/>
                </a:solidFill>
              </a:rPr>
              <a:t>psychoprophylaxis</a:t>
            </a:r>
            <a:r>
              <a:rPr lang="en-US" sz="2800" dirty="0">
                <a:solidFill>
                  <a:schemeClr val="tx1"/>
                </a:solidFill>
              </a:rPr>
              <a:t>, and </a:t>
            </a:r>
            <a:r>
              <a:rPr lang="en-US" sz="2800" dirty="0" err="1">
                <a:solidFill>
                  <a:schemeClr val="tx1"/>
                </a:solidFill>
              </a:rPr>
              <a:t>psychohygiene</a:t>
            </a:r>
            <a:r>
              <a:rPr lang="en-US" sz="2800" dirty="0">
                <a:solidFill>
                  <a:schemeClr val="tx1"/>
                </a:solidFill>
              </a:rPr>
              <a:t> with </a:t>
            </a:r>
            <a:r>
              <a:rPr lang="en-US" sz="2800" dirty="0" smtClean="0">
                <a:solidFill>
                  <a:schemeClr val="tx1"/>
                </a:solidFill>
              </a:rPr>
              <a:t>athletes</a:t>
            </a:r>
          </a:p>
          <a:p>
            <a:pPr algn="just"/>
            <a:endParaRPr lang="ru-RU" sz="2800" dirty="0">
              <a:solidFill>
                <a:schemeClr val="tx1"/>
              </a:solidFill>
            </a:endParaRPr>
          </a:p>
        </p:txBody>
      </p:sp>
    </p:spTree>
    <p:extLst>
      <p:ext uri="{BB962C8B-B14F-4D97-AF65-F5344CB8AC3E}">
        <p14:creationId xmlns:p14="http://schemas.microsoft.com/office/powerpoint/2010/main" val="311219138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r>
              <a:rPr lang="en-US" dirty="0"/>
              <a:t>Autogenic training</a:t>
            </a:r>
            <a:endParaRPr lang="ru-RU" dirty="0"/>
          </a:p>
        </p:txBody>
      </p:sp>
      <p:sp>
        <p:nvSpPr>
          <p:cNvPr id="4" name="Объект 3"/>
          <p:cNvSpPr>
            <a:spLocks noGrp="1"/>
          </p:cNvSpPr>
          <p:nvPr>
            <p:ph sz="quarter" idx="13"/>
          </p:nvPr>
        </p:nvSpPr>
        <p:spPr>
          <a:xfrm>
            <a:off x="251520" y="1484784"/>
            <a:ext cx="8712968" cy="5184576"/>
          </a:xfrm>
        </p:spPr>
        <p:txBody>
          <a:bodyPr>
            <a:normAutofit/>
          </a:bodyPr>
          <a:lstStyle/>
          <a:p>
            <a:pPr algn="just"/>
            <a:r>
              <a:rPr lang="en-US" sz="2800" dirty="0">
                <a:solidFill>
                  <a:schemeClr val="tx1"/>
                </a:solidFill>
              </a:rPr>
              <a:t>Autogenic </a:t>
            </a:r>
            <a:r>
              <a:rPr lang="en-US" sz="2800" dirty="0" err="1">
                <a:solidFill>
                  <a:schemeClr val="tx1"/>
                </a:solidFill>
              </a:rPr>
              <a:t>psychomuscular</a:t>
            </a:r>
            <a:r>
              <a:rPr lang="en-US" sz="2800" dirty="0">
                <a:solidFill>
                  <a:schemeClr val="tx1"/>
                </a:solidFill>
              </a:rPr>
              <a:t> training aims to teach an athlete to consciously correct some automatic processes in the body. It can be used for the purpose of recovery before performing in competitions, in breaks between races, as well as after competitions and training sessions.</a:t>
            </a:r>
            <a:endParaRPr lang="ru-RU" sz="2800" dirty="0">
              <a:solidFill>
                <a:schemeClr val="tx1"/>
              </a:solidFill>
            </a:endParaRPr>
          </a:p>
        </p:txBody>
      </p:sp>
    </p:spTree>
    <p:extLst>
      <p:ext uri="{BB962C8B-B14F-4D97-AF65-F5344CB8AC3E}">
        <p14:creationId xmlns:p14="http://schemas.microsoft.com/office/powerpoint/2010/main" val="15129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pPr>
              <a:lnSpc>
                <a:spcPts val="3500"/>
              </a:lnSpc>
            </a:pPr>
            <a:r>
              <a:rPr lang="en-US" sz="3600" dirty="0" smtClean="0"/>
              <a:t>Physiological </a:t>
            </a:r>
            <a:r>
              <a:rPr lang="en-US" sz="3600" dirty="0"/>
              <a:t>foundations of autogenic training</a:t>
            </a:r>
            <a:endParaRPr lang="ru-RU" sz="3600" dirty="0"/>
          </a:p>
        </p:txBody>
      </p:sp>
      <p:sp>
        <p:nvSpPr>
          <p:cNvPr id="4" name="Объект 3"/>
          <p:cNvSpPr>
            <a:spLocks noGrp="1"/>
          </p:cNvSpPr>
          <p:nvPr>
            <p:ph sz="quarter" idx="13"/>
          </p:nvPr>
        </p:nvSpPr>
        <p:spPr>
          <a:xfrm>
            <a:off x="395536" y="1124744"/>
            <a:ext cx="8526720" cy="5328592"/>
          </a:xfrm>
        </p:spPr>
        <p:txBody>
          <a:bodyPr/>
          <a:lstStyle/>
          <a:p>
            <a:pPr algn="just"/>
            <a:r>
              <a:rPr lang="en-US" dirty="0">
                <a:solidFill>
                  <a:schemeClr val="tx1"/>
                </a:solidFill>
              </a:rPr>
              <a:t>There is a two-way connection between the brain and the </a:t>
            </a:r>
            <a:r>
              <a:rPr lang="en-US" dirty="0" smtClean="0">
                <a:solidFill>
                  <a:schemeClr val="tx1"/>
                </a:solidFill>
              </a:rPr>
              <a:t>muscles</a:t>
            </a:r>
            <a:r>
              <a:rPr lang="ru-RU" dirty="0" smtClean="0">
                <a:solidFill>
                  <a:schemeClr val="tx1"/>
                </a:solidFill>
              </a:rPr>
              <a:t>; </a:t>
            </a:r>
            <a:r>
              <a:rPr lang="en-US" dirty="0">
                <a:solidFill>
                  <a:schemeClr val="tx1"/>
                </a:solidFill>
              </a:rPr>
              <a:t>with the help of impulses coming from the brain to the muscles, the muscles are controlled, and the impulses coming from the muscle to the brain give the brain information about its physiological state, readiness to do work and are at the same time brain </a:t>
            </a:r>
            <a:r>
              <a:rPr lang="en-US" dirty="0" smtClean="0">
                <a:solidFill>
                  <a:schemeClr val="tx1"/>
                </a:solidFill>
              </a:rPr>
              <a:t>stimulators</a:t>
            </a:r>
            <a:endParaRPr lang="ru-RU" dirty="0" smtClean="0">
              <a:solidFill>
                <a:schemeClr val="tx1"/>
              </a:solidFill>
            </a:endParaRPr>
          </a:p>
          <a:p>
            <a:pPr algn="just"/>
            <a:r>
              <a:rPr lang="en-US" dirty="0">
                <a:solidFill>
                  <a:schemeClr val="tx1"/>
                </a:solidFill>
              </a:rPr>
              <a:t>When the muscles are in a calm state and relaxed, there are few impulses from the muscles to the brain a sleepy state comes and then sleep. This physiological feature is used in </a:t>
            </a:r>
            <a:r>
              <a:rPr lang="en-US" dirty="0" err="1">
                <a:solidFill>
                  <a:schemeClr val="tx1"/>
                </a:solidFill>
              </a:rPr>
              <a:t>psychomuscular</a:t>
            </a:r>
            <a:r>
              <a:rPr lang="en-US" dirty="0">
                <a:solidFill>
                  <a:schemeClr val="tx1"/>
                </a:solidFill>
              </a:rPr>
              <a:t> training to consciously achieve a sleepy state.</a:t>
            </a:r>
            <a:endParaRPr lang="ru-RU" dirty="0">
              <a:solidFill>
                <a:schemeClr val="tx1"/>
              </a:solidFill>
            </a:endParaRPr>
          </a:p>
        </p:txBody>
      </p:sp>
    </p:spTree>
    <p:extLst>
      <p:ext uri="{BB962C8B-B14F-4D97-AF65-F5344CB8AC3E}">
        <p14:creationId xmlns:p14="http://schemas.microsoft.com/office/powerpoint/2010/main" val="377942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ts val="3700"/>
              </a:lnSpc>
            </a:pPr>
            <a:r>
              <a:rPr lang="en-US" sz="4000" dirty="0"/>
              <a:t>Psychological effects of autogenic training</a:t>
            </a:r>
            <a:endParaRPr lang="ru-RU" sz="4000" dirty="0"/>
          </a:p>
        </p:txBody>
      </p:sp>
      <p:sp>
        <p:nvSpPr>
          <p:cNvPr id="3" name="Объект 2"/>
          <p:cNvSpPr>
            <a:spLocks noGrp="1"/>
          </p:cNvSpPr>
          <p:nvPr>
            <p:ph sz="half" idx="2"/>
          </p:nvPr>
        </p:nvSpPr>
        <p:spPr>
          <a:xfrm>
            <a:off x="179512" y="1124744"/>
            <a:ext cx="8856984" cy="5733256"/>
          </a:xfrm>
        </p:spPr>
        <p:txBody>
          <a:bodyPr>
            <a:normAutofit lnSpcReduction="10000"/>
          </a:bodyPr>
          <a:lstStyle/>
          <a:p>
            <a:pPr marL="0" indent="0">
              <a:buNone/>
            </a:pPr>
            <a:r>
              <a:rPr lang="en-US" dirty="0"/>
              <a:t>A</a:t>
            </a:r>
            <a:r>
              <a:rPr lang="en-US" dirty="0" smtClean="0"/>
              <a:t>utogenic </a:t>
            </a:r>
            <a:r>
              <a:rPr lang="en-US" dirty="0"/>
              <a:t>training increases the speed of sensorimotor </a:t>
            </a:r>
            <a:r>
              <a:rPr lang="en-US" dirty="0" smtClean="0"/>
              <a:t>regulation</a:t>
            </a:r>
            <a:endParaRPr lang="en-US" dirty="0"/>
          </a:p>
          <a:p>
            <a:r>
              <a:rPr lang="en-US" dirty="0" smtClean="0"/>
              <a:t>contributes </a:t>
            </a:r>
            <a:r>
              <a:rPr lang="en-US" dirty="0"/>
              <a:t>to concentration of attention and increases emotional </a:t>
            </a:r>
            <a:r>
              <a:rPr lang="en-US" dirty="0" smtClean="0"/>
              <a:t>stability</a:t>
            </a:r>
          </a:p>
          <a:p>
            <a:r>
              <a:rPr lang="en-US" dirty="0" smtClean="0"/>
              <a:t> </a:t>
            </a:r>
            <a:r>
              <a:rPr lang="en-US" dirty="0"/>
              <a:t>stabilization of mood and behavioral reactions</a:t>
            </a:r>
            <a:r>
              <a:rPr lang="en-US" dirty="0" smtClean="0"/>
              <a:t>,</a:t>
            </a:r>
          </a:p>
          <a:p>
            <a:r>
              <a:rPr lang="en-US" dirty="0" smtClean="0"/>
              <a:t>normalization </a:t>
            </a:r>
            <a:r>
              <a:rPr lang="en-US" dirty="0"/>
              <a:t>of sleep</a:t>
            </a:r>
            <a:r>
              <a:rPr lang="en-US" dirty="0" smtClean="0"/>
              <a:t>,</a:t>
            </a:r>
          </a:p>
          <a:p>
            <a:r>
              <a:rPr lang="en-US" dirty="0" smtClean="0"/>
              <a:t>reduction </a:t>
            </a:r>
            <a:r>
              <a:rPr lang="en-US" dirty="0"/>
              <a:t>of anxiety, internal tension</a:t>
            </a:r>
            <a:r>
              <a:rPr lang="en-US" dirty="0" smtClean="0"/>
              <a:t>,</a:t>
            </a:r>
          </a:p>
          <a:p>
            <a:r>
              <a:rPr lang="en-US" dirty="0" smtClean="0"/>
              <a:t>development </a:t>
            </a:r>
            <a:r>
              <a:rPr lang="en-US" dirty="0"/>
              <a:t>of </a:t>
            </a:r>
            <a:r>
              <a:rPr lang="en-US" dirty="0" smtClean="0"/>
              <a:t>self-confidence </a:t>
            </a:r>
          </a:p>
          <a:p>
            <a:r>
              <a:rPr lang="en-US" dirty="0" smtClean="0"/>
              <a:t>improvement </a:t>
            </a:r>
            <a:r>
              <a:rPr lang="en-US" dirty="0"/>
              <a:t>of social adaptation and </a:t>
            </a:r>
            <a:r>
              <a:rPr lang="en-US" dirty="0" smtClean="0"/>
              <a:t>sociability</a:t>
            </a:r>
          </a:p>
          <a:p>
            <a:r>
              <a:rPr lang="en-US" dirty="0"/>
              <a:t>increases the ability to psychophysiological mobilization of the reserve abilities of the individual and the human </a:t>
            </a:r>
            <a:r>
              <a:rPr lang="en-US" dirty="0" smtClean="0"/>
              <a:t>body</a:t>
            </a:r>
          </a:p>
          <a:p>
            <a:r>
              <a:rPr lang="en-US" dirty="0" smtClean="0"/>
              <a:t>short-term </a:t>
            </a:r>
            <a:r>
              <a:rPr lang="en-US" dirty="0"/>
              <a:t>rest in autogenic relaxation leads to rapid recovery of forces and reduces the development </a:t>
            </a:r>
            <a:r>
              <a:rPr lang="en-US" dirty="0" smtClean="0"/>
              <a:t>of fatigue</a:t>
            </a:r>
            <a:endParaRPr lang="ru-RU" dirty="0"/>
          </a:p>
        </p:txBody>
      </p:sp>
    </p:spTree>
    <p:extLst>
      <p:ext uri="{BB962C8B-B14F-4D97-AF65-F5344CB8AC3E}">
        <p14:creationId xmlns:p14="http://schemas.microsoft.com/office/powerpoint/2010/main" val="6897112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sz="4000" dirty="0"/>
              <a:t>Mental self-regulation</a:t>
            </a:r>
            <a:endParaRPr lang="ru-RU" sz="4000" dirty="0"/>
          </a:p>
        </p:txBody>
      </p:sp>
      <p:sp>
        <p:nvSpPr>
          <p:cNvPr id="4" name="Объект 3"/>
          <p:cNvSpPr>
            <a:spLocks noGrp="1"/>
          </p:cNvSpPr>
          <p:nvPr>
            <p:ph sz="quarter" idx="13"/>
          </p:nvPr>
        </p:nvSpPr>
        <p:spPr>
          <a:xfrm>
            <a:off x="365760" y="836712"/>
            <a:ext cx="8598728" cy="5904656"/>
          </a:xfrm>
        </p:spPr>
        <p:txBody>
          <a:bodyPr/>
          <a:lstStyle/>
          <a:p>
            <a:pPr algn="just"/>
            <a:r>
              <a:rPr lang="en-US" dirty="0">
                <a:solidFill>
                  <a:schemeClr val="tx1"/>
                </a:solidFill>
              </a:rPr>
              <a:t>Mental self-regulation is the influence of a person on himself with the help of words and their corresponding mental images. It has long been known that a expressed emotional experience of joy or fear changes the pulse, blood pressure, skin color, </a:t>
            </a:r>
            <a:r>
              <a:rPr lang="en-US" dirty="0" smtClean="0">
                <a:solidFill>
                  <a:schemeClr val="tx1"/>
                </a:solidFill>
              </a:rPr>
              <a:t>sweating</a:t>
            </a:r>
            <a:endParaRPr lang="en-US" dirty="0">
              <a:solidFill>
                <a:schemeClr val="tx1"/>
              </a:solidFill>
            </a:endParaRPr>
          </a:p>
          <a:p>
            <a:pPr algn="just"/>
            <a:r>
              <a:rPr lang="en-US" dirty="0" smtClean="0">
                <a:solidFill>
                  <a:schemeClr val="tx1"/>
                </a:solidFill>
              </a:rPr>
              <a:t>Words</a:t>
            </a:r>
            <a:r>
              <a:rPr lang="en-US" dirty="0">
                <a:solidFill>
                  <a:schemeClr val="tx1"/>
                </a:solidFill>
              </a:rPr>
              <a:t>, speech, mental images conditionally reflexively have a positive or negative impact on the functional state of various organs and </a:t>
            </a:r>
            <a:r>
              <a:rPr lang="en-US" dirty="0" smtClean="0">
                <a:solidFill>
                  <a:schemeClr val="tx1"/>
                </a:solidFill>
              </a:rPr>
              <a:t>systems</a:t>
            </a:r>
          </a:p>
          <a:p>
            <a:pPr algn="just"/>
            <a:r>
              <a:rPr lang="en-US" dirty="0">
                <a:solidFill>
                  <a:schemeClr val="tx1"/>
                </a:solidFill>
              </a:rPr>
              <a:t>Among the methods to protect the mind of athletes from harmful influences and adjust it to overcome competitive difficulties, stressful conditions, mental self-regulation is in the first </a:t>
            </a:r>
            <a:r>
              <a:rPr lang="en-US" dirty="0" smtClean="0">
                <a:solidFill>
                  <a:schemeClr val="tx1"/>
                </a:solidFill>
              </a:rPr>
              <a:t>place</a:t>
            </a:r>
            <a:endParaRPr lang="ru-RU" dirty="0">
              <a:solidFill>
                <a:schemeClr val="tx1"/>
              </a:solidFill>
            </a:endParaRPr>
          </a:p>
        </p:txBody>
      </p:sp>
    </p:spTree>
    <p:extLst>
      <p:ext uri="{BB962C8B-B14F-4D97-AF65-F5344CB8AC3E}">
        <p14:creationId xmlns:p14="http://schemas.microsoft.com/office/powerpoint/2010/main" val="161678147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a:t>Mental self-regulation</a:t>
            </a:r>
            <a:endParaRPr lang="ru-RU" dirty="0"/>
          </a:p>
        </p:txBody>
      </p:sp>
      <p:sp>
        <p:nvSpPr>
          <p:cNvPr id="4" name="Объект 3"/>
          <p:cNvSpPr>
            <a:spLocks noGrp="1"/>
          </p:cNvSpPr>
          <p:nvPr>
            <p:ph sz="quarter" idx="13"/>
          </p:nvPr>
        </p:nvSpPr>
        <p:spPr>
          <a:xfrm>
            <a:off x="365760" y="1412776"/>
            <a:ext cx="8598728" cy="5184576"/>
          </a:xfrm>
        </p:spPr>
        <p:txBody>
          <a:bodyPr>
            <a:normAutofit/>
          </a:bodyPr>
          <a:lstStyle/>
          <a:p>
            <a:pPr algn="just"/>
            <a:r>
              <a:rPr lang="en-US" dirty="0">
                <a:solidFill>
                  <a:schemeClr val="tx1"/>
                </a:solidFill>
              </a:rPr>
              <a:t>In mental self-regulation, there are two directions - self-persuasion and auto-suggestion. It is considered that the basics of </a:t>
            </a:r>
            <a:r>
              <a:rPr lang="en-US" dirty="0" err="1">
                <a:solidFill>
                  <a:schemeClr val="tx1"/>
                </a:solidFill>
              </a:rPr>
              <a:t>psychomuscular</a:t>
            </a:r>
            <a:r>
              <a:rPr lang="en-US" dirty="0">
                <a:solidFill>
                  <a:schemeClr val="tx1"/>
                </a:solidFill>
              </a:rPr>
              <a:t> training can be mastered in 5-7 days if  you take classes seriously.</a:t>
            </a:r>
            <a:endParaRPr lang="en-US" dirty="0" smtClean="0">
              <a:solidFill>
                <a:schemeClr val="tx1"/>
              </a:solidFill>
            </a:endParaRPr>
          </a:p>
          <a:p>
            <a:pPr algn="just"/>
            <a:r>
              <a:rPr lang="en-US" dirty="0">
                <a:solidFill>
                  <a:schemeClr val="tx1"/>
                </a:solidFill>
              </a:rPr>
              <a:t>First, you need to be able to "dive" into a sleepy state, when the brain becomes hypersensitive to words and the mental image associated with </a:t>
            </a:r>
            <a:r>
              <a:rPr lang="en-US" dirty="0" smtClean="0">
                <a:solidFill>
                  <a:schemeClr val="tx1"/>
                </a:solidFill>
              </a:rPr>
              <a:t>them</a:t>
            </a:r>
            <a:endParaRPr lang="en-US" dirty="0">
              <a:solidFill>
                <a:schemeClr val="tx1"/>
              </a:solidFill>
            </a:endParaRPr>
          </a:p>
          <a:p>
            <a:pPr algn="just"/>
            <a:r>
              <a:rPr lang="en-US" dirty="0">
                <a:solidFill>
                  <a:schemeClr val="tx1"/>
                </a:solidFill>
              </a:rPr>
              <a:t>Secondly, you need to study how to focus your intense attention on what your thoughts are doing at the moment. During this period, the brain is disconnected from all outside </a:t>
            </a:r>
            <a:r>
              <a:rPr lang="en-US" dirty="0" smtClean="0">
                <a:solidFill>
                  <a:schemeClr val="tx1"/>
                </a:solidFill>
              </a:rPr>
              <a:t>influences</a:t>
            </a:r>
            <a:endParaRPr lang="ru-RU" dirty="0">
              <a:solidFill>
                <a:schemeClr val="tx1"/>
              </a:solidFill>
            </a:endParaRPr>
          </a:p>
        </p:txBody>
      </p:sp>
    </p:spTree>
    <p:extLst>
      <p:ext uri="{BB962C8B-B14F-4D97-AF65-F5344CB8AC3E}">
        <p14:creationId xmlns:p14="http://schemas.microsoft.com/office/powerpoint/2010/main" val="7643301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dirty="0"/>
              <a:t>Psychophysical training</a:t>
            </a:r>
          </a:p>
        </p:txBody>
      </p:sp>
      <p:sp>
        <p:nvSpPr>
          <p:cNvPr id="4" name="Объект 3"/>
          <p:cNvSpPr>
            <a:spLocks noGrp="1"/>
          </p:cNvSpPr>
          <p:nvPr>
            <p:ph sz="quarter" idx="13"/>
          </p:nvPr>
        </p:nvSpPr>
        <p:spPr>
          <a:xfrm>
            <a:off x="365760" y="764704"/>
            <a:ext cx="8670736" cy="5616624"/>
          </a:xfrm>
        </p:spPr>
        <p:txBody>
          <a:bodyPr>
            <a:normAutofit/>
          </a:bodyPr>
          <a:lstStyle/>
          <a:p>
            <a:pPr algn="just"/>
            <a:r>
              <a:rPr lang="en-US" b="1" dirty="0">
                <a:solidFill>
                  <a:schemeClr val="tx1"/>
                </a:solidFill>
              </a:rPr>
              <a:t>Psychophysical training </a:t>
            </a:r>
            <a:r>
              <a:rPr lang="en-US" dirty="0">
                <a:solidFill>
                  <a:schemeClr val="tx1"/>
                </a:solidFill>
              </a:rPr>
              <a:t>is a method of self-influence on the body by </a:t>
            </a:r>
            <a:r>
              <a:rPr lang="en-US" b="1" dirty="0">
                <a:solidFill>
                  <a:schemeClr val="tx1"/>
                </a:solidFill>
              </a:rPr>
              <a:t>changing muscle tone</a:t>
            </a:r>
            <a:r>
              <a:rPr lang="en-US" dirty="0">
                <a:solidFill>
                  <a:schemeClr val="tx1"/>
                </a:solidFill>
              </a:rPr>
              <a:t>, </a:t>
            </a:r>
            <a:r>
              <a:rPr lang="en-US" b="1" dirty="0">
                <a:solidFill>
                  <a:schemeClr val="tx1"/>
                </a:solidFill>
              </a:rPr>
              <a:t>controlled breathing</a:t>
            </a:r>
            <a:r>
              <a:rPr lang="en-US" dirty="0">
                <a:solidFill>
                  <a:schemeClr val="tx1"/>
                </a:solidFill>
              </a:rPr>
              <a:t>, </a:t>
            </a:r>
            <a:r>
              <a:rPr lang="en-US" b="1" dirty="0">
                <a:solidFill>
                  <a:schemeClr val="tx1"/>
                </a:solidFill>
              </a:rPr>
              <a:t>imaginative representation of the normal functioning of organs</a:t>
            </a:r>
            <a:r>
              <a:rPr lang="en-US" dirty="0">
                <a:solidFill>
                  <a:schemeClr val="tx1"/>
                </a:solidFill>
              </a:rPr>
              <a:t>, </a:t>
            </a:r>
            <a:r>
              <a:rPr lang="en-US" b="1" dirty="0">
                <a:solidFill>
                  <a:schemeClr val="tx1"/>
                </a:solidFill>
              </a:rPr>
              <a:t>verbal support</a:t>
            </a:r>
            <a:r>
              <a:rPr lang="en-US" dirty="0">
                <a:solidFill>
                  <a:schemeClr val="tx1"/>
                </a:solidFill>
              </a:rPr>
              <a:t> in order to increase psychophysical potential, education of active attention, will, memory development, formation of self-control and adequate response to </a:t>
            </a:r>
            <a:r>
              <a:rPr lang="en-US" dirty="0" smtClean="0">
                <a:solidFill>
                  <a:schemeClr val="tx1"/>
                </a:solidFill>
              </a:rPr>
              <a:t>irritations</a:t>
            </a:r>
          </a:p>
          <a:p>
            <a:pPr algn="just"/>
            <a:r>
              <a:rPr lang="en-US" dirty="0">
                <a:solidFill>
                  <a:schemeClr val="tx1"/>
                </a:solidFill>
              </a:rPr>
              <a:t>Training of emotional stability and adequate response to various everyday situations increases the body's resistance to stress and contributes to overall health improvement. Emotional activity is closely interrelated with the function of the cerebral cortex. This connection is carried out and reinforced under the influence of psychophysical </a:t>
            </a:r>
            <a:r>
              <a:rPr lang="en-US" dirty="0" smtClean="0">
                <a:solidFill>
                  <a:schemeClr val="tx1"/>
                </a:solidFill>
              </a:rPr>
              <a:t>training</a:t>
            </a:r>
            <a:endParaRPr lang="ru-RU" dirty="0">
              <a:solidFill>
                <a:schemeClr val="tx1"/>
              </a:solidFill>
            </a:endParaRPr>
          </a:p>
        </p:txBody>
      </p:sp>
    </p:spTree>
    <p:extLst>
      <p:ext uri="{BB962C8B-B14F-4D97-AF65-F5344CB8AC3E}">
        <p14:creationId xmlns:p14="http://schemas.microsoft.com/office/powerpoint/2010/main" val="336189680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r>
              <a:rPr lang="en-US" dirty="0"/>
              <a:t>Psychophysical training</a:t>
            </a:r>
            <a:endParaRPr lang="ru-RU" dirty="0"/>
          </a:p>
        </p:txBody>
      </p:sp>
      <p:sp>
        <p:nvSpPr>
          <p:cNvPr id="3" name="Объект 2"/>
          <p:cNvSpPr>
            <a:spLocks noGrp="1"/>
          </p:cNvSpPr>
          <p:nvPr>
            <p:ph sz="half" idx="2"/>
          </p:nvPr>
        </p:nvSpPr>
        <p:spPr>
          <a:xfrm>
            <a:off x="251520" y="1628800"/>
            <a:ext cx="8712968" cy="4896544"/>
          </a:xfrm>
        </p:spPr>
        <p:txBody>
          <a:bodyPr>
            <a:normAutofit/>
          </a:bodyPr>
          <a:lstStyle/>
          <a:p>
            <a:pPr algn="just"/>
            <a:r>
              <a:rPr lang="en-US" sz="2800" dirty="0">
                <a:solidFill>
                  <a:schemeClr val="tx1"/>
                </a:solidFill>
              </a:rPr>
              <a:t>The most important condition for mastering psychophysical training is the ability to regulate breathing processes, muscle tone and mental state. Special breathing exercises not only increase the body's resistance to oxygen deficiency, but also contribute to the balancing of nervous processes and increase the effectiveness of </a:t>
            </a:r>
            <a:r>
              <a:rPr lang="en-US" sz="2800" dirty="0" err="1">
                <a:solidFill>
                  <a:schemeClr val="tx1"/>
                </a:solidFill>
              </a:rPr>
              <a:t>ideomotor</a:t>
            </a:r>
            <a:r>
              <a:rPr lang="en-US" sz="2800" dirty="0">
                <a:solidFill>
                  <a:schemeClr val="tx1"/>
                </a:solidFill>
              </a:rPr>
              <a:t> acts</a:t>
            </a:r>
            <a:endParaRPr lang="ru-RU" sz="2800" dirty="0">
              <a:solidFill>
                <a:schemeClr val="tx1"/>
              </a:solidFill>
            </a:endParaRPr>
          </a:p>
        </p:txBody>
      </p:sp>
    </p:spTree>
    <p:extLst>
      <p:ext uri="{BB962C8B-B14F-4D97-AF65-F5344CB8AC3E}">
        <p14:creationId xmlns:p14="http://schemas.microsoft.com/office/powerpoint/2010/main" val="405439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a:t>Psychophysical training</a:t>
            </a:r>
            <a:endParaRPr lang="ru-RU" dirty="0"/>
          </a:p>
        </p:txBody>
      </p:sp>
      <p:sp>
        <p:nvSpPr>
          <p:cNvPr id="3" name="Объект 2"/>
          <p:cNvSpPr>
            <a:spLocks noGrp="1"/>
          </p:cNvSpPr>
          <p:nvPr>
            <p:ph sz="half" idx="2"/>
          </p:nvPr>
        </p:nvSpPr>
        <p:spPr>
          <a:xfrm>
            <a:off x="251520" y="1052736"/>
            <a:ext cx="8435280" cy="5256584"/>
          </a:xfrm>
        </p:spPr>
        <p:txBody>
          <a:bodyPr>
            <a:normAutofit/>
          </a:bodyPr>
          <a:lstStyle/>
          <a:p>
            <a:pPr algn="just"/>
            <a:r>
              <a:rPr lang="en-US" sz="2800" dirty="0">
                <a:solidFill>
                  <a:schemeClr val="tx1"/>
                </a:solidFill>
              </a:rPr>
              <a:t>Psychophysical training is a method of self-influence on the body by changing muscle tone, regulated breathing, imaginative representation of the normal functioning of organs, verbal reinforcement in order to increase psychophysical potential, education of active attention, will, memory development, formation of self-control and adequate response to </a:t>
            </a:r>
            <a:r>
              <a:rPr lang="en-US" sz="2800" dirty="0" smtClean="0">
                <a:solidFill>
                  <a:schemeClr val="tx1"/>
                </a:solidFill>
              </a:rPr>
              <a:t>irritants</a:t>
            </a:r>
            <a:endParaRPr lang="ru-RU" sz="2800" dirty="0">
              <a:solidFill>
                <a:schemeClr val="tx1"/>
              </a:solidFill>
            </a:endParaRPr>
          </a:p>
        </p:txBody>
      </p:sp>
    </p:spTree>
    <p:extLst>
      <p:ext uri="{BB962C8B-B14F-4D97-AF65-F5344CB8AC3E}">
        <p14:creationId xmlns:p14="http://schemas.microsoft.com/office/powerpoint/2010/main" val="160012213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a:t>Psychophysical training</a:t>
            </a:r>
            <a:endParaRPr lang="ru-RU" dirty="0"/>
          </a:p>
        </p:txBody>
      </p:sp>
      <p:sp>
        <p:nvSpPr>
          <p:cNvPr id="3" name="Объект 2"/>
          <p:cNvSpPr>
            <a:spLocks noGrp="1"/>
          </p:cNvSpPr>
          <p:nvPr>
            <p:ph sz="half" idx="2"/>
          </p:nvPr>
        </p:nvSpPr>
        <p:spPr>
          <a:xfrm>
            <a:off x="395536" y="980728"/>
            <a:ext cx="8291264" cy="5616624"/>
          </a:xfrm>
        </p:spPr>
        <p:txBody>
          <a:bodyPr>
            <a:normAutofit lnSpcReduction="10000"/>
          </a:bodyPr>
          <a:lstStyle/>
          <a:p>
            <a:pPr algn="just"/>
            <a:r>
              <a:rPr lang="en-US" dirty="0">
                <a:solidFill>
                  <a:schemeClr val="tx1"/>
                </a:solidFill>
              </a:rPr>
              <a:t>To acquire the simplest skills of mental self-regulation and restore psycho-emotional balance, according to our data, it is enough to practice 8-12 times a month according to the system of psychophysical training. Even a short course will help you find cheerfulness and a desire to regularly engage in physical </a:t>
            </a:r>
            <a:r>
              <a:rPr lang="en-US" dirty="0" smtClean="0">
                <a:solidFill>
                  <a:schemeClr val="tx1"/>
                </a:solidFill>
              </a:rPr>
              <a:t>culture</a:t>
            </a:r>
          </a:p>
          <a:p>
            <a:pPr algn="just"/>
            <a:endParaRPr lang="en-US" dirty="0" smtClean="0">
              <a:solidFill>
                <a:schemeClr val="tx1"/>
              </a:solidFill>
            </a:endParaRPr>
          </a:p>
          <a:p>
            <a:pPr algn="just"/>
            <a:r>
              <a:rPr lang="en-US" dirty="0" smtClean="0">
                <a:solidFill>
                  <a:schemeClr val="tx1"/>
                </a:solidFill>
              </a:rPr>
              <a:t>According </a:t>
            </a:r>
            <a:r>
              <a:rPr lang="en-US" dirty="0">
                <a:solidFill>
                  <a:schemeClr val="tx1"/>
                </a:solidFill>
              </a:rPr>
              <a:t>to the observations of the candidate of Medical Sciences N. P. </a:t>
            </a:r>
            <a:r>
              <a:rPr lang="en-US" dirty="0" err="1">
                <a:solidFill>
                  <a:schemeClr val="tx1"/>
                </a:solidFill>
              </a:rPr>
              <a:t>Narbut</a:t>
            </a:r>
            <a:r>
              <a:rPr lang="en-US" dirty="0">
                <a:solidFill>
                  <a:schemeClr val="tx1"/>
                </a:solidFill>
              </a:rPr>
              <a:t>, group sessions of psychophysical training give positive results. Students get the basic skills of self-control and regulation of body functions. The effect increases if psychophysical training is combined with taking mineral baths and a circular </a:t>
            </a:r>
            <a:r>
              <a:rPr lang="en-US" dirty="0" smtClean="0">
                <a:solidFill>
                  <a:schemeClr val="tx1"/>
                </a:solidFill>
              </a:rPr>
              <a:t>shower</a:t>
            </a:r>
            <a:endParaRPr lang="ru-RU" dirty="0">
              <a:solidFill>
                <a:schemeClr val="tx1"/>
              </a:solidFill>
            </a:endParaRPr>
          </a:p>
        </p:txBody>
      </p:sp>
    </p:spTree>
    <p:extLst>
      <p:ext uri="{BB962C8B-B14F-4D97-AF65-F5344CB8AC3E}">
        <p14:creationId xmlns:p14="http://schemas.microsoft.com/office/powerpoint/2010/main" val="96619874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dirty="0"/>
              <a:t>Psychophysical training</a:t>
            </a:r>
            <a:endParaRPr lang="ru-RU" dirty="0"/>
          </a:p>
        </p:txBody>
      </p:sp>
      <p:sp>
        <p:nvSpPr>
          <p:cNvPr id="4" name="Объект 3"/>
          <p:cNvSpPr>
            <a:spLocks noGrp="1"/>
          </p:cNvSpPr>
          <p:nvPr>
            <p:ph sz="quarter" idx="13"/>
          </p:nvPr>
        </p:nvSpPr>
        <p:spPr>
          <a:xfrm>
            <a:off x="107504" y="836712"/>
            <a:ext cx="8856984" cy="5760640"/>
          </a:xfrm>
        </p:spPr>
        <p:txBody>
          <a:bodyPr>
            <a:normAutofit lnSpcReduction="10000"/>
          </a:bodyPr>
          <a:lstStyle/>
          <a:p>
            <a:pPr algn="just"/>
            <a:r>
              <a:rPr lang="en-US" dirty="0">
                <a:solidFill>
                  <a:schemeClr val="tx1"/>
                </a:solidFill>
              </a:rPr>
              <a:t>The role of psychophysical training is especially great in the conditions of a sharp reduction in human motor </a:t>
            </a:r>
            <a:r>
              <a:rPr lang="en-US" dirty="0" smtClean="0">
                <a:solidFill>
                  <a:schemeClr val="tx1"/>
                </a:solidFill>
              </a:rPr>
              <a:t>activity). </a:t>
            </a:r>
            <a:r>
              <a:rPr lang="en-US" dirty="0">
                <a:solidFill>
                  <a:schemeClr val="tx1"/>
                </a:solidFill>
              </a:rPr>
              <a:t>Due to the lack of movement, the human body is influenced by disharmony of nervous and physical functions</a:t>
            </a:r>
            <a:r>
              <a:rPr lang="en-US" dirty="0" smtClean="0">
                <a:solidFill>
                  <a:schemeClr val="tx1"/>
                </a:solidFill>
              </a:rPr>
              <a:t>.</a:t>
            </a:r>
          </a:p>
          <a:p>
            <a:pPr algn="just"/>
            <a:r>
              <a:rPr lang="en-US" dirty="0" smtClean="0">
                <a:solidFill>
                  <a:schemeClr val="tx1"/>
                </a:solidFill>
              </a:rPr>
              <a:t>Training </a:t>
            </a:r>
            <a:r>
              <a:rPr lang="en-US" dirty="0">
                <a:solidFill>
                  <a:schemeClr val="tx1"/>
                </a:solidFill>
              </a:rPr>
              <a:t>of emotional stability and adequate response to various everyday situations increases the body's resistance to stress and contributes to overall health improvement. Emotional activity is closely interrelated with the function of the cerebral cortex. This connection is carried out and strengthened under the influence of psychophysical training. Such training makes it possible for the student not only to get rid of excessive nervous and physical tension for a while, but also creates the necessary prerequisites for passive-active rest to balance nervous </a:t>
            </a:r>
            <a:r>
              <a:rPr lang="en-US" dirty="0" smtClean="0">
                <a:solidFill>
                  <a:schemeClr val="tx1"/>
                </a:solidFill>
              </a:rPr>
              <a:t>processes</a:t>
            </a:r>
            <a:endParaRPr lang="ru-RU" dirty="0">
              <a:solidFill>
                <a:schemeClr val="tx1"/>
              </a:solidFill>
            </a:endParaRPr>
          </a:p>
        </p:txBody>
      </p:sp>
    </p:spTree>
    <p:extLst>
      <p:ext uri="{BB962C8B-B14F-4D97-AF65-F5344CB8AC3E}">
        <p14:creationId xmlns:p14="http://schemas.microsoft.com/office/powerpoint/2010/main" val="17525522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65760" y="260648"/>
            <a:ext cx="8526720" cy="6192688"/>
          </a:xfrm>
        </p:spPr>
        <p:txBody>
          <a:bodyPr>
            <a:normAutofit/>
          </a:bodyPr>
          <a:lstStyle/>
          <a:p>
            <a:pPr algn="just"/>
            <a:endParaRPr lang="en-US" sz="2800" dirty="0" smtClean="0">
              <a:solidFill>
                <a:schemeClr val="tx1"/>
              </a:solidFill>
            </a:endParaRPr>
          </a:p>
          <a:p>
            <a:pPr algn="just"/>
            <a:r>
              <a:rPr lang="en-US" sz="2800" dirty="0" smtClean="0">
                <a:solidFill>
                  <a:schemeClr val="tx1"/>
                </a:solidFill>
              </a:rPr>
              <a:t>Various </a:t>
            </a:r>
            <a:r>
              <a:rPr lang="en-US" sz="2800" dirty="0">
                <a:solidFill>
                  <a:schemeClr val="tx1"/>
                </a:solidFill>
              </a:rPr>
              <a:t>influences on the body through the mental sphere taking into account therapy, prevention, hygiene, are informative in character; signals carrying information are generated by the psyche directly or in directly. This differs these influences from other means, for example, </a:t>
            </a:r>
            <a:r>
              <a:rPr lang="en-US" sz="2800" dirty="0" smtClean="0">
                <a:solidFill>
                  <a:schemeClr val="tx1"/>
                </a:solidFill>
              </a:rPr>
              <a:t>pharmacological. </a:t>
            </a:r>
          </a:p>
          <a:p>
            <a:pPr algn="just"/>
            <a:r>
              <a:rPr lang="en-US" sz="2800" dirty="0">
                <a:solidFill>
                  <a:schemeClr val="tx1"/>
                </a:solidFill>
              </a:rPr>
              <a:t>Therefore, psychological means of recovery of working capacity after training and competitive loads have become widespread in recent years</a:t>
            </a:r>
            <a:endParaRPr lang="ru-RU" sz="2800" dirty="0">
              <a:solidFill>
                <a:schemeClr val="tx1"/>
              </a:solidFill>
            </a:endParaRPr>
          </a:p>
        </p:txBody>
      </p:sp>
    </p:spTree>
    <p:extLst>
      <p:ext uri="{BB962C8B-B14F-4D97-AF65-F5344CB8AC3E}">
        <p14:creationId xmlns:p14="http://schemas.microsoft.com/office/powerpoint/2010/main" val="287080709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052736"/>
          </a:xfrm>
        </p:spPr>
        <p:txBody>
          <a:bodyPr/>
          <a:lstStyle/>
          <a:p>
            <a:pPr>
              <a:lnSpc>
                <a:spcPts val="3800"/>
              </a:lnSpc>
            </a:pPr>
            <a:r>
              <a:rPr lang="en-US" sz="4800" dirty="0"/>
              <a:t>Basic principles of psychophysical </a:t>
            </a:r>
            <a:r>
              <a:rPr lang="en-US" sz="4800" dirty="0" smtClean="0"/>
              <a:t>training</a:t>
            </a:r>
            <a:endParaRPr lang="ru-RU" sz="4800" dirty="0"/>
          </a:p>
        </p:txBody>
      </p:sp>
      <p:sp>
        <p:nvSpPr>
          <p:cNvPr id="4" name="Объект 3"/>
          <p:cNvSpPr>
            <a:spLocks noGrp="1"/>
          </p:cNvSpPr>
          <p:nvPr>
            <p:ph sz="quarter" idx="13"/>
          </p:nvPr>
        </p:nvSpPr>
        <p:spPr>
          <a:xfrm>
            <a:off x="179512" y="1268760"/>
            <a:ext cx="8784976" cy="5589240"/>
          </a:xfrm>
        </p:spPr>
        <p:txBody>
          <a:bodyPr>
            <a:normAutofit lnSpcReduction="10000"/>
          </a:bodyPr>
          <a:lstStyle/>
          <a:p>
            <a:pPr algn="just"/>
            <a:r>
              <a:rPr lang="en-US" dirty="0">
                <a:solidFill>
                  <a:schemeClr val="tx1"/>
                </a:solidFill>
              </a:rPr>
              <a:t>The most important condition for mastering psychophysical training is the ability to regulate breathing processes, muscle tone and mental state. Special breathing exercises not only increase the body's resistance to oxygen deficiency, but also contribute to the balancing of nervous processes and increase the effectiveness of </a:t>
            </a:r>
            <a:r>
              <a:rPr lang="en-US" dirty="0" err="1" smtClean="0">
                <a:solidFill>
                  <a:schemeClr val="tx1"/>
                </a:solidFill>
              </a:rPr>
              <a:t>ideomotor</a:t>
            </a:r>
            <a:r>
              <a:rPr lang="en-US" dirty="0" smtClean="0">
                <a:solidFill>
                  <a:schemeClr val="tx1"/>
                </a:solidFill>
              </a:rPr>
              <a:t> acts</a:t>
            </a:r>
          </a:p>
          <a:p>
            <a:pPr algn="just"/>
            <a:r>
              <a:rPr lang="en-US" dirty="0">
                <a:solidFill>
                  <a:schemeClr val="tx1"/>
                </a:solidFill>
              </a:rPr>
              <a:t>The degree of muscle tension largely depends on the body's need for oxygen, and under the influence of muscle relaxation the flow of impulses from the receptors of muscles, cords and joints to the central nervous system decreases. Muscle relaxation increases the level of nervous processes. The transition from muscle tension to relaxation and back to tension promotes a kind of gymnastics of the nerve centers in particular the autonomic nervous system</a:t>
            </a:r>
            <a:endParaRPr lang="ru-RU" dirty="0">
              <a:solidFill>
                <a:schemeClr val="tx1"/>
              </a:solidFill>
            </a:endParaRPr>
          </a:p>
          <a:p>
            <a:pPr algn="just"/>
            <a:endParaRPr lang="en-US" dirty="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1812085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ts val="3800"/>
              </a:lnSpc>
            </a:pPr>
            <a:r>
              <a:rPr lang="en-US" sz="4800" dirty="0"/>
              <a:t>Basic principles of psychophysical training</a:t>
            </a:r>
            <a:endParaRPr lang="ru-RU" sz="4800" dirty="0"/>
          </a:p>
        </p:txBody>
      </p:sp>
      <p:sp>
        <p:nvSpPr>
          <p:cNvPr id="4" name="Объект 3"/>
          <p:cNvSpPr>
            <a:spLocks noGrp="1"/>
          </p:cNvSpPr>
          <p:nvPr>
            <p:ph sz="quarter" idx="13"/>
          </p:nvPr>
        </p:nvSpPr>
        <p:spPr>
          <a:xfrm>
            <a:off x="179512" y="1196752"/>
            <a:ext cx="8784976" cy="5328592"/>
          </a:xfrm>
        </p:spPr>
        <p:txBody>
          <a:bodyPr/>
          <a:lstStyle/>
          <a:p>
            <a:pPr algn="just"/>
            <a:r>
              <a:rPr lang="en-US" sz="2800" dirty="0">
                <a:solidFill>
                  <a:schemeClr val="tx1"/>
                </a:solidFill>
              </a:rPr>
              <a:t>The correct use of breathing exercises and optimal short-term breath delays after exhalation and sometimes at the height of inspiration increases the body's resistance to oxygen deficiency, which has a beneficial effect on the enzyme systems, blood supply to the heart and brain. The system of exercises  helps to regulate blood pressure, expand blood vessels and the capillary network, improve the supply of oxygen to the body, and balance nervous </a:t>
            </a:r>
            <a:r>
              <a:rPr lang="en-US" sz="2800" dirty="0" smtClean="0">
                <a:solidFill>
                  <a:schemeClr val="tx1"/>
                </a:solidFill>
              </a:rPr>
              <a:t>processes</a:t>
            </a:r>
          </a:p>
          <a:p>
            <a:pPr algn="just"/>
            <a:endParaRPr lang="ru-RU" dirty="0">
              <a:solidFill>
                <a:schemeClr val="tx1"/>
              </a:solidFill>
            </a:endParaRPr>
          </a:p>
          <a:p>
            <a:endParaRPr lang="ru-RU" dirty="0"/>
          </a:p>
        </p:txBody>
      </p:sp>
    </p:spTree>
    <p:extLst>
      <p:ext uri="{BB962C8B-B14F-4D97-AF65-F5344CB8AC3E}">
        <p14:creationId xmlns:p14="http://schemas.microsoft.com/office/powerpoint/2010/main" val="16441976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ts val="3800"/>
              </a:lnSpc>
            </a:pPr>
            <a:r>
              <a:rPr lang="en-US" sz="4800" dirty="0"/>
              <a:t>Basic principles of psychophysical training</a:t>
            </a:r>
            <a:endParaRPr lang="ru-RU" sz="4800" dirty="0"/>
          </a:p>
        </p:txBody>
      </p:sp>
      <p:sp>
        <p:nvSpPr>
          <p:cNvPr id="4" name="Объект 3"/>
          <p:cNvSpPr>
            <a:spLocks noGrp="1"/>
          </p:cNvSpPr>
          <p:nvPr>
            <p:ph sz="quarter" idx="13"/>
          </p:nvPr>
        </p:nvSpPr>
        <p:spPr>
          <a:xfrm>
            <a:off x="251520" y="1268760"/>
            <a:ext cx="8784976" cy="5400600"/>
          </a:xfrm>
        </p:spPr>
        <p:txBody>
          <a:bodyPr/>
          <a:lstStyle/>
          <a:p>
            <a:pPr algn="just"/>
            <a:r>
              <a:rPr lang="en-US" sz="2800" dirty="0">
                <a:solidFill>
                  <a:schemeClr val="tx1"/>
                </a:solidFill>
              </a:rPr>
              <a:t>Of great importance in psychophysical training is the reduction of pain syndrome, which is achieved by the use of self-massage performed by pressing fingers on biologically active points. These points match secondary changes in connective and muscular tissues caused by certain diseases. Self-massage of active points, as well as vibration caused by sound-motor exercises, contributes to the normalization of local tissue </a:t>
            </a:r>
            <a:r>
              <a:rPr lang="en-US" sz="2800" dirty="0" smtClean="0">
                <a:solidFill>
                  <a:schemeClr val="tx1"/>
                </a:solidFill>
              </a:rPr>
              <a:t>nutrition</a:t>
            </a:r>
          </a:p>
          <a:p>
            <a:pPr algn="just"/>
            <a:endParaRPr lang="ru-RU" dirty="0">
              <a:solidFill>
                <a:schemeClr val="tx1"/>
              </a:solidFill>
            </a:endParaRPr>
          </a:p>
        </p:txBody>
      </p:sp>
    </p:spTree>
    <p:extLst>
      <p:ext uri="{BB962C8B-B14F-4D97-AF65-F5344CB8AC3E}">
        <p14:creationId xmlns:p14="http://schemas.microsoft.com/office/powerpoint/2010/main" val="129575736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052736"/>
          </a:xfrm>
        </p:spPr>
        <p:txBody>
          <a:bodyPr/>
          <a:lstStyle/>
          <a:p>
            <a:pPr>
              <a:lnSpc>
                <a:spcPts val="3800"/>
              </a:lnSpc>
            </a:pPr>
            <a:r>
              <a:rPr lang="en-US" sz="4800" dirty="0"/>
              <a:t>Basic principles of psychophysical training</a:t>
            </a:r>
            <a:endParaRPr lang="ru-RU" sz="4800" dirty="0"/>
          </a:p>
        </p:txBody>
      </p:sp>
      <p:sp>
        <p:nvSpPr>
          <p:cNvPr id="4" name="Объект 3"/>
          <p:cNvSpPr>
            <a:spLocks noGrp="1"/>
          </p:cNvSpPr>
          <p:nvPr>
            <p:ph sz="quarter" idx="13"/>
          </p:nvPr>
        </p:nvSpPr>
        <p:spPr>
          <a:xfrm>
            <a:off x="179512" y="1268760"/>
            <a:ext cx="8712968" cy="4857720"/>
          </a:xfrm>
        </p:spPr>
        <p:txBody>
          <a:bodyPr>
            <a:noAutofit/>
          </a:bodyPr>
          <a:lstStyle/>
          <a:p>
            <a:pPr algn="just"/>
            <a:r>
              <a:rPr lang="en-US" sz="2800" dirty="0" smtClean="0">
                <a:solidFill>
                  <a:schemeClr val="tx1"/>
                </a:solidFill>
              </a:rPr>
              <a:t>The </a:t>
            </a:r>
            <a:r>
              <a:rPr lang="en-US" sz="2800" dirty="0">
                <a:solidFill>
                  <a:schemeClr val="tx1"/>
                </a:solidFill>
              </a:rPr>
              <a:t>combination of voluntary muscle activity and verbal persuasion in psychophysical training is more effective than isolated verbal auto-suggestion used in autogenic training. Mental tone is closely related to muscle tone. Consequently, there is a certain relationship between muscle activity and mental tone. It was found that respiratory and motor reactions weaken the state of anxiety. It is on this basis that the expediency of using psychophysical training in the complex treatment and prevention of neuroses is based</a:t>
            </a:r>
            <a:endParaRPr lang="ru-RU" sz="2800" dirty="0">
              <a:solidFill>
                <a:schemeClr val="tx1"/>
              </a:solidFill>
            </a:endParaRPr>
          </a:p>
        </p:txBody>
      </p:sp>
    </p:spTree>
    <p:extLst>
      <p:ext uri="{BB962C8B-B14F-4D97-AF65-F5344CB8AC3E}">
        <p14:creationId xmlns:p14="http://schemas.microsoft.com/office/powerpoint/2010/main" val="234089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lstStyle/>
          <a:p>
            <a:r>
              <a:rPr lang="en-US" dirty="0"/>
              <a:t>Basic principles of psychophysical training</a:t>
            </a:r>
            <a:endParaRPr lang="ru-RU" dirty="0"/>
          </a:p>
        </p:txBody>
      </p:sp>
      <p:sp>
        <p:nvSpPr>
          <p:cNvPr id="4" name="Объект 3"/>
          <p:cNvSpPr>
            <a:spLocks noGrp="1"/>
          </p:cNvSpPr>
          <p:nvPr>
            <p:ph sz="quarter" idx="13"/>
          </p:nvPr>
        </p:nvSpPr>
        <p:spPr>
          <a:xfrm>
            <a:off x="179512" y="1484784"/>
            <a:ext cx="8784976" cy="5112568"/>
          </a:xfrm>
        </p:spPr>
        <p:txBody>
          <a:bodyPr>
            <a:normAutofit lnSpcReduction="10000"/>
          </a:bodyPr>
          <a:lstStyle/>
          <a:p>
            <a:pPr marL="0" indent="0" algn="just">
              <a:buNone/>
            </a:pPr>
            <a:r>
              <a:rPr lang="en-US" dirty="0">
                <a:solidFill>
                  <a:schemeClr val="tx1"/>
                </a:solidFill>
              </a:rPr>
              <a:t>The leading principle here is the unity of the somatic and mental. The mind controls movements, and purposeful special exercises, affecting the central and autonomic nervous system, develop the skills necessary for stable behavior in unusual, sometimes extreme conditions at home and at work. It is this psychological approach that increases the effectiveness of physical education and physical therapy, as well as </a:t>
            </a:r>
            <a:r>
              <a:rPr lang="en-US" dirty="0" smtClean="0">
                <a:solidFill>
                  <a:schemeClr val="tx1"/>
                </a:solidFill>
              </a:rPr>
              <a:t>auto-training</a:t>
            </a:r>
          </a:p>
          <a:p>
            <a:pPr marL="0" indent="0" algn="just">
              <a:buNone/>
            </a:pPr>
            <a:r>
              <a:rPr lang="en-US" dirty="0">
                <a:solidFill>
                  <a:schemeClr val="tx1"/>
                </a:solidFill>
              </a:rPr>
              <a:t>in psychophysical training an important role is assigned to the psyche that is consciousness and emotions. Recall that consciousness is the highest form of reflection of objective reality unique to man. As the highest regulating function of the nervous system, consciousness stimulates the biorhythms of the brain and the human desire for harmonious development.</a:t>
            </a:r>
            <a:endParaRPr lang="en-US" dirty="0" smtClean="0">
              <a:solidFill>
                <a:schemeClr val="tx1"/>
              </a:solidFill>
            </a:endParaRPr>
          </a:p>
          <a:p>
            <a:pPr marL="0" indent="0" algn="just">
              <a:buNone/>
            </a:pPr>
            <a:endParaRPr lang="en-US" dirty="0" smtClean="0">
              <a:solidFill>
                <a:schemeClr val="tx1"/>
              </a:solidFill>
            </a:endParaRPr>
          </a:p>
          <a:p>
            <a:pPr marL="0" indent="0" algn="just">
              <a:buNone/>
            </a:pPr>
            <a:endParaRPr lang="ru-RU" dirty="0">
              <a:solidFill>
                <a:schemeClr val="tx1"/>
              </a:solidFill>
            </a:endParaRPr>
          </a:p>
        </p:txBody>
      </p:sp>
    </p:spTree>
    <p:extLst>
      <p:ext uri="{BB962C8B-B14F-4D97-AF65-F5344CB8AC3E}">
        <p14:creationId xmlns:p14="http://schemas.microsoft.com/office/powerpoint/2010/main" val="240189767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3800"/>
              </a:lnSpc>
            </a:pPr>
            <a:r>
              <a:rPr lang="en-US" sz="3600" dirty="0"/>
              <a:t>Recommendations for using the simplest methods of self-regulation</a:t>
            </a:r>
            <a:endParaRPr lang="ru-RU" sz="3600" dirty="0"/>
          </a:p>
        </p:txBody>
      </p:sp>
      <p:sp>
        <p:nvSpPr>
          <p:cNvPr id="4" name="Объект 3"/>
          <p:cNvSpPr>
            <a:spLocks noGrp="1"/>
          </p:cNvSpPr>
          <p:nvPr>
            <p:ph sz="quarter" idx="13"/>
          </p:nvPr>
        </p:nvSpPr>
        <p:spPr>
          <a:xfrm>
            <a:off x="179512" y="980728"/>
            <a:ext cx="8784976" cy="5688632"/>
          </a:xfrm>
        </p:spPr>
        <p:txBody>
          <a:bodyPr>
            <a:noAutofit/>
          </a:bodyPr>
          <a:lstStyle/>
          <a:p>
            <a:pPr algn="just"/>
            <a:r>
              <a:rPr lang="en-US" sz="2800" dirty="0" smtClean="0">
                <a:solidFill>
                  <a:schemeClr val="tx1"/>
                </a:solidFill>
              </a:rPr>
              <a:t>First</a:t>
            </a:r>
            <a:r>
              <a:rPr lang="en-US" sz="2800" dirty="0">
                <a:solidFill>
                  <a:schemeClr val="tx1"/>
                </a:solidFill>
              </a:rPr>
              <a:t>, you need to choose for yourself those that best suit your character and temperament, seem to be the most convenient for systematic use in training and competition </a:t>
            </a:r>
            <a:r>
              <a:rPr lang="en-US" sz="2800" dirty="0" smtClean="0">
                <a:solidFill>
                  <a:schemeClr val="tx1"/>
                </a:solidFill>
              </a:rPr>
              <a:t>conditions</a:t>
            </a:r>
            <a:endParaRPr lang="en-US" sz="2800" dirty="0">
              <a:solidFill>
                <a:schemeClr val="tx1"/>
              </a:solidFill>
            </a:endParaRPr>
          </a:p>
          <a:p>
            <a:pPr algn="just"/>
            <a:r>
              <a:rPr lang="en-US" sz="2800" dirty="0">
                <a:solidFill>
                  <a:schemeClr val="tx1"/>
                </a:solidFill>
              </a:rPr>
              <a:t>The selection criteria should be their own individual characteristics. In addition, it is necessary to take into account that the methods of self-regulation may differ in orientation. In one case, they will help to relieve nervous tension, relax, recover efficiency, in the other - they will contribute to mobilization, entry into a special mental state that is most adequate to competitive conditions</a:t>
            </a:r>
            <a:endParaRPr lang="ru-RU" sz="2800" dirty="0">
              <a:solidFill>
                <a:schemeClr val="tx1"/>
              </a:solidFill>
            </a:endParaRPr>
          </a:p>
        </p:txBody>
      </p:sp>
    </p:spTree>
    <p:extLst>
      <p:ext uri="{BB962C8B-B14F-4D97-AF65-F5344CB8AC3E}">
        <p14:creationId xmlns:p14="http://schemas.microsoft.com/office/powerpoint/2010/main" val="115746190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908720"/>
            <a:ext cx="9036496" cy="648072"/>
          </a:xfrm>
        </p:spPr>
        <p:txBody>
          <a:bodyPr/>
          <a:lstStyle/>
          <a:p>
            <a:pPr>
              <a:lnSpc>
                <a:spcPts val="3800"/>
              </a:lnSpc>
            </a:pPr>
            <a:r>
              <a:rPr lang="en-US" sz="3600" b="1" dirty="0">
                <a:effectLst/>
              </a:rPr>
              <a:t>Recommendations for using the simplest methods of self-regulation</a:t>
            </a:r>
            <a:r>
              <a:rPr lang="ru-RU" sz="4000" dirty="0">
                <a:effectLst/>
              </a:rPr>
              <a:t/>
            </a:r>
            <a:br>
              <a:rPr lang="ru-RU" sz="4000" dirty="0">
                <a:effectLst/>
              </a:rPr>
            </a:br>
            <a:endParaRPr lang="ru-RU" sz="4000" dirty="0"/>
          </a:p>
        </p:txBody>
      </p:sp>
      <p:sp>
        <p:nvSpPr>
          <p:cNvPr id="4" name="Объект 3"/>
          <p:cNvSpPr>
            <a:spLocks noGrp="1"/>
          </p:cNvSpPr>
          <p:nvPr>
            <p:ph sz="quarter" idx="13"/>
          </p:nvPr>
        </p:nvSpPr>
        <p:spPr>
          <a:xfrm>
            <a:off x="179512" y="980728"/>
            <a:ext cx="8712968" cy="5877272"/>
          </a:xfrm>
        </p:spPr>
        <p:txBody>
          <a:bodyPr/>
          <a:lstStyle/>
          <a:p>
            <a:pPr algn="just"/>
            <a:r>
              <a:rPr lang="en-US" dirty="0">
                <a:solidFill>
                  <a:schemeClr val="tx1"/>
                </a:solidFill>
              </a:rPr>
              <a:t>To restore working capacity, it is very important to be able to relax well eliminate unnecessary muscle tension and switch your </a:t>
            </a:r>
            <a:r>
              <a:rPr lang="en-US" dirty="0" smtClean="0">
                <a:solidFill>
                  <a:schemeClr val="tx1"/>
                </a:solidFill>
              </a:rPr>
              <a:t>attention to something neutral</a:t>
            </a:r>
          </a:p>
          <a:p>
            <a:pPr algn="just"/>
            <a:r>
              <a:rPr lang="en-US" dirty="0" smtClean="0">
                <a:solidFill>
                  <a:schemeClr val="tx1"/>
                </a:solidFill>
              </a:rPr>
              <a:t>As </a:t>
            </a:r>
            <a:r>
              <a:rPr lang="en-US" dirty="0">
                <a:solidFill>
                  <a:schemeClr val="tx1"/>
                </a:solidFill>
              </a:rPr>
              <a:t>voluntary relaxation is not always possible, calming breathing (exhalation is twice as long as inhalation) can be used as restorative methods. It is not necessary to force breathing, it should be natural, free. </a:t>
            </a:r>
            <a:endParaRPr lang="en-US" dirty="0" smtClean="0">
              <a:solidFill>
                <a:schemeClr val="tx1"/>
              </a:solidFill>
            </a:endParaRPr>
          </a:p>
          <a:p>
            <a:pPr algn="just"/>
            <a:r>
              <a:rPr lang="en-US" dirty="0" smtClean="0">
                <a:solidFill>
                  <a:schemeClr val="tx1"/>
                </a:solidFill>
              </a:rPr>
              <a:t>It </a:t>
            </a:r>
            <a:r>
              <a:rPr lang="en-US" dirty="0">
                <a:solidFill>
                  <a:schemeClr val="tx1"/>
                </a:solidFill>
              </a:rPr>
              <a:t>is good if these exercises are accompanied by specially selected music that calms, allows you to distract yourself. Pleasant rhythmic melodies performed at an average tempo are the most suitable. It is better if low-tonal soft sounds performed by soft-sounding instruments prevail.</a:t>
            </a:r>
            <a:endParaRPr lang="ru-RU" dirty="0">
              <a:solidFill>
                <a:schemeClr val="tx1"/>
              </a:solidFill>
            </a:endParaRPr>
          </a:p>
        </p:txBody>
      </p:sp>
    </p:spTree>
    <p:extLst>
      <p:ext uri="{BB962C8B-B14F-4D97-AF65-F5344CB8AC3E}">
        <p14:creationId xmlns:p14="http://schemas.microsoft.com/office/powerpoint/2010/main" val="7757448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24744"/>
          </a:xfrm>
        </p:spPr>
        <p:txBody>
          <a:bodyPr/>
          <a:lstStyle/>
          <a:p>
            <a:pPr>
              <a:lnSpc>
                <a:spcPts val="3800"/>
              </a:lnSpc>
            </a:pPr>
            <a:r>
              <a:rPr lang="en-US" sz="3600" b="1" dirty="0">
                <a:effectLst/>
              </a:rPr>
              <a:t>Recommendations for using the simplest methods of self-regulation</a:t>
            </a:r>
            <a:endParaRPr lang="ru-RU" sz="3600" dirty="0"/>
          </a:p>
        </p:txBody>
      </p:sp>
      <p:sp>
        <p:nvSpPr>
          <p:cNvPr id="4" name="Объект 3"/>
          <p:cNvSpPr>
            <a:spLocks noGrp="1"/>
          </p:cNvSpPr>
          <p:nvPr>
            <p:ph sz="quarter" idx="13"/>
          </p:nvPr>
        </p:nvSpPr>
        <p:spPr>
          <a:xfrm>
            <a:off x="251520" y="1124744"/>
            <a:ext cx="8640960" cy="5733256"/>
          </a:xfrm>
        </p:spPr>
        <p:txBody>
          <a:bodyPr>
            <a:normAutofit lnSpcReduction="10000"/>
          </a:bodyPr>
          <a:lstStyle/>
          <a:p>
            <a:pPr algn="just"/>
            <a:r>
              <a:rPr lang="en-US" dirty="0">
                <a:solidFill>
                  <a:schemeClr val="tx1"/>
                </a:solidFill>
              </a:rPr>
              <a:t>It is necessary to observe the condition of the face. It is not difficult to relax the facial muscles. It is important that this expression - the mask of relaxation - is maintained all the </a:t>
            </a:r>
            <a:r>
              <a:rPr lang="en-US" dirty="0" smtClean="0">
                <a:solidFill>
                  <a:schemeClr val="tx1"/>
                </a:solidFill>
              </a:rPr>
              <a:t>time</a:t>
            </a:r>
          </a:p>
          <a:p>
            <a:pPr algn="just"/>
            <a:r>
              <a:rPr lang="en-US" dirty="0">
                <a:solidFill>
                  <a:schemeClr val="tx1"/>
                </a:solidFill>
              </a:rPr>
              <a:t>The ability to imagine a situation of peace, mentally see yourself, remember in the woods, on the beach or in any other conditions when muscle relaxation and a sense of peace of mind were most marked, well complements the complex self-regulation aimed at recovering working </a:t>
            </a:r>
            <a:r>
              <a:rPr lang="en-US" dirty="0" smtClean="0">
                <a:solidFill>
                  <a:schemeClr val="tx1"/>
                </a:solidFill>
              </a:rPr>
              <a:t>capacity</a:t>
            </a:r>
          </a:p>
          <a:p>
            <a:pPr algn="just"/>
            <a:r>
              <a:rPr lang="en-US" dirty="0">
                <a:solidFill>
                  <a:schemeClr val="tx1"/>
                </a:solidFill>
              </a:rPr>
              <a:t>Another aspect of recovery is related to optimizing the process of falling asleep. At the same time, such a sequence of using techniques is recommended</a:t>
            </a:r>
            <a:r>
              <a:rPr lang="en-US" dirty="0" smtClean="0">
                <a:solidFill>
                  <a:schemeClr val="tx1"/>
                </a:solidFill>
              </a:rPr>
              <a:t>:</a:t>
            </a:r>
          </a:p>
          <a:p>
            <a:pPr marL="0" indent="0" algn="just">
              <a:buNone/>
            </a:pPr>
            <a:r>
              <a:rPr lang="en-US" dirty="0" smtClean="0">
                <a:solidFill>
                  <a:schemeClr val="tx1"/>
                </a:solidFill>
              </a:rPr>
              <a:t> </a:t>
            </a:r>
            <a:r>
              <a:rPr lang="en-US" dirty="0">
                <a:solidFill>
                  <a:schemeClr val="tx1"/>
                </a:solidFill>
              </a:rPr>
              <a:t>1) </a:t>
            </a:r>
            <a:r>
              <a:rPr lang="en-US" b="1" dirty="0">
                <a:solidFill>
                  <a:schemeClr val="tx1"/>
                </a:solidFill>
              </a:rPr>
              <a:t>calming breathing</a:t>
            </a:r>
            <a:r>
              <a:rPr lang="en-US" dirty="0">
                <a:solidFill>
                  <a:schemeClr val="tx1"/>
                </a:solidFill>
              </a:rPr>
              <a:t>, 2) </a:t>
            </a:r>
            <a:r>
              <a:rPr lang="en-US" b="1" dirty="0">
                <a:solidFill>
                  <a:schemeClr val="tx1"/>
                </a:solidFill>
              </a:rPr>
              <a:t>representation of the feeling of peace</a:t>
            </a:r>
            <a:r>
              <a:rPr lang="en-US" dirty="0">
                <a:solidFill>
                  <a:schemeClr val="tx1"/>
                </a:solidFill>
              </a:rPr>
              <a:t>, 3) </a:t>
            </a:r>
            <a:r>
              <a:rPr lang="en-US" b="1" dirty="0">
                <a:solidFill>
                  <a:schemeClr val="tx1"/>
                </a:solidFill>
              </a:rPr>
              <a:t>relaxation </a:t>
            </a:r>
            <a:r>
              <a:rPr lang="en-US" b="1" dirty="0" smtClean="0">
                <a:solidFill>
                  <a:schemeClr val="tx1"/>
                </a:solidFill>
              </a:rPr>
              <a:t>mask</a:t>
            </a:r>
            <a:endParaRPr lang="ru-RU" b="1" dirty="0">
              <a:solidFill>
                <a:schemeClr val="tx1"/>
              </a:solidFill>
            </a:endParaRPr>
          </a:p>
        </p:txBody>
      </p:sp>
    </p:spTree>
    <p:extLst>
      <p:ext uri="{BB962C8B-B14F-4D97-AF65-F5344CB8AC3E}">
        <p14:creationId xmlns:p14="http://schemas.microsoft.com/office/powerpoint/2010/main" val="187046557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sz="4800" dirty="0" err="1">
                <a:effectLst/>
              </a:rPr>
              <a:t>Ideomotor</a:t>
            </a:r>
            <a:r>
              <a:rPr lang="en-US" sz="4800" dirty="0">
                <a:effectLst/>
              </a:rPr>
              <a:t> training</a:t>
            </a:r>
            <a:endParaRPr lang="ru-RU" sz="4800" dirty="0"/>
          </a:p>
        </p:txBody>
      </p:sp>
      <p:sp>
        <p:nvSpPr>
          <p:cNvPr id="4" name="Объект 3"/>
          <p:cNvSpPr>
            <a:spLocks noGrp="1"/>
          </p:cNvSpPr>
          <p:nvPr>
            <p:ph sz="quarter" idx="13"/>
          </p:nvPr>
        </p:nvSpPr>
        <p:spPr>
          <a:xfrm>
            <a:off x="107504" y="836712"/>
            <a:ext cx="8856984" cy="5688632"/>
          </a:xfrm>
        </p:spPr>
        <p:txBody>
          <a:bodyPr/>
          <a:lstStyle/>
          <a:p>
            <a:pPr algn="just"/>
            <a:r>
              <a:rPr lang="en-US" dirty="0" err="1">
                <a:solidFill>
                  <a:schemeClr val="tx1"/>
                </a:solidFill>
              </a:rPr>
              <a:t>Ideomotor</a:t>
            </a:r>
            <a:r>
              <a:rPr lang="en-US" dirty="0">
                <a:solidFill>
                  <a:schemeClr val="tx1"/>
                </a:solidFill>
              </a:rPr>
              <a:t> training is the mental living of a situation with the reproduction in imagination of all muscular and dimensional feelings related to the actions of the </a:t>
            </a:r>
            <a:r>
              <a:rPr lang="en-US" dirty="0" smtClean="0">
                <a:solidFill>
                  <a:schemeClr val="tx1"/>
                </a:solidFill>
              </a:rPr>
              <a:t>body</a:t>
            </a:r>
          </a:p>
          <a:p>
            <a:pPr algn="just"/>
            <a:r>
              <a:rPr lang="en-US" dirty="0" err="1">
                <a:solidFill>
                  <a:schemeClr val="tx1"/>
                </a:solidFill>
              </a:rPr>
              <a:t>Ideomotor</a:t>
            </a:r>
            <a:r>
              <a:rPr lang="en-US" dirty="0">
                <a:solidFill>
                  <a:schemeClr val="tx1"/>
                </a:solidFill>
              </a:rPr>
              <a:t> training literally means "living in the imagination." As a technique, it is widely used in professional </a:t>
            </a:r>
            <a:r>
              <a:rPr lang="en-US" dirty="0" smtClean="0">
                <a:solidFill>
                  <a:schemeClr val="tx1"/>
                </a:solidFill>
              </a:rPr>
              <a:t>sports</a:t>
            </a:r>
          </a:p>
          <a:p>
            <a:pPr algn="just"/>
            <a:r>
              <a:rPr lang="en-US" dirty="0">
                <a:solidFill>
                  <a:schemeClr val="tx1"/>
                </a:solidFill>
              </a:rPr>
              <a:t>The main difference between </a:t>
            </a:r>
            <a:r>
              <a:rPr lang="en-US" dirty="0" err="1">
                <a:solidFill>
                  <a:schemeClr val="tx1"/>
                </a:solidFill>
              </a:rPr>
              <a:t>ideomotor</a:t>
            </a:r>
            <a:r>
              <a:rPr lang="en-US" dirty="0">
                <a:solidFill>
                  <a:schemeClr val="tx1"/>
                </a:solidFill>
              </a:rPr>
              <a:t> training and imagination is that during </a:t>
            </a:r>
            <a:r>
              <a:rPr lang="en-US" dirty="0" err="1">
                <a:solidFill>
                  <a:schemeClr val="tx1"/>
                </a:solidFill>
              </a:rPr>
              <a:t>ideomotor</a:t>
            </a:r>
            <a:r>
              <a:rPr lang="en-US" dirty="0">
                <a:solidFill>
                  <a:schemeClr val="tx1"/>
                </a:solidFill>
              </a:rPr>
              <a:t> training, a person lives what he is doing, reproduces all the feelings in his mind as if he is doing everything for </a:t>
            </a:r>
            <a:r>
              <a:rPr lang="en-US" dirty="0" smtClean="0">
                <a:solidFill>
                  <a:schemeClr val="tx1"/>
                </a:solidFill>
              </a:rPr>
              <a:t>real</a:t>
            </a:r>
          </a:p>
          <a:p>
            <a:pPr algn="just"/>
            <a:r>
              <a:rPr lang="en-US" dirty="0" err="1">
                <a:solidFill>
                  <a:schemeClr val="tx1"/>
                </a:solidFill>
              </a:rPr>
              <a:t>Ideomotor</a:t>
            </a:r>
            <a:r>
              <a:rPr lang="en-US" dirty="0">
                <a:solidFill>
                  <a:schemeClr val="tx1"/>
                </a:solidFill>
              </a:rPr>
              <a:t> training is the main method of self-programming of complex coordinated activities, as well as the main method of overcoming disharmonies and movement neuroses, unnecessary movements</a:t>
            </a:r>
            <a:endParaRPr lang="en-US" dirty="0" smtClean="0">
              <a:solidFill>
                <a:schemeClr val="tx1"/>
              </a:solidFill>
            </a:endParaRPr>
          </a:p>
          <a:p>
            <a:pPr algn="just"/>
            <a:endParaRPr lang="en-US" dirty="0" smtClean="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29836279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lstStyle/>
          <a:p>
            <a:r>
              <a:rPr lang="en-US" sz="4400" dirty="0" smtClean="0">
                <a:effectLst/>
              </a:rPr>
              <a:t>Example of </a:t>
            </a:r>
            <a:r>
              <a:rPr lang="en-US" sz="4400" dirty="0" err="1">
                <a:effectLst/>
              </a:rPr>
              <a:t>i</a:t>
            </a:r>
            <a:r>
              <a:rPr lang="en-US" sz="4400" dirty="0" err="1" smtClean="0">
                <a:effectLst/>
              </a:rPr>
              <a:t>deomotor</a:t>
            </a:r>
            <a:r>
              <a:rPr lang="en-US" sz="4400" dirty="0" smtClean="0">
                <a:effectLst/>
              </a:rPr>
              <a:t> </a:t>
            </a:r>
            <a:r>
              <a:rPr lang="en-US" sz="4400" dirty="0">
                <a:effectLst/>
              </a:rPr>
              <a:t>training</a:t>
            </a:r>
            <a:endParaRPr lang="ru-RU" sz="4400" dirty="0"/>
          </a:p>
        </p:txBody>
      </p:sp>
      <p:sp>
        <p:nvSpPr>
          <p:cNvPr id="4" name="Объект 3"/>
          <p:cNvSpPr>
            <a:spLocks noGrp="1"/>
          </p:cNvSpPr>
          <p:nvPr>
            <p:ph sz="quarter" idx="13"/>
          </p:nvPr>
        </p:nvSpPr>
        <p:spPr>
          <a:xfrm>
            <a:off x="251520" y="836712"/>
            <a:ext cx="8712968" cy="5760640"/>
          </a:xfrm>
        </p:spPr>
        <p:txBody>
          <a:bodyPr/>
          <a:lstStyle/>
          <a:p>
            <a:pPr algn="just"/>
            <a:r>
              <a:rPr lang="en-US" b="1" dirty="0" smtClean="0">
                <a:solidFill>
                  <a:schemeClr val="tx1"/>
                </a:solidFill>
              </a:rPr>
              <a:t>An </a:t>
            </a:r>
            <a:r>
              <a:rPr lang="en-US" b="1" dirty="0">
                <a:solidFill>
                  <a:schemeClr val="tx1"/>
                </a:solidFill>
              </a:rPr>
              <a:t>archer athlete who wants to significantly improve his results, sitting comfortably in an armchair, imagines how he approaches the arch, raises it, aims at the target and releases the </a:t>
            </a:r>
            <a:r>
              <a:rPr lang="en-US" b="1" dirty="0" smtClean="0">
                <a:solidFill>
                  <a:schemeClr val="tx1"/>
                </a:solidFill>
              </a:rPr>
              <a:t>arrow</a:t>
            </a:r>
            <a:endParaRPr lang="ru-RU" b="1" dirty="0">
              <a:solidFill>
                <a:schemeClr val="tx1"/>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420888"/>
            <a:ext cx="7344816" cy="4292121"/>
          </a:xfrm>
          <a:prstGeom prst="rect">
            <a:avLst/>
          </a:prstGeom>
          <a:ln>
            <a:noFill/>
          </a:ln>
          <a:effectLst>
            <a:softEdge rad="112500"/>
          </a:effectLst>
        </p:spPr>
      </p:pic>
    </p:spTree>
    <p:extLst>
      <p:ext uri="{BB962C8B-B14F-4D97-AF65-F5344CB8AC3E}">
        <p14:creationId xmlns:p14="http://schemas.microsoft.com/office/powerpoint/2010/main" val="222470222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712968" cy="1600200"/>
          </a:xfrm>
        </p:spPr>
        <p:txBody>
          <a:bodyPr/>
          <a:lstStyle/>
          <a:p>
            <a:r>
              <a:rPr lang="en-US" sz="3200" dirty="0"/>
              <a:t>With the help of psychological </a:t>
            </a:r>
            <a:r>
              <a:rPr lang="en-US" sz="3200" dirty="0" smtClean="0"/>
              <a:t>influences </a:t>
            </a:r>
            <a:r>
              <a:rPr lang="en-US" sz="3200" dirty="0"/>
              <a:t>it is possible to</a:t>
            </a:r>
            <a:endParaRPr lang="ru-RU" sz="3200" dirty="0"/>
          </a:p>
        </p:txBody>
      </p:sp>
      <p:sp>
        <p:nvSpPr>
          <p:cNvPr id="3" name="Объект 2"/>
          <p:cNvSpPr>
            <a:spLocks noGrp="1"/>
          </p:cNvSpPr>
          <p:nvPr>
            <p:ph sz="half" idx="2"/>
          </p:nvPr>
        </p:nvSpPr>
        <p:spPr>
          <a:xfrm>
            <a:off x="251520" y="1556792"/>
            <a:ext cx="8784976" cy="5040560"/>
          </a:xfrm>
        </p:spPr>
        <p:txBody>
          <a:bodyPr>
            <a:noAutofit/>
          </a:bodyPr>
          <a:lstStyle/>
          <a:p>
            <a:pPr marL="0" algn="just">
              <a:spcBef>
                <a:spcPts val="0"/>
              </a:spcBef>
            </a:pPr>
            <a:r>
              <a:rPr lang="en-US" sz="2800" dirty="0">
                <a:solidFill>
                  <a:schemeClr val="tx1"/>
                </a:solidFill>
              </a:rPr>
              <a:t>reduce the level of </a:t>
            </a:r>
            <a:r>
              <a:rPr lang="en-US" sz="2800" dirty="0" err="1">
                <a:solidFill>
                  <a:schemeClr val="tx1"/>
                </a:solidFill>
              </a:rPr>
              <a:t>neuropsychic</a:t>
            </a:r>
            <a:r>
              <a:rPr lang="en-US" sz="2800" dirty="0">
                <a:solidFill>
                  <a:schemeClr val="tx1"/>
                </a:solidFill>
              </a:rPr>
              <a:t> </a:t>
            </a:r>
            <a:r>
              <a:rPr lang="en-US" sz="2800" dirty="0" smtClean="0">
                <a:solidFill>
                  <a:schemeClr val="tx1"/>
                </a:solidFill>
              </a:rPr>
              <a:t>tension</a:t>
            </a:r>
          </a:p>
          <a:p>
            <a:pPr marL="0" algn="just">
              <a:spcBef>
                <a:spcPts val="0"/>
              </a:spcBef>
            </a:pPr>
            <a:r>
              <a:rPr lang="en-US" sz="2800" dirty="0">
                <a:solidFill>
                  <a:schemeClr val="tx1"/>
                </a:solidFill>
              </a:rPr>
              <a:t>eliminate the state of mental </a:t>
            </a:r>
            <a:r>
              <a:rPr lang="en-US" sz="2800" dirty="0" smtClean="0">
                <a:solidFill>
                  <a:schemeClr val="tx1"/>
                </a:solidFill>
              </a:rPr>
              <a:t>depression</a:t>
            </a:r>
          </a:p>
          <a:p>
            <a:pPr marL="0" algn="just">
              <a:spcBef>
                <a:spcPts val="0"/>
              </a:spcBef>
            </a:pPr>
            <a:r>
              <a:rPr lang="en-US" sz="2800" dirty="0">
                <a:solidFill>
                  <a:schemeClr val="tx1"/>
                </a:solidFill>
              </a:rPr>
              <a:t>faster restore the spent nervous </a:t>
            </a:r>
            <a:r>
              <a:rPr lang="en-US" sz="2800" dirty="0" smtClean="0">
                <a:solidFill>
                  <a:schemeClr val="tx1"/>
                </a:solidFill>
              </a:rPr>
              <a:t>energy</a:t>
            </a:r>
          </a:p>
          <a:p>
            <a:pPr marL="0" algn="just">
              <a:spcBef>
                <a:spcPts val="0"/>
              </a:spcBef>
            </a:pPr>
            <a:r>
              <a:rPr lang="en-US" sz="2800" dirty="0">
                <a:solidFill>
                  <a:schemeClr val="tx1"/>
                </a:solidFill>
              </a:rPr>
              <a:t> form a clear attitude to the effective implementation of training and competitive </a:t>
            </a:r>
            <a:r>
              <a:rPr lang="en-US" sz="2800" dirty="0" smtClean="0">
                <a:solidFill>
                  <a:schemeClr val="tx1"/>
                </a:solidFill>
              </a:rPr>
              <a:t>programs</a:t>
            </a:r>
          </a:p>
          <a:p>
            <a:pPr marL="0" algn="just">
              <a:spcBef>
                <a:spcPts val="0"/>
              </a:spcBef>
            </a:pPr>
            <a:r>
              <a:rPr lang="en-US" sz="2800" dirty="0">
                <a:solidFill>
                  <a:schemeClr val="tx1"/>
                </a:solidFill>
              </a:rPr>
              <a:t>bring the tension of the functional systems involved in the work to the limits of the individual norm and thereby have a significant impact on the acceleration of recovery processes in other organs and systems of the </a:t>
            </a:r>
            <a:r>
              <a:rPr lang="en-US" sz="2800" dirty="0" smtClean="0">
                <a:solidFill>
                  <a:schemeClr val="tx1"/>
                </a:solidFill>
              </a:rPr>
              <a:t>body</a:t>
            </a:r>
          </a:p>
          <a:p>
            <a:endParaRPr lang="ru-RU" sz="2800" dirty="0"/>
          </a:p>
        </p:txBody>
      </p:sp>
    </p:spTree>
    <p:extLst>
      <p:ext uri="{BB962C8B-B14F-4D97-AF65-F5344CB8AC3E}">
        <p14:creationId xmlns:p14="http://schemas.microsoft.com/office/powerpoint/2010/main" val="392164321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251520" y="908720"/>
            <a:ext cx="8640960" cy="5760640"/>
          </a:xfrm>
        </p:spPr>
        <p:txBody>
          <a:bodyPr>
            <a:normAutofit/>
          </a:bodyPr>
          <a:lstStyle/>
          <a:p>
            <a:pPr algn="just"/>
            <a:r>
              <a:rPr lang="en-US" dirty="0" err="1">
                <a:solidFill>
                  <a:schemeClr val="tx1"/>
                </a:solidFill>
              </a:rPr>
              <a:t>Psychomuscular</a:t>
            </a:r>
            <a:r>
              <a:rPr lang="en-US" dirty="0">
                <a:solidFill>
                  <a:schemeClr val="tx1"/>
                </a:solidFill>
              </a:rPr>
              <a:t> training is a method of mental autosuggestion, in which the work of the brain is focused mainly on "training representations</a:t>
            </a:r>
            <a:r>
              <a:rPr lang="en-US" dirty="0" smtClean="0">
                <a:solidFill>
                  <a:schemeClr val="tx1"/>
                </a:solidFill>
              </a:rPr>
              <a:t>"</a:t>
            </a:r>
          </a:p>
          <a:p>
            <a:pPr algn="just"/>
            <a:r>
              <a:rPr lang="en-US" dirty="0" smtClean="0">
                <a:solidFill>
                  <a:schemeClr val="tx1"/>
                </a:solidFill>
              </a:rPr>
              <a:t> </a:t>
            </a:r>
            <a:r>
              <a:rPr lang="en-US" dirty="0">
                <a:solidFill>
                  <a:schemeClr val="tx1"/>
                </a:solidFill>
              </a:rPr>
              <a:t>The main content of the method consists of formulas aimed at creating a state of reduced activity of various body systems. Against the background of this condition, relaxation exercises of individual muscle groups, activating and mobilizing exercises are repeatedly </a:t>
            </a:r>
            <a:r>
              <a:rPr lang="en-US" dirty="0" smtClean="0">
                <a:solidFill>
                  <a:schemeClr val="tx1"/>
                </a:solidFill>
              </a:rPr>
              <a:t>performed</a:t>
            </a:r>
          </a:p>
          <a:p>
            <a:pPr algn="just"/>
            <a:r>
              <a:rPr lang="en-US" dirty="0">
                <a:solidFill>
                  <a:schemeClr val="tx1"/>
                </a:solidFill>
              </a:rPr>
              <a:t>When choosing exercises, one should proceed from which muscle groups carry the largest and most often one-sided load. The performance of motor exercises is based on well-known physiological mechanisms that help relaxation. The physiological effect is amplified with the help of targeted </a:t>
            </a:r>
            <a:r>
              <a:rPr lang="en-US" dirty="0" err="1">
                <a:solidFill>
                  <a:schemeClr val="tx1"/>
                </a:solidFill>
              </a:rPr>
              <a:t>psychoregulatory</a:t>
            </a:r>
            <a:r>
              <a:rPr lang="en-US" dirty="0">
                <a:solidFill>
                  <a:schemeClr val="tx1"/>
                </a:solidFill>
              </a:rPr>
              <a:t> effects.</a:t>
            </a:r>
            <a:endParaRPr lang="en-US" dirty="0" smtClean="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18554178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179512" y="1700808"/>
            <a:ext cx="8856984" cy="4968552"/>
          </a:xfrm>
        </p:spPr>
        <p:txBody>
          <a:bodyPr/>
          <a:lstStyle/>
          <a:p>
            <a:pPr marL="0" indent="0" algn="ctr">
              <a:buNone/>
            </a:pPr>
            <a:r>
              <a:rPr lang="en-US" b="1" dirty="0">
                <a:solidFill>
                  <a:schemeClr val="tx1"/>
                </a:solidFill>
              </a:rPr>
              <a:t>The physiological mechanisms that help relaxation include</a:t>
            </a:r>
            <a:r>
              <a:rPr lang="en-US" b="1" dirty="0" smtClean="0">
                <a:solidFill>
                  <a:schemeClr val="tx1"/>
                </a:solidFill>
              </a:rPr>
              <a:t>:</a:t>
            </a:r>
          </a:p>
          <a:p>
            <a:r>
              <a:rPr lang="en-US" dirty="0" smtClean="0">
                <a:solidFill>
                  <a:schemeClr val="tx1"/>
                </a:solidFill>
              </a:rPr>
              <a:t>breathing</a:t>
            </a:r>
            <a:r>
              <a:rPr lang="en-US" dirty="0">
                <a:solidFill>
                  <a:schemeClr val="tx1"/>
                </a:solidFill>
              </a:rPr>
              <a:t>, namely the exhalation phase</a:t>
            </a:r>
            <a:r>
              <a:rPr lang="en-US" dirty="0" smtClean="0">
                <a:solidFill>
                  <a:schemeClr val="tx1"/>
                </a:solidFill>
              </a:rPr>
              <a:t>;</a:t>
            </a:r>
          </a:p>
          <a:p>
            <a:r>
              <a:rPr lang="en-US" dirty="0" smtClean="0">
                <a:solidFill>
                  <a:schemeClr val="tx1"/>
                </a:solidFill>
              </a:rPr>
              <a:t>closing </a:t>
            </a:r>
            <a:r>
              <a:rPr lang="en-US" dirty="0">
                <a:solidFill>
                  <a:schemeClr val="tx1"/>
                </a:solidFill>
              </a:rPr>
              <a:t>the eyes</a:t>
            </a:r>
            <a:r>
              <a:rPr lang="en-US" dirty="0" smtClean="0">
                <a:solidFill>
                  <a:schemeClr val="tx1"/>
                </a:solidFill>
              </a:rPr>
              <a:t>;</a:t>
            </a:r>
          </a:p>
          <a:p>
            <a:r>
              <a:rPr lang="en-US" dirty="0" smtClean="0">
                <a:solidFill>
                  <a:schemeClr val="tx1"/>
                </a:solidFill>
              </a:rPr>
              <a:t>"</a:t>
            </a:r>
            <a:r>
              <a:rPr lang="en-US" dirty="0">
                <a:solidFill>
                  <a:schemeClr val="tx1"/>
                </a:solidFill>
              </a:rPr>
              <a:t>rest" after </a:t>
            </a:r>
            <a:r>
              <a:rPr lang="en-US" dirty="0" smtClean="0">
                <a:solidFill>
                  <a:schemeClr val="tx1"/>
                </a:solidFill>
              </a:rPr>
              <a:t>the </a:t>
            </a:r>
            <a:r>
              <a:rPr lang="en-US" dirty="0">
                <a:solidFill>
                  <a:schemeClr val="tx1"/>
                </a:solidFill>
              </a:rPr>
              <a:t>maximum isometric </a:t>
            </a:r>
            <a:r>
              <a:rPr lang="en-US" dirty="0" smtClean="0">
                <a:solidFill>
                  <a:schemeClr val="tx1"/>
                </a:solidFill>
              </a:rPr>
              <a:t>contraction</a:t>
            </a:r>
          </a:p>
          <a:p>
            <a:endParaRPr lang="en-US" dirty="0" smtClean="0">
              <a:solidFill>
                <a:schemeClr val="tx1"/>
              </a:solidFill>
            </a:endParaRPr>
          </a:p>
          <a:p>
            <a:pPr marL="0" indent="0" algn="ctr">
              <a:buNone/>
            </a:pPr>
            <a:endParaRPr lang="ru-RU" b="1" dirty="0">
              <a:solidFill>
                <a:schemeClr val="tx1"/>
              </a:solidFill>
            </a:endParaRPr>
          </a:p>
        </p:txBody>
      </p:sp>
    </p:spTree>
    <p:extLst>
      <p:ext uri="{BB962C8B-B14F-4D97-AF65-F5344CB8AC3E}">
        <p14:creationId xmlns:p14="http://schemas.microsoft.com/office/powerpoint/2010/main" val="300569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365760" y="1052736"/>
            <a:ext cx="8382704" cy="5805264"/>
          </a:xfrm>
        </p:spPr>
        <p:txBody>
          <a:bodyPr/>
          <a:lstStyle/>
          <a:p>
            <a:pPr marL="0" indent="0" algn="ctr">
              <a:buNone/>
            </a:pPr>
            <a:r>
              <a:rPr lang="en-US" b="1" dirty="0">
                <a:solidFill>
                  <a:schemeClr val="tx1"/>
                </a:solidFill>
              </a:rPr>
              <a:t>The process of relaxation and further activation takes place in four stages</a:t>
            </a:r>
          </a:p>
          <a:p>
            <a:pPr algn="just"/>
            <a:r>
              <a:rPr lang="en-US" dirty="0">
                <a:solidFill>
                  <a:schemeClr val="tx1"/>
                </a:solidFill>
              </a:rPr>
              <a:t>The first stage is the general restructuring and harmonization of the state (affects the mental state, cardiovascular system and metabolism</a:t>
            </a:r>
            <a:r>
              <a:rPr lang="en-US" dirty="0" smtClean="0">
                <a:solidFill>
                  <a:schemeClr val="tx1"/>
                </a:solidFill>
              </a:rPr>
              <a:t>).</a:t>
            </a:r>
          </a:p>
          <a:p>
            <a:pPr marL="0" indent="0" algn="ctr">
              <a:buNone/>
            </a:pPr>
            <a:r>
              <a:rPr lang="en-US" b="1" dirty="0" smtClean="0">
                <a:solidFill>
                  <a:schemeClr val="tx1"/>
                </a:solidFill>
              </a:rPr>
              <a:t>Exercises </a:t>
            </a:r>
            <a:r>
              <a:rPr lang="en-US" b="1" dirty="0">
                <a:solidFill>
                  <a:schemeClr val="tx1"/>
                </a:solidFill>
              </a:rPr>
              <a:t>used: </a:t>
            </a:r>
            <a:r>
              <a:rPr lang="en-US" dirty="0">
                <a:solidFill>
                  <a:schemeClr val="tx1"/>
                </a:solidFill>
              </a:rPr>
              <a:t>relaxing running; </a:t>
            </a:r>
            <a:endParaRPr lang="en-US" dirty="0" smtClean="0">
              <a:solidFill>
                <a:schemeClr val="tx1"/>
              </a:solidFill>
            </a:endParaRPr>
          </a:p>
          <a:p>
            <a:pPr algn="just"/>
            <a:r>
              <a:rPr lang="en-US" dirty="0" smtClean="0">
                <a:solidFill>
                  <a:schemeClr val="tx1"/>
                </a:solidFill>
              </a:rPr>
              <a:t>in </a:t>
            </a:r>
            <a:r>
              <a:rPr lang="en-US" dirty="0">
                <a:solidFill>
                  <a:schemeClr val="tx1"/>
                </a:solidFill>
              </a:rPr>
              <a:t>the supine position, </a:t>
            </a:r>
            <a:r>
              <a:rPr lang="en-US" dirty="0" err="1">
                <a:solidFill>
                  <a:schemeClr val="tx1"/>
                </a:solidFill>
              </a:rPr>
              <a:t>relaxedly</a:t>
            </a:r>
            <a:r>
              <a:rPr lang="en-US" dirty="0">
                <a:solidFill>
                  <a:schemeClr val="tx1"/>
                </a:solidFill>
              </a:rPr>
              <a:t> shake your arms and legs, lifting them up; </a:t>
            </a:r>
            <a:endParaRPr lang="en-US" dirty="0" smtClean="0">
              <a:solidFill>
                <a:schemeClr val="tx1"/>
              </a:solidFill>
            </a:endParaRPr>
          </a:p>
          <a:p>
            <a:pPr algn="just"/>
            <a:r>
              <a:rPr lang="en-US" dirty="0" smtClean="0">
                <a:solidFill>
                  <a:schemeClr val="tx1"/>
                </a:solidFill>
              </a:rPr>
              <a:t>relaxed </a:t>
            </a:r>
            <a:r>
              <a:rPr lang="en-US" dirty="0">
                <a:solidFill>
                  <a:schemeClr val="tx1"/>
                </a:solidFill>
              </a:rPr>
              <a:t>swing with your arms with a wave-like movement of the body, rising from a low squat on your toes (4-8 times). </a:t>
            </a:r>
            <a:endParaRPr lang="en-US" dirty="0" smtClean="0">
              <a:solidFill>
                <a:schemeClr val="tx1"/>
              </a:solidFill>
            </a:endParaRPr>
          </a:p>
          <a:p>
            <a:pPr algn="just"/>
            <a:r>
              <a:rPr lang="en-US" dirty="0" smtClean="0">
                <a:solidFill>
                  <a:schemeClr val="tx1"/>
                </a:solidFill>
              </a:rPr>
              <a:t>Breathing</a:t>
            </a:r>
            <a:r>
              <a:rPr lang="en-US" dirty="0">
                <a:solidFill>
                  <a:schemeClr val="tx1"/>
                </a:solidFill>
              </a:rPr>
              <a:t>: rising, - deep breath, falling, - exhale. The exercise is accompanied by relaxing music (duration 2 min</a:t>
            </a:r>
            <a:r>
              <a:rPr lang="en-U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167932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251520" y="908720"/>
            <a:ext cx="8712968" cy="5760640"/>
          </a:xfrm>
        </p:spPr>
        <p:txBody>
          <a:bodyPr>
            <a:normAutofit/>
          </a:bodyPr>
          <a:lstStyle/>
          <a:p>
            <a:pPr marL="0" indent="0" algn="ctr">
              <a:buNone/>
            </a:pPr>
            <a:r>
              <a:rPr lang="en-US" sz="2800" b="1" dirty="0">
                <a:solidFill>
                  <a:schemeClr val="tx1"/>
                </a:solidFill>
              </a:rPr>
              <a:t>The second stage is targeted </a:t>
            </a:r>
            <a:r>
              <a:rPr lang="en-US" sz="2800" b="1" dirty="0" err="1">
                <a:solidFill>
                  <a:schemeClr val="tx1"/>
                </a:solidFill>
              </a:rPr>
              <a:t>psychomuscular</a:t>
            </a:r>
            <a:r>
              <a:rPr lang="en-US" sz="2800" b="1" dirty="0">
                <a:solidFill>
                  <a:schemeClr val="tx1"/>
                </a:solidFill>
              </a:rPr>
              <a:t> regulation. It occurs in three </a:t>
            </a:r>
            <a:r>
              <a:rPr lang="en-US" sz="2800" b="1" dirty="0" smtClean="0">
                <a:solidFill>
                  <a:schemeClr val="tx1"/>
                </a:solidFill>
              </a:rPr>
              <a:t>phases:</a:t>
            </a:r>
          </a:p>
          <a:p>
            <a:r>
              <a:rPr lang="en-US" sz="2800" dirty="0" smtClean="0">
                <a:solidFill>
                  <a:schemeClr val="tx1"/>
                </a:solidFill>
              </a:rPr>
              <a:t>Phase </a:t>
            </a:r>
            <a:r>
              <a:rPr lang="en-US" sz="2800" dirty="0">
                <a:solidFill>
                  <a:schemeClr val="tx1"/>
                </a:solidFill>
              </a:rPr>
              <a:t>1: isometric tension (duration 3-5 s) performed on inspiration</a:t>
            </a:r>
            <a:r>
              <a:rPr lang="en-US" sz="2800" dirty="0" smtClean="0">
                <a:solidFill>
                  <a:schemeClr val="tx1"/>
                </a:solidFill>
              </a:rPr>
              <a:t>;</a:t>
            </a:r>
          </a:p>
          <a:p>
            <a:r>
              <a:rPr lang="en-US" sz="2800" dirty="0" smtClean="0">
                <a:solidFill>
                  <a:schemeClr val="tx1"/>
                </a:solidFill>
              </a:rPr>
              <a:t>Phase </a:t>
            </a:r>
            <a:r>
              <a:rPr lang="en-US" sz="2800" dirty="0">
                <a:solidFill>
                  <a:schemeClr val="tx1"/>
                </a:solidFill>
              </a:rPr>
              <a:t>2: maximum stretching (duration 10 seconds), exhalation and calm inhalation</a:t>
            </a:r>
            <a:r>
              <a:rPr lang="en-US" sz="2800" dirty="0" smtClean="0">
                <a:solidFill>
                  <a:schemeClr val="tx1"/>
                </a:solidFill>
              </a:rPr>
              <a:t>;</a:t>
            </a:r>
          </a:p>
          <a:p>
            <a:r>
              <a:rPr lang="en-US" sz="2800" dirty="0" smtClean="0">
                <a:solidFill>
                  <a:schemeClr val="tx1"/>
                </a:solidFill>
              </a:rPr>
              <a:t>Phase </a:t>
            </a:r>
            <a:r>
              <a:rPr lang="en-US" sz="2800" dirty="0">
                <a:solidFill>
                  <a:schemeClr val="tx1"/>
                </a:solidFill>
              </a:rPr>
              <a:t>3: relaxation, accompanied by closing of the eyes and representations, the content of which promotes </a:t>
            </a:r>
            <a:r>
              <a:rPr lang="en-US" sz="2800" dirty="0" err="1" smtClean="0">
                <a:solidFill>
                  <a:schemeClr val="tx1"/>
                </a:solidFill>
              </a:rPr>
              <a:t>relaxtion</a:t>
            </a:r>
            <a:r>
              <a:rPr lang="en-US" sz="2800" dirty="0">
                <a:solidFill>
                  <a:schemeClr val="tx1"/>
                </a:solidFill>
              </a:rPr>
              <a:t>.</a:t>
            </a:r>
            <a:endParaRPr lang="ru-RU" sz="2800" dirty="0">
              <a:solidFill>
                <a:schemeClr val="tx1"/>
              </a:solidFill>
            </a:endParaRPr>
          </a:p>
        </p:txBody>
      </p:sp>
    </p:spTree>
    <p:extLst>
      <p:ext uri="{BB962C8B-B14F-4D97-AF65-F5344CB8AC3E}">
        <p14:creationId xmlns:p14="http://schemas.microsoft.com/office/powerpoint/2010/main" val="290485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251520" y="980728"/>
            <a:ext cx="8640960" cy="5616624"/>
          </a:xfrm>
        </p:spPr>
        <p:txBody>
          <a:bodyPr>
            <a:normAutofit/>
          </a:bodyPr>
          <a:lstStyle/>
          <a:p>
            <a:pPr algn="just"/>
            <a:r>
              <a:rPr lang="en-US" dirty="0" smtClean="0">
                <a:solidFill>
                  <a:schemeClr val="tx1"/>
                </a:solidFill>
              </a:rPr>
              <a:t>The </a:t>
            </a:r>
            <a:r>
              <a:rPr lang="en-US" dirty="0">
                <a:solidFill>
                  <a:schemeClr val="tx1"/>
                </a:solidFill>
              </a:rPr>
              <a:t>third stage is the general relaxation of the whole body. It takes place in accordance with the basic principles of self-regulation. In this </a:t>
            </a:r>
            <a:r>
              <a:rPr lang="en-US" dirty="0" smtClean="0">
                <a:solidFill>
                  <a:schemeClr val="tx1"/>
                </a:solidFill>
              </a:rPr>
              <a:t>case, autosuggestion </a:t>
            </a:r>
            <a:r>
              <a:rPr lang="en-US" dirty="0">
                <a:solidFill>
                  <a:schemeClr val="tx1"/>
                </a:solidFill>
              </a:rPr>
              <a:t>is performed with closed eyes</a:t>
            </a:r>
            <a:r>
              <a:rPr lang="en-US" dirty="0" smtClean="0">
                <a:solidFill>
                  <a:schemeClr val="tx1"/>
                </a:solidFill>
              </a:rPr>
              <a:t>.</a:t>
            </a:r>
          </a:p>
          <a:p>
            <a:pPr algn="just"/>
            <a:r>
              <a:rPr lang="en-US" dirty="0" smtClean="0">
                <a:solidFill>
                  <a:schemeClr val="tx1"/>
                </a:solidFill>
              </a:rPr>
              <a:t> </a:t>
            </a:r>
            <a:r>
              <a:rPr lang="en-US" dirty="0">
                <a:solidFill>
                  <a:schemeClr val="tx1"/>
                </a:solidFill>
              </a:rPr>
              <a:t>The following formulas are commonly used</a:t>
            </a:r>
            <a:r>
              <a:rPr lang="en-US" dirty="0" smtClean="0">
                <a:solidFill>
                  <a:schemeClr val="tx1"/>
                </a:solidFill>
              </a:rPr>
              <a:t>:</a:t>
            </a:r>
          </a:p>
          <a:p>
            <a:pPr algn="just"/>
            <a:r>
              <a:rPr lang="en-US" dirty="0" smtClean="0">
                <a:solidFill>
                  <a:schemeClr val="tx1"/>
                </a:solidFill>
              </a:rPr>
              <a:t>“The </a:t>
            </a:r>
            <a:r>
              <a:rPr lang="en-US" dirty="0">
                <a:solidFill>
                  <a:schemeClr val="tx1"/>
                </a:solidFill>
              </a:rPr>
              <a:t>body is filled with heaviness, nicely relaxed, all muscles are relaxed, breathing is even" (3 times</a:t>
            </a:r>
            <a:r>
              <a:rPr lang="en-US" dirty="0" smtClean="0">
                <a:solidFill>
                  <a:schemeClr val="tx1"/>
                </a:solidFill>
              </a:rPr>
              <a:t>);</a:t>
            </a:r>
          </a:p>
          <a:p>
            <a:pPr algn="just"/>
            <a:r>
              <a:rPr lang="en-US" dirty="0" smtClean="0">
                <a:solidFill>
                  <a:schemeClr val="tx1"/>
                </a:solidFill>
              </a:rPr>
              <a:t>"</a:t>
            </a:r>
            <a:r>
              <a:rPr lang="en-US" dirty="0">
                <a:solidFill>
                  <a:schemeClr val="tx1"/>
                </a:solidFill>
              </a:rPr>
              <a:t>The heat is flowing through my hands" (3 times</a:t>
            </a:r>
            <a:r>
              <a:rPr lang="en-US" dirty="0" smtClean="0">
                <a:solidFill>
                  <a:schemeClr val="tx1"/>
                </a:solidFill>
              </a:rPr>
              <a:t>);</a:t>
            </a:r>
          </a:p>
          <a:p>
            <a:pPr algn="just"/>
            <a:r>
              <a:rPr lang="en-US" dirty="0" smtClean="0">
                <a:solidFill>
                  <a:schemeClr val="tx1"/>
                </a:solidFill>
              </a:rPr>
              <a:t>"</a:t>
            </a:r>
            <a:r>
              <a:rPr lang="en-US" dirty="0">
                <a:solidFill>
                  <a:schemeClr val="tx1"/>
                </a:solidFill>
              </a:rPr>
              <a:t>The heat flows all over the body and legs. Both legs are pleasantly warm, the legs are pleasantly relaxed" (3 times</a:t>
            </a:r>
            <a:r>
              <a:rPr lang="en-US" dirty="0" smtClean="0">
                <a:solidFill>
                  <a:schemeClr val="tx1"/>
                </a:solidFill>
              </a:rPr>
              <a:t>);</a:t>
            </a:r>
          </a:p>
          <a:p>
            <a:pPr algn="just"/>
            <a:r>
              <a:rPr lang="en-US" dirty="0" smtClean="0">
                <a:solidFill>
                  <a:schemeClr val="tx1"/>
                </a:solidFill>
              </a:rPr>
              <a:t>"</a:t>
            </a:r>
            <a:r>
              <a:rPr lang="en-US" dirty="0">
                <a:solidFill>
                  <a:schemeClr val="tx1"/>
                </a:solidFill>
              </a:rPr>
              <a:t>I feel pleasantly  relaxed" (2 times</a:t>
            </a:r>
            <a:r>
              <a:rPr lang="en-U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121225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en-US" dirty="0" err="1"/>
              <a:t>Psychomuscular</a:t>
            </a:r>
            <a:r>
              <a:rPr lang="en-US" dirty="0"/>
              <a:t> training</a:t>
            </a:r>
            <a:endParaRPr lang="ru-RU" dirty="0"/>
          </a:p>
        </p:txBody>
      </p:sp>
      <p:sp>
        <p:nvSpPr>
          <p:cNvPr id="4" name="Объект 3"/>
          <p:cNvSpPr>
            <a:spLocks noGrp="1"/>
          </p:cNvSpPr>
          <p:nvPr>
            <p:ph sz="quarter" idx="13"/>
          </p:nvPr>
        </p:nvSpPr>
        <p:spPr>
          <a:xfrm>
            <a:off x="179512" y="908720"/>
            <a:ext cx="8712968" cy="5688632"/>
          </a:xfrm>
        </p:spPr>
        <p:txBody>
          <a:bodyPr>
            <a:normAutofit/>
          </a:bodyPr>
          <a:lstStyle/>
          <a:p>
            <a:pPr marL="0" indent="0" algn="ctr">
              <a:buNone/>
            </a:pPr>
            <a:r>
              <a:rPr lang="en-US" b="1" dirty="0" smtClean="0">
                <a:solidFill>
                  <a:schemeClr val="tx1"/>
                </a:solidFill>
              </a:rPr>
              <a:t>Then </a:t>
            </a:r>
            <a:r>
              <a:rPr lang="en-US" b="1" dirty="0">
                <a:solidFill>
                  <a:schemeClr val="tx1"/>
                </a:solidFill>
              </a:rPr>
              <a:t>the transition to general activation is carried out</a:t>
            </a:r>
            <a:r>
              <a:rPr lang="en-US" b="1" dirty="0" smtClean="0">
                <a:solidFill>
                  <a:schemeClr val="tx1"/>
                </a:solidFill>
              </a:rPr>
              <a:t>:</a:t>
            </a:r>
          </a:p>
          <a:p>
            <a:r>
              <a:rPr lang="en-US" dirty="0" smtClean="0">
                <a:solidFill>
                  <a:schemeClr val="tx1"/>
                </a:solidFill>
              </a:rPr>
              <a:t>supine </a:t>
            </a:r>
            <a:r>
              <a:rPr lang="en-US" dirty="0">
                <a:solidFill>
                  <a:schemeClr val="tx1"/>
                </a:solidFill>
              </a:rPr>
              <a:t>position (activating music can be turned on - 2.5 min</a:t>
            </a:r>
            <a:r>
              <a:rPr lang="en-US" dirty="0" smtClean="0">
                <a:solidFill>
                  <a:schemeClr val="tx1"/>
                </a:solidFill>
              </a:rPr>
              <a:t>);</a:t>
            </a:r>
          </a:p>
          <a:p>
            <a:r>
              <a:rPr lang="en-US" dirty="0" smtClean="0">
                <a:solidFill>
                  <a:schemeClr val="tx1"/>
                </a:solidFill>
              </a:rPr>
              <a:t>vigorously </a:t>
            </a:r>
            <a:r>
              <a:rPr lang="en-US" dirty="0">
                <a:solidFill>
                  <a:schemeClr val="tx1"/>
                </a:solidFill>
              </a:rPr>
              <a:t>straighten your arms and legs</a:t>
            </a:r>
            <a:r>
              <a:rPr lang="en-US" dirty="0" smtClean="0">
                <a:solidFill>
                  <a:schemeClr val="tx1"/>
                </a:solidFill>
              </a:rPr>
              <a:t>;</a:t>
            </a:r>
          </a:p>
          <a:p>
            <a:r>
              <a:rPr lang="en-US" dirty="0" smtClean="0">
                <a:solidFill>
                  <a:schemeClr val="tx1"/>
                </a:solidFill>
              </a:rPr>
              <a:t>get </a:t>
            </a:r>
            <a:r>
              <a:rPr lang="en-US" dirty="0">
                <a:solidFill>
                  <a:schemeClr val="tx1"/>
                </a:solidFill>
              </a:rPr>
              <a:t>to your feet and perform several activating gymnastic </a:t>
            </a:r>
            <a:r>
              <a:rPr lang="en-US" dirty="0" smtClean="0">
                <a:solidFill>
                  <a:schemeClr val="tx1"/>
                </a:solidFill>
              </a:rPr>
              <a:t>movements;</a:t>
            </a:r>
          </a:p>
          <a:p>
            <a:r>
              <a:rPr lang="en-US" dirty="0" smtClean="0">
                <a:solidFill>
                  <a:schemeClr val="tx1"/>
                </a:solidFill>
              </a:rPr>
              <a:t>Intensive </a:t>
            </a:r>
            <a:r>
              <a:rPr lang="en-US" dirty="0">
                <a:solidFill>
                  <a:schemeClr val="tx1"/>
                </a:solidFill>
              </a:rPr>
              <a:t>breathing for 10 seconds </a:t>
            </a:r>
            <a:endParaRPr lang="en-US" dirty="0" smtClean="0">
              <a:solidFill>
                <a:schemeClr val="tx1"/>
              </a:solidFill>
            </a:endParaRPr>
          </a:p>
          <a:p>
            <a:endParaRPr lang="en-US" dirty="0" smtClean="0">
              <a:solidFill>
                <a:schemeClr val="tx1"/>
              </a:solidFill>
            </a:endParaRPr>
          </a:p>
          <a:p>
            <a:pPr marL="0" indent="0" algn="just">
              <a:buNone/>
            </a:pPr>
            <a:r>
              <a:rPr lang="en-US" b="1" dirty="0">
                <a:solidFill>
                  <a:schemeClr val="tx1"/>
                </a:solidFill>
              </a:rPr>
              <a:t>The</a:t>
            </a:r>
            <a:r>
              <a:rPr lang="en-US" dirty="0">
                <a:solidFill>
                  <a:schemeClr val="tx1"/>
                </a:solidFill>
              </a:rPr>
              <a:t> </a:t>
            </a:r>
            <a:r>
              <a:rPr lang="en-US" b="1" dirty="0">
                <a:solidFill>
                  <a:schemeClr val="tx1"/>
                </a:solidFill>
              </a:rPr>
              <a:t>fourth stage </a:t>
            </a:r>
            <a:r>
              <a:rPr lang="en-US" dirty="0">
                <a:solidFill>
                  <a:schemeClr val="tx1"/>
                </a:solidFill>
              </a:rPr>
              <a:t>is activation due to the type of activity. It is achieved mainly through motor simulating exercises, intention formulas or </a:t>
            </a:r>
            <a:r>
              <a:rPr lang="en-US" dirty="0" err="1">
                <a:solidFill>
                  <a:schemeClr val="tx1"/>
                </a:solidFill>
              </a:rPr>
              <a:t>ideomotor</a:t>
            </a:r>
            <a:r>
              <a:rPr lang="en-US" dirty="0">
                <a:solidFill>
                  <a:schemeClr val="tx1"/>
                </a:solidFill>
              </a:rPr>
              <a:t> exercises and is a purposeful motor-focused preparation for performing a specific sports </a:t>
            </a:r>
            <a:r>
              <a:rPr lang="en-US" dirty="0" smtClean="0">
                <a:solidFill>
                  <a:schemeClr val="tx1"/>
                </a:solidFill>
              </a:rPr>
              <a:t>load</a:t>
            </a:r>
            <a:endParaRPr lang="ru-RU" dirty="0">
              <a:solidFill>
                <a:schemeClr val="tx1"/>
              </a:solidFill>
            </a:endParaRPr>
          </a:p>
        </p:txBody>
      </p:sp>
    </p:spTree>
    <p:extLst>
      <p:ext uri="{BB962C8B-B14F-4D97-AF65-F5344CB8AC3E}">
        <p14:creationId xmlns:p14="http://schemas.microsoft.com/office/powerpoint/2010/main" val="222877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365760" y="188640"/>
            <a:ext cx="8526720" cy="5937840"/>
          </a:xfrm>
        </p:spPr>
        <p:txBody>
          <a:bodyPr/>
          <a:lstStyle/>
          <a:p>
            <a:pPr algn="ctr"/>
            <a:endParaRPr lang="en-US" dirty="0" smtClean="0"/>
          </a:p>
          <a:p>
            <a:pPr marL="0" indent="0" algn="ctr">
              <a:buNone/>
            </a:pPr>
            <a:endParaRPr lang="en-US" dirty="0"/>
          </a:p>
          <a:p>
            <a:pPr algn="ctr"/>
            <a:endParaRPr lang="en-US" dirty="0" smtClean="0"/>
          </a:p>
          <a:p>
            <a:pPr algn="ctr"/>
            <a:endParaRPr lang="en-US" dirty="0"/>
          </a:p>
          <a:p>
            <a:pPr marL="0" indent="0" algn="ctr">
              <a:buNone/>
            </a:pPr>
            <a:r>
              <a:rPr lang="en-US" sz="8000" b="1" dirty="0" smtClean="0">
                <a:solidFill>
                  <a:schemeClr val="tx1"/>
                </a:solidFill>
              </a:rPr>
              <a:t>THE END</a:t>
            </a:r>
            <a:endParaRPr lang="ru-RU" sz="8000" b="1" dirty="0">
              <a:solidFill>
                <a:schemeClr val="tx1"/>
              </a:solidFill>
            </a:endParaRPr>
          </a:p>
        </p:txBody>
      </p:sp>
    </p:spTree>
    <p:extLst>
      <p:ext uri="{BB962C8B-B14F-4D97-AF65-F5344CB8AC3E}">
        <p14:creationId xmlns:p14="http://schemas.microsoft.com/office/powerpoint/2010/main" val="406935599"/>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2"/>
          </p:nvPr>
        </p:nvSpPr>
        <p:spPr>
          <a:xfrm>
            <a:off x="251520" y="332656"/>
            <a:ext cx="8712968" cy="6408712"/>
          </a:xfrm>
        </p:spPr>
        <p:txBody>
          <a:bodyPr>
            <a:noAutofit/>
          </a:bodyPr>
          <a:lstStyle/>
          <a:p>
            <a:pPr algn="just"/>
            <a:r>
              <a:rPr lang="en-US" dirty="0">
                <a:solidFill>
                  <a:schemeClr val="tx1"/>
                </a:solidFill>
              </a:rPr>
              <a:t>Psychological means of recovery are used to accelerate recovery after nervous and mental </a:t>
            </a:r>
            <a:r>
              <a:rPr lang="en-US" dirty="0" smtClean="0">
                <a:solidFill>
                  <a:schemeClr val="tx1"/>
                </a:solidFill>
              </a:rPr>
              <a:t>fatigue</a:t>
            </a:r>
          </a:p>
          <a:p>
            <a:pPr algn="just"/>
            <a:r>
              <a:rPr lang="en-US" dirty="0">
                <a:solidFill>
                  <a:schemeClr val="tx1"/>
                </a:solidFill>
              </a:rPr>
              <a:t>When performing training loads close to the </a:t>
            </a:r>
            <a:r>
              <a:rPr lang="en-US" dirty="0" smtClean="0">
                <a:solidFill>
                  <a:schemeClr val="tx1"/>
                </a:solidFill>
              </a:rPr>
              <a:t>limit </a:t>
            </a:r>
            <a:r>
              <a:rPr lang="en-US" dirty="0">
                <a:solidFill>
                  <a:schemeClr val="tx1"/>
                </a:solidFill>
              </a:rPr>
              <a:t>the main factors of neuromuscular tension are </a:t>
            </a:r>
            <a:r>
              <a:rPr lang="en-US" b="1" dirty="0">
                <a:solidFill>
                  <a:schemeClr val="tx1"/>
                </a:solidFill>
              </a:rPr>
              <a:t>accumulating physical and mental fatigue </a:t>
            </a:r>
            <a:r>
              <a:rPr lang="en-US" dirty="0">
                <a:solidFill>
                  <a:schemeClr val="tx1"/>
                </a:solidFill>
              </a:rPr>
              <a:t>and the need to overcome it, </a:t>
            </a:r>
            <a:r>
              <a:rPr lang="en-US" b="1" dirty="0">
                <a:solidFill>
                  <a:schemeClr val="tx1"/>
                </a:solidFill>
              </a:rPr>
              <a:t>the monotony </a:t>
            </a:r>
            <a:r>
              <a:rPr lang="en-US" b="1" dirty="0" smtClean="0">
                <a:solidFill>
                  <a:schemeClr val="tx1"/>
                </a:solidFill>
              </a:rPr>
              <a:t>of training sessions </a:t>
            </a:r>
            <a:r>
              <a:rPr lang="en-US" dirty="0">
                <a:solidFill>
                  <a:schemeClr val="tx1"/>
                </a:solidFill>
              </a:rPr>
              <a:t>and in the conditions of training </a:t>
            </a:r>
            <a:r>
              <a:rPr lang="en-US" dirty="0" smtClean="0">
                <a:solidFill>
                  <a:schemeClr val="tx1"/>
                </a:solidFill>
              </a:rPr>
              <a:t>camps </a:t>
            </a:r>
            <a:r>
              <a:rPr lang="en-US" dirty="0">
                <a:solidFill>
                  <a:schemeClr val="tx1"/>
                </a:solidFill>
              </a:rPr>
              <a:t>the </a:t>
            </a:r>
            <a:r>
              <a:rPr lang="en-US" b="1" dirty="0">
                <a:solidFill>
                  <a:schemeClr val="tx1"/>
                </a:solidFill>
              </a:rPr>
              <a:t>monotony of the environment</a:t>
            </a:r>
            <a:r>
              <a:rPr lang="en-US" dirty="0">
                <a:solidFill>
                  <a:schemeClr val="tx1"/>
                </a:solidFill>
              </a:rPr>
              <a:t>, limited social circle, </a:t>
            </a:r>
            <a:r>
              <a:rPr lang="en-US" b="1" dirty="0">
                <a:solidFill>
                  <a:schemeClr val="tx1"/>
                </a:solidFill>
              </a:rPr>
              <a:t>isolation from family, friends, </a:t>
            </a:r>
            <a:r>
              <a:rPr lang="en-US" b="1" dirty="0" smtClean="0">
                <a:solidFill>
                  <a:schemeClr val="tx1"/>
                </a:solidFill>
              </a:rPr>
              <a:t>work</a:t>
            </a:r>
          </a:p>
          <a:p>
            <a:pPr algn="just"/>
            <a:r>
              <a:rPr lang="en-US" dirty="0">
                <a:solidFill>
                  <a:schemeClr val="tx1"/>
                </a:solidFill>
              </a:rPr>
              <a:t>It is especially necessary to take into account the negative psychogenic factors such as </a:t>
            </a:r>
            <a:r>
              <a:rPr lang="en-US" b="1" dirty="0">
                <a:solidFill>
                  <a:schemeClr val="tx1"/>
                </a:solidFill>
              </a:rPr>
              <a:t>the negative reaction of the audience</a:t>
            </a:r>
            <a:r>
              <a:rPr lang="en-US" dirty="0">
                <a:solidFill>
                  <a:schemeClr val="tx1"/>
                </a:solidFill>
              </a:rPr>
              <a:t>, </a:t>
            </a:r>
            <a:r>
              <a:rPr lang="en-US" b="1" dirty="0">
                <a:solidFill>
                  <a:schemeClr val="tx1"/>
                </a:solidFill>
              </a:rPr>
              <a:t>the fear of losing </a:t>
            </a:r>
            <a:r>
              <a:rPr lang="en-US" dirty="0">
                <a:solidFill>
                  <a:schemeClr val="tx1"/>
                </a:solidFill>
              </a:rPr>
              <a:t>and  </a:t>
            </a:r>
            <a:r>
              <a:rPr lang="en-US" b="1" dirty="0">
                <a:solidFill>
                  <a:schemeClr val="tx1"/>
                </a:solidFill>
              </a:rPr>
              <a:t>getting injured</a:t>
            </a:r>
            <a:r>
              <a:rPr lang="en-US" dirty="0">
                <a:solidFill>
                  <a:schemeClr val="tx1"/>
                </a:solidFill>
              </a:rPr>
              <a:t>, </a:t>
            </a:r>
            <a:r>
              <a:rPr lang="en-US" b="1" dirty="0">
                <a:solidFill>
                  <a:schemeClr val="tx1"/>
                </a:solidFill>
              </a:rPr>
              <a:t>the psychological pressure of rivals </a:t>
            </a:r>
            <a:r>
              <a:rPr lang="en-US" dirty="0">
                <a:solidFill>
                  <a:schemeClr val="tx1"/>
                </a:solidFill>
              </a:rPr>
              <a:t>in order to eliminate them in a timely </a:t>
            </a:r>
            <a:r>
              <a:rPr lang="en-US" dirty="0" smtClean="0">
                <a:solidFill>
                  <a:schemeClr val="tx1"/>
                </a:solidFill>
              </a:rPr>
              <a:t>manner</a:t>
            </a:r>
          </a:p>
          <a:p>
            <a:pPr algn="just"/>
            <a:r>
              <a:rPr lang="en-US" dirty="0">
                <a:solidFill>
                  <a:schemeClr val="tx1"/>
                </a:solidFill>
              </a:rPr>
              <a:t>These factors may be worsened by injuries, illnesses and other unforeseen </a:t>
            </a:r>
            <a:r>
              <a:rPr lang="en-US" dirty="0" smtClean="0">
                <a:solidFill>
                  <a:schemeClr val="tx1"/>
                </a:solidFill>
              </a:rPr>
              <a:t>events</a:t>
            </a:r>
            <a:endParaRPr lang="ru-RU" dirty="0">
              <a:solidFill>
                <a:schemeClr val="tx1"/>
              </a:solidFill>
            </a:endParaRPr>
          </a:p>
        </p:txBody>
      </p:sp>
    </p:spTree>
    <p:extLst>
      <p:ext uri="{BB962C8B-B14F-4D97-AF65-F5344CB8AC3E}">
        <p14:creationId xmlns:p14="http://schemas.microsoft.com/office/powerpoint/2010/main" val="32044150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2500"/>
              </a:lnSpc>
            </a:pPr>
            <a:r>
              <a:rPr lang="en-US" sz="3600" dirty="0"/>
              <a:t>Classification of psychological means </a:t>
            </a:r>
            <a:r>
              <a:rPr lang="en-US" sz="3600" dirty="0" smtClean="0"/>
              <a:t>of recovery </a:t>
            </a:r>
            <a:r>
              <a:rPr lang="en-US" sz="3600" dirty="0"/>
              <a:t>of working capacity</a:t>
            </a:r>
            <a:endParaRPr lang="ru-RU" sz="3600" dirty="0"/>
          </a:p>
        </p:txBody>
      </p:sp>
      <p:sp>
        <p:nvSpPr>
          <p:cNvPr id="3" name="Объект 2"/>
          <p:cNvSpPr>
            <a:spLocks noGrp="1"/>
          </p:cNvSpPr>
          <p:nvPr>
            <p:ph sz="half" idx="2"/>
          </p:nvPr>
        </p:nvSpPr>
        <p:spPr>
          <a:xfrm>
            <a:off x="323528" y="1700808"/>
            <a:ext cx="8363272" cy="4752528"/>
          </a:xfrm>
        </p:spPr>
        <p:txBody>
          <a:bodyPr/>
          <a:lstStyle/>
          <a:p>
            <a:pPr algn="just"/>
            <a:r>
              <a:rPr lang="en-US" sz="2800" dirty="0" err="1">
                <a:solidFill>
                  <a:schemeClr val="tx1"/>
                </a:solidFill>
              </a:rPr>
              <a:t>Psychoregulatory</a:t>
            </a:r>
            <a:r>
              <a:rPr lang="en-US" sz="2800" dirty="0">
                <a:solidFill>
                  <a:schemeClr val="tx1"/>
                </a:solidFill>
              </a:rPr>
              <a:t> </a:t>
            </a:r>
            <a:r>
              <a:rPr lang="en-US" sz="2800" dirty="0" smtClean="0">
                <a:solidFill>
                  <a:schemeClr val="tx1"/>
                </a:solidFill>
              </a:rPr>
              <a:t>means</a:t>
            </a:r>
          </a:p>
          <a:p>
            <a:pPr algn="just"/>
            <a:r>
              <a:rPr lang="en-US" sz="2800" dirty="0" smtClean="0">
                <a:solidFill>
                  <a:schemeClr val="tx1"/>
                </a:solidFill>
              </a:rPr>
              <a:t>Autogenic training</a:t>
            </a:r>
          </a:p>
          <a:p>
            <a:pPr algn="just"/>
            <a:r>
              <a:rPr lang="en-US" sz="2800" dirty="0" err="1">
                <a:solidFill>
                  <a:schemeClr val="tx1"/>
                </a:solidFill>
              </a:rPr>
              <a:t>Psychoregulatory</a:t>
            </a:r>
            <a:r>
              <a:rPr lang="en-US" sz="2800" dirty="0">
                <a:solidFill>
                  <a:schemeClr val="tx1"/>
                </a:solidFill>
              </a:rPr>
              <a:t> </a:t>
            </a:r>
            <a:r>
              <a:rPr lang="en-US" sz="2800" dirty="0" smtClean="0">
                <a:solidFill>
                  <a:schemeClr val="tx1"/>
                </a:solidFill>
              </a:rPr>
              <a:t>training</a:t>
            </a:r>
          </a:p>
          <a:p>
            <a:pPr algn="just"/>
            <a:r>
              <a:rPr lang="en-US" sz="2800" dirty="0">
                <a:solidFill>
                  <a:schemeClr val="tx1"/>
                </a:solidFill>
              </a:rPr>
              <a:t>Muscle </a:t>
            </a:r>
            <a:r>
              <a:rPr lang="en-US" sz="2800" dirty="0" smtClean="0">
                <a:solidFill>
                  <a:schemeClr val="tx1"/>
                </a:solidFill>
              </a:rPr>
              <a:t>relaxation</a:t>
            </a:r>
          </a:p>
          <a:p>
            <a:pPr algn="just"/>
            <a:r>
              <a:rPr lang="en-US" sz="2800" dirty="0">
                <a:solidFill>
                  <a:schemeClr val="tx1"/>
                </a:solidFill>
              </a:rPr>
              <a:t>Suggestion in the waking </a:t>
            </a:r>
            <a:r>
              <a:rPr lang="en-US" sz="2800" dirty="0" smtClean="0">
                <a:solidFill>
                  <a:schemeClr val="tx1"/>
                </a:solidFill>
              </a:rPr>
              <a:t>state</a:t>
            </a:r>
          </a:p>
          <a:p>
            <a:pPr algn="just"/>
            <a:r>
              <a:rPr lang="en-US" sz="2800" dirty="0">
                <a:solidFill>
                  <a:schemeClr val="tx1"/>
                </a:solidFill>
              </a:rPr>
              <a:t>Inspired </a:t>
            </a:r>
            <a:r>
              <a:rPr lang="en-US" sz="2800" dirty="0" smtClean="0">
                <a:solidFill>
                  <a:schemeClr val="tx1"/>
                </a:solidFill>
              </a:rPr>
              <a:t>sleep-rest</a:t>
            </a:r>
          </a:p>
          <a:p>
            <a:pPr algn="just"/>
            <a:r>
              <a:rPr lang="en-US" sz="2800" dirty="0">
                <a:solidFill>
                  <a:schemeClr val="tx1"/>
                </a:solidFill>
              </a:rPr>
              <a:t>Hypnotic </a:t>
            </a:r>
            <a:r>
              <a:rPr lang="en-US" sz="2800" dirty="0" smtClean="0">
                <a:solidFill>
                  <a:schemeClr val="tx1"/>
                </a:solidFill>
              </a:rPr>
              <a:t>suggestion</a:t>
            </a:r>
          </a:p>
          <a:p>
            <a:pPr algn="just"/>
            <a:r>
              <a:rPr lang="en-US" sz="2800" dirty="0" err="1">
                <a:solidFill>
                  <a:schemeClr val="tx1"/>
                </a:solidFill>
              </a:rPr>
              <a:t>Psychohygienic</a:t>
            </a:r>
            <a:r>
              <a:rPr lang="en-US" sz="2800" dirty="0">
                <a:solidFill>
                  <a:schemeClr val="tx1"/>
                </a:solidFill>
              </a:rPr>
              <a:t> </a:t>
            </a:r>
            <a:r>
              <a:rPr lang="en-US" sz="2800" dirty="0" smtClean="0">
                <a:solidFill>
                  <a:schemeClr val="tx1"/>
                </a:solidFill>
              </a:rPr>
              <a:t>means</a:t>
            </a:r>
          </a:p>
          <a:p>
            <a:endParaRPr lang="en-US" dirty="0" smtClean="0"/>
          </a:p>
          <a:p>
            <a:endParaRPr lang="en-US" dirty="0" smtClean="0"/>
          </a:p>
          <a:p>
            <a:endParaRPr lang="ru-RU" dirty="0"/>
          </a:p>
        </p:txBody>
      </p:sp>
    </p:spTree>
    <p:extLst>
      <p:ext uri="{BB962C8B-B14F-4D97-AF65-F5344CB8AC3E}">
        <p14:creationId xmlns:p14="http://schemas.microsoft.com/office/powerpoint/2010/main" val="277779867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pPr>
              <a:lnSpc>
                <a:spcPts val="3000"/>
              </a:lnSpc>
            </a:pPr>
            <a:r>
              <a:rPr lang="en-US" sz="3600" dirty="0"/>
              <a:t>Classification of psychological means of recovery of working capacity</a:t>
            </a:r>
            <a:endParaRPr lang="ru-RU" sz="3600" dirty="0"/>
          </a:p>
        </p:txBody>
      </p:sp>
      <p:sp>
        <p:nvSpPr>
          <p:cNvPr id="4" name="Объект 3"/>
          <p:cNvSpPr>
            <a:spLocks noGrp="1"/>
          </p:cNvSpPr>
          <p:nvPr>
            <p:ph sz="quarter" idx="13"/>
          </p:nvPr>
        </p:nvSpPr>
        <p:spPr>
          <a:xfrm>
            <a:off x="365760" y="1268760"/>
            <a:ext cx="8526720" cy="5184576"/>
          </a:xfrm>
        </p:spPr>
        <p:txBody>
          <a:bodyPr/>
          <a:lstStyle/>
          <a:p>
            <a:pPr algn="just"/>
            <a:r>
              <a:rPr lang="en-US" sz="2800" dirty="0">
                <a:solidFill>
                  <a:schemeClr val="tx1"/>
                </a:solidFill>
              </a:rPr>
              <a:t>Psychological microclimate in the team</a:t>
            </a:r>
          </a:p>
          <a:p>
            <a:pPr algn="just"/>
            <a:r>
              <a:rPr lang="en-US" sz="2800" dirty="0">
                <a:solidFill>
                  <a:schemeClr val="tx1"/>
                </a:solidFill>
              </a:rPr>
              <a:t>Relationship with coach and partners</a:t>
            </a:r>
          </a:p>
          <a:p>
            <a:pPr algn="just"/>
            <a:r>
              <a:rPr lang="en-US" sz="2800" dirty="0">
                <a:solidFill>
                  <a:schemeClr val="tx1"/>
                </a:solidFill>
              </a:rPr>
              <a:t>Good relationships in the family, with friends, with other </a:t>
            </a:r>
            <a:r>
              <a:rPr lang="en-US" sz="2800" dirty="0" smtClean="0">
                <a:solidFill>
                  <a:schemeClr val="tx1"/>
                </a:solidFill>
              </a:rPr>
              <a:t>people</a:t>
            </a:r>
          </a:p>
          <a:p>
            <a:pPr algn="just"/>
            <a:r>
              <a:rPr lang="en-US" sz="2800" dirty="0">
                <a:solidFill>
                  <a:schemeClr val="tx1"/>
                </a:solidFill>
              </a:rPr>
              <a:t>Positive emotional saturation of </a:t>
            </a:r>
            <a:r>
              <a:rPr lang="en-US" sz="2800" dirty="0" smtClean="0">
                <a:solidFill>
                  <a:schemeClr val="tx1"/>
                </a:solidFill>
              </a:rPr>
              <a:t>training</a:t>
            </a:r>
          </a:p>
          <a:p>
            <a:pPr algn="just"/>
            <a:r>
              <a:rPr lang="en-US" sz="2800" dirty="0">
                <a:solidFill>
                  <a:schemeClr val="tx1"/>
                </a:solidFill>
              </a:rPr>
              <a:t>Interesting and positive </a:t>
            </a:r>
            <a:r>
              <a:rPr lang="en-US" sz="2800" dirty="0" smtClean="0">
                <a:solidFill>
                  <a:schemeClr val="tx1"/>
                </a:solidFill>
              </a:rPr>
              <a:t>leisure</a:t>
            </a:r>
          </a:p>
          <a:p>
            <a:pPr algn="just"/>
            <a:r>
              <a:rPr lang="en-US" sz="2800" dirty="0">
                <a:solidFill>
                  <a:schemeClr val="tx1"/>
                </a:solidFill>
              </a:rPr>
              <a:t>Comfortable conditions for training and </a:t>
            </a:r>
            <a:r>
              <a:rPr lang="en-US" sz="2800" dirty="0" smtClean="0">
                <a:solidFill>
                  <a:schemeClr val="tx1"/>
                </a:solidFill>
              </a:rPr>
              <a:t>recreation</a:t>
            </a:r>
          </a:p>
          <a:p>
            <a:pPr algn="just"/>
            <a:r>
              <a:rPr lang="en-US" sz="2800" dirty="0">
                <a:solidFill>
                  <a:schemeClr val="tx1"/>
                </a:solidFill>
              </a:rPr>
              <a:t>Adequate material security</a:t>
            </a:r>
          </a:p>
          <a:p>
            <a:endParaRPr lang="ru-RU" dirty="0"/>
          </a:p>
        </p:txBody>
      </p:sp>
    </p:spTree>
    <p:extLst>
      <p:ext uri="{BB962C8B-B14F-4D97-AF65-F5344CB8AC3E}">
        <p14:creationId xmlns:p14="http://schemas.microsoft.com/office/powerpoint/2010/main" val="372324620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nSpc>
                <a:spcPts val="3000"/>
              </a:lnSpc>
            </a:pPr>
            <a:r>
              <a:rPr lang="en-US" sz="3600" dirty="0"/>
              <a:t>Of great importance is the creation of a positive psychological climate in the </a:t>
            </a:r>
            <a:r>
              <a:rPr lang="en-US" sz="3600" dirty="0" smtClean="0"/>
              <a:t>team</a:t>
            </a:r>
            <a:endParaRPr lang="ru-RU" sz="3600" dirty="0"/>
          </a:p>
        </p:txBody>
      </p:sp>
      <p:sp>
        <p:nvSpPr>
          <p:cNvPr id="4" name="Объект 3"/>
          <p:cNvSpPr>
            <a:spLocks noGrp="1"/>
          </p:cNvSpPr>
          <p:nvPr>
            <p:ph sz="quarter" idx="13"/>
          </p:nvPr>
        </p:nvSpPr>
        <p:spPr>
          <a:xfrm>
            <a:off x="365760" y="1600200"/>
            <a:ext cx="8526720" cy="4526280"/>
          </a:xfrm>
        </p:spPr>
        <p:txBody>
          <a:bodyPr>
            <a:normAutofit lnSpcReduction="10000"/>
          </a:bodyPr>
          <a:lstStyle/>
          <a:p>
            <a:pPr marL="0" indent="0" algn="ctr">
              <a:buNone/>
            </a:pPr>
            <a:r>
              <a:rPr lang="en-US" sz="2800" dirty="0">
                <a:solidFill>
                  <a:schemeClr val="tx1"/>
                </a:solidFill>
              </a:rPr>
              <a:t>This is </a:t>
            </a:r>
          </a:p>
          <a:p>
            <a:pPr marL="0" indent="0" algn="just">
              <a:buNone/>
            </a:pPr>
            <a:r>
              <a:rPr lang="en-US" sz="2800" dirty="0" smtClean="0">
                <a:solidFill>
                  <a:schemeClr val="tx1"/>
                </a:solidFill>
              </a:rPr>
              <a:t>-  the rational management of athletes' free time</a:t>
            </a:r>
          </a:p>
          <a:p>
            <a:pPr algn="just">
              <a:buFontTx/>
              <a:buChar char="-"/>
            </a:pPr>
            <a:r>
              <a:rPr lang="en-US" sz="2800" dirty="0" smtClean="0">
                <a:solidFill>
                  <a:schemeClr val="tx1"/>
                </a:solidFill>
              </a:rPr>
              <a:t>the </a:t>
            </a:r>
            <a:r>
              <a:rPr lang="en-US" sz="2800" dirty="0">
                <a:solidFill>
                  <a:schemeClr val="tx1"/>
                </a:solidFill>
              </a:rPr>
              <a:t>creation of comfortable living and training conditions during their stay at the training camp, especially in the conditions of competitions on the </a:t>
            </a:r>
            <a:r>
              <a:rPr lang="en-US" sz="2800" dirty="0" smtClean="0">
                <a:solidFill>
                  <a:schemeClr val="tx1"/>
                </a:solidFill>
              </a:rPr>
              <a:t>road</a:t>
            </a:r>
          </a:p>
          <a:p>
            <a:pPr algn="just">
              <a:buFontTx/>
              <a:buChar char="-"/>
            </a:pPr>
            <a:r>
              <a:rPr lang="en-US" sz="2800" dirty="0" smtClean="0">
                <a:solidFill>
                  <a:schemeClr val="tx1"/>
                </a:solidFill>
              </a:rPr>
              <a:t>the </a:t>
            </a:r>
            <a:r>
              <a:rPr lang="en-US" sz="2800" dirty="0">
                <a:solidFill>
                  <a:schemeClr val="tx1"/>
                </a:solidFill>
              </a:rPr>
              <a:t>use of </a:t>
            </a:r>
            <a:r>
              <a:rPr lang="en-US" sz="2800" dirty="0" smtClean="0">
                <a:solidFill>
                  <a:schemeClr val="tx1"/>
                </a:solidFill>
              </a:rPr>
              <a:t>distractions</a:t>
            </a:r>
          </a:p>
          <a:p>
            <a:pPr algn="just">
              <a:buFontTx/>
              <a:buChar char="-"/>
            </a:pPr>
            <a:r>
              <a:rPr lang="en-US" sz="2800" dirty="0" smtClean="0">
                <a:solidFill>
                  <a:schemeClr val="tx1"/>
                </a:solidFill>
              </a:rPr>
              <a:t>the </a:t>
            </a:r>
            <a:r>
              <a:rPr lang="en-US" sz="2800" dirty="0">
                <a:solidFill>
                  <a:schemeClr val="tx1"/>
                </a:solidFill>
              </a:rPr>
              <a:t>creation of a respectful, friendly atmosphere in the </a:t>
            </a:r>
            <a:r>
              <a:rPr lang="en-US" sz="2800" dirty="0" smtClean="0">
                <a:solidFill>
                  <a:schemeClr val="tx1"/>
                </a:solidFill>
              </a:rPr>
              <a:t>team</a:t>
            </a:r>
            <a:endParaRPr lang="ru-RU" sz="2800" dirty="0">
              <a:solidFill>
                <a:schemeClr val="tx1"/>
              </a:solidFill>
            </a:endParaRPr>
          </a:p>
        </p:txBody>
      </p:sp>
    </p:spTree>
    <p:extLst>
      <p:ext uri="{BB962C8B-B14F-4D97-AF65-F5344CB8AC3E}">
        <p14:creationId xmlns:p14="http://schemas.microsoft.com/office/powerpoint/2010/main" val="429338838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A655C1-4A17-4F04-A908-A56BBFE0835A}"/>
</file>

<file path=customXml/itemProps2.xml><?xml version="1.0" encoding="utf-8"?>
<ds:datastoreItem xmlns:ds="http://schemas.openxmlformats.org/officeDocument/2006/customXml" ds:itemID="{B7EF925A-0777-475F-AA3A-6C345840FC7E}"/>
</file>

<file path=customXml/itemProps3.xml><?xml version="1.0" encoding="utf-8"?>
<ds:datastoreItem xmlns:ds="http://schemas.openxmlformats.org/officeDocument/2006/customXml" ds:itemID="{453AF9B0-5DAB-4D29-ABA9-365AC5387E2E}"/>
</file>

<file path=docProps/app.xml><?xml version="1.0" encoding="utf-8"?>
<Properties xmlns="http://schemas.openxmlformats.org/officeDocument/2006/extended-properties" xmlns:vt="http://schemas.openxmlformats.org/officeDocument/2006/docPropsVTypes">
  <Template>Executive</Template>
  <TotalTime>1456</TotalTime>
  <Words>4648</Words>
  <Application>Microsoft Office PowerPoint</Application>
  <PresentationFormat>Экран (4:3)</PresentationFormat>
  <Paragraphs>243</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Исполнительная</vt:lpstr>
      <vt:lpstr>Презентация PowerPoint</vt:lpstr>
      <vt:lpstr>Презентация PowerPoint</vt:lpstr>
      <vt:lpstr>Презентация PowerPoint</vt:lpstr>
      <vt:lpstr>Презентация PowerPoint</vt:lpstr>
      <vt:lpstr>With the help of psychological influences it is possible to</vt:lpstr>
      <vt:lpstr>Презентация PowerPoint</vt:lpstr>
      <vt:lpstr>Classification of psychological means of recovery of working capacity</vt:lpstr>
      <vt:lpstr>Classification of psychological means of recovery of working capacity</vt:lpstr>
      <vt:lpstr>Of great importance is the creation of a positive psychological climate in the team</vt:lpstr>
      <vt:lpstr>The method of voluntary muscle relaxation</vt:lpstr>
      <vt:lpstr>The method of voluntary muscle relaxation</vt:lpstr>
      <vt:lpstr>Презентация PowerPoint</vt:lpstr>
      <vt:lpstr>Презентация PowerPoint</vt:lpstr>
      <vt:lpstr>Sources of stress can be general and special in character</vt:lpstr>
      <vt:lpstr>Презентация PowerPoint</vt:lpstr>
      <vt:lpstr>Recovery measures are carried out mainly in two cases</vt:lpstr>
      <vt:lpstr>Презентация PowerPoint</vt:lpstr>
      <vt:lpstr>Презентация PowerPoint</vt:lpstr>
      <vt:lpstr>Among the means of mental regulation  the following are the most effective:</vt:lpstr>
      <vt:lpstr>Psychological and pedagogical means of mental regulation based on verbal influence such as</vt:lpstr>
      <vt:lpstr>Psychological and pedagogical means of mental regulation based on verbal influence such as</vt:lpstr>
      <vt:lpstr>Psychological and pedagogical means of mental regulation based on verbal influence such as</vt:lpstr>
      <vt:lpstr>Psychological and pedagogical means of mental regulation based on verbal influence such as</vt:lpstr>
      <vt:lpstr>Psychological and pedagogical means of mental regulation based on verbal influence such as</vt:lpstr>
      <vt:lpstr>Complex methods of relaxation and mobilization</vt:lpstr>
      <vt:lpstr>Autogenic training</vt:lpstr>
      <vt:lpstr>Autogenic training</vt:lpstr>
      <vt:lpstr>Examples autogenic training exercises </vt:lpstr>
      <vt:lpstr>Examples autogenic training exercises </vt:lpstr>
      <vt:lpstr>Autogenic training</vt:lpstr>
      <vt:lpstr>Physiological foundations of autogenic training</vt:lpstr>
      <vt:lpstr>Psychological effects of autogenic training</vt:lpstr>
      <vt:lpstr>Mental self-regulation</vt:lpstr>
      <vt:lpstr>Mental self-regulation</vt:lpstr>
      <vt:lpstr>Psychophysical training</vt:lpstr>
      <vt:lpstr>Psychophysical training</vt:lpstr>
      <vt:lpstr>Psychophysical training</vt:lpstr>
      <vt:lpstr>Psychophysical training</vt:lpstr>
      <vt:lpstr>Psychophysical training</vt:lpstr>
      <vt:lpstr>Basic principles of psychophysical training</vt:lpstr>
      <vt:lpstr>Basic principles of psychophysical training</vt:lpstr>
      <vt:lpstr>Basic principles of psychophysical training</vt:lpstr>
      <vt:lpstr>Basic principles of psychophysical training</vt:lpstr>
      <vt:lpstr>Basic principles of psychophysical training</vt:lpstr>
      <vt:lpstr>Recommendations for using the simplest methods of self-regulation</vt:lpstr>
      <vt:lpstr>Recommendations for using the simplest methods of self-regulation </vt:lpstr>
      <vt:lpstr>Recommendations for using the simplest methods of self-regulation</vt:lpstr>
      <vt:lpstr>Ideomotor training</vt:lpstr>
      <vt:lpstr>Example of ideomotor training</vt:lpstr>
      <vt:lpstr>Psychomuscular training</vt:lpstr>
      <vt:lpstr>Psychomuscular training</vt:lpstr>
      <vt:lpstr>Psychomuscular training</vt:lpstr>
      <vt:lpstr>Psychomuscular training</vt:lpstr>
      <vt:lpstr>Psychomuscular training</vt:lpstr>
      <vt:lpstr>Psychomuscular training</vt:lpstr>
      <vt:lpstr>Презентация PowerPoint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Wotanwatch</dc:creator>
  <cp:lastModifiedBy>Wotanwatch</cp:lastModifiedBy>
  <cp:revision>72</cp:revision>
  <dcterms:created xsi:type="dcterms:W3CDTF">2021-11-11T16:17:26Z</dcterms:created>
  <dcterms:modified xsi:type="dcterms:W3CDTF">2021-11-26T10:52:09Z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