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20.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5.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49" r:id="rId2"/>
    <p:sldMasterId id="2147483656" r:id="rId3"/>
    <p:sldMasterId id="2147483658" r:id="rId4"/>
  </p:sldMasterIdLst>
  <p:notesMasterIdLst>
    <p:notesMasterId r:id="rId87"/>
  </p:notesMasterIdLst>
  <p:sldIdLst>
    <p:sldId id="256" r:id="rId5"/>
    <p:sldId id="257" r:id="rId6"/>
    <p:sldId id="258" r:id="rId7"/>
    <p:sldId id="259" r:id="rId8"/>
    <p:sldId id="260" r:id="rId9"/>
    <p:sldId id="261" r:id="rId10"/>
    <p:sldId id="329" r:id="rId11"/>
    <p:sldId id="262" r:id="rId12"/>
    <p:sldId id="328" r:id="rId13"/>
    <p:sldId id="263" r:id="rId14"/>
    <p:sldId id="332" r:id="rId15"/>
    <p:sldId id="330" r:id="rId16"/>
    <p:sldId id="331" r:id="rId17"/>
    <p:sldId id="294" r:id="rId18"/>
    <p:sldId id="295" r:id="rId19"/>
    <p:sldId id="296" r:id="rId20"/>
    <p:sldId id="297" r:id="rId21"/>
    <p:sldId id="264" r:id="rId22"/>
    <p:sldId id="265" r:id="rId23"/>
    <p:sldId id="266" r:id="rId24"/>
    <p:sldId id="334" r:id="rId25"/>
    <p:sldId id="333" r:id="rId26"/>
    <p:sldId id="268" r:id="rId27"/>
    <p:sldId id="267" r:id="rId28"/>
    <p:sldId id="298" r:id="rId29"/>
    <p:sldId id="299" r:id="rId30"/>
    <p:sldId id="300" r:id="rId31"/>
    <p:sldId id="335" r:id="rId32"/>
    <p:sldId id="270" r:id="rId33"/>
    <p:sldId id="271" r:id="rId34"/>
    <p:sldId id="302" r:id="rId35"/>
    <p:sldId id="336" r:id="rId36"/>
    <p:sldId id="337" r:id="rId37"/>
    <p:sldId id="303" r:id="rId38"/>
    <p:sldId id="325" r:id="rId39"/>
    <p:sldId id="272" r:id="rId40"/>
    <p:sldId id="273" r:id="rId41"/>
    <p:sldId id="274" r:id="rId42"/>
    <p:sldId id="275" r:id="rId43"/>
    <p:sldId id="276" r:id="rId44"/>
    <p:sldId id="304" r:id="rId45"/>
    <p:sldId id="305" r:id="rId46"/>
    <p:sldId id="306" r:id="rId47"/>
    <p:sldId id="278" r:id="rId48"/>
    <p:sldId id="307" r:id="rId49"/>
    <p:sldId id="308" r:id="rId50"/>
    <p:sldId id="309" r:id="rId51"/>
    <p:sldId id="310" r:id="rId52"/>
    <p:sldId id="311" r:id="rId53"/>
    <p:sldId id="279" r:id="rId54"/>
    <p:sldId id="312" r:id="rId55"/>
    <p:sldId id="313" r:id="rId56"/>
    <p:sldId id="280" r:id="rId57"/>
    <p:sldId id="281" r:id="rId58"/>
    <p:sldId id="315" r:id="rId59"/>
    <p:sldId id="314" r:id="rId60"/>
    <p:sldId id="316" r:id="rId61"/>
    <p:sldId id="326" r:id="rId62"/>
    <p:sldId id="283" r:id="rId63"/>
    <p:sldId id="317" r:id="rId64"/>
    <p:sldId id="318" r:id="rId65"/>
    <p:sldId id="319" r:id="rId66"/>
    <p:sldId id="320" r:id="rId67"/>
    <p:sldId id="282" r:id="rId68"/>
    <p:sldId id="284" r:id="rId69"/>
    <p:sldId id="285" r:id="rId70"/>
    <p:sldId id="321" r:id="rId71"/>
    <p:sldId id="322" r:id="rId72"/>
    <p:sldId id="286" r:id="rId73"/>
    <p:sldId id="288" r:id="rId74"/>
    <p:sldId id="289" r:id="rId75"/>
    <p:sldId id="324" r:id="rId76"/>
    <p:sldId id="327" r:id="rId77"/>
    <p:sldId id="291" r:id="rId78"/>
    <p:sldId id="292" r:id="rId79"/>
    <p:sldId id="339" r:id="rId80"/>
    <p:sldId id="340" r:id="rId81"/>
    <p:sldId id="341" r:id="rId82"/>
    <p:sldId id="342" r:id="rId83"/>
    <p:sldId id="343" r:id="rId84"/>
    <p:sldId id="344" r:id="rId85"/>
    <p:sldId id="293" r:id="rId86"/>
  </p:sldIdLst>
  <p:sldSz cx="12192000" cy="6858000"/>
  <p:notesSz cx="7104063" cy="10234613"/>
  <p:defaultTextStyle>
    <a:defPPr algn="l" eaLnBrk="1" latinLnBrk="0" hangingPunct="1">
      <a:defRPr>
        <a:latin typeface="Arial" pitchFamily="34" charset="0"/>
        <a:ea typeface="SimSun" pitchFamily="2" charset="-122"/>
      </a:defRPr>
    </a:defPPr>
    <a:lvl1pPr marL="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94125" autoAdjust="0"/>
  </p:normalViewPr>
  <p:slideViewPr>
    <p:cSldViewPr>
      <p:cViewPr varScale="1">
        <p:scale>
          <a:sx n="80" d="100"/>
          <a:sy n="80" d="100"/>
        </p:scale>
        <p:origin x="53"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ustomXml" Target="../customXml/item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Header Placeholder 1"/>
          <p:cNvSpPr>
            <a:spLocks noGrp="1" noEditPoints="1"/>
          </p:cNvSpPr>
          <p:nvPr>
            <p:ph type="hdr" sz="quarter"/>
          </p:nvPr>
        </p:nvSpPr>
        <p:spPr>
          <a:xfrm>
            <a:off x="0" y="0"/>
            <a:ext cx="3078163" cy="512763"/>
          </a:xfrm>
          <a:prstGeom prst="rect">
            <a:avLst/>
          </a:prstGeom>
          <a:noFill/>
          <a:ln>
            <a:noFill/>
          </a:ln>
        </p:spPr>
        <p:txBody>
          <a:bodyPr vert="horz" lIns="91440" tIns="45720" rIns="91440" bIns="45720" anchor="t"/>
          <a:lstStyle/>
          <a:p>
            <a:pPr>
              <a:buNone/>
            </a:pPr>
            <a:endParaRPr lang="en-US" altLang="ru-RU" sz="1200"/>
          </a:p>
        </p:txBody>
      </p:sp>
      <p:sp>
        <p:nvSpPr>
          <p:cNvPr id="6147" name="Slide Number Placeholder 2"/>
          <p:cNvSpPr>
            <a:spLocks noGrp="1" noEditPoints="1"/>
          </p:cNvSpPr>
          <p:nvPr>
            <p:ph type="dt"/>
          </p:nvPr>
        </p:nvSpPr>
        <p:spPr>
          <a:xfrm>
            <a:off x="4024313" y="0"/>
            <a:ext cx="3078162" cy="512763"/>
          </a:xfrm>
          <a:prstGeom prst="rect">
            <a:avLst/>
          </a:prstGeom>
          <a:noFill/>
          <a:ln>
            <a:noFill/>
          </a:ln>
        </p:spPr>
        <p:txBody>
          <a:bodyPr vert="horz" lIns="91440" tIns="45720" rIns="91440" bIns="45720" anchor="t"/>
          <a:lstStyle/>
          <a:p>
            <a:pPr algn="r">
              <a:buNone/>
            </a:pPr>
            <a:fld id="{8E4184D1-92F8-485A-94BA-0B9BB8A6DDB3}" type="datetimeFigureOut">
              <a:rPr lang="en-US" altLang="ru-RU" sz="1200"/>
              <a:t>5/11/2021</a:t>
            </a:fld>
            <a:endParaRPr lang="en-US" altLang="ru-RU" sz="1200"/>
          </a:p>
        </p:txBody>
      </p:sp>
      <p:sp>
        <p:nvSpPr>
          <p:cNvPr id="6148" name="Slide Image Placehoder 3"/>
          <p:cNvSpPr>
            <a:spLocks noGrp="1" noRot="1" noChangeAspect="1" noEditPoints="1"/>
          </p:cNvSpPr>
          <p:nvPr>
            <p:ph type="sldImg"/>
          </p:nvPr>
        </p:nvSpPr>
        <p:spPr>
          <a:xfrm>
            <a:off x="482600" y="1279525"/>
            <a:ext cx="6140450" cy="3454400"/>
          </a:xfrm>
          <a:prstGeom prst="rect">
            <a:avLst/>
          </a:prstGeom>
          <a:noFill/>
          <a:ln w="12700">
            <a:solidFill>
              <a:srgbClr val="000000"/>
            </a:solidFill>
            <a:round/>
          </a:ln>
        </p:spPr>
        <p:txBody>
          <a:bodyPr vert="horz" lIns="91440" tIns="45720" rIns="91440" bIns="45720" anchor="ctr"/>
          <a:lstStyle/>
          <a:p>
            <a:pPr>
              <a:buNone/>
            </a:pPr>
            <a:endParaRPr/>
          </a:p>
        </p:txBody>
      </p:sp>
      <p:sp>
        <p:nvSpPr>
          <p:cNvPr id="6149" name="Note Placeholder 4"/>
          <p:cNvSpPr>
            <a:spLocks noGrp="1" noEditPoints="1"/>
          </p:cNvSpPr>
          <p:nvPr>
            <p:ph type="body" sz="quarter"/>
          </p:nvPr>
        </p:nvSpPr>
        <p:spPr>
          <a:xfrm>
            <a:off x="711200" y="4926013"/>
            <a:ext cx="5683250" cy="4029075"/>
          </a:xfrm>
          <a:prstGeom prst="rect">
            <a:avLst/>
          </a:prstGeom>
          <a:noFill/>
          <a:ln>
            <a:noFill/>
          </a:ln>
        </p:spPr>
        <p:txBody>
          <a:bodyPr vert="horz" lIns="91440" tIns="45720" rIns="91440" bIns="45720" anchor="t"/>
          <a:lstStyle/>
          <a:p>
            <a:r>
              <a:rPr lang="en-US" altLang="ru-RU"/>
              <a:t>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6150" name="Footer Placeholder 5"/>
          <p:cNvSpPr>
            <a:spLocks noGrp="1" noEditPoints="1"/>
          </p:cNvSpPr>
          <p:nvPr>
            <p:ph type="ftr" sz="quarter"/>
          </p:nvPr>
        </p:nvSpPr>
        <p:spPr>
          <a:xfrm>
            <a:off x="0" y="9721850"/>
            <a:ext cx="3078163" cy="512763"/>
          </a:xfrm>
          <a:prstGeom prst="rect">
            <a:avLst/>
          </a:prstGeom>
          <a:noFill/>
          <a:ln>
            <a:noFill/>
          </a:ln>
        </p:spPr>
        <p:txBody>
          <a:bodyPr vert="horz" lIns="91440" tIns="45720" rIns="91440" bIns="45720" anchor="b"/>
          <a:lstStyle/>
          <a:p>
            <a:pPr>
              <a:buNone/>
            </a:pPr>
            <a:endParaRPr lang="en-US" altLang="ru-RU" sz="1200"/>
          </a:p>
        </p:txBody>
      </p:sp>
      <p:sp>
        <p:nvSpPr>
          <p:cNvPr id="6151" name="Slide Number Placeholder 6"/>
          <p:cNvSpPr>
            <a:spLocks noGrp="1" noEditPoints="1"/>
          </p:cNvSpPr>
          <p:nvPr>
            <p:ph type="sldNum" sz="quarter"/>
          </p:nvPr>
        </p:nvSpPr>
        <p:spPr>
          <a:xfrm>
            <a:off x="4024313" y="9721850"/>
            <a:ext cx="3078162" cy="512763"/>
          </a:xfrm>
          <a:prstGeom prst="rect">
            <a:avLst/>
          </a:prstGeom>
          <a:noFill/>
          <a:ln>
            <a:noFill/>
          </a:ln>
        </p:spPr>
        <p:txBody>
          <a:bodyPr vert="horz" lIns="91440" tIns="45720" rIns="91440" bIns="45720" anchor="b"/>
          <a:lstStyle/>
          <a:p>
            <a:pPr algn="r">
              <a:buNone/>
            </a:pPr>
            <a:fld id="{D3AE52A9-A6D1-40E4-99DC-FE23978A2015}" type="slidenum">
              <a:rPr lang="en-US" altLang="ru-RU" sz="1200"/>
              <a:t>‹#›</a:t>
            </a:fld>
            <a:endParaRPr lang="en-US" altLang="ru-RU" sz="120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andex.by/search/?text=%D0%A1%D0%B5%D1%87%D0%B5%D0%BD%D0%BE%D0%B2%20%D0%98%D0%B2%D0%B0%D0%BD%20%D0%9C%D0%B8%D1%85%D0%B0%D0%B9%D0%BB%D0%BE%D0%B2%D0%B8%D1%87&amp;lr=155&amp;noreask=1&amp;ento=0oCghydXc1ODc5NxgCQg1JLk0uIFNlY2hlbm92Pqdwa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Разобщенность научных подходов к пониманию сущности природы человека и ее проекция на построение тренировки</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A0835516-76DD-40D1-8D3D-5821004723F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sz="1200" b="1" dirty="0"/>
              <a:t>Опросник Д. </a:t>
            </a:r>
            <a:r>
              <a:rPr lang="ru-RU" altLang="en-US" sz="1200" b="1" dirty="0" err="1"/>
              <a:t>Кейрси</a:t>
            </a:r>
            <a:r>
              <a:rPr lang="ru-RU" altLang="en-US" sz="1200" dirty="0"/>
              <a:t> - это выявление типологии личности (16 различных типов личности, образованную в результате сочетаний из 4 указанных параметров по 4, что может быть практичным инструментом для лучшего обозрения индивидуальных различий каждого из спортсменов).</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1DD4C218-0E02-4450-BE76-F6D7CAEC1457}"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Introvert , sensor, thinker, decisive</a:t>
            </a:r>
          </a:p>
          <a:p>
            <a:r>
              <a:rPr lang="ru-RU" dirty="0"/>
              <a:t>Ориентация сознания </a:t>
            </a:r>
            <a:r>
              <a:rPr lang="en-US" dirty="0"/>
              <a:t>- </a:t>
            </a:r>
            <a:r>
              <a:rPr lang="en-US" sz="1200" kern="1200" dirty="0">
                <a:solidFill>
                  <a:schemeClr val="tx1"/>
                </a:solidFill>
                <a:effectLst/>
                <a:latin typeface="+mn-lt"/>
                <a:ea typeface="+mn-ea"/>
                <a:cs typeface="+mn-cs"/>
              </a:rPr>
              <a:t>Orientation of consciousness , intuitive, perceiver, feeler, extrovert</a:t>
            </a:r>
            <a:endParaRPr lang="ru-RU"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12</a:t>
            </a:fld>
            <a:endParaRPr lang="en-US" altLang="ru-RU" sz="1200"/>
          </a:p>
        </p:txBody>
      </p:sp>
    </p:spTree>
    <p:extLst>
      <p:ext uri="{BB962C8B-B14F-4D97-AF65-F5344CB8AC3E}">
        <p14:creationId xmlns:p14="http://schemas.microsoft.com/office/powerpoint/2010/main" val="196400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Путь ускорения естественного развития и коммуникации и позволяет выявить и раскрыть сильные стороны его личности, установить физические и психологические причины его недостатков, оценить, как и почему спортсмен не использует свои возможности, и определить, как спортсмену тренироваться, а тренеру - как его обучать.</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888ECC7C-85C1-4F7B-BEDF-160F350C7BD6}"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dirty="0"/>
              <a:t>На основе общих вопросов типологии личности игрока можно наметить принципиальные подходы к адаптации процесса обучения к:</a:t>
            </a:r>
          </a:p>
          <a:p>
            <a:pPr>
              <a:buFont typeface="Wingdings" pitchFamily="2" charset="2"/>
              <a:buChar char="o"/>
            </a:pPr>
            <a:r>
              <a:rPr lang="ru-RU" altLang="en-US" sz="1200" dirty="0"/>
              <a:t> природным особенностям спортсмена,</a:t>
            </a:r>
          </a:p>
          <a:p>
            <a:pPr>
              <a:buFont typeface="Wingdings" pitchFamily="2" charset="2"/>
              <a:buChar char="o"/>
            </a:pPr>
            <a:r>
              <a:rPr lang="ru-RU" altLang="en-US" sz="1200" dirty="0"/>
              <a:t> двигательной одаренности,</a:t>
            </a:r>
          </a:p>
          <a:p>
            <a:pPr>
              <a:buFont typeface="Wingdings" pitchFamily="2" charset="2"/>
              <a:buChar char="o"/>
            </a:pPr>
            <a:r>
              <a:rPr lang="ru-RU" altLang="en-US" sz="1200" dirty="0"/>
              <a:t> коммуникативной одаренности.</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E481C305-8677-4F0D-A7FE-CEF227ECFA2C}"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Каждый психологический тип имеет свой </a:t>
            </a:r>
            <a:r>
              <a:rPr lang="ru-RU" altLang="en-US" b="1" u="sng" dirty="0"/>
              <a:t>индивидуально предпочтительный стиль обучения</a:t>
            </a:r>
            <a:r>
              <a:rPr lang="ru-RU" altLang="en-US" dirty="0"/>
              <a:t>, знание которого помогает понять личностные интересы и мотивационные ценности спортсмена, успех или неудача обучения которого зависит от соответствия стиля обучения типологии личности учащегося.</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9D8D0776-27E6-415E-B259-59D6E7809216}"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Мотивируется различными факторами, должен соответствовать индивидуальный, оптимальный стиль обучения - это предполагает знание специфики и способность адаптировать свой стиль работы со спортсменов. Анализ поведенческих тенденций, к которым предрасположены спортсмены отдельных типов личности, и их мотивирующих потребностей позволяет тренеру творчески использовать такой подходе в работе со спортсменом.</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65444F22-1369-4F59-BD34-FDF3FCDDC51F}"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sz="1200" dirty="0"/>
              <a:t>Психомоторная структура организма человека составляет важнейшую сторону его природной двигательной одаренности, а применительно к спортивной деятельности в ряде видов спорта может быть доминирующей. В спортивных специализациях с ответным характером технико-тактических действий спортсмена, особенно в условиях жесткого лимита времени для принятия решения и реагирования на действия соперника во многих случаях при непосредственном телесном контакте с ним, эта специфика отбирает наиболее </a:t>
            </a:r>
            <a:r>
              <a:rPr lang="ru-RU" altLang="en-US" sz="1200" dirty="0" err="1"/>
              <a:t>сенсомоторно</a:t>
            </a:r>
            <a:r>
              <a:rPr lang="ru-RU" altLang="en-US" sz="1200" dirty="0"/>
              <a:t> одаренных спортсменов.</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5161ADCA-61CB-4D4E-AE48-390400D9C848}"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Значимость психомоторных качеств особо возрастает, когда спортивная борьба идет на уровне предельных физических и психических возможностей человека, а эффективные двигательные реакции реализуются в значительной степени автоматически, на уровне подсознания и на основе </a:t>
            </a:r>
            <a:r>
              <a:rPr lang="ru-RU" altLang="en-US" dirty="0" err="1"/>
              <a:t>программно</a:t>
            </a:r>
            <a:r>
              <a:rPr lang="ru-RU" altLang="en-US" dirty="0"/>
              <a:t> сформированных двигательных стереотипов и на природной одаренности.</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13458B52-E5A3-4DF4-B863-C793380E9928}"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FF6BD22B-C828-408B-8570-E3AA8057728F}"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Психомоторные цели </a:t>
            </a:r>
            <a:r>
              <a:rPr lang="en-US" dirty="0"/>
              <a:t>Psychomotor targets</a:t>
            </a:r>
            <a:r>
              <a:rPr lang="ru-RU" dirty="0"/>
              <a:t> </a:t>
            </a:r>
            <a:r>
              <a:rPr lang="en-US" dirty="0"/>
              <a:t>(goals) </a:t>
            </a:r>
            <a:endParaRPr lang="ru-RU" dirty="0"/>
          </a:p>
          <a:p>
            <a:r>
              <a:rPr lang="en-US" dirty="0"/>
              <a:t>6. </a:t>
            </a:r>
            <a:r>
              <a:rPr lang="ru-RU" dirty="0"/>
              <a:t>Творческие действия (самовыражение)</a:t>
            </a:r>
            <a:endParaRPr lang="en-US" dirty="0"/>
          </a:p>
          <a:p>
            <a:r>
              <a:rPr lang="en-US" dirty="0"/>
              <a:t>5.</a:t>
            </a:r>
            <a:r>
              <a:rPr lang="ru-RU" dirty="0"/>
              <a:t> Комплексные действия</a:t>
            </a:r>
            <a:r>
              <a:rPr lang="en-US" dirty="0"/>
              <a:t>:</a:t>
            </a:r>
            <a:r>
              <a:rPr lang="ru-RU" dirty="0"/>
              <a:t> объединение сложных движений в осознаваемые комплексы</a:t>
            </a:r>
            <a:endParaRPr lang="en-US" dirty="0"/>
          </a:p>
          <a:p>
            <a:r>
              <a:rPr lang="en-US" dirty="0"/>
              <a:t>4.</a:t>
            </a:r>
            <a:r>
              <a:rPr lang="ru-RU" dirty="0"/>
              <a:t>Двигательные умения и базовые навыки. Усвоены базовые действия в определенной сфере</a:t>
            </a:r>
            <a:endParaRPr lang="en-US" dirty="0"/>
          </a:p>
          <a:p>
            <a:r>
              <a:rPr lang="en-US" dirty="0"/>
              <a:t>3.</a:t>
            </a:r>
            <a:r>
              <a:rPr lang="ru-RU" dirty="0"/>
              <a:t>Осознаваемые действия </a:t>
            </a:r>
          </a:p>
          <a:p>
            <a:r>
              <a:rPr lang="ru-RU" dirty="0"/>
              <a:t>2.Сложные действия сформированные из комбинаций простых движений</a:t>
            </a:r>
          </a:p>
          <a:p>
            <a:r>
              <a:rPr lang="ru-RU" dirty="0"/>
              <a:t>1. Простые действия в ответ на стимул </a:t>
            </a:r>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21</a:t>
            </a:fld>
            <a:endParaRPr lang="en-US" altLang="ru-RU" sz="1200"/>
          </a:p>
        </p:txBody>
      </p:sp>
    </p:spTree>
    <p:extLst>
      <p:ext uri="{BB962C8B-B14F-4D97-AF65-F5344CB8AC3E}">
        <p14:creationId xmlns:p14="http://schemas.microsoft.com/office/powerpoint/2010/main" val="183882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dirty="0"/>
              <a:t>1. Современные направления совершенствования методики спортивной тренировки.</a:t>
            </a:r>
          </a:p>
          <a:p>
            <a:pPr algn="just">
              <a:buNone/>
            </a:pPr>
            <a:r>
              <a:rPr lang="ru-RU" altLang="en-US" sz="1200" dirty="0"/>
              <a:t>2. Совершенствование психомоторной подготовки спортсменов.</a:t>
            </a:r>
          </a:p>
          <a:p>
            <a:pPr algn="just">
              <a:buNone/>
            </a:pPr>
            <a:r>
              <a:rPr lang="ru-RU" altLang="en-US" sz="1200" dirty="0"/>
              <a:t>3. Современная система спортивной подготовки в аспекте духовно</a:t>
            </a:r>
            <a:r>
              <a:rPr lang="en-US" altLang="en-US" sz="1200" dirty="0"/>
              <a:t>-</a:t>
            </a:r>
            <a:r>
              <a:rPr lang="ru-RU" altLang="en-US" sz="1200" dirty="0"/>
              <a:t>­нравственных ценностей.</a:t>
            </a:r>
          </a:p>
          <a:p>
            <a:pPr algn="just">
              <a:buNone/>
            </a:pPr>
            <a:r>
              <a:rPr lang="ru-RU" altLang="en-US" sz="1200" dirty="0"/>
              <a:t>4.Столкновение парадигм в изучении человека – социально</a:t>
            </a:r>
            <a:r>
              <a:rPr lang="en-US" altLang="en-US" sz="1200" dirty="0"/>
              <a:t>-</a:t>
            </a:r>
            <a:r>
              <a:rPr lang="ru-RU" altLang="en-US" sz="1200" dirty="0"/>
              <a:t>­педагогической (описательной) и биологической (объясняющей) - в спортивной тренировке.</a:t>
            </a:r>
          </a:p>
          <a:p>
            <a:pPr algn="just">
              <a:buNone/>
            </a:pPr>
            <a:r>
              <a:rPr lang="ru-RU" altLang="en-US" sz="1200" dirty="0"/>
              <a:t>5. Основные противоречия: между возрастающим объёмом информации и конкретизацией двигательного задания спортсмену</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9B0D9763-161D-4077-92B2-B5FA0EC6004E}"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Традиционно в процессе подготовки тренеров главное внимание сосредотачивается на развитии основных физических качеств, на внешних соревновательных характеристиках вида спорта, технико-тактической подготовке и многом другом, оставляя вне поля зрения базовые характеристики спортивно-технической двигательной культуры спортсменов.</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E59FF98D-23E0-4361-AE79-81BB21B65381}"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248" y="1279525"/>
            <a:ext cx="6141155"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p:nvPr>
        </p:nvSpPr>
        <p:spPr>
          <a:prstGeom prst="rect">
            <a:avLst/>
          </a:prstGeom>
        </p:spPr>
        <p:txBody>
          <a:bodyPr/>
          <a:lstStyle/>
          <a:p>
            <a:fld id="{A1AE76D0-FBD0-4DE0-9418-7D91185D3D9E}"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В тренерской среде бытует также мнение о том, что сенсомоторные качества представляют достаточно жесткую, </a:t>
            </a:r>
            <a:r>
              <a:rPr lang="ru-RU" altLang="en-US" dirty="0" err="1"/>
              <a:t>природно</a:t>
            </a:r>
            <a:r>
              <a:rPr lang="ru-RU" altLang="en-US" dirty="0"/>
              <a:t> заданную структуру, которая изначально не поддается целенаправленному развитию.</a:t>
            </a:r>
          </a:p>
          <a:p>
            <a:pPr algn="just">
              <a:buNone/>
            </a:pPr>
            <a:r>
              <a:rPr lang="ru-RU" altLang="en-US" dirty="0"/>
              <a:t>	Среди тренеров известно мнение о том, что «стайером можно стать, а спринтером надо родиться», стартовая реакция спринтера на выстрел стартера не тренируема в принципе.</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07914D7A-5A15-4869-AA38-6FAB8268435C}" type="slidenum">
              <a:rPr lang="en-US" smtClean="0"/>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sz="1200" dirty="0"/>
              <a:t>Одной из основных отличительных характеристик двигательных действий человека является </a:t>
            </a:r>
            <a:r>
              <a:rPr lang="ru-RU" altLang="en-US" sz="1200" b="1" i="1" dirty="0"/>
              <a:t>процесс различения изменений в объектах внешней среды</a:t>
            </a:r>
            <a:r>
              <a:rPr lang="ru-RU" altLang="en-US" sz="1200" dirty="0"/>
              <a:t>. Очевидно, что точность, интенсивность и эффективность управления движениями зависят от ощущения и восприятия. Необходимо развитие зрительных, двигательных и других ощущений, приобретение умений осуществлять контроль за действиями, дифференцировать их по параметрам пространства, времени и интенсивности мышечных усилий - базовые качества лежат в основе многообразных форм сенсорно-перцептивной антиципации игровых ходов во внешнем пространстве, всех реакций спортсмена на движущиеся соревновательные предметы и движения соперников.</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798A9FBA-8499-4979-8435-4F32C3FE057E}" type="slidenum">
              <a:rPr lang="en-US" smtClean="0"/>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en-US" sz="1200" dirty="0"/>
              <a:t>Существует также тесная связь психомоторных показателей с устойчивостью к стресс-факторам, высокая диагностическая чувствительность психической толерантности к критическим ситуациям.</a:t>
            </a:r>
          </a:p>
          <a:p>
            <a:r>
              <a:rPr lang="en-US" dirty="0"/>
              <a:t>Sadness</a:t>
            </a:r>
            <a:r>
              <a:rPr lang="ru-RU" dirty="0"/>
              <a:t>, </a:t>
            </a:r>
            <a:r>
              <a:rPr lang="en-US" dirty="0"/>
              <a:t>fear</a:t>
            </a:r>
            <a:r>
              <a:rPr lang="ru-RU" dirty="0"/>
              <a:t>, </a:t>
            </a:r>
            <a:r>
              <a:rPr lang="en-US" dirty="0"/>
              <a:t>protracted anger reactions</a:t>
            </a:r>
            <a:endParaRPr lang="ru-RU" dirty="0"/>
          </a:p>
          <a:p>
            <a:r>
              <a:rPr lang="en-US" dirty="0"/>
              <a:t>Personal </a:t>
            </a:r>
            <a:endParaRPr lang="ru-RU" dirty="0"/>
          </a:p>
          <a:p>
            <a:r>
              <a:rPr lang="en-US" dirty="0"/>
              <a:t>Lack of professionalism</a:t>
            </a:r>
            <a:endParaRPr lang="ru-RU" dirty="0"/>
          </a:p>
          <a:p>
            <a:r>
              <a:rPr lang="en-US" dirty="0"/>
              <a:t>Moral - the collapse of ideals, the inconsistency of lifestyle to important values
</a:t>
            </a:r>
            <a:r>
              <a:rPr lang="ru-RU" dirty="0" err="1"/>
              <a:t>Нра</a:t>
            </a:r>
            <a:endParaRPr lang="ru-RU" dirty="0"/>
          </a:p>
          <a:p>
            <a:r>
              <a:rPr lang="en-US" dirty="0"/>
              <a:t>Target</a:t>
            </a:r>
            <a:r>
              <a:rPr lang="ru-RU" dirty="0"/>
              <a:t>, </a:t>
            </a:r>
            <a:r>
              <a:rPr lang="en-US" dirty="0"/>
              <a:t> worldview</a:t>
            </a:r>
            <a:r>
              <a:rPr lang="ru-RU" dirty="0"/>
              <a:t>- </a:t>
            </a:r>
            <a:r>
              <a:rPr lang="en-US" dirty="0"/>
              <a:t>loss of purpose and meaning of life 
</a:t>
            </a:r>
          </a:p>
        </p:txBody>
      </p:sp>
      <p:sp>
        <p:nvSpPr>
          <p:cNvPr id="4" name="Заполнитель номера слайда 3"/>
          <p:cNvSpPr>
            <a:spLocks noGrp="1" noEditPoints="1"/>
          </p:cNvSpPr>
          <p:nvPr>
            <p:ph type="sldNum" sz="quarter"/>
          </p:nvPr>
        </p:nvSpPr>
        <p:spPr>
          <a:prstGeom prst="rect">
            <a:avLst/>
          </a:prstGeom>
        </p:spPr>
        <p:txBody>
          <a:bodyPr/>
          <a:lstStyle/>
          <a:p>
            <a:fld id="{92651FDB-5CE9-4D78-B7A3-2B27E1F31CF3}" type="slidenum">
              <a:rPr lang="en-US" smtClean="0"/>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248" y="1279525"/>
            <a:ext cx="6141155"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В основе высокого технического уровня, результативности и надежности действий в спорте лежит различительная чувствительность параметров движения, основными видами которой являются три вида различительной чувствительности:</a:t>
            </a:r>
          </a:p>
          <a:p>
            <a:pPr algn="just">
              <a:buNone/>
            </a:pPr>
            <a:r>
              <a:rPr lang="ru-RU" altLang="en-US" dirty="0"/>
              <a:t>	1) по времени; </a:t>
            </a:r>
          </a:p>
          <a:p>
            <a:pPr algn="just">
              <a:buNone/>
            </a:pPr>
            <a:r>
              <a:rPr lang="ru-RU" altLang="en-US" dirty="0"/>
              <a:t>	2) пространственная;</a:t>
            </a:r>
          </a:p>
          <a:p>
            <a:pPr algn="just">
              <a:buNone/>
            </a:pPr>
            <a:r>
              <a:rPr lang="ru-RU" altLang="en-US" dirty="0"/>
              <a:t>	3) по усилию.</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8C094DD8-1F35-40D4-A08B-233EE25E8D6D}" type="slidenum">
              <a:rPr lang="en-US" smtClean="0"/>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b="1" dirty="0"/>
              <a:t>Чувство времени и скорость двигательной реакции</a:t>
            </a:r>
            <a:r>
              <a:rPr lang="ru-RU" altLang="en-US" dirty="0"/>
              <a:t> - как возможность совершенствования одного из наиболее жестко генетически предопределенных качеств человека - скорости простой двигательной реакции, считавшейся недоступной для ее развития, и она могла служить основой для разработки универсальной практической методики совершенствования различных психомоторных способностей человека в оценке, дифференцировании и управлении временными, силовыми и пространственными характеристиками движений достаточно широкого биомеханического спектра.</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DF5A1379-1FAE-43F0-A539-390EE1EA9A59}" type="slidenum">
              <a:rPr lang="en-US" smtClean="0"/>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Методика совершенствования  различительной чувствительности </a:t>
            </a:r>
          </a:p>
          <a:p>
            <a:r>
              <a:rPr lang="ru-RU" altLang="en-US" dirty="0"/>
              <a:t>Общим направлением исследований психомоторики спортивной двигательной деятельности является изучение отдельных психомоторных характеристик в трех изолированных категориях движений: во времени, пространстве и усилиях, способности спортсмена различать и оценивать, дифференцировать, воспроизводить и управлять отдельными временными, силовыми и пространственными параметрами спортивных движений.</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8474721B-3742-45B3-A6B6-C20DBFD2ACF8}" type="slidenum">
              <a:rPr lang="en-US" smtClean="0"/>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t>Психомоторика</a:t>
            </a:r>
            <a:r>
              <a:rPr lang="ru-RU" sz="1200" dirty="0"/>
              <a:t> – </a:t>
            </a:r>
            <a:r>
              <a:rPr lang="ru-RU" sz="1200" b="1" dirty="0"/>
              <a:t>это</a:t>
            </a:r>
            <a:r>
              <a:rPr lang="ru-RU" sz="1200" dirty="0"/>
              <a:t> связь движения с психическими процессами (познавательными, эмоциональными, волевыми). </a:t>
            </a:r>
          </a:p>
          <a:p>
            <a:pPr algn="just"/>
            <a:r>
              <a:rPr lang="ru-RU" sz="1200" dirty="0"/>
              <a:t>Понятие «</a:t>
            </a:r>
            <a:r>
              <a:rPr lang="ru-RU" sz="1200" b="1" dirty="0"/>
              <a:t>психомоторика</a:t>
            </a:r>
            <a:r>
              <a:rPr lang="ru-RU" sz="1200" dirty="0"/>
              <a:t>» введено в научный обиход И. М. Сеченовым. Оно подчеркивает зависимость </a:t>
            </a:r>
            <a:r>
              <a:rPr lang="ru-RU" sz="1200" b="1" dirty="0"/>
              <a:t>двигательных</a:t>
            </a:r>
            <a:r>
              <a:rPr lang="ru-RU" sz="1200" dirty="0"/>
              <a:t> проявлений человека от психической регуляции. Так, осуществление произвольных движений (физических упражнений) происходит под контролем сознания, а проявление </a:t>
            </a:r>
            <a:r>
              <a:rPr lang="ru-RU" sz="1200" b="1" dirty="0"/>
              <a:t>двигательных</a:t>
            </a:r>
            <a:r>
              <a:rPr lang="ru-RU" sz="1200" dirty="0"/>
              <a:t> качеств требует участия волевого усилия. Поэтому </a:t>
            </a:r>
            <a:r>
              <a:rPr lang="ru-RU" sz="1200" b="1" dirty="0"/>
              <a:t>психомоторная</a:t>
            </a:r>
            <a:r>
              <a:rPr lang="ru-RU" sz="1200" dirty="0"/>
              <a:t> сфера человека – </a:t>
            </a:r>
            <a:r>
              <a:rPr lang="ru-RU" sz="1200" b="1" dirty="0"/>
              <a:t>это</a:t>
            </a:r>
            <a:r>
              <a:rPr lang="ru-RU" sz="1200" dirty="0"/>
              <a:t> сплав психологических и физиологических механизмов управления движениями, </a:t>
            </a:r>
            <a:r>
              <a:rPr lang="ru-RU" sz="1200" b="1" dirty="0"/>
              <a:t>двигательными</a:t>
            </a:r>
            <a:r>
              <a:rPr lang="ru-RU" sz="1200" dirty="0"/>
              <a:t> действиями, отражающихся в проявлении разных </a:t>
            </a:r>
            <a:r>
              <a:rPr lang="ru-RU" sz="1200" b="1" dirty="0"/>
              <a:t>психомоторных</a:t>
            </a:r>
            <a:r>
              <a:rPr lang="ru-RU" sz="1200" dirty="0"/>
              <a:t> (</a:t>
            </a:r>
            <a:r>
              <a:rPr lang="ru-RU" sz="1200" b="1" dirty="0"/>
              <a:t>двигательных</a:t>
            </a:r>
            <a:r>
              <a:rPr lang="ru-RU" sz="1200" dirty="0"/>
              <a:t>) качеств.</a:t>
            </a:r>
          </a:p>
          <a:p>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32</a:t>
            </a:fld>
            <a:endParaRPr lang="en-US" altLang="ru-RU" sz="1200"/>
          </a:p>
        </p:txBody>
      </p:sp>
    </p:spTree>
    <p:extLst>
      <p:ext uri="{BB962C8B-B14F-4D97-AF65-F5344CB8AC3E}">
        <p14:creationId xmlns:p14="http://schemas.microsoft.com/office/powerpoint/2010/main" val="847460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solidFill>
                  <a:srgbClr val="000080"/>
                </a:solidFill>
                <a:hlinkClick r:id="rId3"/>
              </a:rPr>
              <a:t>Сеченов Иван Михайлович</a:t>
            </a:r>
            <a:endParaRPr lang="ru-RU" dirty="0">
              <a:solidFill>
                <a:srgbClr val="333333"/>
              </a:solidFill>
            </a:endParaRPr>
          </a:p>
          <a:p>
            <a:r>
              <a:rPr lang="ru-RU" dirty="0">
                <a:solidFill>
                  <a:srgbClr val="333333"/>
                </a:solidFill>
              </a:rPr>
              <a:t>Русский учёный-естествоиспытатель, физиолог, педагог и просветитель. Член-корреспондент, почётный член Санкт-Петербургской академии наук. Создатель первой российской физиологической научной школы.</a:t>
            </a:r>
          </a:p>
          <a:p>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33</a:t>
            </a:fld>
            <a:endParaRPr lang="en-US" altLang="ru-RU" sz="1200"/>
          </a:p>
        </p:txBody>
      </p:sp>
    </p:spTree>
    <p:extLst>
      <p:ext uri="{BB962C8B-B14F-4D97-AF65-F5344CB8AC3E}">
        <p14:creationId xmlns:p14="http://schemas.microsoft.com/office/powerpoint/2010/main" val="289223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Эффективная подготовка спортсменов, требует от исследователей, тренеров и спортсменов</a:t>
            </a:r>
            <a:r>
              <a:rPr lang="en-US" altLang="en-US" dirty="0"/>
              <a:t>:</a:t>
            </a:r>
          </a:p>
          <a:p>
            <a:pPr algn="just">
              <a:buNone/>
            </a:pPr>
            <a:r>
              <a:rPr lang="ru-RU" altLang="en-US" dirty="0"/>
              <a:t> </a:t>
            </a:r>
            <a:r>
              <a:rPr lang="en-US" altLang="en-US" dirty="0"/>
              <a:t>-</a:t>
            </a:r>
            <a:r>
              <a:rPr lang="ru-RU" altLang="en-US" dirty="0"/>
              <a:t>глубокого изучения научно-обоснованных представлений о глубоких и скрытых закономерностях избранного вида спорта, </a:t>
            </a:r>
            <a:endParaRPr lang="en-US" altLang="en-US" dirty="0"/>
          </a:p>
          <a:p>
            <a:pPr algn="just">
              <a:buNone/>
            </a:pPr>
            <a:r>
              <a:rPr lang="en-US" altLang="en-US" dirty="0"/>
              <a:t>-</a:t>
            </a:r>
            <a:r>
              <a:rPr lang="ru-RU" altLang="en-US" dirty="0"/>
              <a:t>разработки и овладения современными эффективными методиками тренировки, позволяющими максимально реализовать природный потенциал талантливых спортсменов и добиться успеха.</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D6083E0C-C93A-4626-AEF8-94658AEBEC5B}"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dirty="0"/>
              <a:t>Естественно, что значимость каждой из упомянутых категорий в различных видах спорта весьма специфична, что должно отражаться на выборе объектов для тестирования и методик их тренировки.</a:t>
            </a:r>
          </a:p>
          <a:p>
            <a:pPr algn="just">
              <a:buNone/>
            </a:pPr>
            <a:r>
              <a:rPr lang="ru-RU" altLang="en-US" sz="1200" dirty="0"/>
              <a:t>	В основе системы совершенствования каждого из трех основных сенсомоторных качеств лежит единая многоэтапная сенсорная методика, которая разработана на основе идей, предложенных С.Г. </a:t>
            </a:r>
            <a:r>
              <a:rPr lang="ru-RU" altLang="en-US" sz="1200" dirty="0" err="1"/>
              <a:t>Геллерштейном</a:t>
            </a:r>
            <a:r>
              <a:rPr lang="ru-RU" altLang="en-US" sz="1200" dirty="0"/>
              <a:t> для одного частного случая, но адаптирована и апробирована в процессе спортивной тренировки на полном перечне рассмотренных категорий. При этом основной упор делается на развитие способности спортсмена именно различать временные, пространственные и силовые физические категории движений.</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72E43024-C62B-4EA0-8D7F-243DC6E11230}" type="slidenum">
              <a:rPr lang="en-US" smtClean="0"/>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err="1">
                <a:solidFill>
                  <a:schemeClr val="accent1"/>
                </a:solidFill>
              </a:rPr>
              <a:t>Саломон</a:t>
            </a:r>
            <a:r>
              <a:rPr lang="ru-RU" altLang="en-US" dirty="0">
                <a:solidFill>
                  <a:schemeClr val="accent1"/>
                </a:solidFill>
              </a:rPr>
              <a:t> </a:t>
            </a:r>
            <a:r>
              <a:rPr lang="ru-RU" altLang="en-US" dirty="0" err="1">
                <a:solidFill>
                  <a:schemeClr val="accent1"/>
                </a:solidFill>
              </a:rPr>
              <a:t>Григорьеви</a:t>
            </a:r>
            <a:endParaRPr lang="ru-RU" altLang="en-US"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rgbClr val="333333"/>
                </a:solidFill>
              </a:rPr>
              <a:t>Советский учёный, доктор биологических наук, профессор, один из основателей советской психологии и психофизиологии труда, авиационной психологии, участник психотехнического движения.</a:t>
            </a:r>
          </a:p>
          <a:p>
            <a:r>
              <a:rPr lang="ru-RU" altLang="en-US" dirty="0">
                <a:solidFill>
                  <a:schemeClr val="accent1"/>
                </a:solidFill>
              </a:rPr>
              <a:t>ч ГЕЛЛЕРШТЕЙН</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2746B2C0-5346-435A-9113-63E164647CD8}" type="slidenum">
              <a:rPr lang="en-US" smtClean="0"/>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Основные задачи при совершенствовании </a:t>
            </a:r>
            <a:r>
              <a:rPr lang="ru-RU" altLang="en-US" b="1" i="1" dirty="0"/>
              <a:t>различительной чувствительности</a:t>
            </a:r>
            <a:r>
              <a:rPr lang="ru-RU" altLang="en-US" dirty="0"/>
              <a:t> по времени состоят в том, чтобы научиться реагировать точнее, а не быстрее, оценивать </a:t>
            </a:r>
            <a:r>
              <a:rPr lang="ru-RU" altLang="en-US" dirty="0" err="1"/>
              <a:t>микроинтервалы</a:t>
            </a:r>
            <a:r>
              <a:rPr lang="ru-RU" altLang="en-US" dirty="0"/>
              <a:t> времени, специфичные для избранного вида спорта, уметь задерживать двигательный импульс на дифференцированное, точно заданное время, повысить способность управлять скоростью простой двигательной реакции. Интервалы времени, включаемые в тренировочный процесс, выбираются в нескольких диапазонах, исходя из специфики вида спорта.</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2C582DF3-70F1-4B23-A155-E182F62886CC}" type="slidenum">
              <a:rPr lang="en-US" smtClean="0"/>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en-US" sz="1200" b="1" i="1" dirty="0"/>
              <a:t>Пространственная чувствительность</a:t>
            </a:r>
            <a:r>
              <a:rPr lang="ru-RU" altLang="en-US" sz="1200" dirty="0"/>
              <a:t> является необходимым условием овладения совершенной спортивной техникой. В специальных движениях спортсмена она улучшается по мере роста специальной тренированности и квалификации. Преимущественное развитие различительной чувствительности по отдельным переменным движениям специфично и связано с конкретной спортивной специализацией. Развитие тонких мышечных ощущений основано не только на совершенствовании двигательного анализатора, но и тесно взаимодействует с речевой сигнальной системой; сознательный речемыслительный контроль в ходе заучивания и дифференцирования различных по амплитуде движений способствует превращению этих психомоторных движений в навык с высокой способностью различения и осознания изменений характеристик движения.</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09ECA0B5-9B06-4DE0-A8EB-4035340D6E29}" type="slidenum">
              <a:rPr lang="en-US" smtClean="0"/>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b="1" i="1" dirty="0"/>
              <a:t>Различительная чувствительность</a:t>
            </a:r>
            <a:r>
              <a:rPr lang="ru-RU" altLang="en-US" sz="1200" dirty="0"/>
              <a:t> по усилию состоит в умении правильно распределить усилия во времени и пространстве, что является одним из основных условий проявления высокого технико-тактического мастерства спортсмена, а тонкое дифференцирование мышечных усилий по величине, месту и времени их проявления во многом определяет его класс:</a:t>
            </a:r>
          </a:p>
          <a:p>
            <a:pPr algn="just">
              <a:buNone/>
            </a:pPr>
            <a:r>
              <a:rPr lang="ru-RU" altLang="en-US" sz="1200" dirty="0"/>
              <a:t>	- качество и точность дифференцирования усилий улучшаются при целенаправленной тренировке значительно быстрее, чем точность восприятия времени и пространства;</a:t>
            </a:r>
          </a:p>
          <a:p>
            <a:pPr algn="just">
              <a:buNone/>
            </a:pPr>
            <a:r>
              <a:rPr lang="ru-RU" altLang="en-US" sz="1200" dirty="0"/>
              <a:t>	- между абсолютной силой и точностью мышечных напряжений прямая зависимость отсутствует, разные по величине мышечные напряжения дифференцируются неодинаково;</a:t>
            </a:r>
          </a:p>
          <a:p>
            <a:pPr algn="just">
              <a:buNone/>
            </a:pPr>
            <a:r>
              <a:rPr lang="ru-RU" altLang="en-US" sz="1200" dirty="0"/>
              <a:t>	- развитие силовой чувствительности у спортсменов разных спортивных видов и амплуа специфично;</a:t>
            </a:r>
          </a:p>
          <a:p>
            <a:pPr algn="just">
              <a:buNone/>
            </a:pPr>
            <a:r>
              <a:rPr lang="ru-RU" altLang="en-US" sz="1200" dirty="0"/>
              <a:t>	- уровень развития силовой чувствительности в значительной мере зависит от структуры самоконтроля спортсменом элементов техники.</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66C6C4BE-B425-4400-BD1C-E866BC4BDAB4}" type="slidenum">
              <a:rPr lang="en-US" smtClean="0"/>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Экспериментальная методика для каждого параметра состоит из этапов:</a:t>
            </a:r>
          </a:p>
          <a:p>
            <a:pPr algn="just">
              <a:buNone/>
            </a:pPr>
            <a:r>
              <a:rPr lang="ru-RU" altLang="en-US" dirty="0"/>
              <a:t>	</a:t>
            </a:r>
            <a:r>
              <a:rPr lang="ru-RU" altLang="en-US" u="sng" dirty="0"/>
              <a:t>I этап - ознакомительный,</a:t>
            </a:r>
            <a:r>
              <a:rPr lang="ru-RU" altLang="en-US" dirty="0"/>
              <a:t> 2-3 дня для получения средних данных о спортсменах, ознакомления с аппаратурой и техникой </a:t>
            </a:r>
            <a:r>
              <a:rPr lang="ru-RU" altLang="en-US" dirty="0" err="1"/>
              <a:t>измерений,психологической</a:t>
            </a:r>
            <a:r>
              <a:rPr lang="ru-RU" altLang="en-US" dirty="0"/>
              <a:t> адаптации к процессу (мотивация, утомление, внимание).</a:t>
            </a:r>
          </a:p>
          <a:p>
            <a:pPr algn="just">
              <a:buNone/>
            </a:pPr>
            <a:r>
              <a:rPr lang="ru-RU" altLang="en-US" dirty="0"/>
              <a:t>	</a:t>
            </a:r>
            <a:r>
              <a:rPr lang="ru-RU" altLang="en-US" u="sng" dirty="0"/>
              <a:t>II этап - развитие способности максимально точно выполнять начальное задание, получая информацию от тренера о фактическом его выполнении.</a:t>
            </a:r>
            <a:r>
              <a:rPr lang="ru-RU" altLang="en-US" dirty="0"/>
              <a:t> На этом этапе ставится задача установить связь между заданным значением и моторным ответом.</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EB9D1F3E-DF97-4EC3-B787-31DF3CBD4AE7}" type="slidenum">
              <a:rPr lang="en-US" smtClean="0"/>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u="sng" dirty="0">
                <a:sym typeface="SimSun" pitchFamily="2" charset="-122"/>
              </a:rPr>
              <a:t>III этап - научиться максимально точно вначале оценивать измеряемый результат, осознаваемый спортсменом</a:t>
            </a:r>
            <a:r>
              <a:rPr lang="ru-RU" altLang="en-US" sz="1200" dirty="0">
                <a:sym typeface="SimSun" pitchFamily="2" charset="-122"/>
              </a:rPr>
              <a:t>. Сразу же после этой самооценки спортсмену сообщается точная полученная величина и сделанная ошибка в самооценке. Этим испытуемые побуждаются к сравнению результата попытки, корректируют свои ошибки.</a:t>
            </a:r>
            <a:endParaRPr lang="ru-RU" altLang="en-US" sz="1200" dirty="0"/>
          </a:p>
          <a:p>
            <a:pPr algn="just">
              <a:buNone/>
            </a:pPr>
            <a:r>
              <a:rPr lang="ru-RU" altLang="en-US" sz="1200" dirty="0">
                <a:sym typeface="SimSun" pitchFamily="2" charset="-122"/>
              </a:rPr>
              <a:t>	</a:t>
            </a:r>
            <a:r>
              <a:rPr lang="ru-RU" altLang="en-US" sz="1200" u="sng" dirty="0">
                <a:sym typeface="SimSun" pitchFamily="2" charset="-122"/>
              </a:rPr>
              <a:t>IV этап - последовательно в несколько стадий научиться управлять точным выполнением заданий по времени, усилиям и пространству.</a:t>
            </a:r>
            <a:r>
              <a:rPr lang="ru-RU" altLang="en-US" sz="1200" dirty="0">
                <a:sym typeface="SimSun" pitchFamily="2" charset="-122"/>
              </a:rPr>
              <a:t> Задача этого этапа - достижение эффекта максимальной и осознаваемой стабильности в воспроизведении тех или иных </a:t>
            </a:r>
            <a:r>
              <a:rPr lang="ru-RU" altLang="en-US" sz="1200" dirty="0" err="1">
                <a:sym typeface="SimSun" pitchFamily="2" charset="-122"/>
              </a:rPr>
              <a:t>микроинтервалов</a:t>
            </a:r>
            <a:r>
              <a:rPr lang="ru-RU" altLang="en-US" sz="1200" dirty="0">
                <a:sym typeface="SimSun" pitchFamily="2" charset="-122"/>
              </a:rPr>
              <a:t> времени, тонких градаций усилий и пространства.</a:t>
            </a:r>
            <a:endParaRPr lang="ru-RU" altLang="en-US" sz="1200" dirty="0"/>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B7B4CA89-B3C3-471D-951D-3E3831E7BB2E}" type="slidenum">
              <a:rPr lang="en-US" smtClean="0"/>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b="1" u="sng" dirty="0"/>
              <a:t>На первой стадии</a:t>
            </a:r>
            <a:r>
              <a:rPr lang="ru-RU" altLang="en-US" dirty="0"/>
              <a:t> испытуемый, реагируя на внешний стимул, в каждой последующей попытке воспроизводит задание с достаточно грубым различием между двумя последовательными попытками. После попытки - самооценка, потом сообщение истинного результата.</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0EE30CA8-8A66-4D94-8910-D4E2F57CC2F4}" type="slidenum">
              <a:rPr lang="en-US" smtClean="0"/>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b="1" u="sng" dirty="0"/>
              <a:t>На второй стадии</a:t>
            </a:r>
            <a:r>
              <a:rPr lang="ru-RU" altLang="en-US" dirty="0"/>
              <a:t> этапа различие между двумя последовательными попытками, задаваемое испытуемым извне, становится более «тонким» и качественным (чуть-чуть быстрее, чуть-чуть дальше, чуть-чуть сильнее), и эта мера «чуть-чуть» определяется индивидуально. Далее снова самооценка и сообщение истинного результата</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7ADCABB3-409E-4CFD-9EBB-6B57B2D822A7}" type="slidenum">
              <a:rPr lang="en-US" smtClean="0"/>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b="1" u="sng" dirty="0"/>
              <a:t>На третьей стадии</a:t>
            </a:r>
            <a:r>
              <a:rPr lang="ru-RU" altLang="en-US" dirty="0"/>
              <a:t> выбор требуемого задания испытуемый делает сам и выполняет это </a:t>
            </a:r>
            <a:r>
              <a:rPr lang="ru-RU" altLang="en-US" dirty="0" err="1"/>
              <a:t>самозадание</a:t>
            </a:r>
            <a:r>
              <a:rPr lang="ru-RU" altLang="en-US" dirty="0"/>
              <a:t>. На четвертой стадии основной задачей становится максимально точное управление рабочим параметром. Перед каждой попыткой задается его точное требуемое значение параметра (время, усилие, расстояние). Осознанность ощущений, организация связи между предыдущим результатом, его субъективным ощущением и последующими действиями лежит в основе успеха такой тренировки.</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CAB8AB3B-C820-4F7D-BA36-DC12B4F5F700}" type="slidenum">
              <a:rPr lang="en-US" smtClean="0"/>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Рис. 1 - Успех (реализация двигательных соревновательных задач)</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4C367AA0-09B1-496F-8D22-2F1D4268BECF}"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Современная система спортивной подготовки в аспекте духовно-нравственных ценностей</a:t>
            </a:r>
          </a:p>
          <a:p>
            <a:r>
              <a:rPr lang="ru-RU" altLang="en-US" dirty="0"/>
              <a:t>Серьезные трудности методического и нравственно-этического характера (коммерциализация спорта, пренебрежение физическим совершенствованием) практически на всех этапах подготовки отрицательно сказываются на культурологическом обосновании спортивной деятельности.</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5ABE7920-447F-4741-9D5C-7955524D18F1}" type="slidenum">
              <a:rPr lang="en-US" smtClean="0"/>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Привлечение расширенного круга специалистов к подготовке спортсменов, как показывает практика, не только не решает методические проблемы, но и создаёт новые проблемы, ведущие к новым ошибкам.</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0C3A11AB-D7E4-4FDE-BCAF-70A900FFEAAC}" type="slidenum">
              <a:rPr lang="en-US" smtClean="0"/>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Научно-методическая деятельность комплексных научных групп в избранном виде спорта подменяется медико-биологическими обследованиями, а частные методики отдельных видов спорта или спортивных дисциплин противоречат фундаментальным теоретическим положениям, общим для всех видов спорта и отражающим законы природы.</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6E8F94BB-47B2-4C50-A5DB-323CC6C27089}" type="slidenum">
              <a:rPr lang="en-US" smtClean="0"/>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Тренеры, не находя эффективных научно-методических решений, зачастую «совершенствуют спортсмена» необоснованным фармакологическим вмешательством, а не через рациональную двигательную деятельность, что «ведёт к полной дезорганизации процесса спортивной тренировки, подавляет исследовательскую мысль в направлении совершенствования путей оптимизации тренирующих воздействий».</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CB05920C-901B-415B-A113-CF8999C903DB}" type="slidenum">
              <a:rPr lang="en-US" smtClean="0"/>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До последнего времени не смолкают споры о «ведущей роли» или приоритетах педагогики, либо биологии в теории спортивной тренировки.</a:t>
            </a:r>
          </a:p>
          <a:p>
            <a:pPr algn="just">
              <a:buNone/>
            </a:pPr>
            <a:r>
              <a:rPr lang="ru-RU" altLang="en-US" dirty="0"/>
              <a:t>Опираясь на цельность и неделимость человеческой сущности вряд ли возможно подчинять или даже противопоставлять психолого-педагогические и биологические аспекты в спортивной тренировке. И именно синтез знаний в педагогическом процессе разработки, постановки и реализации двигательного задания спортсмену является основой теории и методики спортивной</a:t>
            </a:r>
            <a:r>
              <a:rPr lang="en-US" altLang="en-US" dirty="0"/>
              <a:t> </a:t>
            </a:r>
            <a:r>
              <a:rPr lang="ru-RU" altLang="en-US" dirty="0"/>
              <a:t>тренировки.</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4E9B17A8-59D9-4755-82C9-EA1A25FD010F}" type="slidenum">
              <a:rPr lang="en-US" smtClean="0"/>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В творчестве тренера априорно предполагается исключение теоретических ошибок. Тем не менее, «теория спортивной тренировки, направленная на научно-методическое обеспечение подготовки спортсменов к соревнованиям, по целому ряду аспектов уже давно не соответствует современным требованиям спортивной практики».</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C76297B4-E3FE-455C-85A1-31C5FBD542F1}" type="slidenum">
              <a:rPr lang="en-US" smtClean="0"/>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dirty="0"/>
              <a:t>В числе основных причин возникновения проблем в подготовке спортсмена следует отметить изменение парадигмы спортивной тренировки от обобщений эмпирических педагогических наблюдений (эффектов) к их биологическому объяснению. Это существенно повысило возможности теоретического обоснования двигательных заданий спортсмену. К тому же, изменившиеся политические и социально-экономические отношения привели к значительным изменениям психологии спортсменов.</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3D41C334-6AA4-490A-B652-98AF2FC2B2BD}" type="slidenum">
              <a:rPr lang="en-US" smtClean="0"/>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sz="1200" dirty="0"/>
              <a:t>В настоящее время в понимании многих специалистов, участвующих в подготовке спортсмена, научно-методическое обеспечение тренировочного процесса неправомерно отождествляется с медико-биологическим обеспечением. В результате под видом «спортивной науки» проводится различные измерения биологических функций, и изыскиваются способы их повышения вне двигательной деятельности. При этом упускают из вида, что различные измерения, пусть даже самые точные и высокотехнологичные сами по себе не приведут к росту результатов. Кроме того, биологические детерминанты физической подготовленности с ростом спортивного мастерства асимптотически приближаются к генетическим пределам.</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201248C0-C074-4344-B4BF-144EF1980124}" type="slidenum">
              <a:rPr lang="en-US" smtClean="0"/>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en-US" sz="1200" dirty="0"/>
              <a:t>Стремление их повысить малоэффективно и подталкивает к применению допингов.</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97A3E9C5-9744-4F7A-9C40-0AB4A3261F80}" type="slidenum">
              <a:rPr lang="en-US" smtClean="0"/>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dirty="0"/>
              <a:t>Таким образом, медико-биологические познания не только не решают методических проблем спортивной подготовки, но и при игнорировании педагогического аспекта вводят тренера в заблуждение.</a:t>
            </a:r>
          </a:p>
          <a:p>
            <a:pPr algn="just">
              <a:buNone/>
            </a:pPr>
            <a:r>
              <a:rPr lang="ru-RU" altLang="en-US" dirty="0"/>
              <a:t>	Именно поэтому нарушена взаимосвязь тренера с представителями науки. Предоставленные сами себе тренеры зачастую не знают на что опереться в творческой деятельности и руководствуются субъективными представлениями, весьма далёкими от истины.</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83F6C348-69E2-4474-9F52-E3DCFB16EF15}" type="slidenum">
              <a:rPr lang="en-US" smtClean="0"/>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pPr algn="just">
              <a:buNone/>
            </a:pPr>
            <a:r>
              <a:rPr lang="ru-RU" altLang="en-US" sz="1200" dirty="0">
                <a:latin typeface="Times New Roman" charset="0"/>
              </a:rPr>
              <a:t>Направления совершенствования </a:t>
            </a:r>
            <a:r>
              <a:rPr lang="ru-RU" altLang="en-US" sz="1200" dirty="0" err="1">
                <a:latin typeface="Times New Roman" charset="0"/>
              </a:rPr>
              <a:t>пед</a:t>
            </a:r>
            <a:r>
              <a:rPr lang="ru-RU" altLang="en-US" sz="1200" dirty="0">
                <a:latin typeface="Times New Roman" charset="0"/>
              </a:rPr>
              <a:t>. </a:t>
            </a:r>
            <a:r>
              <a:rPr lang="ru-RU" altLang="en-US" sz="1200" dirty="0" err="1">
                <a:latin typeface="Times New Roman" charset="0"/>
              </a:rPr>
              <a:t>процессса</a:t>
            </a:r>
            <a:r>
              <a:rPr lang="ru-RU" altLang="en-US" sz="1200" dirty="0">
                <a:latin typeface="Times New Roman" charset="0"/>
              </a:rPr>
              <a:t> спортивной тренировки </a:t>
            </a:r>
            <a:endParaRPr lang="en-US" altLang="en-US" sz="1200" dirty="0">
              <a:latin typeface="Times New Roman" charset="0"/>
            </a:endParaRPr>
          </a:p>
          <a:p>
            <a:pPr algn="just">
              <a:buNone/>
            </a:pPr>
            <a:r>
              <a:rPr lang="ru-RU" altLang="en-US" sz="1200" dirty="0">
                <a:latin typeface="Times New Roman" charset="0"/>
              </a:rPr>
              <a:t>- повышение эффективности двигательного обучения в технической подготовке;</a:t>
            </a:r>
          </a:p>
          <a:p>
            <a:pPr algn="just">
              <a:buNone/>
            </a:pPr>
            <a:r>
              <a:rPr lang="ru-RU" altLang="en-US" sz="1200" dirty="0">
                <a:latin typeface="Times New Roman" charset="0"/>
              </a:rPr>
              <a:t>- физическая подготовка в особо сложных, скоростно-силовых упражнениях и видах спорта;</a:t>
            </a:r>
          </a:p>
          <a:p>
            <a:pPr algn="just">
              <a:buNone/>
            </a:pPr>
            <a:r>
              <a:rPr lang="ru-RU" altLang="en-US" sz="1200" dirty="0">
                <a:latin typeface="Times New Roman" charset="0"/>
              </a:rPr>
              <a:t>- индивидуализация тренировочного и соревновательного процессов;</a:t>
            </a:r>
          </a:p>
          <a:p>
            <a:pPr algn="just">
              <a:buNone/>
            </a:pPr>
            <a:r>
              <a:rPr lang="ru-RU" altLang="en-US" sz="1200" dirty="0">
                <a:latin typeface="Times New Roman" charset="0"/>
              </a:rPr>
              <a:t>- с учетом типологии;</a:t>
            </a:r>
          </a:p>
          <a:p>
            <a:pPr algn="just">
              <a:buNone/>
            </a:pPr>
            <a:r>
              <a:rPr lang="ru-RU" altLang="en-US" sz="1200" dirty="0">
                <a:latin typeface="Times New Roman" charset="0"/>
              </a:rPr>
              <a:t>- развитие сенсомоторных качеств спортсменов.</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418F5443-F690-4C59-8F88-3DD12EC2EB63}"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Столкновение парадигм в изучении человека- социально-педагогической и биологической- в спортивной тренировке</a:t>
            </a:r>
          </a:p>
          <a:p>
            <a:pPr algn="just">
              <a:buNone/>
            </a:pPr>
            <a:r>
              <a:rPr lang="ru-RU" altLang="en-US" sz="1200" dirty="0"/>
              <a:t>За последние годы продолжает увеличиваться разрыв между теорией и методикой спортивной тренировки, или правильнее сказать увеличивается дистанция между учёными и тренерами.</a:t>
            </a:r>
          </a:p>
          <a:p>
            <a:pPr algn="just">
              <a:buNone/>
            </a:pPr>
            <a:r>
              <a:rPr lang="ru-RU" altLang="en-US" sz="1200" dirty="0"/>
              <a:t>	В настоящее время тренерский контингент можно условно разделить на возрастных тренеров, имеющих богатый педагогический опыт, и относительно молодых тренеров, имеющих опыт личных спортивных выступлений, зачастую на очень высоком уровне. </a:t>
            </a:r>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5BCA7523-A24B-43AD-A30E-A89D84E17643}" type="slidenum">
              <a:rPr lang="en-US" smtClean="0"/>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sz="1200" dirty="0"/>
              <a:t>Но проблема в том, что те и другие не имеют достаточных биологических знаний о двигательной деятельности. В результате те и другие тиражируют методические штампы, по принципу «так всегда делали» или «делай как я». И если учёные продолжают совершенствовать средства и методы изучения человека в спорте, то тренеры не в состоянии воспринять и использовать эти знания в методике тренировки. В свою очередь учёные не находят способов передачи знаний в методику тренировки. Резонно выразить и неготовность системы образования к этим изменениям. Поскольку ситуация, несмотря на призывы и лозунги, ухудшаясь, длится довольно долго, очевидна необходимость административных и экономических воздействий.</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55</a:t>
            </a:fld>
            <a:endParaRPr lang="en-US" altLang="ru-RU" sz="1200"/>
          </a:p>
        </p:txBody>
      </p:sp>
    </p:spTree>
    <p:extLst>
      <p:ext uri="{BB962C8B-B14F-4D97-AF65-F5344CB8AC3E}">
        <p14:creationId xmlns:p14="http://schemas.microsoft.com/office/powerpoint/2010/main" val="1176183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sym typeface="SimSun" pitchFamily="2" charset="-122"/>
              </a:rPr>
              <a:t>Причиной взаимонепонимания является </a:t>
            </a:r>
            <a:r>
              <a:rPr lang="ru-RU" altLang="en-US" b="1" dirty="0">
                <a:sym typeface="SimSun" pitchFamily="2" charset="-122"/>
              </a:rPr>
              <a:t>недостаточность физической культуры в нашем обществе, культуры как способа передачи знаний</a:t>
            </a:r>
            <a:r>
              <a:rPr lang="ru-RU" altLang="en-US" dirty="0">
                <a:sym typeface="SimSun" pitchFamily="2" charset="-122"/>
              </a:rPr>
              <a:t>. В столкновении парадигм в изучении человека - социально-педагогической(описательной) и биологической (объясняющей) - в спортивной тренировке зачастую побеждают биологические обоснования без опоры на педагогику</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56</a:t>
            </a:fld>
            <a:endParaRPr lang="en-US" altLang="ru-RU" sz="1200"/>
          </a:p>
        </p:txBody>
      </p:sp>
    </p:spTree>
    <p:extLst>
      <p:ext uri="{BB962C8B-B14F-4D97-AF65-F5344CB8AC3E}">
        <p14:creationId xmlns:p14="http://schemas.microsoft.com/office/powerpoint/2010/main" val="26499070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В результате, как тренеры, так и научные сотрудники, сведения биологического характера, напрямую без педагогического осмысления транслируют в качестве методических рекомендаций в спортивную тренировку, что приводит к ошибкам. О недопустимости этого предупреждал Л. П. Матвеев (1991), утверждая, что, теория физической культуры и спорта, интегрируя знания смежных наук о человеке, выводит собственные принципы и закономерности, несводимые к принципам и закономерностям других наук.</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57</a:t>
            </a:fld>
            <a:endParaRPr lang="en-US" altLang="ru-RU" sz="1200"/>
          </a:p>
        </p:txBody>
      </p:sp>
    </p:spTree>
    <p:extLst>
      <p:ext uri="{BB962C8B-B14F-4D97-AF65-F5344CB8AC3E}">
        <p14:creationId xmlns:p14="http://schemas.microsoft.com/office/powerpoint/2010/main" val="843358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Лев Матвеев </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58</a:t>
            </a:fld>
            <a:endParaRPr lang="en-US" altLang="ru-RU" sz="1200"/>
          </a:p>
        </p:txBody>
      </p:sp>
    </p:spTree>
    <p:extLst>
      <p:ext uri="{BB962C8B-B14F-4D97-AF65-F5344CB8AC3E}">
        <p14:creationId xmlns:p14="http://schemas.microsoft.com/office/powerpoint/2010/main" val="302075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Основная причина искажения теории спортивной тренировки, а затем и методики заключается в узком понимании биологических закономерностей в качестве методических (педагогических) положений. 	Распространённой ошибкой является подчинение мощности (скорости) тренировочных локомоций анаэробному порогу (</a:t>
            </a:r>
            <a:r>
              <a:rPr lang="ru-RU" altLang="en-US" dirty="0" err="1"/>
              <a:t>АнП</a:t>
            </a:r>
            <a:r>
              <a:rPr lang="ru-RU" altLang="en-US" dirty="0"/>
              <a:t>), измеренной в ступенчатом тесте накануне. В последующих тренировках двигательную деятельность спортсмена осуществляют на этой мощности (скорости), в то время как состояние спортсмена и условия тренировки уже изменились.</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59</a:t>
            </a:fld>
            <a:endParaRPr lang="en-US" altLang="ru-RU" sz="1200"/>
          </a:p>
        </p:txBody>
      </p:sp>
    </p:spTree>
    <p:extLst>
      <p:ext uri="{BB962C8B-B14F-4D97-AF65-F5344CB8AC3E}">
        <p14:creationId xmlns:p14="http://schemas.microsoft.com/office/powerpoint/2010/main" val="447907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buNone/>
            </a:pPr>
            <a:r>
              <a:rPr lang="ru-RU" altLang="en-US" dirty="0"/>
              <a:t>Спортсмен мог </a:t>
            </a:r>
            <a:r>
              <a:rPr lang="ru-RU" altLang="en-US" dirty="0" err="1"/>
              <a:t>недовосстановиться</a:t>
            </a:r>
            <a:r>
              <a:rPr lang="ru-RU" altLang="en-US" dirty="0"/>
              <a:t> или произошла суперкомпенсация. Ещё Гераклит (6 в. до н.э.) предупреждал: «Нельзя дважды войти в одну и ту же реку». Налицо пренебрежение деятельностным педагогическим подходом.</a:t>
            </a:r>
          </a:p>
          <a:p>
            <a:pPr algn="just">
              <a:buNone/>
            </a:pPr>
            <a:r>
              <a:rPr lang="ru-RU" altLang="en-US" dirty="0"/>
              <a:t>	В данном случае в двигательной деятельности необходимо опираться на актуальные возможности спортсмена, которые могут, как увеличиваться за счёт тренировочных эффектов, так и снижаться по причине утомления. А удержание уровня </a:t>
            </a:r>
            <a:r>
              <a:rPr lang="ru-RU" altLang="en-US" dirty="0" err="1"/>
              <a:t>лактата</a:t>
            </a:r>
            <a:r>
              <a:rPr lang="ru-RU" altLang="en-US" dirty="0"/>
              <a:t> всего лишь средство контроля, или условие двигательной деятельности, но ни в коем случае не цель тренировки.</a:t>
            </a:r>
          </a:p>
          <a:p>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60</a:t>
            </a:fld>
            <a:endParaRPr lang="en-US" altLang="ru-RU" sz="1200"/>
          </a:p>
        </p:txBody>
      </p:sp>
    </p:spTree>
    <p:extLst>
      <p:ext uri="{BB962C8B-B14F-4D97-AF65-F5344CB8AC3E}">
        <p14:creationId xmlns:p14="http://schemas.microsoft.com/office/powerpoint/2010/main" val="4143548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В интервальных тренировках квалифицированных конькобежцев наблюдается снижение уровня </a:t>
            </a:r>
            <a:r>
              <a:rPr lang="ru-RU" altLang="en-US" dirty="0" err="1"/>
              <a:t>лактата</a:t>
            </a:r>
            <a:r>
              <a:rPr lang="ru-RU" altLang="en-US" dirty="0"/>
              <a:t> от первых повторений к в последним без западения скорости, что говорит о формировании срочных тренировочных эффектов. Уже более двадцати лет российские конькобежцы искажают соревновательный динамический стереотип, замедляя темп, чтобы наработать силу отталкивания и не попасть в гликолиз, «не зная», что в отталкивании вклад инерционных и реактивных сил при повышении темпа локомоций гораздо больше, чем сила собственно мышечного сокращения, с которой отождествляется сила отталкивания.</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61</a:t>
            </a:fld>
            <a:endParaRPr lang="en-US" altLang="ru-RU" sz="1200"/>
          </a:p>
        </p:txBody>
      </p:sp>
    </p:spTree>
    <p:extLst>
      <p:ext uri="{BB962C8B-B14F-4D97-AF65-F5344CB8AC3E}">
        <p14:creationId xmlns:p14="http://schemas.microsoft.com/office/powerpoint/2010/main" val="385306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en-US" dirty="0"/>
              <a:t>Вызывает удивление рекомендации значений пульса порогов: аэробного - АП, анаэробного - </a:t>
            </a:r>
            <a:r>
              <a:rPr lang="ru-RU" altLang="en-US" dirty="0" err="1"/>
              <a:t>АнП</a:t>
            </a:r>
            <a:r>
              <a:rPr lang="ru-RU" altLang="en-US" dirty="0"/>
              <a:t>, критической мощности без учёта конкретной двигательной деятельности в широко распространённой методике </a:t>
            </a:r>
            <a:r>
              <a:rPr lang="ru-RU" altLang="en-US" dirty="0" err="1"/>
              <a:t>Душанина</a:t>
            </a:r>
            <a:r>
              <a:rPr lang="ru-RU" altLang="en-US" dirty="0"/>
              <a:t>, в которой по электрокардиограмме определяются параметры энергетического метаболизма.</a:t>
            </a:r>
          </a:p>
          <a:p>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62</a:t>
            </a:fld>
            <a:endParaRPr lang="en-US" altLang="ru-RU" sz="1200"/>
          </a:p>
        </p:txBody>
      </p:sp>
    </p:spTree>
    <p:extLst>
      <p:ext uri="{BB962C8B-B14F-4D97-AF65-F5344CB8AC3E}">
        <p14:creationId xmlns:p14="http://schemas.microsoft.com/office/powerpoint/2010/main" val="1119819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В разных движениях пороговые значения пульса разные. Примеры односторонних, узко понимаемых, то есть без учёта культурологических и педагогических обоснований, «биологических» подходов к спортивной тренировке можно продолжать. В результате тренеры спрашивают как им «тренировать митохондрии», «</a:t>
            </a:r>
            <a:r>
              <a:rPr lang="ru-RU" altLang="en-US" dirty="0" err="1"/>
              <a:t>дилатировать</a:t>
            </a:r>
            <a:r>
              <a:rPr lang="ru-RU" altLang="en-US" dirty="0"/>
              <a:t> сердце», «повышать силу окислительных мышечных волокон», «переделывать гликолитические мышечные волокна в окислительные» и так далее.</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63</a:t>
            </a:fld>
            <a:endParaRPr lang="en-US" altLang="ru-RU" sz="1200"/>
          </a:p>
        </p:txBody>
      </p:sp>
    </p:spTree>
    <p:extLst>
      <p:ext uri="{BB962C8B-B14F-4D97-AF65-F5344CB8AC3E}">
        <p14:creationId xmlns:p14="http://schemas.microsoft.com/office/powerpoint/2010/main" val="334672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altLang="en-US" sz="1200" dirty="0">
                <a:solidFill>
                  <a:srgbClr val="000000"/>
                </a:solidFill>
                <a:latin typeface="Times New Roman" charset="0"/>
              </a:rPr>
              <a:t>Типологию личности в спорте необходимо рассматривать как способ </a:t>
            </a:r>
            <a:r>
              <a:rPr lang="ru-RU" altLang="en-US" sz="1200" dirty="0">
                <a:latin typeface="Times New Roman" charset="0"/>
              </a:rPr>
              <a:t>учета </a:t>
            </a:r>
            <a:r>
              <a:rPr lang="ru-RU" altLang="en-US" sz="1200" dirty="0">
                <a:solidFill>
                  <a:srgbClr val="000000"/>
                </a:solidFill>
                <a:latin typeface="Times New Roman" charset="0"/>
              </a:rPr>
              <a:t>природной предрасположенности спортсменов и возможности ее использования и развития в интересах личности спортсмена.</a:t>
            </a:r>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5ACA99FF-C0AD-48BB-BA70-14B74DF1185B}"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Биологические предпосылки являются необходимыми, но недостаточными. Только социальные условия в единстве с биологическими процессами формируют человека. Биологизм приводит к подчинению деятельности биологическим параметрам, что приводит к её искажению.</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64</a:t>
            </a:fld>
            <a:endParaRPr lang="en-US" altLang="ru-RU" sz="1200"/>
          </a:p>
        </p:txBody>
      </p:sp>
    </p:spTree>
    <p:extLst>
      <p:ext uri="{BB962C8B-B14F-4D97-AF65-F5344CB8AC3E}">
        <p14:creationId xmlns:p14="http://schemas.microsoft.com/office/powerpoint/2010/main" val="2865245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Без дискуссии по биологическим обоснованиям спортивной тренировки, исходя из целостности и неделимости человеческой сущности, очевидно, что</a:t>
            </a:r>
            <a:r>
              <a:rPr lang="ru-RU" altLang="en-US" b="1" dirty="0"/>
              <a:t> цель одна</a:t>
            </a:r>
            <a:r>
              <a:rPr lang="ru-RU" altLang="en-US" dirty="0"/>
              <a:t> - совершенствование человека в спортивной деятельности, а под ней выстраивается причинно-следственная цепочка из аргументов и функций, которые могут формулироваться, как в </a:t>
            </a:r>
            <a:r>
              <a:rPr lang="ru-RU" altLang="en-US" dirty="0" err="1"/>
              <a:t>психологопедагогических</a:t>
            </a:r>
            <a:r>
              <a:rPr lang="ru-RU" altLang="en-US" dirty="0"/>
              <a:t> дефинициях, так и в биологических</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65</a:t>
            </a:fld>
            <a:endParaRPr lang="en-US" altLang="ru-RU" sz="1200"/>
          </a:p>
        </p:txBody>
      </p:sp>
    </p:spTree>
    <p:extLst>
      <p:ext uri="{BB962C8B-B14F-4D97-AF65-F5344CB8AC3E}">
        <p14:creationId xmlns:p14="http://schemas.microsoft.com/office/powerpoint/2010/main" val="542366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С изменением парадигмы спортивной тренировки, обусловленным, прежде всего, широким внедрением биологических знаний, возникает противоречие: между возрастающим объёмом информации и конкретизацией двигательного задания спортсмену. </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66</a:t>
            </a:fld>
            <a:endParaRPr lang="en-US" altLang="ru-RU" sz="1200"/>
          </a:p>
        </p:txBody>
      </p:sp>
    </p:spTree>
    <p:extLst>
      <p:ext uri="{BB962C8B-B14F-4D97-AF65-F5344CB8AC3E}">
        <p14:creationId xmlns:p14="http://schemas.microsoft.com/office/powerpoint/2010/main" val="994196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Изначально теория спортивной тренировки строилась на обобщении педагогических наблюдений, то есть на эмпирике (</a:t>
            </a:r>
            <a:r>
              <a:rPr lang="ru-RU" sz="1200" b="0" i="0" kern="1200" dirty="0">
                <a:solidFill>
                  <a:schemeClr val="tx1"/>
                </a:solidFill>
                <a:effectLst/>
                <a:latin typeface="+mn-lt"/>
                <a:ea typeface="+mn-ea"/>
                <a:cs typeface="+mn-cs"/>
              </a:rPr>
              <a:t>Сведения, знания, основанные только на практической деятельности, полученные в процессе опыта).</a:t>
            </a:r>
            <a:br>
              <a:rPr lang="ru-RU" dirty="0"/>
            </a:br>
            <a:r>
              <a:rPr lang="ru-RU" altLang="en-US" dirty="0"/>
              <a:t>. Биология вывела теорию спортивной тренировки на новый научный уровень. «Сейчас оставаться в стороне от «биологического» направления ... было бы неосмотрительно. Однако специфика ТСТ (теории спортивной тренировки) такова, что ведущую синтезирующую роль играют педагогика и психология, и в обозримом будущем их передовые позиции, по всей вероятности, сохранятся». Проблемный вопрос: как в обилии разноречивой информации обосновать двигательное задание спортсмену?</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67</a:t>
            </a:fld>
            <a:endParaRPr lang="en-US" altLang="ru-RU" sz="1200"/>
          </a:p>
        </p:txBody>
      </p:sp>
    </p:spTree>
    <p:extLst>
      <p:ext uri="{BB962C8B-B14F-4D97-AF65-F5344CB8AC3E}">
        <p14:creationId xmlns:p14="http://schemas.microsoft.com/office/powerpoint/2010/main" val="6642558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Тренер реализует свои профессиональные возможности, воздействуя на спортсмена через выполнение двигательного задания, в котором оговорены тип и характер, условия осуществления, объём и интенсивность, набор и (не во всех случаях) алгоритм двигательных действий, при реализации. При этом если в тренировочном воздействии выбирается средство (упражнение) и метод его выполнения, то есть форма двигательного действия, то, наряду с этим, рассматриваются психологические и биологические факторы, вызывающее желательную адаптивную (приспособительную) реакцию.</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68</a:t>
            </a:fld>
            <a:endParaRPr lang="en-US" altLang="ru-RU" sz="1200"/>
          </a:p>
        </p:txBody>
      </p:sp>
    </p:spTree>
    <p:extLst>
      <p:ext uri="{BB962C8B-B14F-4D97-AF65-F5344CB8AC3E}">
        <p14:creationId xmlns:p14="http://schemas.microsoft.com/office/powerpoint/2010/main" val="35248743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В разработке двигательного задания возрастает значимость взаимопроникновения и взаимодействия различных научных дисциплин, изучающих человека, и методологической роли синергетики и теории функциональных систем. Все знания, наполняющие теорию спортивной тренировки, мало подвержены изменениям. Методика тренировки наоборот весьма изменчива, вплоть до революционных преобразований, вызванных, например, новыми условиями тренировок и соревнований или кардинальными идеями.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69</a:t>
            </a:fld>
            <a:endParaRPr lang="en-US" altLang="ru-RU" sz="1200"/>
          </a:p>
        </p:txBody>
      </p:sp>
    </p:spTree>
    <p:extLst>
      <p:ext uri="{BB962C8B-B14F-4D97-AF65-F5344CB8AC3E}">
        <p14:creationId xmlns:p14="http://schemas.microsoft.com/office/powerpoint/2010/main" val="4138109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Как отмечает С. В. Дмитриев (2007), отличительная особенность сферы знаний «живых движений» человека состоит в том, что не только науки объясняющие (естественные), но и науки понимающие (гуманитарные) осознают себя как науки технологические, что позволяет в теории спортивной тренировки продвинуться от обобщений различных методик, основанных на эмпирически выведенных педагогических принципах, к конструированию тренирующих воздействий, преобразующих биосоциальную природу человека. Конструирование тренирующих воздействий - это процесс разработки двигательных заданий спортсмену, основанный на выявлении, систематизации и интеграции факторов влияния, ответных реакций, оценок и коррекций в спортивной деятельности.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70</a:t>
            </a:fld>
            <a:endParaRPr lang="en-US" altLang="ru-RU" sz="1200"/>
          </a:p>
        </p:txBody>
      </p:sp>
    </p:spTree>
    <p:extLst>
      <p:ext uri="{BB962C8B-B14F-4D97-AF65-F5344CB8AC3E}">
        <p14:creationId xmlns:p14="http://schemas.microsoft.com/office/powerpoint/2010/main" val="2339632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Конструирование тренирующих воздействий - это процесс разработки двигательных заданий спортсмену, основанный на выявлении, систематизации и интеграции факторов влияния, ответных реакций, оценок и коррекций в спортивной деятельности.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71</a:t>
            </a:fld>
            <a:endParaRPr lang="en-US" altLang="ru-RU" sz="1200"/>
          </a:p>
        </p:txBody>
      </p:sp>
    </p:spTree>
    <p:extLst>
      <p:ext uri="{BB962C8B-B14F-4D97-AF65-F5344CB8AC3E}">
        <p14:creationId xmlns:p14="http://schemas.microsoft.com/office/powerpoint/2010/main" val="1938878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sz="1200" dirty="0"/>
              <a:t>В современных реалиях спортивной подготовки необходимы, </a:t>
            </a:r>
            <a:r>
              <a:rPr lang="ru-RU" altLang="en-US" sz="1200" dirty="0" err="1"/>
              <a:t>повыражению</a:t>
            </a:r>
            <a:r>
              <a:rPr lang="ru-RU" altLang="en-US" sz="1200" dirty="0"/>
              <a:t> В. К. </a:t>
            </a:r>
            <a:r>
              <a:rPr lang="ru-RU" altLang="en-US" sz="1200" dirty="0" err="1"/>
              <a:t>Бальсевича</a:t>
            </a:r>
            <a:r>
              <a:rPr lang="ru-RU" altLang="en-US" sz="1200" dirty="0"/>
              <a:t> (2004), </a:t>
            </a:r>
            <a:r>
              <a:rPr lang="ru-RU" altLang="en-US" sz="1200" dirty="0" err="1"/>
              <a:t>суперточечные</a:t>
            </a:r>
            <a:r>
              <a:rPr lang="ru-RU" altLang="en-US" sz="1200" dirty="0"/>
              <a:t> и своевременные тренирующие воздействия. При этом тренеры испытывают затруднения в составлении планов тренировок, которых может быть бесконечное множество. Но успешными из их числа будут лишь те, в которых в наибольшей степени создаются и реализуются предпосылки для развития человека, занимающегося спортом. Недостаточная разработанность теории спортивной тренировки и обилие методических ошибок актуализирует необходимость разработки методологии конструирования тренирующих воздействий, как учения «об исходных основаниях и методах исследования и практического преобразования действительности, об основах построения теоретической и практической деятельности».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72</a:t>
            </a:fld>
            <a:endParaRPr lang="en-US" altLang="ru-RU" sz="1200"/>
          </a:p>
        </p:txBody>
      </p:sp>
    </p:spTree>
    <p:extLst>
      <p:ext uri="{BB962C8B-B14F-4D97-AF65-F5344CB8AC3E}">
        <p14:creationId xmlns:p14="http://schemas.microsoft.com/office/powerpoint/2010/main" val="18404757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Бальсевич</a:t>
            </a:r>
            <a:r>
              <a:rPr lang="ru-RU" dirty="0"/>
              <a:t> Вадим Константинович </a:t>
            </a:r>
            <a:endParaRPr lang="en-US" dirty="0"/>
          </a:p>
          <a:p>
            <a:r>
              <a:rPr lang="ru-RU" sz="1200" dirty="0">
                <a:solidFill>
                  <a:srgbClr val="333333"/>
                </a:solidFill>
              </a:rPr>
              <a:t>Советский и российский специалист в области теории физической культуры, методики спортивной подготовки, биомеханики, один из организаторов российской спортивной науки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73</a:t>
            </a:fld>
            <a:endParaRPr lang="en-US" altLang="ru-RU" sz="1200"/>
          </a:p>
        </p:txBody>
      </p:sp>
    </p:spTree>
    <p:extLst>
      <p:ext uri="{BB962C8B-B14F-4D97-AF65-F5344CB8AC3E}">
        <p14:creationId xmlns:p14="http://schemas.microsoft.com/office/powerpoint/2010/main" val="351199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Основу составляют такие параметры </a:t>
            </a:r>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a:t>
            </a:fld>
            <a:endParaRPr lang="en-US" altLang="ru-RU" sz="1200"/>
          </a:p>
        </p:txBody>
      </p:sp>
    </p:spTree>
    <p:extLst>
      <p:ext uri="{BB962C8B-B14F-4D97-AF65-F5344CB8AC3E}">
        <p14:creationId xmlns:p14="http://schemas.microsoft.com/office/powerpoint/2010/main" val="3858359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Недостаточная разработанность теории спортивной тренировки и обилие методических ошибок актуализирует необходимость разработки методологии конструирования тренирующих воздействий, как учения «об исходных основаниях и методах исследования и практического преобразования действительности, об основах построения</a:t>
            </a:r>
            <a:r>
              <a:rPr lang="en-US" altLang="en-US" dirty="0"/>
              <a:t> </a:t>
            </a:r>
            <a:r>
              <a:rPr lang="ru-RU" altLang="en-US" dirty="0"/>
              <a:t>теоретической и практической деятельности».</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74</a:t>
            </a:fld>
            <a:endParaRPr lang="en-US" altLang="ru-RU" sz="1200"/>
          </a:p>
        </p:txBody>
      </p:sp>
    </p:spTree>
    <p:extLst>
      <p:ext uri="{BB962C8B-B14F-4D97-AF65-F5344CB8AC3E}">
        <p14:creationId xmlns:p14="http://schemas.microsoft.com/office/powerpoint/2010/main" val="3296448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Конструирование тренирующих воздействий - это соединение в целое отдельных элементов, что требует их обобщения на единой основе в опорные взаимосвязанные блоки, соединённые принципами их применения, пренебрежение которыми приведёт к ошибочным действиям.</a:t>
            </a:r>
            <a:endParaRPr lang="ru-BY"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75</a:t>
            </a:fld>
            <a:endParaRPr lang="en-US" altLang="ru-RU" sz="1200"/>
          </a:p>
        </p:txBody>
      </p:sp>
    </p:spTree>
    <p:extLst>
      <p:ext uri="{BB962C8B-B14F-4D97-AF65-F5344CB8AC3E}">
        <p14:creationId xmlns:p14="http://schemas.microsoft.com/office/powerpoint/2010/main" val="2041006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n-US" altLang="en-US" sz="1200" kern="1200" dirty="0">
                <a:solidFill>
                  <a:schemeClr val="tx1"/>
                </a:solidFill>
                <a:latin typeface="+mn-lt"/>
                <a:ea typeface="+mn-ea"/>
                <a:cs typeface="+mn-cs"/>
              </a:rPr>
              <a:t>Effective training of athletes depends on knowledge about the regularities of the chosen sport, development and mastering modern effective training methods.
2.Effective training method is a technique that allows to maximize the natural potential of talented athletes and achieve success.
3. In order to improve the pedagogical process of sports training it is necessary: to improve motor training in technical training; Pay attention to physical training in particularly complex, speed-strength exercises and sports; individualize training and competitive processes; consider typology of</a:t>
            </a:r>
            <a:r>
              <a:rPr lang="ru-RU" altLang="en-US" sz="1200" kern="1200" dirty="0">
                <a:solidFill>
                  <a:schemeClr val="tx1"/>
                </a:solidFill>
                <a:latin typeface="+mn-lt"/>
                <a:ea typeface="+mn-ea"/>
                <a:cs typeface="+mn-cs"/>
              </a:rPr>
              <a:t> </a:t>
            </a:r>
            <a:r>
              <a:rPr lang="en-US" altLang="en-US" sz="1200" kern="1200" dirty="0">
                <a:solidFill>
                  <a:schemeClr val="tx1"/>
                </a:solidFill>
                <a:latin typeface="+mn-lt"/>
                <a:ea typeface="+mn-ea"/>
                <a:cs typeface="+mn-cs"/>
              </a:rPr>
              <a:t>an athlete; develop the sensory qualities of athletes.</a:t>
            </a:r>
            <a:endParaRPr lang="ru-RU" altLang="en-US" sz="1200" kern="1200" dirty="0">
              <a:solidFill>
                <a:schemeClr val="tx1"/>
              </a:solidFill>
              <a:latin typeface="+mn-lt"/>
              <a:ea typeface="+mn-ea"/>
              <a:cs typeface="+mn-cs"/>
            </a:endParaRPr>
          </a:p>
          <a:p>
            <a:pPr marL="0" indent="0">
              <a:buNone/>
            </a:pPr>
            <a:r>
              <a:rPr lang="en-US" altLang="en-US" sz="1200" kern="1200" dirty="0">
                <a:solidFill>
                  <a:schemeClr val="tx1"/>
                </a:solidFill>
                <a:latin typeface="+mn-lt"/>
                <a:ea typeface="+mn-ea"/>
                <a:cs typeface="+mn-cs"/>
              </a:rPr>
              <a:t>
</a:t>
            </a:r>
            <a:endParaRPr lang="ru-BY" dirty="0"/>
          </a:p>
        </p:txBody>
      </p:sp>
      <p:sp>
        <p:nvSpPr>
          <p:cNvPr id="4" name="Номер слайда 3"/>
          <p:cNvSpPr>
            <a:spLocks noGrp="1"/>
          </p:cNvSpPr>
          <p:nvPr>
            <p:ph type="sldNum" sz="quarter" idx="5"/>
          </p:nvPr>
        </p:nvSpPr>
        <p:spPr/>
        <p:txBody>
          <a:bodyPr/>
          <a:lstStyle/>
          <a:p>
            <a:fld id="{85D0DACE-38E0-42D2-9336-2B707D34BC6D}" type="slidenum">
              <a:rPr lang="en-US" smtClean="0"/>
              <a:t>77</a:t>
            </a:fld>
            <a:endParaRPr lang="en-US"/>
          </a:p>
        </p:txBody>
      </p:sp>
    </p:spTree>
    <p:extLst>
      <p:ext uri="{BB962C8B-B14F-4D97-AF65-F5344CB8AC3E}">
        <p14:creationId xmlns:p14="http://schemas.microsoft.com/office/powerpoint/2010/main" val="31280470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altLang="en-US" sz="1000" dirty="0">
                <a:solidFill>
                  <a:schemeClr val="accent4"/>
                </a:solidFill>
                <a:cs typeface="Times New Roman" panose="02020603050405020304" charset="0"/>
              </a:rPr>
              <a:t>4. The typology of personality in sports is necessary to take into account the natural predisposition of athletes and the possibility of its use and development in the interests of the athlete's personality.
5.The typology of the athlete's personality can be revealed by means of questionnaire, conversation, observation.
6.Analysis of the behavior of athletes of individual personality types and their motivating needs is necessary for coach in the work with the athlete.
7.What style of training does each psychological type have? </a:t>
            </a:r>
            <a:r>
              <a:rPr lang="en-US" altLang="en-US" sz="1000" b="1" dirty="0"/>
              <a:t>individually preferred style of learning</a:t>
            </a:r>
            <a:r>
              <a:rPr lang="en-US" altLang="en-US" sz="1000" dirty="0">
                <a:solidFill>
                  <a:schemeClr val="accent4"/>
                </a:solidFill>
                <a:cs typeface="Times New Roman" panose="02020603050405020304" charset="0"/>
              </a:rPr>
              <a:t>
 8.What is the most important side of the natural motor talent of an athlete and to sports activities in a number of sports can be dominant? Psychomotor structure of the human body
</a:t>
            </a:r>
            <a:endParaRPr lang="ru-BY" dirty="0"/>
          </a:p>
        </p:txBody>
      </p:sp>
      <p:sp>
        <p:nvSpPr>
          <p:cNvPr id="4" name="Номер слайда 3"/>
          <p:cNvSpPr>
            <a:spLocks noGrp="1"/>
          </p:cNvSpPr>
          <p:nvPr>
            <p:ph type="sldNum" sz="quarter" idx="5"/>
          </p:nvPr>
        </p:nvSpPr>
        <p:spPr/>
        <p:txBody>
          <a:bodyPr/>
          <a:lstStyle/>
          <a:p>
            <a:fld id="{85D0DACE-38E0-42D2-9336-2B707D34BC6D}" type="slidenum">
              <a:rPr lang="en-US" smtClean="0"/>
              <a:t>78</a:t>
            </a:fld>
            <a:endParaRPr lang="en-US"/>
          </a:p>
        </p:txBody>
      </p:sp>
    </p:spTree>
    <p:extLst>
      <p:ext uri="{BB962C8B-B14F-4D97-AF65-F5344CB8AC3E}">
        <p14:creationId xmlns:p14="http://schemas.microsoft.com/office/powerpoint/2010/main" val="29297097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altLang="en-US" sz="1200" dirty="0"/>
              <a:t>One of the main characteristics of human motor actions is the process of distinguishing changes in objects of the external environment.
10. How much and what kind of discernible sensitivity can you name?
Time 2) Spatial;3) by force.
11.S.G. </a:t>
            </a:r>
            <a:r>
              <a:rPr lang="en-US" altLang="en-US" sz="1200" dirty="0" err="1"/>
              <a:t>Gellerstein's</a:t>
            </a:r>
            <a:r>
              <a:rPr lang="en-US" altLang="en-US" sz="1200" dirty="0"/>
              <a:t> sensory technique suggests the development of the athlete's ability to distinguish between temporary, spatial and forceful physical categories of movements.
12. Improving </a:t>
            </a:r>
            <a:r>
              <a:rPr lang="en-US" altLang="en-US" sz="1200" dirty="0" err="1"/>
              <a:t>discernive</a:t>
            </a:r>
            <a:r>
              <a:rPr lang="en-US" altLang="en-US" sz="1200" dirty="0"/>
              <a:t> sensitivity over time is to learn to react more accurately, rather than faster, to be able to delay the motor impulse at a specified time, to increase the ability to control the speed of a simple motor reaction.
</a:t>
            </a:r>
            <a:endParaRPr lang="ru-BY" dirty="0"/>
          </a:p>
        </p:txBody>
      </p:sp>
      <p:sp>
        <p:nvSpPr>
          <p:cNvPr id="4" name="Номер слайда 3"/>
          <p:cNvSpPr>
            <a:spLocks noGrp="1"/>
          </p:cNvSpPr>
          <p:nvPr>
            <p:ph type="sldNum" sz="quarter" idx="5"/>
          </p:nvPr>
        </p:nvSpPr>
        <p:spPr/>
        <p:txBody>
          <a:bodyPr/>
          <a:lstStyle/>
          <a:p>
            <a:fld id="{85D0DACE-38E0-42D2-9336-2B707D34BC6D}" type="slidenum">
              <a:rPr lang="en-US" smtClean="0"/>
              <a:t>79</a:t>
            </a:fld>
            <a:endParaRPr lang="en-US"/>
          </a:p>
        </p:txBody>
      </p:sp>
    </p:spTree>
    <p:extLst>
      <p:ext uri="{BB962C8B-B14F-4D97-AF65-F5344CB8AC3E}">
        <p14:creationId xmlns:p14="http://schemas.microsoft.com/office/powerpoint/2010/main" val="2455438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altLang="en-US" sz="1200" dirty="0"/>
              <a:t>13. Spatial sensitivity consists in mastering the perfect sports technique, the ability to distinguish changes in the characteristics of movement.
14.Different sensitivity in effort consists in the ability to properly distribute efforts in time and space.
 15. One of the main conditions of display of high technical and tactical skill of the athlete is the ability ... 
16.Is it possible to contrast psychological and educational and biological aspects in sports training?
17.What is the contradiction of the views of scientists and coaches? Scientists continue to improve the means and methods of studying a person in sports, do not find ways to transfer knowledge into the method of training. Coaches are not able to use this knowledge in the training method. 
</a:t>
            </a:r>
            <a:endParaRPr lang="ru-RU" altLang="en-US" sz="1200" dirty="0"/>
          </a:p>
          <a:p>
            <a:endParaRPr lang="ru-BY" dirty="0"/>
          </a:p>
        </p:txBody>
      </p:sp>
      <p:sp>
        <p:nvSpPr>
          <p:cNvPr id="4" name="Номер слайда 3"/>
          <p:cNvSpPr>
            <a:spLocks noGrp="1"/>
          </p:cNvSpPr>
          <p:nvPr>
            <p:ph type="sldNum" sz="quarter" idx="5"/>
          </p:nvPr>
        </p:nvSpPr>
        <p:spPr/>
        <p:txBody>
          <a:bodyPr/>
          <a:lstStyle/>
          <a:p>
            <a:fld id="{85D0DACE-38E0-42D2-9336-2B707D34BC6D}" type="slidenum">
              <a:rPr lang="en-US" smtClean="0"/>
              <a:t>80</a:t>
            </a:fld>
            <a:endParaRPr lang="en-US"/>
          </a:p>
        </p:txBody>
      </p:sp>
    </p:spTree>
    <p:extLst>
      <p:ext uri="{BB962C8B-B14F-4D97-AF65-F5344CB8AC3E}">
        <p14:creationId xmlns:p14="http://schemas.microsoft.com/office/powerpoint/2010/main" val="10909624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sz="1200" dirty="0"/>
              <a:t>18.What is the main reason for the distortion of the theory and technique of sports training? narrow understanding of biological patterns as methodical (pedagogical) provisions
19.Knowledge of the theory of sports training, little subject to change. The theory of the training technique, on the contrary, is very variable.
20.Designing training effects? 
 it is the process of developing motor tasks for an athlete (identification, systematization of influence factors, reactions, assessments and corrections in sports activities).</a:t>
            </a:r>
            <a:r>
              <a:rPr lang="en-US" altLang="en-US" dirty="0">
                <a:sym typeface="SimSun" pitchFamily="2" charset="-122"/>
              </a:rPr>
              <a:t> a combination of individual elements</a:t>
            </a:r>
            <a:r>
              <a:rPr lang="en-US" sz="1200" dirty="0"/>
              <a:t>
</a:t>
            </a:r>
            <a:endParaRPr lang="ru-BY" dirty="0"/>
          </a:p>
        </p:txBody>
      </p:sp>
      <p:sp>
        <p:nvSpPr>
          <p:cNvPr id="4" name="Номер слайда 3"/>
          <p:cNvSpPr>
            <a:spLocks noGrp="1"/>
          </p:cNvSpPr>
          <p:nvPr>
            <p:ph type="sldNum" sz="quarter" idx="5"/>
          </p:nvPr>
        </p:nvSpPr>
        <p:spPr/>
        <p:txBody>
          <a:bodyPr/>
          <a:lstStyle/>
          <a:p>
            <a:fld id="{85D0DACE-38E0-42D2-9336-2B707D34BC6D}" type="slidenum">
              <a:rPr lang="en-US" smtClean="0"/>
              <a:t>81</a:t>
            </a:fld>
            <a:endParaRPr lang="en-US"/>
          </a:p>
        </p:txBody>
      </p:sp>
    </p:spTree>
    <p:extLst>
      <p:ext uri="{BB962C8B-B14F-4D97-AF65-F5344CB8AC3E}">
        <p14:creationId xmlns:p14="http://schemas.microsoft.com/office/powerpoint/2010/main" val="124800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482600" y="1279525"/>
            <a:ext cx="6140450" cy="3454400"/>
          </a:xfrm>
          <a:prstGeom prst="rect">
            <a:avLst/>
          </a:prstGeom>
        </p:spPr>
        <p:txBody>
          <a:bodyPr/>
          <a:lstStyle/>
          <a:p>
            <a:endParaRPr/>
          </a:p>
        </p:txBody>
      </p:sp>
      <p:sp>
        <p:nvSpPr>
          <p:cNvPr id="3" name="Заполнитель текста 2"/>
          <p:cNvSpPr>
            <a:spLocks noGrp="1" noEditPoints="1"/>
          </p:cNvSpPr>
          <p:nvPr>
            <p:ph type="body"/>
          </p:nvPr>
        </p:nvSpPr>
        <p:spPr>
          <a:prstGeom prst="rect">
            <a:avLst/>
          </a:prstGeom>
        </p:spPr>
        <p:txBody>
          <a:bodyPr/>
          <a:lstStyle/>
          <a:p>
            <a:r>
              <a:rPr lang="ru-RU" dirty="0"/>
              <a:t>Основу типологии личности применительно к ее спортивной деятельности составляют такие параметры </a:t>
            </a:r>
            <a:endParaRPr lang="en-US" dirty="0"/>
          </a:p>
          <a:p>
            <a:pPr algn="l">
              <a:buNone/>
            </a:pPr>
            <a:r>
              <a:rPr lang="ru-RU" altLang="en-US" sz="1200" dirty="0"/>
              <a:t>направленность личности (экстраверт-интроверт)</a:t>
            </a:r>
            <a:r>
              <a:rPr lang="en-US" altLang="en-US" sz="1200" dirty="0"/>
              <a:t>, </a:t>
            </a:r>
            <a:r>
              <a:rPr lang="ru-RU" altLang="en-US" sz="1200" dirty="0"/>
              <a:t>способ сбора информации (сенсорный и интуитивный типы)</a:t>
            </a:r>
            <a:r>
              <a:rPr lang="en-US" altLang="en-US" sz="1200" dirty="0"/>
              <a:t>, </a:t>
            </a:r>
            <a:r>
              <a:rPr lang="ru-RU" altLang="en-US" sz="1200" dirty="0"/>
              <a:t>способ ориентирования в жизни </a:t>
            </a:r>
          </a:p>
          <a:p>
            <a:pPr algn="l">
              <a:buNone/>
            </a:pPr>
            <a:r>
              <a:rPr lang="ru-RU" altLang="en-US" sz="1200" dirty="0"/>
              <a:t>(на основе оценки или чувств).</a:t>
            </a:r>
          </a:p>
          <a:p>
            <a:pPr algn="l">
              <a:buNone/>
            </a:pPr>
            <a:endParaRPr lang="ru-RU" altLang="en-US" sz="1200" dirty="0"/>
          </a:p>
          <a:p>
            <a:pPr algn="l">
              <a:buNone/>
            </a:pPr>
            <a:endParaRPr lang="ru-RU" altLang="en-US" sz="1200" dirty="0"/>
          </a:p>
          <a:p>
            <a:endParaRPr lang="en-US" dirty="0"/>
          </a:p>
        </p:txBody>
      </p:sp>
      <p:sp>
        <p:nvSpPr>
          <p:cNvPr id="4" name="Заполнитель номера слайда 3"/>
          <p:cNvSpPr>
            <a:spLocks noGrp="1" noEditPoints="1"/>
          </p:cNvSpPr>
          <p:nvPr>
            <p:ph type="sldNum" sz="quarter"/>
          </p:nvPr>
        </p:nvSpPr>
        <p:spPr>
          <a:prstGeom prst="rect">
            <a:avLst/>
          </a:prstGeom>
        </p:spPr>
        <p:txBody>
          <a:bodyPr/>
          <a:lstStyle/>
          <a:p>
            <a:fld id="{87E179EC-952A-4BE0-84D9-614C1DC8567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Основу типологии личности применительно к ее спортивной деятельности составляют такие параметры </a:t>
            </a:r>
            <a:endParaRPr lang="en-US" dirty="0"/>
          </a:p>
          <a:p>
            <a:pPr algn="l">
              <a:buNone/>
            </a:pPr>
            <a:r>
              <a:rPr lang="ru-RU" altLang="en-US" sz="1200" dirty="0"/>
              <a:t>направленность личности (экстраверт-интроверт)</a:t>
            </a:r>
            <a:r>
              <a:rPr lang="en-US" altLang="en-US" sz="1200" dirty="0"/>
              <a:t>, </a:t>
            </a:r>
            <a:r>
              <a:rPr lang="ru-RU" altLang="en-US" sz="1200" dirty="0"/>
              <a:t>способ сбора информации (сенсорный и интуитивный типы)</a:t>
            </a:r>
            <a:r>
              <a:rPr lang="en-US" altLang="en-US" sz="1200" dirty="0"/>
              <a:t>, </a:t>
            </a:r>
            <a:r>
              <a:rPr lang="ru-RU" altLang="en-US" sz="1200" dirty="0"/>
              <a:t>способ ориентирования в жизни </a:t>
            </a:r>
          </a:p>
          <a:p>
            <a:pPr algn="l">
              <a:buNone/>
            </a:pPr>
            <a:r>
              <a:rPr lang="ru-RU" altLang="en-US" sz="1200" dirty="0"/>
              <a:t>(на основе оценки или чувств).</a:t>
            </a:r>
          </a:p>
          <a:p>
            <a:endParaRPr lang="ru-RU" dirty="0"/>
          </a:p>
        </p:txBody>
      </p:sp>
      <p:sp>
        <p:nvSpPr>
          <p:cNvPr id="4" name="Номер слайда 3"/>
          <p:cNvSpPr>
            <a:spLocks noGrp="1"/>
          </p:cNvSpPr>
          <p:nvPr>
            <p:ph type="sldNum" sz="quarter"/>
          </p:nvPr>
        </p:nvSpPr>
        <p:spPr/>
        <p:txBody>
          <a:bodyPr/>
          <a:lstStyle/>
          <a:p>
            <a:pPr algn="r">
              <a:buNone/>
            </a:pPr>
            <a:fld id="{D3AE52A9-A6D1-40E4-99DC-FE23978A2015}" type="slidenum">
              <a:rPr lang="en-US" altLang="ru-RU" sz="1200" smtClean="0"/>
              <a:t>9</a:t>
            </a:fld>
            <a:endParaRPr lang="en-US" altLang="ru-RU" sz="1200"/>
          </a:p>
        </p:txBody>
      </p:sp>
    </p:spTree>
    <p:extLst>
      <p:ext uri="{BB962C8B-B14F-4D97-AF65-F5344CB8AC3E}">
        <p14:creationId xmlns:p14="http://schemas.microsoft.com/office/powerpoint/2010/main" val="116649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p:nvPr>
        </p:nvSpPr>
        <p:spPr>
          <a:xfrm>
            <a:off x="609600" y="6245225"/>
            <a:ext cx="2844800" cy="476250"/>
          </a:xfrm>
          <a:prstGeom prst="rect">
            <a:avLst/>
          </a:prstGeom>
        </p:spPr>
        <p:txBody>
          <a:bodyPr anchor="t"/>
          <a:lstStyle/>
          <a:p>
            <a:pPr>
              <a:buNone/>
            </a:pPr>
            <a:fld id="{06B05A8E-3D0D-4ADC-BB1D-6607BCB791A2}" type="datetimeFigureOut">
              <a:rPr lang="en-US" altLang="ru-RU" sz="1400"/>
              <a:t>5/11/2021</a:t>
            </a:fld>
            <a:endParaRPr lang="en-US" altLang="ru-RU" sz="1400"/>
          </a:p>
        </p:txBody>
      </p:sp>
      <p:sp>
        <p:nvSpPr>
          <p:cNvPr id="3" name="Заполнитель нижнего колонтитула 2"/>
          <p:cNvSpPr>
            <a:spLocks noGrp="1" noEditPoints="1"/>
          </p:cNvSpPr>
          <p:nvPr>
            <p:ph type="ftr" sz="quarter" idx="1"/>
          </p:nvPr>
        </p:nvSpPr>
        <p:spPr>
          <a:xfrm>
            <a:off x="4165600" y="6245225"/>
            <a:ext cx="3860800" cy="476250"/>
          </a:xfrm>
          <a:prstGeom prst="rect">
            <a:avLst/>
          </a:prstGeom>
        </p:spPr>
        <p:txBody>
          <a:bodyPr anchor="t"/>
          <a:lstStyle/>
          <a:p>
            <a:pPr algn="ctr">
              <a:buNone/>
            </a:pPr>
            <a:endParaRPr lang="en-US" altLang="ru-RU" sz="1400"/>
          </a:p>
        </p:txBody>
      </p:sp>
      <p:sp>
        <p:nvSpPr>
          <p:cNvPr id="4" name="Заполнитель номера слайда 3"/>
          <p:cNvSpPr>
            <a:spLocks noGrp="1" noEditPoints="1"/>
          </p:cNvSpPr>
          <p:nvPr>
            <p:ph type="sldNum" sz="quarter" idx="2"/>
          </p:nvPr>
        </p:nvSpPr>
        <p:spPr>
          <a:xfrm>
            <a:off x="8737600" y="6245225"/>
            <a:ext cx="2844800" cy="476250"/>
          </a:xfrm>
          <a:prstGeom prst="rect">
            <a:avLst/>
          </a:prstGeom>
        </p:spPr>
        <p:txBody>
          <a:bodyPr anchor="t"/>
          <a:lstStyle/>
          <a:p>
            <a:pPr algn="r">
              <a:buNone/>
            </a:pPr>
            <a:fld id="{727B92ED-8590-4A8B-8ABD-C77FA157270C}" type="slidenum">
              <a:rPr lang="en-US" altLang="ru-RU" sz="1400"/>
              <a:t>‹#›</a:t>
            </a:fld>
            <a:endParaRPr lang="en-US" altLang="ru-RU"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1604772"/>
            <a:ext cx="10972800" cy="4505706"/>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EBF51280-0B6B-467F-AD0D-9D8353305992}"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9324C63A-719A-4CDF-8309-F1A7F957B4BB}" type="slidenum">
              <a:rPr lang="en-US" altLang="ru-RU" sz="1400"/>
              <a:t>‹#›</a:t>
            </a:fld>
            <a:endParaRPr lang="en-US" altLang="ru-RU"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839200" y="274320"/>
            <a:ext cx="2743201" cy="5849874"/>
          </a:xfrm>
          <a:prstGeom prst="rect">
            <a:avLst/>
          </a:prstGeom>
        </p:spPr>
        <p:txBody>
          <a:bodyPr vert="eaVert"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274320"/>
            <a:ext cx="8022336" cy="5849874"/>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02E3E36F-44E4-4680-952C-D22925164A87}"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CDBF2584-C02A-42AD-91DF-840F5DD39674}" type="slidenum">
              <a:rPr lang="en-US" altLang="ru-RU" sz="1400"/>
              <a:t>‹#›</a:t>
            </a:fld>
            <a:endParaRPr lang="en-US" altLang="ru-RU"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p:nvPr>
        </p:nvSpPr>
        <p:spPr>
          <a:xfrm>
            <a:off x="609600" y="6245225"/>
            <a:ext cx="2844800" cy="476250"/>
          </a:xfrm>
          <a:prstGeom prst="rect">
            <a:avLst/>
          </a:prstGeom>
        </p:spPr>
        <p:txBody>
          <a:bodyPr anchor="t"/>
          <a:lstStyle/>
          <a:p>
            <a:pPr>
              <a:buNone/>
            </a:pPr>
            <a:fld id="{84C6850E-1F01-4159-86B0-AAC4B1B599A6}" type="datetimeFigureOut">
              <a:rPr lang="en-US" altLang="ru-RU" sz="1400"/>
              <a:t>5/11/2021</a:t>
            </a:fld>
            <a:endParaRPr lang="en-US" altLang="ru-RU" sz="1400"/>
          </a:p>
        </p:txBody>
      </p:sp>
      <p:sp>
        <p:nvSpPr>
          <p:cNvPr id="3" name="Заполнитель нижнего колонтитула 2"/>
          <p:cNvSpPr>
            <a:spLocks noGrp="1" noEditPoints="1"/>
          </p:cNvSpPr>
          <p:nvPr>
            <p:ph type="ftr" sz="quarter" idx="1"/>
          </p:nvPr>
        </p:nvSpPr>
        <p:spPr>
          <a:xfrm>
            <a:off x="4165600" y="6245225"/>
            <a:ext cx="3860800" cy="476250"/>
          </a:xfrm>
          <a:prstGeom prst="rect">
            <a:avLst/>
          </a:prstGeom>
        </p:spPr>
        <p:txBody>
          <a:bodyPr anchor="t"/>
          <a:lstStyle/>
          <a:p>
            <a:pPr algn="ctr">
              <a:buNone/>
            </a:pPr>
            <a:endParaRPr lang="en-US" altLang="ru-RU" sz="1400"/>
          </a:p>
        </p:txBody>
      </p:sp>
      <p:sp>
        <p:nvSpPr>
          <p:cNvPr id="4" name="Заполнитель номера слайда 3"/>
          <p:cNvSpPr>
            <a:spLocks noGrp="1" noEditPoints="1"/>
          </p:cNvSpPr>
          <p:nvPr>
            <p:ph type="sldNum" sz="quarter" idx="2"/>
          </p:nvPr>
        </p:nvSpPr>
        <p:spPr>
          <a:xfrm>
            <a:off x="8737600" y="6245225"/>
            <a:ext cx="2844800" cy="476250"/>
          </a:xfrm>
          <a:prstGeom prst="rect">
            <a:avLst/>
          </a:prstGeom>
        </p:spPr>
        <p:txBody>
          <a:bodyPr anchor="t"/>
          <a:lstStyle/>
          <a:p>
            <a:pPr algn="r">
              <a:buNone/>
            </a:pPr>
            <a:fld id="{212DDC17-3CBE-48F5-B001-1F4F043AC5AA}" type="slidenum">
              <a:rPr lang="en-US" altLang="ru-RU" sz="1400"/>
              <a:t>‹#›</a:t>
            </a:fld>
            <a:endParaRPr lang="en-US" altLang="ru-RU"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914400" y="2130425"/>
            <a:ext cx="10363200" cy="1470025"/>
          </a:xfrm>
          <a:prstGeom prst="rect">
            <a:avLst/>
          </a:prstGeom>
        </p:spPr>
        <p:txBody>
          <a:bodyPr anchor="ctr"/>
          <a:lstStyle/>
          <a:p>
            <a:pPr>
              <a:buNone/>
            </a:pPr>
            <a:r>
              <a:rPr lang="en-US" altLang="zh-CN"/>
              <a:t>Click to edit Master title style</a:t>
            </a:r>
          </a:p>
        </p:txBody>
      </p:sp>
      <p:sp>
        <p:nvSpPr>
          <p:cNvPr id="3" name="Подзаголовок 2"/>
          <p:cNvSpPr>
            <a:spLocks noGrp="1" noEditPoints="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lang="ru-RU" altLang="en-US"/>
              <a:t>Щелкните для изменения стиля основного подзаголовка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42C08FD4-AC4A-43FC-8F61-C06442D38EA5}"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4127345E-B98E-41BD-92B9-4ECA72012B5B}" type="slidenum">
              <a:rPr lang="en-US" altLang="ru-RU" sz="1400"/>
              <a:t>‹#›</a:t>
            </a:fld>
            <a:endParaRPr lang="en-US" altLang="ru-RU"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609600" y="1604772"/>
            <a:ext cx="10972800" cy="4505706"/>
          </a:xfrm>
          <a:prstGeom prst="rect">
            <a:avLst/>
          </a:prstGeom>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90C2012C-9989-41C7-8A4B-BFEFED8F9286}"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FC7205B4-1D17-4725-9640-CE73DCA6480B}" type="slidenum">
              <a:rPr lang="en-US" altLang="ru-RU" sz="1400"/>
              <a:t>‹#›</a:t>
            </a:fld>
            <a:endParaRPr lang="en-US" altLang="ru-RU"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963084" y="4406900"/>
            <a:ext cx="10363200" cy="1362075"/>
          </a:xfrm>
          <a:prstGeom prst="rect">
            <a:avLst/>
          </a:prstGeom>
        </p:spPr>
        <p:txBody>
          <a:bodyPr anchor="t"/>
          <a:lstStyle>
            <a:lvl1pPr algn="l">
              <a:defRPr sz="4000" b="1" cap="all"/>
            </a:lvl1pP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963084" y="2906713"/>
            <a:ext cx="10363200" cy="1500187"/>
          </a:xfrm>
          <a:prstGeom prst="rect">
            <a:avLst/>
          </a:prstGeom>
        </p:spPr>
        <p:txBody>
          <a:bodyPr anchor="b"/>
          <a:lstStyle>
            <a:lvl1pPr marL="0" indent="0" algn="l">
              <a:buNone/>
              <a:defRPr sz="2000">
                <a:solidFill>
                  <a:schemeClr val="tx1">
                    <a:tint val="75000"/>
                  </a:schemeClr>
                </a:solidFill>
              </a:defRPr>
            </a:lvl1pPr>
            <a:lvl2pPr marL="457200" indent="0" algn="l">
              <a:buNone/>
              <a:defRPr sz="1800">
                <a:solidFill>
                  <a:schemeClr val="tx1">
                    <a:tint val="75000"/>
                  </a:schemeClr>
                </a:solidFill>
              </a:defRPr>
            </a:lvl2pPr>
            <a:lvl3pPr marL="914400" indent="0" algn="l">
              <a:buNone/>
              <a:defRPr sz="1600">
                <a:solidFill>
                  <a:schemeClr val="tx1">
                    <a:tint val="75000"/>
                  </a:schemeClr>
                </a:solidFill>
              </a:defRPr>
            </a:lvl3pPr>
            <a:lvl4pPr marL="1371600" indent="0" algn="l">
              <a:buNone/>
              <a:defRPr sz="1400">
                <a:solidFill>
                  <a:schemeClr val="tx1">
                    <a:tint val="75000"/>
                  </a:schemeClr>
                </a:solidFill>
              </a:defRPr>
            </a:lvl4pPr>
            <a:lvl5pPr marL="1828800" indent="0" algn="l">
              <a:buNone/>
              <a:defRPr sz="1400">
                <a:solidFill>
                  <a:schemeClr val="tx1">
                    <a:tint val="75000"/>
                  </a:schemeClr>
                </a:solidFill>
              </a:defRPr>
            </a:lvl5pPr>
            <a:lvl6pPr marL="2286000" indent="0" algn="l">
              <a:buNone/>
              <a:defRPr sz="1400">
                <a:solidFill>
                  <a:schemeClr val="tx1">
                    <a:tint val="75000"/>
                  </a:schemeClr>
                </a:solidFill>
              </a:defRPr>
            </a:lvl6pPr>
            <a:lvl7pPr marL="2743200" indent="0" algn="l">
              <a:buNone/>
              <a:defRPr sz="1400">
                <a:solidFill>
                  <a:schemeClr val="tx1">
                    <a:tint val="75000"/>
                  </a:schemeClr>
                </a:solidFill>
              </a:defRPr>
            </a:lvl7pPr>
            <a:lvl8pPr marL="3200400" indent="0" algn="l">
              <a:buNone/>
              <a:defRPr sz="1400">
                <a:solidFill>
                  <a:schemeClr val="tx1">
                    <a:tint val="75000"/>
                  </a:schemeClr>
                </a:solidFill>
              </a:defRPr>
            </a:lvl8pPr>
            <a:lvl9pPr marL="3657600" indent="0" algn="l">
              <a:buNone/>
              <a:defRPr sz="1400">
                <a:solidFill>
                  <a:schemeClr val="tx1">
                    <a:tint val="75000"/>
                  </a:schemeClr>
                </a:solidFill>
              </a:defRPr>
            </a:lvl9pPr>
          </a:lstStyle>
          <a:p>
            <a:r>
              <a:rPr lang="ru-RU" altLang="en-US"/>
              <a:t>Щелкните для изменения стиля основного текста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2CCCE20E-6327-4838-85E4-EE2B33114FA6}"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3BF8257D-D0AF-4289-B2F4-AC88C13DE5FD}" type="slidenum">
              <a:rPr lang="en-US" altLang="ru-RU" sz="1400"/>
              <a:t>‹#›</a:t>
            </a:fld>
            <a:endParaRPr lang="en-US" altLang="ru-RU"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sz="half" idx="1"/>
          </p:nvPr>
        </p:nvSpPr>
        <p:spPr>
          <a:xfrm>
            <a:off x="609600"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контента 3"/>
          <p:cNvSpPr>
            <a:spLocks noGrp="1" noEditPoints="1"/>
          </p:cNvSpPr>
          <p:nvPr>
            <p:ph sz="half" idx="2"/>
          </p:nvPr>
        </p:nvSpPr>
        <p:spPr>
          <a:xfrm>
            <a:off x="6205728"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10ADE992-21AF-4542-A65E-5EE216D619D3}"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DD3E16A7-4D0F-400E-8BC5-B8FD3A31B6F1}" type="slidenum">
              <a:rPr lang="en-US" altLang="ru-RU" sz="1400"/>
              <a:t>‹#›</a:t>
            </a:fld>
            <a:endParaRPr lang="en-US" altLang="ru-RU"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4" name="Заполнитель контента 3"/>
          <p:cNvSpPr>
            <a:spLocks noGrp="1" noEditPoints="1"/>
          </p:cNvSpPr>
          <p:nvPr>
            <p:ph sz="half" idx="2"/>
          </p:nvPr>
        </p:nvSpPr>
        <p:spPr>
          <a:xfrm>
            <a:off x="609600" y="2174875"/>
            <a:ext cx="5386918"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текста 4"/>
          <p:cNvSpPr>
            <a:spLocks noGrp="1" noEditPoints="1"/>
          </p:cNvSpPr>
          <p:nvPr>
            <p:ph type="body" idx="3"/>
          </p:nvPr>
        </p:nvSpPr>
        <p:spPr>
          <a:xfrm>
            <a:off x="6193367" y="1535113"/>
            <a:ext cx="5386917"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6" name="Заполнитель контента 5"/>
          <p:cNvSpPr>
            <a:spLocks noGrp="1" noEditPoints="1"/>
          </p:cNvSpPr>
          <p:nvPr>
            <p:ph sz="half" idx="4"/>
          </p:nvPr>
        </p:nvSpPr>
        <p:spPr>
          <a:xfrm>
            <a:off x="6193367" y="2174875"/>
            <a:ext cx="5386917"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 name="Заполнитель даты 6"/>
          <p:cNvSpPr>
            <a:spLocks noGrp="1" noEditPoints="1"/>
          </p:cNvSpPr>
          <p:nvPr>
            <p:ph type="dt" sz="half" idx="5"/>
          </p:nvPr>
        </p:nvSpPr>
        <p:spPr>
          <a:xfrm>
            <a:off x="609600" y="6245225"/>
            <a:ext cx="2844800" cy="476250"/>
          </a:xfrm>
          <a:prstGeom prst="rect">
            <a:avLst/>
          </a:prstGeom>
        </p:spPr>
        <p:txBody>
          <a:bodyPr anchor="t"/>
          <a:lstStyle/>
          <a:p>
            <a:pPr>
              <a:buNone/>
            </a:pPr>
            <a:fld id="{B4E168FF-EF80-46CC-A86D-665B7BE7A465}" type="datetimeFigureOut">
              <a:rPr lang="en-US" altLang="ru-RU" sz="1400"/>
              <a:t>5/11/2021</a:t>
            </a:fld>
            <a:endParaRPr lang="en-US" altLang="ru-RU" sz="1400"/>
          </a:p>
        </p:txBody>
      </p:sp>
      <p:sp>
        <p:nvSpPr>
          <p:cNvPr id="8" name="Заполнитель нижнего колонтитула 7"/>
          <p:cNvSpPr>
            <a:spLocks noGrp="1" noEditPoints="1"/>
          </p:cNvSpPr>
          <p:nvPr>
            <p:ph type="ftr" sz="quarter" idx="6"/>
          </p:nvPr>
        </p:nvSpPr>
        <p:spPr>
          <a:xfrm>
            <a:off x="4165600" y="6245225"/>
            <a:ext cx="3860800" cy="476250"/>
          </a:xfrm>
          <a:prstGeom prst="rect">
            <a:avLst/>
          </a:prstGeom>
        </p:spPr>
        <p:txBody>
          <a:bodyPr anchor="t"/>
          <a:lstStyle/>
          <a:p>
            <a:pPr algn="ctr">
              <a:buNone/>
            </a:pPr>
            <a:endParaRPr lang="en-US" altLang="ru-RU" sz="1400"/>
          </a:p>
        </p:txBody>
      </p:sp>
      <p:sp>
        <p:nvSpPr>
          <p:cNvPr id="9" name="Заполнитель номера слайда 8"/>
          <p:cNvSpPr>
            <a:spLocks noGrp="1" noEditPoints="1"/>
          </p:cNvSpPr>
          <p:nvPr>
            <p:ph type="sldNum" sz="quarter" idx="7"/>
          </p:nvPr>
        </p:nvSpPr>
        <p:spPr>
          <a:xfrm>
            <a:off x="8737600" y="6245225"/>
            <a:ext cx="2844800" cy="476250"/>
          </a:xfrm>
          <a:prstGeom prst="rect">
            <a:avLst/>
          </a:prstGeom>
        </p:spPr>
        <p:txBody>
          <a:bodyPr anchor="t"/>
          <a:lstStyle/>
          <a:p>
            <a:pPr algn="r">
              <a:buNone/>
            </a:pPr>
            <a:fld id="{3B5B7BF4-729D-45CE-B67C-5CEBD3FB4A08}" type="slidenum">
              <a:rPr lang="en-US" altLang="ru-RU" sz="1400"/>
              <a:t>‹#›</a:t>
            </a:fld>
            <a:endParaRPr lang="en-US" altLang="ru-RU" sz="1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даты 2"/>
          <p:cNvSpPr>
            <a:spLocks noGrp="1" noEditPoints="1"/>
          </p:cNvSpPr>
          <p:nvPr>
            <p:ph type="dt" sz="half" idx="1"/>
          </p:nvPr>
        </p:nvSpPr>
        <p:spPr>
          <a:xfrm>
            <a:off x="609600" y="6245225"/>
            <a:ext cx="2844800" cy="476250"/>
          </a:xfrm>
          <a:prstGeom prst="rect">
            <a:avLst/>
          </a:prstGeom>
        </p:spPr>
        <p:txBody>
          <a:bodyPr anchor="t"/>
          <a:lstStyle/>
          <a:p>
            <a:pPr>
              <a:buNone/>
            </a:pPr>
            <a:fld id="{987DBA8A-3908-4FA8-921A-67EE64825EE7}" type="datetimeFigureOut">
              <a:rPr lang="en-US" altLang="ru-RU" sz="1400"/>
              <a:t>5/11/2021</a:t>
            </a:fld>
            <a:endParaRPr lang="en-US" altLang="ru-RU" sz="1400"/>
          </a:p>
        </p:txBody>
      </p:sp>
      <p:sp>
        <p:nvSpPr>
          <p:cNvPr id="4" name="Заполнитель нижнего колонтитула 3"/>
          <p:cNvSpPr>
            <a:spLocks noGrp="1" noEditPoints="1"/>
          </p:cNvSpPr>
          <p:nvPr>
            <p:ph type="ftr" sz="quarter" idx="2"/>
          </p:nvPr>
        </p:nvSpPr>
        <p:spPr>
          <a:xfrm>
            <a:off x="4165600" y="6245225"/>
            <a:ext cx="3860800" cy="476250"/>
          </a:xfrm>
          <a:prstGeom prst="rect">
            <a:avLst/>
          </a:prstGeom>
        </p:spPr>
        <p:txBody>
          <a:bodyPr anchor="t"/>
          <a:lstStyle/>
          <a:p>
            <a:pPr algn="ctr">
              <a:buNone/>
            </a:pPr>
            <a:endParaRPr lang="en-US" altLang="ru-RU" sz="1400"/>
          </a:p>
        </p:txBody>
      </p:sp>
      <p:sp>
        <p:nvSpPr>
          <p:cNvPr id="5" name="Заполнитель номера слайда 4"/>
          <p:cNvSpPr>
            <a:spLocks noGrp="1" noEditPoints="1"/>
          </p:cNvSpPr>
          <p:nvPr>
            <p:ph type="sldNum" sz="quarter" idx="3"/>
          </p:nvPr>
        </p:nvSpPr>
        <p:spPr>
          <a:xfrm>
            <a:off x="8737600" y="6245225"/>
            <a:ext cx="2844800" cy="476250"/>
          </a:xfrm>
          <a:prstGeom prst="rect">
            <a:avLst/>
          </a:prstGeom>
        </p:spPr>
        <p:txBody>
          <a:bodyPr anchor="t"/>
          <a:lstStyle/>
          <a:p>
            <a:pPr algn="r">
              <a:buNone/>
            </a:pPr>
            <a:fld id="{79B6AAF2-18E7-49ED-9197-7ABA22F9B745}" type="slidenum">
              <a:rPr lang="en-US" altLang="ru-RU" sz="1400"/>
              <a:t>‹#›</a:t>
            </a:fld>
            <a:endParaRPr lang="en-US" altLang="ru-RU" sz="14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3050"/>
            <a:ext cx="4011084" cy="1162050"/>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4766734" y="273050"/>
            <a:ext cx="6815667" cy="5853113"/>
          </a:xfrm>
          <a:prstGeom prst="rect">
            <a:avLst/>
          </a:prstGeom>
        </p:spPr>
        <p:txBody>
          <a:bodyPr anchor="t"/>
          <a:lstStyle>
            <a:lvl1pPr>
              <a:defRPr sz="3200"/>
            </a:lvl1pPr>
            <a:lvl2pPr>
              <a:defRPr sz="3000"/>
            </a:lvl2pPr>
            <a:lvl3pPr>
              <a:defRPr sz="2800"/>
            </a:lvl3pPr>
            <a:lvl4pPr>
              <a:defRPr sz="2600"/>
            </a:lvl4pPr>
            <a:lvl5pPr>
              <a:defRPr sz="2400"/>
            </a:lvl5pPr>
            <a:lvl6pPr>
              <a:defRPr sz="22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текста 3"/>
          <p:cNvSpPr>
            <a:spLocks noGrp="1" noEditPoints="1"/>
          </p:cNvSpPr>
          <p:nvPr>
            <p:ph type="body" idx="2"/>
          </p:nvPr>
        </p:nvSpPr>
        <p:spPr>
          <a:xfrm>
            <a:off x="609600" y="1435100"/>
            <a:ext cx="4011084" cy="4691063"/>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B8C68C28-B016-43B2-A656-E5DF56F98EE0}"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C68BB0ED-7DD9-4DF4-8530-C8A26F9BCD30}" type="slidenum">
              <a:rPr lang="en-US" altLang="ru-RU" sz="1400"/>
              <a:t>‹#›</a:t>
            </a:fld>
            <a:endParaRPr lang="en-US" altLang="ru-RU"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914400" y="2130425"/>
            <a:ext cx="10363200" cy="1470025"/>
          </a:xfrm>
          <a:prstGeom prst="rect">
            <a:avLst/>
          </a:prstGeom>
        </p:spPr>
        <p:txBody>
          <a:bodyPr anchor="ctr"/>
          <a:lstStyle/>
          <a:p>
            <a:pPr>
              <a:buNone/>
            </a:pPr>
            <a:r>
              <a:rPr lang="en-US" altLang="zh-CN"/>
              <a:t>Click to edit Master title style</a:t>
            </a:r>
          </a:p>
        </p:txBody>
      </p:sp>
      <p:sp>
        <p:nvSpPr>
          <p:cNvPr id="3" name="Подзаголовок 2"/>
          <p:cNvSpPr>
            <a:spLocks noGrp="1" noEditPoints="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lang="ru-RU" altLang="en-US"/>
              <a:t>Щелкните для изменения стиля основного подзаголовка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49E07BDE-DCC9-44BA-90EB-2940D620F06B}"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FF051A4B-7A7A-4B9C-8B27-C1650477BDF1}" type="slidenum">
              <a:rPr lang="en-US" altLang="ru-RU" sz="1400"/>
              <a:t>‹#›</a:t>
            </a:fld>
            <a:endParaRPr lang="en-US" altLang="ru-RU" sz="14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2389717" y="4800600"/>
            <a:ext cx="7315201" cy="566738"/>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изображения 2"/>
          <p:cNvSpPr>
            <a:spLocks noGrp="1" noEditPoints="1"/>
          </p:cNvSpPr>
          <p:nvPr>
            <p:ph type="pic" idx="1"/>
          </p:nvPr>
        </p:nvSpPr>
        <p:spPr>
          <a:xfrm>
            <a:off x="2389717" y="612775"/>
            <a:ext cx="7315201" cy="4114800"/>
          </a:xfrm>
          <a:prstGeom prst="rect">
            <a:avLst/>
          </a:prstGeom>
        </p:spPr>
        <p:txBody>
          <a:bodyPr anchor="t"/>
          <a:lstStyle>
            <a:lvl1pPr>
              <a:buNone/>
              <a:defRPr sz="3200"/>
            </a:lvl1pPr>
            <a:lvl2pPr>
              <a:buNone/>
              <a:defRPr sz="3000"/>
            </a:lvl2pPr>
            <a:lvl3pPr>
              <a:buNone/>
              <a:defRPr sz="2800"/>
            </a:lvl3pPr>
            <a:lvl4pPr>
              <a:buNone/>
              <a:defRPr sz="2600"/>
            </a:lvl4pPr>
            <a:lvl5pPr>
              <a:buNone/>
              <a:defRPr sz="2400"/>
            </a:lvl5pPr>
            <a:lvl6pPr>
              <a:buNone/>
              <a:defRPr sz="2200"/>
            </a:lvl6pPr>
            <a:lvl7pPr>
              <a:buNone/>
              <a:defRPr sz="2000"/>
            </a:lvl7pPr>
            <a:lvl8pPr>
              <a:buNone/>
              <a:defRPr sz="2000"/>
            </a:lvl8pPr>
            <a:lvl9pPr>
              <a:buNone/>
              <a:defRPr sz="2000"/>
            </a:lvl9pPr>
          </a:lstStyle>
          <a:p>
            <a:pPr lvl="0"/>
            <a:endParaRPr lang="en-US"/>
          </a:p>
        </p:txBody>
      </p:sp>
      <p:sp>
        <p:nvSpPr>
          <p:cNvPr id="4" name="Заполнитель текста 3"/>
          <p:cNvSpPr>
            <a:spLocks noGrp="1" noEditPoints="1"/>
          </p:cNvSpPr>
          <p:nvPr>
            <p:ph type="body" sz="half" idx="2"/>
          </p:nvPr>
        </p:nvSpPr>
        <p:spPr>
          <a:xfrm>
            <a:off x="2389717" y="5367338"/>
            <a:ext cx="7315201" cy="804862"/>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EB2CEE86-33C8-46E9-BB6F-EAC6CDC34581}"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98F80B7C-F235-4A9E-A1FA-A3B272BAF730}" type="slidenum">
              <a:rPr lang="en-US" altLang="ru-RU" sz="1400"/>
              <a:t>‹#›</a:t>
            </a:fld>
            <a:endParaRPr lang="en-US" altLang="ru-RU" sz="14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1604772"/>
            <a:ext cx="10972800" cy="4505706"/>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C8EBFD95-8139-48BE-BD80-852517DC2EF2}"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8F62E82A-460A-4401-AB9F-7BC95EF6E679}" type="slidenum">
              <a:rPr lang="en-US" altLang="ru-RU" sz="1400"/>
              <a:t>‹#›</a:t>
            </a:fld>
            <a:endParaRPr lang="en-US" altLang="ru-RU" sz="1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839200" y="274320"/>
            <a:ext cx="2743201" cy="5849874"/>
          </a:xfrm>
          <a:prstGeom prst="rect">
            <a:avLst/>
          </a:prstGeom>
        </p:spPr>
        <p:txBody>
          <a:bodyPr vert="eaVert"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274320"/>
            <a:ext cx="8022336" cy="5849874"/>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90648F79-752C-4A6D-BD8E-7AD3E058EF86}"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FE9FA86C-6385-4956-943A-CE80F906A1B5}" type="slidenum">
              <a:rPr lang="en-US" altLang="ru-RU" sz="1400"/>
              <a:t>‹#›</a:t>
            </a:fld>
            <a:endParaRPr lang="en-US" altLang="ru-RU" sz="14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p:nvPr>
        </p:nvSpPr>
        <p:spPr>
          <a:xfrm>
            <a:off x="609600" y="6245225"/>
            <a:ext cx="2844800" cy="476250"/>
          </a:xfrm>
          <a:prstGeom prst="rect">
            <a:avLst/>
          </a:prstGeom>
        </p:spPr>
        <p:txBody>
          <a:bodyPr anchor="t"/>
          <a:lstStyle/>
          <a:p>
            <a:pPr>
              <a:buNone/>
            </a:pPr>
            <a:endParaRPr lang="en-US" altLang="ru-RU" sz="1400"/>
          </a:p>
        </p:txBody>
      </p:sp>
      <p:sp>
        <p:nvSpPr>
          <p:cNvPr id="3" name="Заполнитель нижнего колонтитула 2"/>
          <p:cNvSpPr>
            <a:spLocks noGrp="1" noEditPoints="1"/>
          </p:cNvSpPr>
          <p:nvPr>
            <p:ph type="ftr" sz="quarter" idx="1"/>
          </p:nvPr>
        </p:nvSpPr>
        <p:spPr>
          <a:xfrm>
            <a:off x="4165600" y="6245225"/>
            <a:ext cx="3860800" cy="476250"/>
          </a:xfrm>
          <a:prstGeom prst="rect">
            <a:avLst/>
          </a:prstGeom>
        </p:spPr>
        <p:txBody>
          <a:bodyPr anchor="t"/>
          <a:lstStyle/>
          <a:p>
            <a:pPr algn="ctr">
              <a:buNone/>
            </a:pPr>
            <a:endParaRPr lang="en-US" altLang="ru-RU" sz="1400"/>
          </a:p>
        </p:txBody>
      </p:sp>
      <p:sp>
        <p:nvSpPr>
          <p:cNvPr id="4" name="Заполнитель номера слайда 3"/>
          <p:cNvSpPr>
            <a:spLocks noGrp="1" noEditPoints="1"/>
          </p:cNvSpPr>
          <p:nvPr>
            <p:ph type="sldNum" sz="quarter" idx="2"/>
          </p:nvPr>
        </p:nvSpPr>
        <p:spPr>
          <a:xfrm>
            <a:off x="8737600" y="6245225"/>
            <a:ext cx="2844800" cy="476250"/>
          </a:xfrm>
          <a:prstGeom prst="rect">
            <a:avLst/>
          </a:prstGeom>
        </p:spPr>
        <p:txBody>
          <a:bodyPr anchor="t"/>
          <a:lstStyle/>
          <a:p>
            <a:pPr algn="r">
              <a:buNone/>
            </a:pPr>
            <a:fld id="{8999D1FB-8229-4283-A2E1-EA3DE0F8C2D3}" type="slidenum">
              <a:rPr lang="en-US" altLang="ru-RU" sz="1400"/>
              <a:t>‹#›</a:t>
            </a:fld>
            <a:endParaRPr lang="en-US" altLang="ru-RU" sz="14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914400" y="2130425"/>
            <a:ext cx="10363200" cy="1470025"/>
          </a:xfrm>
          <a:prstGeom prst="rect">
            <a:avLst/>
          </a:prstGeom>
        </p:spPr>
        <p:txBody>
          <a:bodyPr anchor="ctr"/>
          <a:lstStyle/>
          <a:p>
            <a:pPr>
              <a:buNone/>
            </a:pPr>
            <a:r>
              <a:rPr lang="en-US" altLang="zh-CN"/>
              <a:t>Click to edit Master title style</a:t>
            </a:r>
          </a:p>
        </p:txBody>
      </p:sp>
      <p:sp>
        <p:nvSpPr>
          <p:cNvPr id="3" name="Подзаголовок 2"/>
          <p:cNvSpPr>
            <a:spLocks noGrp="1" noEditPoints="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lang="ru-RU" altLang="en-US"/>
              <a:t>Щелкните для изменения стиля основного подзаголовка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0C2D1CB6-F984-4FC8-AE4B-1D11F0BA39B8}" type="slidenum">
              <a:rPr lang="en-US" altLang="ru-RU" sz="1400"/>
              <a:t>‹#›</a:t>
            </a:fld>
            <a:endParaRPr lang="en-US" altLang="ru-RU" sz="14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609600" y="1604772"/>
            <a:ext cx="10972800" cy="4505706"/>
          </a:xfrm>
          <a:prstGeom prst="rect">
            <a:avLst/>
          </a:prstGeom>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45627E2C-9DFB-4E7B-99A4-FD8637B7BC21}" type="slidenum">
              <a:rPr lang="en-US" altLang="ru-RU" sz="1400"/>
              <a:t>‹#›</a:t>
            </a:fld>
            <a:endParaRPr lang="en-US" altLang="ru-RU" sz="14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963084" y="4406900"/>
            <a:ext cx="10363200" cy="1362075"/>
          </a:xfrm>
          <a:prstGeom prst="rect">
            <a:avLst/>
          </a:prstGeom>
        </p:spPr>
        <p:txBody>
          <a:bodyPr anchor="t"/>
          <a:lstStyle>
            <a:lvl1pPr algn="l">
              <a:defRPr sz="4000" b="1" cap="all"/>
            </a:lvl1pP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963084" y="2906713"/>
            <a:ext cx="10363200" cy="1500187"/>
          </a:xfrm>
          <a:prstGeom prst="rect">
            <a:avLst/>
          </a:prstGeom>
        </p:spPr>
        <p:txBody>
          <a:bodyPr anchor="b"/>
          <a:lstStyle>
            <a:lvl1pPr marL="0" indent="0" algn="l">
              <a:buNone/>
              <a:defRPr sz="2000">
                <a:solidFill>
                  <a:schemeClr val="tx1">
                    <a:tint val="75000"/>
                  </a:schemeClr>
                </a:solidFill>
              </a:defRPr>
            </a:lvl1pPr>
            <a:lvl2pPr marL="457200" indent="0" algn="l">
              <a:buNone/>
              <a:defRPr sz="1800">
                <a:solidFill>
                  <a:schemeClr val="tx1">
                    <a:tint val="75000"/>
                  </a:schemeClr>
                </a:solidFill>
              </a:defRPr>
            </a:lvl2pPr>
            <a:lvl3pPr marL="914400" indent="0" algn="l">
              <a:buNone/>
              <a:defRPr sz="1600">
                <a:solidFill>
                  <a:schemeClr val="tx1">
                    <a:tint val="75000"/>
                  </a:schemeClr>
                </a:solidFill>
              </a:defRPr>
            </a:lvl3pPr>
            <a:lvl4pPr marL="1371600" indent="0" algn="l">
              <a:buNone/>
              <a:defRPr sz="1400">
                <a:solidFill>
                  <a:schemeClr val="tx1">
                    <a:tint val="75000"/>
                  </a:schemeClr>
                </a:solidFill>
              </a:defRPr>
            </a:lvl4pPr>
            <a:lvl5pPr marL="1828800" indent="0" algn="l">
              <a:buNone/>
              <a:defRPr sz="1400">
                <a:solidFill>
                  <a:schemeClr val="tx1">
                    <a:tint val="75000"/>
                  </a:schemeClr>
                </a:solidFill>
              </a:defRPr>
            </a:lvl5pPr>
            <a:lvl6pPr marL="2286000" indent="0" algn="l">
              <a:buNone/>
              <a:defRPr sz="1400">
                <a:solidFill>
                  <a:schemeClr val="tx1">
                    <a:tint val="75000"/>
                  </a:schemeClr>
                </a:solidFill>
              </a:defRPr>
            </a:lvl6pPr>
            <a:lvl7pPr marL="2743200" indent="0" algn="l">
              <a:buNone/>
              <a:defRPr sz="1400">
                <a:solidFill>
                  <a:schemeClr val="tx1">
                    <a:tint val="75000"/>
                  </a:schemeClr>
                </a:solidFill>
              </a:defRPr>
            </a:lvl7pPr>
            <a:lvl8pPr marL="3200400" indent="0" algn="l">
              <a:buNone/>
              <a:defRPr sz="1400">
                <a:solidFill>
                  <a:schemeClr val="tx1">
                    <a:tint val="75000"/>
                  </a:schemeClr>
                </a:solidFill>
              </a:defRPr>
            </a:lvl8pPr>
            <a:lvl9pPr marL="3657600" indent="0" algn="l">
              <a:buNone/>
              <a:defRPr sz="1400">
                <a:solidFill>
                  <a:schemeClr val="tx1">
                    <a:tint val="75000"/>
                  </a:schemeClr>
                </a:solidFill>
              </a:defRPr>
            </a:lvl9pPr>
          </a:lstStyle>
          <a:p>
            <a:r>
              <a:rPr lang="ru-RU" altLang="en-US"/>
              <a:t>Щелкните для изменения стиля основного текста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9E89C878-9B36-4FD2-B101-70A274637473}" type="slidenum">
              <a:rPr lang="en-US" altLang="ru-RU" sz="1400"/>
              <a:t>‹#›</a:t>
            </a:fld>
            <a:endParaRPr lang="en-US" altLang="ru-RU" sz="14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sz="half" idx="1"/>
          </p:nvPr>
        </p:nvSpPr>
        <p:spPr>
          <a:xfrm>
            <a:off x="609600"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контента 3"/>
          <p:cNvSpPr>
            <a:spLocks noGrp="1" noEditPoints="1"/>
          </p:cNvSpPr>
          <p:nvPr>
            <p:ph sz="half" idx="2"/>
          </p:nvPr>
        </p:nvSpPr>
        <p:spPr>
          <a:xfrm>
            <a:off x="6205728"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4C1416C2-EA81-42EF-BBB0-1FFD60A89B48}" type="slidenum">
              <a:rPr lang="en-US" altLang="ru-RU" sz="1400"/>
              <a:t>‹#›</a:t>
            </a:fld>
            <a:endParaRPr lang="en-US" altLang="ru-RU" sz="14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4" name="Заполнитель контента 3"/>
          <p:cNvSpPr>
            <a:spLocks noGrp="1" noEditPoints="1"/>
          </p:cNvSpPr>
          <p:nvPr>
            <p:ph sz="half" idx="2"/>
          </p:nvPr>
        </p:nvSpPr>
        <p:spPr>
          <a:xfrm>
            <a:off x="609600" y="2174875"/>
            <a:ext cx="5386918"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текста 4"/>
          <p:cNvSpPr>
            <a:spLocks noGrp="1" noEditPoints="1"/>
          </p:cNvSpPr>
          <p:nvPr>
            <p:ph type="body" idx="3"/>
          </p:nvPr>
        </p:nvSpPr>
        <p:spPr>
          <a:xfrm>
            <a:off x="6193367" y="1535113"/>
            <a:ext cx="5386917"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6" name="Заполнитель контента 5"/>
          <p:cNvSpPr>
            <a:spLocks noGrp="1" noEditPoints="1"/>
          </p:cNvSpPr>
          <p:nvPr>
            <p:ph sz="half" idx="4"/>
          </p:nvPr>
        </p:nvSpPr>
        <p:spPr>
          <a:xfrm>
            <a:off x="6193367" y="2174875"/>
            <a:ext cx="5386917"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 name="Заполнитель даты 6"/>
          <p:cNvSpPr>
            <a:spLocks noGrp="1" noEditPoints="1"/>
          </p:cNvSpPr>
          <p:nvPr>
            <p:ph type="dt" sz="half" idx="5"/>
          </p:nvPr>
        </p:nvSpPr>
        <p:spPr>
          <a:xfrm>
            <a:off x="609600" y="6245225"/>
            <a:ext cx="2844800" cy="476250"/>
          </a:xfrm>
          <a:prstGeom prst="rect">
            <a:avLst/>
          </a:prstGeom>
        </p:spPr>
        <p:txBody>
          <a:bodyPr anchor="t"/>
          <a:lstStyle/>
          <a:p>
            <a:pPr>
              <a:buNone/>
            </a:pPr>
            <a:endParaRPr lang="en-US" altLang="ru-RU" sz="1400"/>
          </a:p>
        </p:txBody>
      </p:sp>
      <p:sp>
        <p:nvSpPr>
          <p:cNvPr id="8" name="Заполнитель нижнего колонтитула 7"/>
          <p:cNvSpPr>
            <a:spLocks noGrp="1" noEditPoints="1"/>
          </p:cNvSpPr>
          <p:nvPr>
            <p:ph type="ftr" sz="quarter" idx="6"/>
          </p:nvPr>
        </p:nvSpPr>
        <p:spPr>
          <a:xfrm>
            <a:off x="4165600" y="6245225"/>
            <a:ext cx="3860800" cy="476250"/>
          </a:xfrm>
          <a:prstGeom prst="rect">
            <a:avLst/>
          </a:prstGeom>
        </p:spPr>
        <p:txBody>
          <a:bodyPr anchor="t"/>
          <a:lstStyle/>
          <a:p>
            <a:pPr algn="ctr">
              <a:buNone/>
            </a:pPr>
            <a:endParaRPr lang="en-US" altLang="ru-RU" sz="1400"/>
          </a:p>
        </p:txBody>
      </p:sp>
      <p:sp>
        <p:nvSpPr>
          <p:cNvPr id="9" name="Заполнитель номера слайда 8"/>
          <p:cNvSpPr>
            <a:spLocks noGrp="1" noEditPoints="1"/>
          </p:cNvSpPr>
          <p:nvPr>
            <p:ph type="sldNum" sz="quarter" idx="7"/>
          </p:nvPr>
        </p:nvSpPr>
        <p:spPr>
          <a:xfrm>
            <a:off x="8737600" y="6245225"/>
            <a:ext cx="2844800" cy="476250"/>
          </a:xfrm>
          <a:prstGeom prst="rect">
            <a:avLst/>
          </a:prstGeom>
        </p:spPr>
        <p:txBody>
          <a:bodyPr anchor="t"/>
          <a:lstStyle/>
          <a:p>
            <a:pPr algn="r">
              <a:buNone/>
            </a:pPr>
            <a:fld id="{A7942A4E-0B16-435D-87C8-4FEE4F2E5F55}" type="slidenum">
              <a:rPr lang="en-US" altLang="ru-RU" sz="1400"/>
              <a:t>‹#›</a:t>
            </a:fld>
            <a:endParaRPr lang="en-US" altLang="ru-RU" sz="14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даты 2"/>
          <p:cNvSpPr>
            <a:spLocks noGrp="1" noEditPoints="1"/>
          </p:cNvSpPr>
          <p:nvPr>
            <p:ph type="dt" sz="half" idx="1"/>
          </p:nvPr>
        </p:nvSpPr>
        <p:spPr>
          <a:xfrm>
            <a:off x="609600" y="6245225"/>
            <a:ext cx="2844800" cy="476250"/>
          </a:xfrm>
          <a:prstGeom prst="rect">
            <a:avLst/>
          </a:prstGeom>
        </p:spPr>
        <p:txBody>
          <a:bodyPr anchor="t"/>
          <a:lstStyle/>
          <a:p>
            <a:pPr>
              <a:buNone/>
            </a:pPr>
            <a:endParaRPr lang="en-US" altLang="ru-RU" sz="1400"/>
          </a:p>
        </p:txBody>
      </p:sp>
      <p:sp>
        <p:nvSpPr>
          <p:cNvPr id="4" name="Заполнитель нижнего колонтитула 3"/>
          <p:cNvSpPr>
            <a:spLocks noGrp="1" noEditPoints="1"/>
          </p:cNvSpPr>
          <p:nvPr>
            <p:ph type="ftr" sz="quarter" idx="2"/>
          </p:nvPr>
        </p:nvSpPr>
        <p:spPr>
          <a:xfrm>
            <a:off x="4165600" y="6245225"/>
            <a:ext cx="3860800" cy="476250"/>
          </a:xfrm>
          <a:prstGeom prst="rect">
            <a:avLst/>
          </a:prstGeom>
        </p:spPr>
        <p:txBody>
          <a:bodyPr anchor="t"/>
          <a:lstStyle/>
          <a:p>
            <a:pPr algn="ctr">
              <a:buNone/>
            </a:pPr>
            <a:endParaRPr lang="en-US" altLang="ru-RU" sz="1400"/>
          </a:p>
        </p:txBody>
      </p:sp>
      <p:sp>
        <p:nvSpPr>
          <p:cNvPr id="5" name="Заполнитель номера слайда 4"/>
          <p:cNvSpPr>
            <a:spLocks noGrp="1" noEditPoints="1"/>
          </p:cNvSpPr>
          <p:nvPr>
            <p:ph type="sldNum" sz="quarter" idx="3"/>
          </p:nvPr>
        </p:nvSpPr>
        <p:spPr>
          <a:xfrm>
            <a:off x="8737600" y="6245225"/>
            <a:ext cx="2844800" cy="476250"/>
          </a:xfrm>
          <a:prstGeom prst="rect">
            <a:avLst/>
          </a:prstGeom>
        </p:spPr>
        <p:txBody>
          <a:bodyPr anchor="t"/>
          <a:lstStyle/>
          <a:p>
            <a:pPr algn="r">
              <a:buNone/>
            </a:pPr>
            <a:fld id="{23EB9C85-44FA-4ECB-9ECA-8AF91549C3A0}" type="slidenum">
              <a:rPr lang="en-US" altLang="ru-RU" sz="1400"/>
              <a:t>‹#›</a:t>
            </a:fld>
            <a:endParaRPr lang="en-US" altLang="ru-RU"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609600" y="1604772"/>
            <a:ext cx="10972800" cy="4505706"/>
          </a:xfrm>
          <a:prstGeom prst="rect">
            <a:avLst/>
          </a:prstGeom>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2549EA6E-F26A-4A99-979C-43FE48168464}"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B45D8394-2A92-41E4-9ADE-B56A19FA829B}" type="slidenum">
              <a:rPr lang="en-US" altLang="ru-RU" sz="1400"/>
              <a:t>‹#›</a:t>
            </a:fld>
            <a:endParaRPr lang="en-US" altLang="ru-RU" sz="14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3050"/>
            <a:ext cx="4011084" cy="1162050"/>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4766734" y="273050"/>
            <a:ext cx="6815667" cy="5853113"/>
          </a:xfrm>
          <a:prstGeom prst="rect">
            <a:avLst/>
          </a:prstGeom>
        </p:spPr>
        <p:txBody>
          <a:bodyPr anchor="t"/>
          <a:lstStyle>
            <a:lvl1pPr>
              <a:defRPr sz="3200"/>
            </a:lvl1pPr>
            <a:lvl2pPr>
              <a:defRPr sz="3000"/>
            </a:lvl2pPr>
            <a:lvl3pPr>
              <a:defRPr sz="2800"/>
            </a:lvl3pPr>
            <a:lvl4pPr>
              <a:defRPr sz="2600"/>
            </a:lvl4pPr>
            <a:lvl5pPr>
              <a:defRPr sz="2400"/>
            </a:lvl5pPr>
            <a:lvl6pPr>
              <a:defRPr sz="22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текста 3"/>
          <p:cNvSpPr>
            <a:spLocks noGrp="1" noEditPoints="1"/>
          </p:cNvSpPr>
          <p:nvPr>
            <p:ph type="body" idx="2"/>
          </p:nvPr>
        </p:nvSpPr>
        <p:spPr>
          <a:xfrm>
            <a:off x="609600" y="1435100"/>
            <a:ext cx="4011084" cy="4691063"/>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0A62EC1E-9478-48BA-B4EA-DC3A3D636449}" type="slidenum">
              <a:rPr lang="en-US" altLang="ru-RU" sz="1400"/>
              <a:t>‹#›</a:t>
            </a:fld>
            <a:endParaRPr lang="en-US" altLang="ru-RU" sz="14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2389717" y="4800600"/>
            <a:ext cx="7315201" cy="566738"/>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изображения 2"/>
          <p:cNvSpPr>
            <a:spLocks noGrp="1" noEditPoints="1"/>
          </p:cNvSpPr>
          <p:nvPr>
            <p:ph type="pic" idx="1"/>
          </p:nvPr>
        </p:nvSpPr>
        <p:spPr>
          <a:xfrm>
            <a:off x="2389717" y="612775"/>
            <a:ext cx="7315201" cy="4114800"/>
          </a:xfrm>
          <a:prstGeom prst="rect">
            <a:avLst/>
          </a:prstGeom>
        </p:spPr>
        <p:txBody>
          <a:bodyPr anchor="t"/>
          <a:lstStyle>
            <a:lvl1pPr>
              <a:buNone/>
              <a:defRPr sz="3200"/>
            </a:lvl1pPr>
            <a:lvl2pPr>
              <a:buNone/>
              <a:defRPr sz="3000"/>
            </a:lvl2pPr>
            <a:lvl3pPr>
              <a:buNone/>
              <a:defRPr sz="2800"/>
            </a:lvl3pPr>
            <a:lvl4pPr>
              <a:buNone/>
              <a:defRPr sz="2600"/>
            </a:lvl4pPr>
            <a:lvl5pPr>
              <a:buNone/>
              <a:defRPr sz="2400"/>
            </a:lvl5pPr>
            <a:lvl6pPr>
              <a:buNone/>
              <a:defRPr sz="2200"/>
            </a:lvl6pPr>
            <a:lvl7pPr>
              <a:buNone/>
              <a:defRPr sz="2000"/>
            </a:lvl7pPr>
            <a:lvl8pPr>
              <a:buNone/>
              <a:defRPr sz="2000"/>
            </a:lvl8pPr>
            <a:lvl9pPr>
              <a:buNone/>
              <a:defRPr sz="2000"/>
            </a:lvl9pPr>
          </a:lstStyle>
          <a:p>
            <a:pPr lvl="0"/>
            <a:endParaRPr lang="en-US"/>
          </a:p>
        </p:txBody>
      </p:sp>
      <p:sp>
        <p:nvSpPr>
          <p:cNvPr id="4" name="Заполнитель текста 3"/>
          <p:cNvSpPr>
            <a:spLocks noGrp="1" noEditPoints="1"/>
          </p:cNvSpPr>
          <p:nvPr>
            <p:ph type="body" sz="half" idx="2"/>
          </p:nvPr>
        </p:nvSpPr>
        <p:spPr>
          <a:xfrm>
            <a:off x="2389717" y="5367338"/>
            <a:ext cx="7315201" cy="804862"/>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719BD015-73CE-4D0E-9578-01A50FEECB8B}" type="slidenum">
              <a:rPr lang="en-US" altLang="ru-RU" sz="1400"/>
              <a:t>‹#›</a:t>
            </a:fld>
            <a:endParaRPr lang="en-US" altLang="ru-RU" sz="14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1604772"/>
            <a:ext cx="10972800" cy="4505706"/>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8D5CADF6-73E5-430F-B244-FC9422ADC4EC}" type="slidenum">
              <a:rPr lang="en-US" altLang="ru-RU" sz="1400"/>
              <a:t>‹#›</a:t>
            </a:fld>
            <a:endParaRPr lang="en-US" altLang="ru-RU" sz="14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839200" y="274320"/>
            <a:ext cx="2743201" cy="5849874"/>
          </a:xfrm>
          <a:prstGeom prst="rect">
            <a:avLst/>
          </a:prstGeom>
        </p:spPr>
        <p:txBody>
          <a:bodyPr vert="eaVert"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274320"/>
            <a:ext cx="8022336" cy="5849874"/>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B022FD3E-087D-478D-BFAF-E4BC9B1861C7}" type="slidenum">
              <a:rPr lang="en-US" altLang="ru-RU" sz="1400"/>
              <a:t>‹#›</a:t>
            </a:fld>
            <a:endParaRPr lang="en-US" altLang="ru-RU" sz="14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914400" y="2130425"/>
            <a:ext cx="10363200" cy="1470025"/>
          </a:xfrm>
          <a:prstGeom prst="rect">
            <a:avLst/>
          </a:prstGeom>
        </p:spPr>
        <p:txBody>
          <a:bodyPr anchor="ctr"/>
          <a:lstStyle/>
          <a:p>
            <a:pPr>
              <a:buNone/>
            </a:pPr>
            <a:r>
              <a:rPr lang="en-US" altLang="zh-CN"/>
              <a:t>Click to edit Master title style</a:t>
            </a:r>
          </a:p>
        </p:txBody>
      </p:sp>
      <p:sp>
        <p:nvSpPr>
          <p:cNvPr id="3" name="Подзаголовок 2"/>
          <p:cNvSpPr>
            <a:spLocks noGrp="1" noEditPoints="1"/>
          </p:cNvSpPr>
          <p:nvPr>
            <p:ph type="subTitle" idx="1"/>
          </p:nvPr>
        </p:nvSpPr>
        <p:spPr>
          <a:xfrm>
            <a:off x="1828800" y="3886200"/>
            <a:ext cx="85344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lang="ru-RU" altLang="en-US"/>
              <a:t>Щелкните для изменения стиля основного подзаголовка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B4F1B3F8-5FB9-483E-8B54-17786183A9A6}" type="slidenum">
              <a:rPr lang="en-US" altLang="ru-RU" sz="1400"/>
              <a:t>‹#›</a:t>
            </a:fld>
            <a:endParaRPr lang="en-US" altLang="ru-RU" sz="14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609600" y="1604772"/>
            <a:ext cx="10972800" cy="4505706"/>
          </a:xfrm>
          <a:prstGeom prst="rect">
            <a:avLst/>
          </a:prstGeom>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AA1D44FA-3E12-4EA7-A06D-F21C927B520C}" type="slidenum">
              <a:rPr lang="en-US" altLang="ru-RU" sz="1400"/>
              <a:t>‹#›</a:t>
            </a:fld>
            <a:endParaRPr lang="en-US" altLang="ru-RU" sz="14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963084" y="4406900"/>
            <a:ext cx="10363200" cy="1362075"/>
          </a:xfrm>
          <a:prstGeom prst="rect">
            <a:avLst/>
          </a:prstGeom>
        </p:spPr>
        <p:txBody>
          <a:bodyPr anchor="t"/>
          <a:lstStyle>
            <a:lvl1pPr algn="l">
              <a:defRPr sz="4000" b="1" cap="all"/>
            </a:lvl1pP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963084" y="2906713"/>
            <a:ext cx="10363200" cy="1500187"/>
          </a:xfrm>
          <a:prstGeom prst="rect">
            <a:avLst/>
          </a:prstGeom>
        </p:spPr>
        <p:txBody>
          <a:bodyPr anchor="b"/>
          <a:lstStyle>
            <a:lvl1pPr marL="0" indent="0" algn="l">
              <a:buNone/>
              <a:defRPr sz="2000">
                <a:solidFill>
                  <a:schemeClr val="tx1">
                    <a:tint val="75000"/>
                  </a:schemeClr>
                </a:solidFill>
              </a:defRPr>
            </a:lvl1pPr>
            <a:lvl2pPr marL="457200" indent="0" algn="l">
              <a:buNone/>
              <a:defRPr sz="1800">
                <a:solidFill>
                  <a:schemeClr val="tx1">
                    <a:tint val="75000"/>
                  </a:schemeClr>
                </a:solidFill>
              </a:defRPr>
            </a:lvl2pPr>
            <a:lvl3pPr marL="914400" indent="0" algn="l">
              <a:buNone/>
              <a:defRPr sz="1600">
                <a:solidFill>
                  <a:schemeClr val="tx1">
                    <a:tint val="75000"/>
                  </a:schemeClr>
                </a:solidFill>
              </a:defRPr>
            </a:lvl3pPr>
            <a:lvl4pPr marL="1371600" indent="0" algn="l">
              <a:buNone/>
              <a:defRPr sz="1400">
                <a:solidFill>
                  <a:schemeClr val="tx1">
                    <a:tint val="75000"/>
                  </a:schemeClr>
                </a:solidFill>
              </a:defRPr>
            </a:lvl4pPr>
            <a:lvl5pPr marL="1828800" indent="0" algn="l">
              <a:buNone/>
              <a:defRPr sz="1400">
                <a:solidFill>
                  <a:schemeClr val="tx1">
                    <a:tint val="75000"/>
                  </a:schemeClr>
                </a:solidFill>
              </a:defRPr>
            </a:lvl5pPr>
            <a:lvl6pPr marL="2286000" indent="0" algn="l">
              <a:buNone/>
              <a:defRPr sz="1400">
                <a:solidFill>
                  <a:schemeClr val="tx1">
                    <a:tint val="75000"/>
                  </a:schemeClr>
                </a:solidFill>
              </a:defRPr>
            </a:lvl6pPr>
            <a:lvl7pPr marL="2743200" indent="0" algn="l">
              <a:buNone/>
              <a:defRPr sz="1400">
                <a:solidFill>
                  <a:schemeClr val="tx1">
                    <a:tint val="75000"/>
                  </a:schemeClr>
                </a:solidFill>
              </a:defRPr>
            </a:lvl7pPr>
            <a:lvl8pPr marL="3200400" indent="0" algn="l">
              <a:buNone/>
              <a:defRPr sz="1400">
                <a:solidFill>
                  <a:schemeClr val="tx1">
                    <a:tint val="75000"/>
                  </a:schemeClr>
                </a:solidFill>
              </a:defRPr>
            </a:lvl8pPr>
            <a:lvl9pPr marL="3657600" indent="0" algn="l">
              <a:buNone/>
              <a:defRPr sz="1400">
                <a:solidFill>
                  <a:schemeClr val="tx1">
                    <a:tint val="75000"/>
                  </a:schemeClr>
                </a:solidFill>
              </a:defRPr>
            </a:lvl9pPr>
          </a:lstStyle>
          <a:p>
            <a:r>
              <a:rPr lang="ru-RU" altLang="en-US"/>
              <a:t>Щелкните для изменения стиля основного текста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6195CBDE-3573-4097-A6D6-B492D2E55139}" type="slidenum">
              <a:rPr lang="en-US" altLang="ru-RU" sz="1400"/>
              <a:t>‹#›</a:t>
            </a:fld>
            <a:endParaRPr lang="en-US" altLang="ru-RU" sz="14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sz="half" idx="1"/>
          </p:nvPr>
        </p:nvSpPr>
        <p:spPr>
          <a:xfrm>
            <a:off x="609600"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контента 3"/>
          <p:cNvSpPr>
            <a:spLocks noGrp="1" noEditPoints="1"/>
          </p:cNvSpPr>
          <p:nvPr>
            <p:ph sz="half" idx="2"/>
          </p:nvPr>
        </p:nvSpPr>
        <p:spPr>
          <a:xfrm>
            <a:off x="6205728"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2B246D9C-65D9-4228-BE27-265CF8D3E34C}" type="slidenum">
              <a:rPr lang="en-US" altLang="ru-RU" sz="1400"/>
              <a:t>‹#›</a:t>
            </a:fld>
            <a:endParaRPr lang="en-US" altLang="ru-RU" sz="14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4" name="Заполнитель контента 3"/>
          <p:cNvSpPr>
            <a:spLocks noGrp="1" noEditPoints="1"/>
          </p:cNvSpPr>
          <p:nvPr>
            <p:ph sz="half" idx="2"/>
          </p:nvPr>
        </p:nvSpPr>
        <p:spPr>
          <a:xfrm>
            <a:off x="609600" y="2174875"/>
            <a:ext cx="5386918"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текста 4"/>
          <p:cNvSpPr>
            <a:spLocks noGrp="1" noEditPoints="1"/>
          </p:cNvSpPr>
          <p:nvPr>
            <p:ph type="body" idx="3"/>
          </p:nvPr>
        </p:nvSpPr>
        <p:spPr>
          <a:xfrm>
            <a:off x="6193367" y="1535113"/>
            <a:ext cx="5386917"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6" name="Заполнитель контента 5"/>
          <p:cNvSpPr>
            <a:spLocks noGrp="1" noEditPoints="1"/>
          </p:cNvSpPr>
          <p:nvPr>
            <p:ph sz="half" idx="4"/>
          </p:nvPr>
        </p:nvSpPr>
        <p:spPr>
          <a:xfrm>
            <a:off x="6193367" y="2174875"/>
            <a:ext cx="5386917"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 name="Заполнитель даты 6"/>
          <p:cNvSpPr>
            <a:spLocks noGrp="1" noEditPoints="1"/>
          </p:cNvSpPr>
          <p:nvPr>
            <p:ph type="dt" sz="half" idx="5"/>
          </p:nvPr>
        </p:nvSpPr>
        <p:spPr>
          <a:xfrm>
            <a:off x="609600" y="6245225"/>
            <a:ext cx="2844800" cy="476250"/>
          </a:xfrm>
          <a:prstGeom prst="rect">
            <a:avLst/>
          </a:prstGeom>
        </p:spPr>
        <p:txBody>
          <a:bodyPr anchor="t"/>
          <a:lstStyle/>
          <a:p>
            <a:pPr>
              <a:buNone/>
            </a:pPr>
            <a:endParaRPr lang="en-US" altLang="ru-RU" sz="1400"/>
          </a:p>
        </p:txBody>
      </p:sp>
      <p:sp>
        <p:nvSpPr>
          <p:cNvPr id="8" name="Заполнитель нижнего колонтитула 7"/>
          <p:cNvSpPr>
            <a:spLocks noGrp="1" noEditPoints="1"/>
          </p:cNvSpPr>
          <p:nvPr>
            <p:ph type="ftr" sz="quarter" idx="6"/>
          </p:nvPr>
        </p:nvSpPr>
        <p:spPr>
          <a:xfrm>
            <a:off x="4165600" y="6245225"/>
            <a:ext cx="3860800" cy="476250"/>
          </a:xfrm>
          <a:prstGeom prst="rect">
            <a:avLst/>
          </a:prstGeom>
        </p:spPr>
        <p:txBody>
          <a:bodyPr anchor="t"/>
          <a:lstStyle/>
          <a:p>
            <a:pPr algn="ctr">
              <a:buNone/>
            </a:pPr>
            <a:endParaRPr lang="en-US" altLang="ru-RU" sz="1400"/>
          </a:p>
        </p:txBody>
      </p:sp>
      <p:sp>
        <p:nvSpPr>
          <p:cNvPr id="9" name="Заполнитель номера слайда 8"/>
          <p:cNvSpPr>
            <a:spLocks noGrp="1" noEditPoints="1"/>
          </p:cNvSpPr>
          <p:nvPr>
            <p:ph type="sldNum" sz="quarter" idx="7"/>
          </p:nvPr>
        </p:nvSpPr>
        <p:spPr>
          <a:xfrm>
            <a:off x="8737600" y="6245225"/>
            <a:ext cx="2844800" cy="476250"/>
          </a:xfrm>
          <a:prstGeom prst="rect">
            <a:avLst/>
          </a:prstGeom>
        </p:spPr>
        <p:txBody>
          <a:bodyPr anchor="t"/>
          <a:lstStyle/>
          <a:p>
            <a:pPr algn="r">
              <a:buNone/>
            </a:pPr>
            <a:fld id="{83FD4ABD-6196-467C-8284-71F5B6E52530}" type="slidenum">
              <a:rPr lang="en-US" altLang="ru-RU" sz="1400"/>
              <a:t>‹#›</a:t>
            </a:fld>
            <a:endParaRPr lang="en-US" altLang="ru-RU" sz="14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даты 2"/>
          <p:cNvSpPr>
            <a:spLocks noGrp="1" noEditPoints="1"/>
          </p:cNvSpPr>
          <p:nvPr>
            <p:ph type="dt" sz="half" idx="1"/>
          </p:nvPr>
        </p:nvSpPr>
        <p:spPr>
          <a:xfrm>
            <a:off x="609600" y="6245225"/>
            <a:ext cx="2844800" cy="476250"/>
          </a:xfrm>
          <a:prstGeom prst="rect">
            <a:avLst/>
          </a:prstGeom>
        </p:spPr>
        <p:txBody>
          <a:bodyPr anchor="t"/>
          <a:lstStyle/>
          <a:p>
            <a:pPr>
              <a:buNone/>
            </a:pPr>
            <a:endParaRPr lang="en-US" altLang="ru-RU" sz="1400"/>
          </a:p>
        </p:txBody>
      </p:sp>
      <p:sp>
        <p:nvSpPr>
          <p:cNvPr id="4" name="Заполнитель нижнего колонтитула 3"/>
          <p:cNvSpPr>
            <a:spLocks noGrp="1" noEditPoints="1"/>
          </p:cNvSpPr>
          <p:nvPr>
            <p:ph type="ftr" sz="quarter" idx="2"/>
          </p:nvPr>
        </p:nvSpPr>
        <p:spPr>
          <a:xfrm>
            <a:off x="4165600" y="6245225"/>
            <a:ext cx="3860800" cy="476250"/>
          </a:xfrm>
          <a:prstGeom prst="rect">
            <a:avLst/>
          </a:prstGeom>
        </p:spPr>
        <p:txBody>
          <a:bodyPr anchor="t"/>
          <a:lstStyle/>
          <a:p>
            <a:pPr algn="ctr">
              <a:buNone/>
            </a:pPr>
            <a:endParaRPr lang="en-US" altLang="ru-RU" sz="1400"/>
          </a:p>
        </p:txBody>
      </p:sp>
      <p:sp>
        <p:nvSpPr>
          <p:cNvPr id="5" name="Заполнитель номера слайда 4"/>
          <p:cNvSpPr>
            <a:spLocks noGrp="1" noEditPoints="1"/>
          </p:cNvSpPr>
          <p:nvPr>
            <p:ph type="sldNum" sz="quarter" idx="3"/>
          </p:nvPr>
        </p:nvSpPr>
        <p:spPr>
          <a:xfrm>
            <a:off x="8737600" y="6245225"/>
            <a:ext cx="2844800" cy="476250"/>
          </a:xfrm>
          <a:prstGeom prst="rect">
            <a:avLst/>
          </a:prstGeom>
        </p:spPr>
        <p:txBody>
          <a:bodyPr anchor="t"/>
          <a:lstStyle/>
          <a:p>
            <a:pPr algn="r">
              <a:buNone/>
            </a:pPr>
            <a:fld id="{F891DF84-4D99-4587-855D-35AF6506ACEB}" type="slidenum">
              <a:rPr lang="en-US" altLang="ru-RU" sz="1400"/>
              <a:t>‹#›</a:t>
            </a:fld>
            <a:endParaRPr lang="en-US" altLang="ru-RU"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963084" y="4406900"/>
            <a:ext cx="10363200" cy="1362075"/>
          </a:xfrm>
          <a:prstGeom prst="rect">
            <a:avLst/>
          </a:prstGeom>
        </p:spPr>
        <p:txBody>
          <a:bodyPr anchor="t"/>
          <a:lstStyle>
            <a:lvl1pPr algn="l">
              <a:defRPr sz="4000" b="1" cap="all"/>
            </a:lvl1pP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963084" y="2906713"/>
            <a:ext cx="10363200" cy="1500187"/>
          </a:xfrm>
          <a:prstGeom prst="rect">
            <a:avLst/>
          </a:prstGeom>
        </p:spPr>
        <p:txBody>
          <a:bodyPr anchor="b"/>
          <a:lstStyle>
            <a:lvl1pPr marL="0" indent="0" algn="l">
              <a:buNone/>
              <a:defRPr sz="2000">
                <a:solidFill>
                  <a:schemeClr val="tx1">
                    <a:tint val="75000"/>
                  </a:schemeClr>
                </a:solidFill>
              </a:defRPr>
            </a:lvl1pPr>
            <a:lvl2pPr marL="457200" indent="0" algn="l">
              <a:buNone/>
              <a:defRPr sz="1800">
                <a:solidFill>
                  <a:schemeClr val="tx1">
                    <a:tint val="75000"/>
                  </a:schemeClr>
                </a:solidFill>
              </a:defRPr>
            </a:lvl2pPr>
            <a:lvl3pPr marL="914400" indent="0" algn="l">
              <a:buNone/>
              <a:defRPr sz="1600">
                <a:solidFill>
                  <a:schemeClr val="tx1">
                    <a:tint val="75000"/>
                  </a:schemeClr>
                </a:solidFill>
              </a:defRPr>
            </a:lvl3pPr>
            <a:lvl4pPr marL="1371600" indent="0" algn="l">
              <a:buNone/>
              <a:defRPr sz="1400">
                <a:solidFill>
                  <a:schemeClr val="tx1">
                    <a:tint val="75000"/>
                  </a:schemeClr>
                </a:solidFill>
              </a:defRPr>
            </a:lvl4pPr>
            <a:lvl5pPr marL="1828800" indent="0" algn="l">
              <a:buNone/>
              <a:defRPr sz="1400">
                <a:solidFill>
                  <a:schemeClr val="tx1">
                    <a:tint val="75000"/>
                  </a:schemeClr>
                </a:solidFill>
              </a:defRPr>
            </a:lvl5pPr>
            <a:lvl6pPr marL="2286000" indent="0" algn="l">
              <a:buNone/>
              <a:defRPr sz="1400">
                <a:solidFill>
                  <a:schemeClr val="tx1">
                    <a:tint val="75000"/>
                  </a:schemeClr>
                </a:solidFill>
              </a:defRPr>
            </a:lvl6pPr>
            <a:lvl7pPr marL="2743200" indent="0" algn="l">
              <a:buNone/>
              <a:defRPr sz="1400">
                <a:solidFill>
                  <a:schemeClr val="tx1">
                    <a:tint val="75000"/>
                  </a:schemeClr>
                </a:solidFill>
              </a:defRPr>
            </a:lvl7pPr>
            <a:lvl8pPr marL="3200400" indent="0" algn="l">
              <a:buNone/>
              <a:defRPr sz="1400">
                <a:solidFill>
                  <a:schemeClr val="tx1">
                    <a:tint val="75000"/>
                  </a:schemeClr>
                </a:solidFill>
              </a:defRPr>
            </a:lvl8pPr>
            <a:lvl9pPr marL="3657600" indent="0" algn="l">
              <a:buNone/>
              <a:defRPr sz="1400">
                <a:solidFill>
                  <a:schemeClr val="tx1">
                    <a:tint val="75000"/>
                  </a:schemeClr>
                </a:solidFill>
              </a:defRPr>
            </a:lvl9pPr>
          </a:lstStyle>
          <a:p>
            <a:r>
              <a:rPr lang="ru-RU" altLang="en-US"/>
              <a:t>Щелкните для изменения стиля основного текста</a:t>
            </a:r>
            <a:endParaRPr lang="en-US"/>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fld id="{44443B1D-FC8B-48C2-B877-933C92C83C85}" type="datetimeFigureOut">
              <a:rPr lang="en-US" altLang="ru-RU" sz="1400"/>
              <a:t>5/11/2021</a:t>
            </a:fld>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9D4EE546-9EF2-4FDE-8FF7-3E5C1C92E686}" type="slidenum">
              <a:rPr lang="en-US" altLang="ru-RU" sz="1400"/>
              <a:t>‹#›</a:t>
            </a:fld>
            <a:endParaRPr lang="en-US" altLang="ru-RU" sz="14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p:nvPr>
        </p:nvSpPr>
        <p:spPr>
          <a:xfrm>
            <a:off x="609600" y="6245225"/>
            <a:ext cx="2844800" cy="476250"/>
          </a:xfrm>
          <a:prstGeom prst="rect">
            <a:avLst/>
          </a:prstGeom>
        </p:spPr>
        <p:txBody>
          <a:bodyPr anchor="t"/>
          <a:lstStyle/>
          <a:p>
            <a:pPr>
              <a:buNone/>
            </a:pPr>
            <a:endParaRPr lang="en-US" altLang="ru-RU" sz="1400"/>
          </a:p>
        </p:txBody>
      </p:sp>
      <p:sp>
        <p:nvSpPr>
          <p:cNvPr id="3" name="Заполнитель нижнего колонтитула 2"/>
          <p:cNvSpPr>
            <a:spLocks noGrp="1" noEditPoints="1"/>
          </p:cNvSpPr>
          <p:nvPr>
            <p:ph type="ftr" sz="quarter" idx="1"/>
          </p:nvPr>
        </p:nvSpPr>
        <p:spPr>
          <a:xfrm>
            <a:off x="4165600" y="6245225"/>
            <a:ext cx="3860800" cy="476250"/>
          </a:xfrm>
          <a:prstGeom prst="rect">
            <a:avLst/>
          </a:prstGeom>
        </p:spPr>
        <p:txBody>
          <a:bodyPr anchor="t"/>
          <a:lstStyle/>
          <a:p>
            <a:pPr algn="ctr">
              <a:buNone/>
            </a:pPr>
            <a:endParaRPr lang="en-US" altLang="ru-RU" sz="1400"/>
          </a:p>
        </p:txBody>
      </p:sp>
      <p:sp>
        <p:nvSpPr>
          <p:cNvPr id="4" name="Заполнитель номера слайда 3"/>
          <p:cNvSpPr>
            <a:spLocks noGrp="1" noEditPoints="1"/>
          </p:cNvSpPr>
          <p:nvPr>
            <p:ph type="sldNum" sz="quarter" idx="2"/>
          </p:nvPr>
        </p:nvSpPr>
        <p:spPr>
          <a:xfrm>
            <a:off x="8737600" y="6245225"/>
            <a:ext cx="2844800" cy="476250"/>
          </a:xfrm>
          <a:prstGeom prst="rect">
            <a:avLst/>
          </a:prstGeom>
        </p:spPr>
        <p:txBody>
          <a:bodyPr anchor="t"/>
          <a:lstStyle/>
          <a:p>
            <a:pPr algn="r">
              <a:buNone/>
            </a:pPr>
            <a:fld id="{04790533-35BB-4041-8050-8C31B94C61F5}" type="slidenum">
              <a:rPr lang="en-US" altLang="ru-RU" sz="1400"/>
              <a:t>‹#›</a:t>
            </a:fld>
            <a:endParaRPr lang="en-US" altLang="ru-RU" sz="14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3050"/>
            <a:ext cx="4011084" cy="1162050"/>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4766734" y="273050"/>
            <a:ext cx="6815667" cy="5853113"/>
          </a:xfrm>
          <a:prstGeom prst="rect">
            <a:avLst/>
          </a:prstGeom>
        </p:spPr>
        <p:txBody>
          <a:bodyPr anchor="t"/>
          <a:lstStyle>
            <a:lvl1pPr>
              <a:defRPr sz="3200"/>
            </a:lvl1pPr>
            <a:lvl2pPr>
              <a:defRPr sz="3000"/>
            </a:lvl2pPr>
            <a:lvl3pPr>
              <a:defRPr sz="2800"/>
            </a:lvl3pPr>
            <a:lvl4pPr>
              <a:defRPr sz="2600"/>
            </a:lvl4pPr>
            <a:lvl5pPr>
              <a:defRPr sz="2400"/>
            </a:lvl5pPr>
            <a:lvl6pPr>
              <a:defRPr sz="22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текста 3"/>
          <p:cNvSpPr>
            <a:spLocks noGrp="1" noEditPoints="1"/>
          </p:cNvSpPr>
          <p:nvPr>
            <p:ph type="body" idx="2"/>
          </p:nvPr>
        </p:nvSpPr>
        <p:spPr>
          <a:xfrm>
            <a:off x="609600" y="1435100"/>
            <a:ext cx="4011084" cy="4691063"/>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17927D17-FAA7-4D96-98EB-C1FF4E64DE1C}" type="slidenum">
              <a:rPr lang="en-US" altLang="ru-RU" sz="1400"/>
              <a:t>‹#›</a:t>
            </a:fld>
            <a:endParaRPr lang="en-US" altLang="ru-RU" sz="140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2389717" y="4800600"/>
            <a:ext cx="7315201" cy="566738"/>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изображения 2"/>
          <p:cNvSpPr>
            <a:spLocks noGrp="1" noEditPoints="1"/>
          </p:cNvSpPr>
          <p:nvPr>
            <p:ph type="pic" idx="1"/>
          </p:nvPr>
        </p:nvSpPr>
        <p:spPr>
          <a:xfrm>
            <a:off x="2389717" y="612775"/>
            <a:ext cx="7315201" cy="4114800"/>
          </a:xfrm>
          <a:prstGeom prst="rect">
            <a:avLst/>
          </a:prstGeom>
        </p:spPr>
        <p:txBody>
          <a:bodyPr anchor="t"/>
          <a:lstStyle>
            <a:lvl1pPr>
              <a:buNone/>
              <a:defRPr sz="3200"/>
            </a:lvl1pPr>
            <a:lvl2pPr>
              <a:buNone/>
              <a:defRPr sz="3000"/>
            </a:lvl2pPr>
            <a:lvl3pPr>
              <a:buNone/>
              <a:defRPr sz="2800"/>
            </a:lvl3pPr>
            <a:lvl4pPr>
              <a:buNone/>
              <a:defRPr sz="2600"/>
            </a:lvl4pPr>
            <a:lvl5pPr>
              <a:buNone/>
              <a:defRPr sz="2400"/>
            </a:lvl5pPr>
            <a:lvl6pPr>
              <a:buNone/>
              <a:defRPr sz="2200"/>
            </a:lvl6pPr>
            <a:lvl7pPr>
              <a:buNone/>
              <a:defRPr sz="2000"/>
            </a:lvl7pPr>
            <a:lvl8pPr>
              <a:buNone/>
              <a:defRPr sz="2000"/>
            </a:lvl8pPr>
            <a:lvl9pPr>
              <a:buNone/>
              <a:defRPr sz="2000"/>
            </a:lvl9pPr>
          </a:lstStyle>
          <a:p>
            <a:pPr lvl="0"/>
            <a:endParaRPr lang="en-US"/>
          </a:p>
        </p:txBody>
      </p:sp>
      <p:sp>
        <p:nvSpPr>
          <p:cNvPr id="4" name="Заполнитель текста 3"/>
          <p:cNvSpPr>
            <a:spLocks noGrp="1" noEditPoints="1"/>
          </p:cNvSpPr>
          <p:nvPr>
            <p:ph type="body" sz="half" idx="2"/>
          </p:nvPr>
        </p:nvSpPr>
        <p:spPr>
          <a:xfrm>
            <a:off x="2389717" y="5367338"/>
            <a:ext cx="7315201" cy="804862"/>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B43BD848-1603-4729-BC6E-DF1949B4F311}" type="slidenum">
              <a:rPr lang="en-US" altLang="ru-RU" sz="1400"/>
              <a:t>‹#›</a:t>
            </a:fld>
            <a:endParaRPr lang="en-US" altLang="ru-RU" sz="14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1604772"/>
            <a:ext cx="10972800" cy="4505706"/>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CFBCCFD3-CE67-4BC9-A245-AEBF72C80FAE}" type="slidenum">
              <a:rPr lang="en-US" altLang="ru-RU" sz="1400"/>
              <a:t>‹#›</a:t>
            </a:fld>
            <a:endParaRPr lang="en-US" altLang="ru-RU" sz="14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839200" y="274320"/>
            <a:ext cx="2743201" cy="5849874"/>
          </a:xfrm>
          <a:prstGeom prst="rect">
            <a:avLst/>
          </a:prstGeom>
        </p:spPr>
        <p:txBody>
          <a:bodyPr vert="eaVert" anchor="ctr"/>
          <a:lstStyle/>
          <a:p>
            <a:pPr>
              <a:buNone/>
            </a:pPr>
            <a:r>
              <a:rPr lang="en-US" altLang="zh-CN"/>
              <a:t>Click to edit Master title style</a:t>
            </a:r>
          </a:p>
        </p:txBody>
      </p:sp>
      <p:sp>
        <p:nvSpPr>
          <p:cNvPr id="3" name="Заполнитель текста по вертикали 2"/>
          <p:cNvSpPr>
            <a:spLocks noGrp="1" noEditPoints="1"/>
          </p:cNvSpPr>
          <p:nvPr>
            <p:ph type="body" orient="vert" idx="1"/>
          </p:nvPr>
        </p:nvSpPr>
        <p:spPr>
          <a:xfrm>
            <a:off x="609600" y="274320"/>
            <a:ext cx="8022336" cy="5849874"/>
          </a:xfrm>
          <a:prstGeom prst="rect">
            <a:avLst/>
          </a:prstGeom>
        </p:spPr>
        <p:txBody>
          <a:bodyPr vert="eaVert"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даты 3"/>
          <p:cNvSpPr>
            <a:spLocks noGrp="1" noEditPoints="1"/>
          </p:cNvSpPr>
          <p:nvPr>
            <p:ph type="dt" sz="half" idx="2"/>
          </p:nvPr>
        </p:nvSpPr>
        <p:spPr>
          <a:xfrm>
            <a:off x="609600" y="6245225"/>
            <a:ext cx="2844800" cy="476250"/>
          </a:xfrm>
          <a:prstGeom prst="rect">
            <a:avLst/>
          </a:prstGeom>
        </p:spPr>
        <p:txBody>
          <a:bodyPr anchor="t"/>
          <a:lstStyle/>
          <a:p>
            <a:pPr>
              <a:buNone/>
            </a:pPr>
            <a:endParaRPr lang="en-US" altLang="ru-RU" sz="1400"/>
          </a:p>
        </p:txBody>
      </p:sp>
      <p:sp>
        <p:nvSpPr>
          <p:cNvPr id="5" name="Заполнитель нижнего колонтитула 4"/>
          <p:cNvSpPr>
            <a:spLocks noGrp="1" noEditPoints="1"/>
          </p:cNvSpPr>
          <p:nvPr>
            <p:ph type="ftr" sz="quarter" idx="3"/>
          </p:nvPr>
        </p:nvSpPr>
        <p:spPr>
          <a:xfrm>
            <a:off x="4165600" y="6245225"/>
            <a:ext cx="3860800" cy="476250"/>
          </a:xfrm>
          <a:prstGeom prst="rect">
            <a:avLst/>
          </a:prstGeom>
        </p:spPr>
        <p:txBody>
          <a:bodyPr anchor="t"/>
          <a:lstStyle/>
          <a:p>
            <a:pPr algn="ctr">
              <a:buNone/>
            </a:pPr>
            <a:endParaRPr lang="en-US" altLang="ru-RU" sz="1400"/>
          </a:p>
        </p:txBody>
      </p:sp>
      <p:sp>
        <p:nvSpPr>
          <p:cNvPr id="6" name="Заполнитель номера слайда 5"/>
          <p:cNvSpPr>
            <a:spLocks noGrp="1" noEditPoints="1"/>
          </p:cNvSpPr>
          <p:nvPr>
            <p:ph type="sldNum" sz="quarter" idx="4"/>
          </p:nvPr>
        </p:nvSpPr>
        <p:spPr>
          <a:xfrm>
            <a:off x="8737600" y="6245225"/>
            <a:ext cx="2844800" cy="476250"/>
          </a:xfrm>
          <a:prstGeom prst="rect">
            <a:avLst/>
          </a:prstGeom>
        </p:spPr>
        <p:txBody>
          <a:bodyPr anchor="t"/>
          <a:lstStyle/>
          <a:p>
            <a:pPr algn="r">
              <a:buNone/>
            </a:pPr>
            <a:fld id="{47998BA5-5641-4D12-9945-3BC948FE8FCC}" type="slidenum">
              <a:rPr lang="en-US" altLang="ru-RU" sz="1400"/>
              <a:t>‹#›</a:t>
            </a:fld>
            <a:endParaRPr lang="en-US" altLang="ru-RU"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контента 2"/>
          <p:cNvSpPr>
            <a:spLocks noGrp="1" noEditPoints="1"/>
          </p:cNvSpPr>
          <p:nvPr>
            <p:ph sz="half" idx="1"/>
          </p:nvPr>
        </p:nvSpPr>
        <p:spPr>
          <a:xfrm>
            <a:off x="609600"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контента 3"/>
          <p:cNvSpPr>
            <a:spLocks noGrp="1" noEditPoints="1"/>
          </p:cNvSpPr>
          <p:nvPr>
            <p:ph sz="half" idx="2"/>
          </p:nvPr>
        </p:nvSpPr>
        <p:spPr>
          <a:xfrm>
            <a:off x="6205728" y="1604772"/>
            <a:ext cx="5364480" cy="4505706"/>
          </a:xfrm>
          <a:prstGeom prst="rect">
            <a:avLst/>
          </a:prstGeo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40D6AC8F-7D23-4218-BF41-AACCBE72B651}"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FF7AA3C7-4EC6-4262-9FE0-7BD9B1547C5E}" type="slidenum">
              <a:rPr lang="en-US" altLang="ru-RU" sz="1400"/>
              <a:t>‹#›</a:t>
            </a:fld>
            <a:endParaRPr lang="en-US" altLang="ru-RU"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текста 2"/>
          <p:cNvSpPr>
            <a:spLocks noGrp="1" noEditPoints="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4" name="Заполнитель контента 3"/>
          <p:cNvSpPr>
            <a:spLocks noGrp="1" noEditPoints="1"/>
          </p:cNvSpPr>
          <p:nvPr>
            <p:ph sz="half" idx="2"/>
          </p:nvPr>
        </p:nvSpPr>
        <p:spPr>
          <a:xfrm>
            <a:off x="609600" y="2174875"/>
            <a:ext cx="5386918"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 name="Заполнитель текста 4"/>
          <p:cNvSpPr>
            <a:spLocks noGrp="1" noEditPoints="1"/>
          </p:cNvSpPr>
          <p:nvPr>
            <p:ph type="body" idx="3"/>
          </p:nvPr>
        </p:nvSpPr>
        <p:spPr>
          <a:xfrm>
            <a:off x="6193367" y="1535113"/>
            <a:ext cx="5386917" cy="639762"/>
          </a:xfrm>
          <a:prstGeom prst="rect">
            <a:avLst/>
          </a:prstGeom>
        </p:spPr>
        <p:txBody>
          <a:bodyPr anchor="b"/>
          <a:lstStyle>
            <a:lvl1pPr marL="0" indent="0">
              <a:buNone/>
              <a:defRPr sz="2400" b="1"/>
            </a:lvl1pPr>
            <a:lvl2pPr marL="457200" indent="0">
              <a:buNone/>
              <a:defRPr sz="2200" b="1"/>
            </a:lvl2pPr>
            <a:lvl3pPr marL="914400" indent="0">
              <a:buNone/>
              <a:defRPr sz="2000" b="1"/>
            </a:lvl3pPr>
            <a:lvl4pPr marL="1371600" indent="0">
              <a:buNone/>
              <a:defRPr sz="1800" b="1"/>
            </a:lvl4pPr>
            <a:lvl5pPr marL="1828800" indent="0">
              <a:buNone/>
              <a:defRPr sz="16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ru-RU" altLang="en-US"/>
              <a:t>Щелкните для изменения стиля основного текста</a:t>
            </a:r>
            <a:endParaRPr lang="en-US"/>
          </a:p>
        </p:txBody>
      </p:sp>
      <p:sp>
        <p:nvSpPr>
          <p:cNvPr id="6" name="Заполнитель контента 5"/>
          <p:cNvSpPr>
            <a:spLocks noGrp="1" noEditPoints="1"/>
          </p:cNvSpPr>
          <p:nvPr>
            <p:ph sz="half" idx="4"/>
          </p:nvPr>
        </p:nvSpPr>
        <p:spPr>
          <a:xfrm>
            <a:off x="6193367" y="2174875"/>
            <a:ext cx="5386917" cy="3951288"/>
          </a:xfrm>
          <a:prstGeom prst="rect">
            <a:avLst/>
          </a:prstGeom>
        </p:spPr>
        <p:txBody>
          <a:bodyPr anchor="t"/>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 name="Заполнитель даты 6"/>
          <p:cNvSpPr>
            <a:spLocks noGrp="1" noEditPoints="1"/>
          </p:cNvSpPr>
          <p:nvPr>
            <p:ph type="dt" sz="half" idx="5"/>
          </p:nvPr>
        </p:nvSpPr>
        <p:spPr>
          <a:xfrm>
            <a:off x="609600" y="6245225"/>
            <a:ext cx="2844800" cy="476250"/>
          </a:xfrm>
          <a:prstGeom prst="rect">
            <a:avLst/>
          </a:prstGeom>
        </p:spPr>
        <p:txBody>
          <a:bodyPr anchor="t"/>
          <a:lstStyle/>
          <a:p>
            <a:pPr>
              <a:buNone/>
            </a:pPr>
            <a:fld id="{3588BA01-8B68-4934-BBAE-7CCC02300A23}" type="datetimeFigureOut">
              <a:rPr lang="en-US" altLang="ru-RU" sz="1400"/>
              <a:t>5/11/2021</a:t>
            </a:fld>
            <a:endParaRPr lang="en-US" altLang="ru-RU" sz="1400"/>
          </a:p>
        </p:txBody>
      </p:sp>
      <p:sp>
        <p:nvSpPr>
          <p:cNvPr id="8" name="Заполнитель нижнего колонтитула 7"/>
          <p:cNvSpPr>
            <a:spLocks noGrp="1" noEditPoints="1"/>
          </p:cNvSpPr>
          <p:nvPr>
            <p:ph type="ftr" sz="quarter" idx="6"/>
          </p:nvPr>
        </p:nvSpPr>
        <p:spPr>
          <a:xfrm>
            <a:off x="4165600" y="6245225"/>
            <a:ext cx="3860800" cy="476250"/>
          </a:xfrm>
          <a:prstGeom prst="rect">
            <a:avLst/>
          </a:prstGeom>
        </p:spPr>
        <p:txBody>
          <a:bodyPr anchor="t"/>
          <a:lstStyle/>
          <a:p>
            <a:pPr algn="ctr">
              <a:buNone/>
            </a:pPr>
            <a:endParaRPr lang="en-US" altLang="ru-RU" sz="1400"/>
          </a:p>
        </p:txBody>
      </p:sp>
      <p:sp>
        <p:nvSpPr>
          <p:cNvPr id="9" name="Заполнитель номера слайда 8"/>
          <p:cNvSpPr>
            <a:spLocks noGrp="1" noEditPoints="1"/>
          </p:cNvSpPr>
          <p:nvPr>
            <p:ph type="sldNum" sz="quarter" idx="7"/>
          </p:nvPr>
        </p:nvSpPr>
        <p:spPr>
          <a:xfrm>
            <a:off x="8737600" y="6245225"/>
            <a:ext cx="2844800" cy="476250"/>
          </a:xfrm>
          <a:prstGeom prst="rect">
            <a:avLst/>
          </a:prstGeom>
        </p:spPr>
        <p:txBody>
          <a:bodyPr anchor="t"/>
          <a:lstStyle/>
          <a:p>
            <a:pPr algn="r">
              <a:buNone/>
            </a:pPr>
            <a:fld id="{A2017ECA-71E1-4A62-994F-4E49D934B54E}" type="slidenum">
              <a:rPr lang="en-US" altLang="ru-RU" sz="1400"/>
              <a:t>‹#›</a:t>
            </a:fld>
            <a:endParaRPr lang="en-US" altLang="ru-RU"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4320"/>
            <a:ext cx="10972800" cy="1145286"/>
          </a:xfrm>
          <a:prstGeom prst="rect">
            <a:avLst/>
          </a:prstGeom>
        </p:spPr>
        <p:txBody>
          <a:bodyPr anchor="ctr"/>
          <a:lstStyle/>
          <a:p>
            <a:pPr>
              <a:buNone/>
            </a:pPr>
            <a:r>
              <a:rPr lang="en-US" altLang="zh-CN"/>
              <a:t>Click to edit Master title style</a:t>
            </a:r>
          </a:p>
        </p:txBody>
      </p:sp>
      <p:sp>
        <p:nvSpPr>
          <p:cNvPr id="3" name="Заполнитель даты 2"/>
          <p:cNvSpPr>
            <a:spLocks noGrp="1" noEditPoints="1"/>
          </p:cNvSpPr>
          <p:nvPr>
            <p:ph type="dt" sz="half" idx="1"/>
          </p:nvPr>
        </p:nvSpPr>
        <p:spPr>
          <a:xfrm>
            <a:off x="609600" y="6245225"/>
            <a:ext cx="2844800" cy="476250"/>
          </a:xfrm>
          <a:prstGeom prst="rect">
            <a:avLst/>
          </a:prstGeom>
        </p:spPr>
        <p:txBody>
          <a:bodyPr anchor="t"/>
          <a:lstStyle/>
          <a:p>
            <a:pPr>
              <a:buNone/>
            </a:pPr>
            <a:fld id="{F824A517-DAA8-4E3A-8BC8-389AEB723D4C}" type="datetimeFigureOut">
              <a:rPr lang="en-US" altLang="ru-RU" sz="1400"/>
              <a:t>5/11/2021</a:t>
            </a:fld>
            <a:endParaRPr lang="en-US" altLang="ru-RU" sz="1400"/>
          </a:p>
        </p:txBody>
      </p:sp>
      <p:sp>
        <p:nvSpPr>
          <p:cNvPr id="4" name="Заполнитель нижнего колонтитула 3"/>
          <p:cNvSpPr>
            <a:spLocks noGrp="1" noEditPoints="1"/>
          </p:cNvSpPr>
          <p:nvPr>
            <p:ph type="ftr" sz="quarter" idx="2"/>
          </p:nvPr>
        </p:nvSpPr>
        <p:spPr>
          <a:xfrm>
            <a:off x="4165600" y="6245225"/>
            <a:ext cx="3860800" cy="476250"/>
          </a:xfrm>
          <a:prstGeom prst="rect">
            <a:avLst/>
          </a:prstGeom>
        </p:spPr>
        <p:txBody>
          <a:bodyPr anchor="t"/>
          <a:lstStyle/>
          <a:p>
            <a:pPr algn="ctr">
              <a:buNone/>
            </a:pPr>
            <a:endParaRPr lang="en-US" altLang="ru-RU" sz="1400"/>
          </a:p>
        </p:txBody>
      </p:sp>
      <p:sp>
        <p:nvSpPr>
          <p:cNvPr id="5" name="Заполнитель номера слайда 4"/>
          <p:cNvSpPr>
            <a:spLocks noGrp="1" noEditPoints="1"/>
          </p:cNvSpPr>
          <p:nvPr>
            <p:ph type="sldNum" sz="quarter" idx="3"/>
          </p:nvPr>
        </p:nvSpPr>
        <p:spPr>
          <a:xfrm>
            <a:off x="8737600" y="6245225"/>
            <a:ext cx="2844800" cy="476250"/>
          </a:xfrm>
          <a:prstGeom prst="rect">
            <a:avLst/>
          </a:prstGeom>
        </p:spPr>
        <p:txBody>
          <a:bodyPr anchor="t"/>
          <a:lstStyle/>
          <a:p>
            <a:pPr algn="r">
              <a:buNone/>
            </a:pPr>
            <a:fld id="{ED63CED1-8BD0-4EAC-986A-83FB63025A3D}" type="slidenum">
              <a:rPr lang="en-US" altLang="ru-RU" sz="1400"/>
              <a:t>‹#›</a:t>
            </a:fld>
            <a:endParaRPr lang="en-US" altLang="ru-RU"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609600" y="273050"/>
            <a:ext cx="4011084" cy="1162050"/>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контента 2"/>
          <p:cNvSpPr>
            <a:spLocks noGrp="1" noEditPoints="1"/>
          </p:cNvSpPr>
          <p:nvPr>
            <p:ph idx="1"/>
          </p:nvPr>
        </p:nvSpPr>
        <p:spPr>
          <a:xfrm>
            <a:off x="4766734" y="273050"/>
            <a:ext cx="6815667" cy="5853113"/>
          </a:xfrm>
          <a:prstGeom prst="rect">
            <a:avLst/>
          </a:prstGeom>
        </p:spPr>
        <p:txBody>
          <a:bodyPr anchor="t"/>
          <a:lstStyle>
            <a:lvl1pPr>
              <a:defRPr sz="3200"/>
            </a:lvl1pPr>
            <a:lvl2pPr>
              <a:defRPr sz="3000"/>
            </a:lvl2pPr>
            <a:lvl3pPr>
              <a:defRPr sz="2800"/>
            </a:lvl3pPr>
            <a:lvl4pPr>
              <a:defRPr sz="2600"/>
            </a:lvl4pPr>
            <a:lvl5pPr>
              <a:defRPr sz="2400"/>
            </a:lvl5pPr>
            <a:lvl6pPr>
              <a:defRPr sz="22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Заполнитель текста 3"/>
          <p:cNvSpPr>
            <a:spLocks noGrp="1" noEditPoints="1"/>
          </p:cNvSpPr>
          <p:nvPr>
            <p:ph type="body" idx="2"/>
          </p:nvPr>
        </p:nvSpPr>
        <p:spPr>
          <a:xfrm>
            <a:off x="609600" y="1435100"/>
            <a:ext cx="4011084" cy="4691063"/>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B51581BF-A0AB-47F3-A6E6-C4A9253013E7}"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CDF24E34-D682-4B21-9B3A-AE0B23218B67}" type="slidenum">
              <a:rPr lang="en-US" altLang="ru-RU" sz="1400"/>
              <a:t>‹#›</a:t>
            </a:fld>
            <a:endParaRPr lang="en-US" altLang="ru-RU"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2389717" y="4800600"/>
            <a:ext cx="7315201" cy="566738"/>
          </a:xfrm>
          <a:prstGeom prst="rect">
            <a:avLst/>
          </a:prstGeom>
        </p:spPr>
        <p:txBody>
          <a:bodyPr anchor="b"/>
          <a:lstStyle>
            <a:lvl1pPr algn="l">
              <a:defRPr sz="2000" b="1"/>
            </a:lvl1pPr>
          </a:lstStyle>
          <a:p>
            <a:pPr>
              <a:buNone/>
            </a:pPr>
            <a:r>
              <a:rPr lang="en-US" altLang="zh-CN"/>
              <a:t>Click to edit Master title style</a:t>
            </a:r>
          </a:p>
        </p:txBody>
      </p:sp>
      <p:sp>
        <p:nvSpPr>
          <p:cNvPr id="3" name="Заполнитель изображения 2"/>
          <p:cNvSpPr>
            <a:spLocks noGrp="1" noEditPoints="1"/>
          </p:cNvSpPr>
          <p:nvPr>
            <p:ph type="pic" idx="1"/>
          </p:nvPr>
        </p:nvSpPr>
        <p:spPr>
          <a:xfrm>
            <a:off x="2389717" y="612775"/>
            <a:ext cx="7315201" cy="4114800"/>
          </a:xfrm>
          <a:prstGeom prst="rect">
            <a:avLst/>
          </a:prstGeom>
        </p:spPr>
        <p:txBody>
          <a:bodyPr anchor="t"/>
          <a:lstStyle>
            <a:lvl1pPr>
              <a:buNone/>
              <a:defRPr sz="3200"/>
            </a:lvl1pPr>
            <a:lvl2pPr>
              <a:buNone/>
              <a:defRPr sz="3000"/>
            </a:lvl2pPr>
            <a:lvl3pPr>
              <a:buNone/>
              <a:defRPr sz="2800"/>
            </a:lvl3pPr>
            <a:lvl4pPr>
              <a:buNone/>
              <a:defRPr sz="2600"/>
            </a:lvl4pPr>
            <a:lvl5pPr>
              <a:buNone/>
              <a:defRPr sz="2400"/>
            </a:lvl5pPr>
            <a:lvl6pPr>
              <a:buNone/>
              <a:defRPr sz="2200"/>
            </a:lvl6pPr>
            <a:lvl7pPr>
              <a:buNone/>
              <a:defRPr sz="2000"/>
            </a:lvl7pPr>
            <a:lvl8pPr>
              <a:buNone/>
              <a:defRPr sz="2000"/>
            </a:lvl8pPr>
            <a:lvl9pPr>
              <a:buNone/>
              <a:defRPr sz="2000"/>
            </a:lvl9pPr>
          </a:lstStyle>
          <a:p>
            <a:pPr lvl="0"/>
            <a:endParaRPr lang="en-US"/>
          </a:p>
        </p:txBody>
      </p:sp>
      <p:sp>
        <p:nvSpPr>
          <p:cNvPr id="4" name="Заполнитель текста 3"/>
          <p:cNvSpPr>
            <a:spLocks noGrp="1" noEditPoints="1"/>
          </p:cNvSpPr>
          <p:nvPr>
            <p:ph type="body" sz="half" idx="2"/>
          </p:nvPr>
        </p:nvSpPr>
        <p:spPr>
          <a:xfrm>
            <a:off x="2389717" y="5367338"/>
            <a:ext cx="7315201" cy="804862"/>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800"/>
            </a:lvl4pPr>
            <a:lvl5pPr marL="1828800" indent="0">
              <a:buNone/>
              <a:defRPr sz="800"/>
            </a:lvl5pPr>
            <a:lvl6pPr marL="2286000" indent="0">
              <a:buNone/>
              <a:defRPr sz="800"/>
            </a:lvl6pPr>
            <a:lvl7pPr marL="2743200" indent="0">
              <a:buNone/>
              <a:defRPr sz="800"/>
            </a:lvl7pPr>
            <a:lvl8pPr marL="3200400" indent="0">
              <a:buNone/>
              <a:defRPr sz="800"/>
            </a:lvl8pPr>
            <a:lvl9pPr marL="3657600" indent="0">
              <a:buNone/>
              <a:defRPr sz="800"/>
            </a:lvl9pPr>
          </a:lstStyle>
          <a:p>
            <a:pPr lvl="0"/>
            <a:r>
              <a:rPr lang="ru-RU" altLang="en-US"/>
              <a:t>Щелкните для изменения стиля основного текста</a:t>
            </a:r>
            <a:endParaRPr lang="en-US"/>
          </a:p>
        </p:txBody>
      </p:sp>
      <p:sp>
        <p:nvSpPr>
          <p:cNvPr id="5" name="Заполнитель даты 4"/>
          <p:cNvSpPr>
            <a:spLocks noGrp="1" noEditPoints="1"/>
          </p:cNvSpPr>
          <p:nvPr>
            <p:ph type="dt" sz="half" idx="3"/>
          </p:nvPr>
        </p:nvSpPr>
        <p:spPr>
          <a:xfrm>
            <a:off x="609600" y="6245225"/>
            <a:ext cx="2844800" cy="476250"/>
          </a:xfrm>
          <a:prstGeom prst="rect">
            <a:avLst/>
          </a:prstGeom>
        </p:spPr>
        <p:txBody>
          <a:bodyPr anchor="t"/>
          <a:lstStyle/>
          <a:p>
            <a:pPr>
              <a:buNone/>
            </a:pPr>
            <a:fld id="{3B1D7DFD-9F35-49F3-8750-3497FD0CCD08}" type="datetimeFigureOut">
              <a:rPr lang="en-US" altLang="ru-RU" sz="1400"/>
              <a:t>5/11/2021</a:t>
            </a:fld>
            <a:endParaRPr lang="en-US" altLang="ru-RU" sz="1400"/>
          </a:p>
        </p:txBody>
      </p:sp>
      <p:sp>
        <p:nvSpPr>
          <p:cNvPr id="6" name="Заполнитель нижнего колонтитула 5"/>
          <p:cNvSpPr>
            <a:spLocks noGrp="1" noEditPoints="1"/>
          </p:cNvSpPr>
          <p:nvPr>
            <p:ph type="ftr" sz="quarter" idx="4"/>
          </p:nvPr>
        </p:nvSpPr>
        <p:spPr>
          <a:xfrm>
            <a:off x="4165600" y="6245225"/>
            <a:ext cx="3860800" cy="476250"/>
          </a:xfrm>
          <a:prstGeom prst="rect">
            <a:avLst/>
          </a:prstGeom>
        </p:spPr>
        <p:txBody>
          <a:bodyPr anchor="t"/>
          <a:lstStyle/>
          <a:p>
            <a:pPr algn="ctr">
              <a:buNone/>
            </a:pPr>
            <a:endParaRPr lang="en-US" altLang="ru-RU" sz="1400"/>
          </a:p>
        </p:txBody>
      </p:sp>
      <p:sp>
        <p:nvSpPr>
          <p:cNvPr id="7" name="Заполнитель номера слайда 6"/>
          <p:cNvSpPr>
            <a:spLocks noGrp="1" noEditPoints="1"/>
          </p:cNvSpPr>
          <p:nvPr>
            <p:ph type="sldNum" sz="quarter" idx="5"/>
          </p:nvPr>
        </p:nvSpPr>
        <p:spPr>
          <a:xfrm>
            <a:off x="8737600" y="6245225"/>
            <a:ext cx="2844800" cy="476250"/>
          </a:xfrm>
          <a:prstGeom prst="rect">
            <a:avLst/>
          </a:prstGeom>
        </p:spPr>
        <p:txBody>
          <a:bodyPr anchor="t"/>
          <a:lstStyle/>
          <a:p>
            <a:pPr algn="r">
              <a:buNone/>
            </a:pPr>
            <a:fld id="{299B62A8-9D1B-4FBB-B666-8D8D28499CEF}" type="slidenum">
              <a:rPr lang="en-US" altLang="ru-RU" sz="1400"/>
              <a:t>‹#›</a:t>
            </a:fld>
            <a:endParaRPr lang="en-US" altLang="ru-RU"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 Waves">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rcRect/>
          <a:stretch>
            <a:fillRect/>
          </a:stretch>
        </p:blipFill>
        <p:spPr>
          <a:xfrm>
            <a:off x="0" y="0"/>
            <a:ext cx="12209463" cy="6858000"/>
          </a:xfrm>
          <a:prstGeom prst="rect">
            <a:avLst/>
          </a:prstGeom>
          <a:noFill/>
          <a:ln>
            <a:noFill/>
          </a:ln>
        </p:spPr>
      </p:pic>
      <p:sp>
        <p:nvSpPr>
          <p:cNvPr id="1027" name="Rectangle 3"/>
          <p:cNvSpPr>
            <a:spLocks noGrp="1" noEditPoints="1"/>
          </p:cNvSpPr>
          <p:nvPr>
            <p:ph type="title"/>
          </p:nvPr>
        </p:nvSpPr>
        <p:spPr>
          <a:xfrm>
            <a:off x="609600" y="190500"/>
            <a:ext cx="10972800" cy="582613"/>
          </a:xfrm>
          <a:prstGeom prst="rect">
            <a:avLst/>
          </a:prstGeom>
          <a:noFill/>
          <a:ln>
            <a:noFill/>
          </a:ln>
        </p:spPr>
        <p:txBody>
          <a:bodyPr anchor="ctr"/>
          <a:lstStyle/>
          <a:p>
            <a:pPr>
              <a:buNone/>
            </a:pPr>
            <a:r>
              <a:rPr lang="en-US" altLang="zh-CN"/>
              <a:t>Click to edit Master title style</a:t>
            </a:r>
          </a:p>
        </p:txBody>
      </p:sp>
      <p:sp>
        <p:nvSpPr>
          <p:cNvPr id="1028" name="Rectangle 4"/>
          <p:cNvSpPr>
            <a:spLocks noGrp="1" noEditPoints="1"/>
          </p:cNvSpPr>
          <p:nvPr>
            <p:ph type="body"/>
          </p:nvPr>
        </p:nvSpPr>
        <p:spPr>
          <a:xfrm>
            <a:off x="609600" y="1174750"/>
            <a:ext cx="10972800" cy="4953000"/>
          </a:xfrm>
          <a:prstGeom prst="rect">
            <a:avLst/>
          </a:prstGeom>
          <a:noFill/>
          <a:ln>
            <a:noFill/>
          </a:ln>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EditPoints="1"/>
          </p:cNvSpPr>
          <p:nvPr>
            <p:ph type="dt" sz="half"/>
          </p:nvPr>
        </p:nvSpPr>
        <p:spPr>
          <a:xfrm>
            <a:off x="609600" y="6245225"/>
            <a:ext cx="2844800" cy="476250"/>
          </a:xfrm>
          <a:prstGeom prst="rect">
            <a:avLst/>
          </a:prstGeom>
          <a:noFill/>
          <a:ln>
            <a:noFill/>
          </a:ln>
        </p:spPr>
        <p:txBody>
          <a:bodyPr vert="horz" wrap="square" lIns="91440" tIns="45720" rIns="91440" bIns="45720" anchor="t"/>
          <a:lstStyle/>
          <a:p>
            <a:pPr>
              <a:buNone/>
            </a:pPr>
            <a:fld id="{109E0CBE-7258-4186-8191-6804454EC3B3}" type="datetimeFigureOut">
              <a:rPr lang="en-US" altLang="ru-RU" sz="1400"/>
              <a:t>5/11/2021</a:t>
            </a:fld>
            <a:endParaRPr lang="en-US" altLang="ru-RU" sz="1400"/>
          </a:p>
        </p:txBody>
      </p:sp>
      <p:sp>
        <p:nvSpPr>
          <p:cNvPr id="1030" name="Rectangle 6"/>
          <p:cNvSpPr>
            <a:spLocks noGrp="1" noEditPoints="1"/>
          </p:cNvSpPr>
          <p:nvPr>
            <p:ph type="ftr" sz="quarter"/>
          </p:nvPr>
        </p:nvSpPr>
        <p:spPr>
          <a:xfrm>
            <a:off x="4165600" y="6245225"/>
            <a:ext cx="3860800" cy="476250"/>
          </a:xfrm>
          <a:prstGeom prst="rect">
            <a:avLst/>
          </a:prstGeom>
          <a:noFill/>
          <a:ln>
            <a:noFill/>
          </a:ln>
        </p:spPr>
        <p:txBody>
          <a:bodyPr vert="horz" wrap="square" lIns="91440" tIns="45720" rIns="91440" bIns="45720" anchor="t"/>
          <a:lstStyle/>
          <a:p>
            <a:pPr algn="ctr">
              <a:buNone/>
            </a:pPr>
            <a:endParaRPr lang="en-US" altLang="ru-RU" sz="1400"/>
          </a:p>
        </p:txBody>
      </p:sp>
      <p:sp>
        <p:nvSpPr>
          <p:cNvPr id="1031" name="Rectangle 7"/>
          <p:cNvSpPr>
            <a:spLocks noGrp="1" noEditPoints="1"/>
          </p:cNvSpPr>
          <p:nvPr>
            <p:ph type="sldNum" sz="quarter"/>
          </p:nvPr>
        </p:nvSpPr>
        <p:spPr>
          <a:xfrm>
            <a:off x="8737600" y="6245225"/>
            <a:ext cx="2844800" cy="476250"/>
          </a:xfrm>
          <a:prstGeom prst="rect">
            <a:avLst/>
          </a:prstGeom>
          <a:noFill/>
          <a:ln>
            <a:noFill/>
          </a:ln>
        </p:spPr>
        <p:txBody>
          <a:bodyPr vert="horz" wrap="square" lIns="91440" tIns="45720" rIns="91440" bIns="45720" anchor="t"/>
          <a:lstStyle/>
          <a:p>
            <a:pPr algn="r">
              <a:buNone/>
            </a:pPr>
            <a:fld id="{7A3F00D2-DEB1-40ED-9B00-52A60A4031CC}" type="slidenum">
              <a:rPr lang="en-US" altLang="ru-RU" sz="1400"/>
              <a:t>‹#›</a:t>
            </a:fld>
            <a:endParaRPr lang="en-US" altLang="ru-RU" sz="1400"/>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marL="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9pPr>
    </p:titleStyle>
    <p:bodyStyle>
      <a:lvl1pPr marL="342900" indent="-342900" algn="l" defTabSz="914400" eaLnBrk="1" fontAlgn="base" latinLnBrk="0" hangingPunct="1">
        <a:lnSpc>
          <a:spcPct val="100000"/>
        </a:lnSpc>
        <a:spcBef>
          <a:spcPct val="20000"/>
        </a:spcBef>
        <a:spcAft>
          <a:spcPct val="0"/>
        </a:spcAft>
        <a:buFontTx/>
        <a:buChar char="•"/>
        <a:defRPr sz="3200">
          <a:solidFill>
            <a:schemeClr val="tx1"/>
          </a:solidFill>
          <a:latin typeface="Arial" pitchFamily="34" charset="0"/>
          <a:ea typeface="SimSun" pitchFamily="2" charset="-122"/>
        </a:defRPr>
      </a:lvl1pPr>
      <a:lvl2pPr marL="742950" indent="-285750" algn="l" defTabSz="914400" eaLnBrk="1" fontAlgn="base" latinLnBrk="0" hangingPunct="1">
        <a:lnSpc>
          <a:spcPct val="100000"/>
        </a:lnSpc>
        <a:spcBef>
          <a:spcPct val="20000"/>
        </a:spcBef>
        <a:spcAft>
          <a:spcPct val="0"/>
        </a:spcAft>
        <a:buFontTx/>
        <a:buChar char="–"/>
        <a:defRPr sz="2800">
          <a:solidFill>
            <a:schemeClr val="tx1"/>
          </a:solidFill>
          <a:latin typeface="Arial" pitchFamily="34" charset="0"/>
          <a:ea typeface="SimSun" pitchFamily="2" charset="-122"/>
        </a:defRPr>
      </a:lvl2pPr>
      <a:lvl3pPr marL="1143000" indent="-228600" algn="l" defTabSz="914400" eaLnBrk="1" fontAlgn="base" latinLnBrk="0" hangingPunct="1">
        <a:lnSpc>
          <a:spcPct val="100000"/>
        </a:lnSpc>
        <a:spcBef>
          <a:spcPct val="20000"/>
        </a:spcBef>
        <a:spcAft>
          <a:spcPct val="0"/>
        </a:spcAft>
        <a:buFontTx/>
        <a:buChar char="•"/>
        <a:defRPr sz="2400">
          <a:solidFill>
            <a:schemeClr val="tx1"/>
          </a:solidFill>
          <a:latin typeface="Arial" pitchFamily="34" charset="0"/>
          <a:ea typeface="SimSun" pitchFamily="2" charset="-122"/>
        </a:defRPr>
      </a:lvl3pPr>
      <a:lvl4pPr marL="1600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4pPr>
      <a:lvl5pPr marL="20574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5pPr>
      <a:lvl6pPr marL="25146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6pPr>
      <a:lvl7pPr marL="29718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7pPr>
      <a:lvl8pPr marL="34290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8pPr>
      <a:lvl9pPr marL="3886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9pPr>
    </p:bodyStyle>
    <p:otherStyle>
      <a:lvl1pPr marL="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1_Blue Waves">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13"/>
          <a:srcRect/>
          <a:stretch>
            <a:fillRect/>
          </a:stretch>
        </p:blipFill>
        <p:spPr>
          <a:xfrm>
            <a:off x="0" y="0"/>
            <a:ext cx="12209463" cy="6858000"/>
          </a:xfrm>
          <a:prstGeom prst="rect">
            <a:avLst/>
          </a:prstGeom>
          <a:noFill/>
          <a:ln>
            <a:noFill/>
          </a:ln>
        </p:spPr>
      </p:pic>
      <p:sp>
        <p:nvSpPr>
          <p:cNvPr id="2051" name="Rectangle 3"/>
          <p:cNvSpPr>
            <a:spLocks noGrp="1" noEditPoints="1"/>
          </p:cNvSpPr>
          <p:nvPr>
            <p:ph type="title"/>
          </p:nvPr>
        </p:nvSpPr>
        <p:spPr>
          <a:xfrm>
            <a:off x="609600" y="190500"/>
            <a:ext cx="10972800" cy="582613"/>
          </a:xfrm>
          <a:prstGeom prst="rect">
            <a:avLst/>
          </a:prstGeom>
          <a:noFill/>
          <a:ln>
            <a:noFill/>
          </a:ln>
        </p:spPr>
        <p:txBody>
          <a:bodyPr anchor="ctr"/>
          <a:lstStyle/>
          <a:p>
            <a:pPr>
              <a:buNone/>
            </a:pPr>
            <a:r>
              <a:rPr lang="en-US" altLang="zh-CN"/>
              <a:t>Click to edit Master title style</a:t>
            </a:r>
          </a:p>
        </p:txBody>
      </p:sp>
      <p:sp>
        <p:nvSpPr>
          <p:cNvPr id="2052" name="Rectangle 4"/>
          <p:cNvSpPr>
            <a:spLocks noGrp="1" noEditPoints="1"/>
          </p:cNvSpPr>
          <p:nvPr>
            <p:ph type="body"/>
          </p:nvPr>
        </p:nvSpPr>
        <p:spPr>
          <a:xfrm>
            <a:off x="609600" y="1174750"/>
            <a:ext cx="10972800" cy="4953000"/>
          </a:xfrm>
          <a:prstGeom prst="rect">
            <a:avLst/>
          </a:prstGeom>
          <a:noFill/>
          <a:ln>
            <a:noFill/>
          </a:ln>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053" name="Rectangle 5"/>
          <p:cNvSpPr>
            <a:spLocks noGrp="1" noEditPoints="1"/>
          </p:cNvSpPr>
          <p:nvPr>
            <p:ph type="dt" sz="half"/>
          </p:nvPr>
        </p:nvSpPr>
        <p:spPr>
          <a:xfrm>
            <a:off x="609600" y="6245225"/>
            <a:ext cx="2844800" cy="476250"/>
          </a:xfrm>
          <a:prstGeom prst="rect">
            <a:avLst/>
          </a:prstGeom>
          <a:noFill/>
          <a:ln>
            <a:noFill/>
          </a:ln>
        </p:spPr>
        <p:txBody>
          <a:bodyPr vert="horz" wrap="square" lIns="91440" tIns="45720" rIns="91440" bIns="45720" anchor="t"/>
          <a:lstStyle/>
          <a:p>
            <a:pPr>
              <a:buNone/>
            </a:pPr>
            <a:fld id="{246B47A7-0978-485F-867C-66586E2DB45F}" type="datetimeFigureOut">
              <a:rPr lang="en-US" altLang="ru-RU" sz="1400"/>
              <a:t>5/11/2021</a:t>
            </a:fld>
            <a:endParaRPr lang="en-US" altLang="ru-RU" sz="1400"/>
          </a:p>
        </p:txBody>
      </p:sp>
      <p:sp>
        <p:nvSpPr>
          <p:cNvPr id="2054" name="Rectangle 6"/>
          <p:cNvSpPr>
            <a:spLocks noGrp="1" noEditPoints="1"/>
          </p:cNvSpPr>
          <p:nvPr>
            <p:ph type="ftr" sz="quarter"/>
          </p:nvPr>
        </p:nvSpPr>
        <p:spPr>
          <a:xfrm>
            <a:off x="4165600" y="6245225"/>
            <a:ext cx="3860800" cy="476250"/>
          </a:xfrm>
          <a:prstGeom prst="rect">
            <a:avLst/>
          </a:prstGeom>
          <a:noFill/>
          <a:ln>
            <a:noFill/>
          </a:ln>
        </p:spPr>
        <p:txBody>
          <a:bodyPr vert="horz" wrap="square" lIns="91440" tIns="45720" rIns="91440" bIns="45720" anchor="t"/>
          <a:lstStyle/>
          <a:p>
            <a:pPr algn="ctr">
              <a:buNone/>
            </a:pPr>
            <a:endParaRPr lang="en-US" altLang="ru-RU" sz="1400"/>
          </a:p>
        </p:txBody>
      </p:sp>
      <p:sp>
        <p:nvSpPr>
          <p:cNvPr id="2055" name="Rectangle 7"/>
          <p:cNvSpPr>
            <a:spLocks noGrp="1" noEditPoints="1"/>
          </p:cNvSpPr>
          <p:nvPr>
            <p:ph type="sldNum" sz="quarter"/>
          </p:nvPr>
        </p:nvSpPr>
        <p:spPr>
          <a:xfrm>
            <a:off x="8737600" y="6245225"/>
            <a:ext cx="2844800" cy="476250"/>
          </a:xfrm>
          <a:prstGeom prst="rect">
            <a:avLst/>
          </a:prstGeom>
          <a:noFill/>
          <a:ln>
            <a:noFill/>
          </a:ln>
        </p:spPr>
        <p:txBody>
          <a:bodyPr vert="horz" wrap="square" lIns="91440" tIns="45720" rIns="91440" bIns="45720" anchor="t"/>
          <a:lstStyle/>
          <a:p>
            <a:pPr algn="r">
              <a:buNone/>
            </a:pPr>
            <a:fld id="{FC2E188D-CFC3-4F63-8C36-37FCE0F2066C}" type="slidenum">
              <a:rPr lang="en-US" altLang="ru-RU" sz="1400"/>
              <a:t>‹#›</a:t>
            </a:fld>
            <a:endParaRPr lang="en-US" altLang="ru-RU" sz="1400"/>
          </a:p>
        </p:txBody>
      </p:sp>
    </p:spTree>
  </p:cSld>
  <p:clrMap bg1="lt1" tx1="dk1" bg2="lt2" tx2="dk2" accent1="accent1" accent2="accent2" accent3="accent3" accent4="accent4" accent5="accent5" accent6="accent6" hlink="hlink" folHlink="folHlink"/>
  <p:sldLayoutIdLst>
    <p:sldLayoutId id="2147483659"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9pPr>
    </p:titleStyle>
    <p:bodyStyle>
      <a:lvl1pPr marL="342900" indent="-342900" algn="l" defTabSz="914400" eaLnBrk="1" fontAlgn="base" latinLnBrk="0" hangingPunct="1">
        <a:lnSpc>
          <a:spcPct val="100000"/>
        </a:lnSpc>
        <a:spcBef>
          <a:spcPct val="20000"/>
        </a:spcBef>
        <a:spcAft>
          <a:spcPct val="0"/>
        </a:spcAft>
        <a:buFontTx/>
        <a:buChar char="•"/>
        <a:defRPr sz="3200">
          <a:solidFill>
            <a:schemeClr val="tx1"/>
          </a:solidFill>
          <a:latin typeface="Arial" pitchFamily="34" charset="0"/>
          <a:ea typeface="SimSun" pitchFamily="2" charset="-122"/>
        </a:defRPr>
      </a:lvl1pPr>
      <a:lvl2pPr marL="742950" indent="-285750" algn="l" defTabSz="914400" eaLnBrk="1" fontAlgn="base" latinLnBrk="0" hangingPunct="1">
        <a:lnSpc>
          <a:spcPct val="100000"/>
        </a:lnSpc>
        <a:spcBef>
          <a:spcPct val="20000"/>
        </a:spcBef>
        <a:spcAft>
          <a:spcPct val="0"/>
        </a:spcAft>
        <a:buFontTx/>
        <a:buChar char="–"/>
        <a:defRPr sz="2800">
          <a:solidFill>
            <a:schemeClr val="tx1"/>
          </a:solidFill>
          <a:latin typeface="Arial" pitchFamily="34" charset="0"/>
          <a:ea typeface="SimSun" pitchFamily="2" charset="-122"/>
        </a:defRPr>
      </a:lvl2pPr>
      <a:lvl3pPr marL="1143000" indent="-228600" algn="l" defTabSz="914400" eaLnBrk="1" fontAlgn="base" latinLnBrk="0" hangingPunct="1">
        <a:lnSpc>
          <a:spcPct val="100000"/>
        </a:lnSpc>
        <a:spcBef>
          <a:spcPct val="20000"/>
        </a:spcBef>
        <a:spcAft>
          <a:spcPct val="0"/>
        </a:spcAft>
        <a:buFontTx/>
        <a:buChar char="•"/>
        <a:defRPr sz="2400">
          <a:solidFill>
            <a:schemeClr val="tx1"/>
          </a:solidFill>
          <a:latin typeface="Arial" pitchFamily="34" charset="0"/>
          <a:ea typeface="SimSun" pitchFamily="2" charset="-122"/>
        </a:defRPr>
      </a:lvl3pPr>
      <a:lvl4pPr marL="1600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4pPr>
      <a:lvl5pPr marL="20574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5pPr>
      <a:lvl6pPr marL="25146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6pPr>
      <a:lvl7pPr marL="29718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7pPr>
      <a:lvl8pPr marL="34290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8pPr>
      <a:lvl9pPr marL="3886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9pPr>
    </p:bodyStyle>
    <p:otherStyle>
      <a:lvl1pPr marL="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2_Blue Waves">
    <p:bg>
      <p:bgPr>
        <a:solidFill>
          <a:schemeClr val="bg1"/>
        </a:solidFill>
        <a:effectLst/>
      </p:bgPr>
    </p:bg>
    <p:spTree>
      <p:nvGrpSpPr>
        <p:cNvPr id="1" name=""/>
        <p:cNvGrpSpPr/>
        <p:nvPr/>
      </p:nvGrpSpPr>
      <p:grpSpPr>
        <a:xfrm>
          <a:off x="0" y="0"/>
          <a:ext cx="0" cy="0"/>
          <a:chOff x="0" y="0"/>
          <a:chExt cx="0" cy="0"/>
        </a:xfrm>
      </p:grpSpPr>
      <p:pic>
        <p:nvPicPr>
          <p:cNvPr id="3074" name="Picture 9"/>
          <p:cNvPicPr>
            <a:picLocks noChangeAspect="1"/>
          </p:cNvPicPr>
          <p:nvPr/>
        </p:nvPicPr>
        <p:blipFill>
          <a:blip r:embed="rId13"/>
          <a:srcRect/>
          <a:stretch>
            <a:fillRect/>
          </a:stretch>
        </p:blipFill>
        <p:spPr>
          <a:xfrm>
            <a:off x="0" y="0"/>
            <a:ext cx="12209463" cy="6858000"/>
          </a:xfrm>
          <a:prstGeom prst="rect">
            <a:avLst/>
          </a:prstGeom>
          <a:noFill/>
          <a:ln>
            <a:noFill/>
          </a:ln>
        </p:spPr>
      </p:pic>
      <p:sp>
        <p:nvSpPr>
          <p:cNvPr id="3075" name="Rectangle 3"/>
          <p:cNvSpPr>
            <a:spLocks noGrp="1" noEditPoints="1"/>
          </p:cNvSpPr>
          <p:nvPr>
            <p:ph type="title"/>
          </p:nvPr>
        </p:nvSpPr>
        <p:spPr>
          <a:xfrm>
            <a:off x="609600" y="190500"/>
            <a:ext cx="10972800" cy="582613"/>
          </a:xfrm>
          <a:prstGeom prst="rect">
            <a:avLst/>
          </a:prstGeom>
          <a:noFill/>
          <a:ln>
            <a:noFill/>
          </a:ln>
        </p:spPr>
        <p:txBody>
          <a:bodyPr anchor="ctr"/>
          <a:lstStyle/>
          <a:p>
            <a:pPr>
              <a:buNone/>
            </a:pPr>
            <a:r>
              <a:rPr lang="en-US" altLang="zh-CN"/>
              <a:t>Click to edit Master title style</a:t>
            </a:r>
          </a:p>
        </p:txBody>
      </p:sp>
      <p:sp>
        <p:nvSpPr>
          <p:cNvPr id="3076" name="Rectangle 4"/>
          <p:cNvSpPr>
            <a:spLocks noGrp="1" noEditPoints="1"/>
          </p:cNvSpPr>
          <p:nvPr>
            <p:ph type="body"/>
          </p:nvPr>
        </p:nvSpPr>
        <p:spPr>
          <a:xfrm>
            <a:off x="609600" y="1174750"/>
            <a:ext cx="10972800" cy="4953000"/>
          </a:xfrm>
          <a:prstGeom prst="rect">
            <a:avLst/>
          </a:prstGeom>
          <a:noFill/>
          <a:ln>
            <a:noFill/>
          </a:ln>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7" name="Замещающая дата 4"/>
          <p:cNvSpPr>
            <a:spLocks noGrp="1" noEditPoints="1"/>
          </p:cNvSpPr>
          <p:nvPr>
            <p:ph type="dt" sz="half"/>
          </p:nvPr>
        </p:nvSpPr>
        <p:spPr>
          <a:xfrm>
            <a:off x="609600" y="6245225"/>
            <a:ext cx="2844800" cy="476250"/>
          </a:xfrm>
          <a:prstGeom prst="rect">
            <a:avLst/>
          </a:prstGeom>
          <a:noFill/>
          <a:ln>
            <a:noFill/>
          </a:ln>
        </p:spPr>
        <p:txBody>
          <a:bodyPr vert="horz" wrap="square" lIns="91440" tIns="45720" rIns="91440" bIns="45720" anchor="t"/>
          <a:lstStyle/>
          <a:p>
            <a:pPr>
              <a:buNone/>
            </a:pPr>
            <a:endParaRPr lang="en-US" altLang="ru-RU" sz="1400"/>
          </a:p>
        </p:txBody>
      </p:sp>
      <p:sp>
        <p:nvSpPr>
          <p:cNvPr id="3078" name="Замещающий нижний колонтитул 5"/>
          <p:cNvSpPr>
            <a:spLocks noGrp="1" noEditPoints="1"/>
          </p:cNvSpPr>
          <p:nvPr>
            <p:ph type="ftr" sz="quarter"/>
          </p:nvPr>
        </p:nvSpPr>
        <p:spPr>
          <a:xfrm>
            <a:off x="4165600" y="6245225"/>
            <a:ext cx="3860800" cy="476250"/>
          </a:xfrm>
          <a:prstGeom prst="rect">
            <a:avLst/>
          </a:prstGeom>
          <a:noFill/>
          <a:ln>
            <a:noFill/>
          </a:ln>
        </p:spPr>
        <p:txBody>
          <a:bodyPr vert="horz" wrap="square" lIns="91440" tIns="45720" rIns="91440" bIns="45720" anchor="t"/>
          <a:lstStyle/>
          <a:p>
            <a:pPr algn="ctr">
              <a:buNone/>
            </a:pPr>
            <a:endParaRPr lang="en-US" altLang="ru-RU" sz="1400"/>
          </a:p>
        </p:txBody>
      </p:sp>
      <p:sp>
        <p:nvSpPr>
          <p:cNvPr id="3079" name="Замещающий номер слайда 6"/>
          <p:cNvSpPr>
            <a:spLocks noGrp="1" noEditPoints="1"/>
          </p:cNvSpPr>
          <p:nvPr>
            <p:ph type="sldNum" sz="quarter"/>
          </p:nvPr>
        </p:nvSpPr>
        <p:spPr>
          <a:xfrm>
            <a:off x="8737600" y="6245225"/>
            <a:ext cx="2844800" cy="476250"/>
          </a:xfrm>
          <a:prstGeom prst="rect">
            <a:avLst/>
          </a:prstGeom>
          <a:noFill/>
          <a:ln>
            <a:noFill/>
          </a:ln>
        </p:spPr>
        <p:txBody>
          <a:bodyPr vert="horz" wrap="square" lIns="91440" tIns="45720" rIns="91440" bIns="45720" anchor="t"/>
          <a:lstStyle/>
          <a:p>
            <a:pPr algn="r">
              <a:buNone/>
            </a:pPr>
            <a:fld id="{C16A7C81-D602-427F-9C27-E67E0F9176A1}" type="slidenum">
              <a:rPr lang="en-US" altLang="ru-RU" sz="1400"/>
              <a:t>‹#›</a:t>
            </a:fld>
            <a:endParaRPr lang="en-US" altLang="ru-RU" sz="1400"/>
          </a:p>
        </p:txBody>
      </p:sp>
    </p:spTree>
  </p:cSld>
  <p:clrMap bg1="lt1" tx1="dk1" bg2="lt2" tx2="dk2" accent1="accent1" accent2="accent2" accent3="accent3" accent4="accent4" accent5="accent5" accent6="accent6" hlink="hlink" folHlink="folHlink"/>
  <p:sldLayoutIdLst>
    <p:sldLayoutId id="214748366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marL="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9pPr>
    </p:titleStyle>
    <p:bodyStyle>
      <a:lvl1pPr marL="342900" indent="-342900" algn="l" defTabSz="914400" eaLnBrk="1" fontAlgn="base" latinLnBrk="0" hangingPunct="1">
        <a:lnSpc>
          <a:spcPct val="100000"/>
        </a:lnSpc>
        <a:spcBef>
          <a:spcPct val="20000"/>
        </a:spcBef>
        <a:spcAft>
          <a:spcPct val="0"/>
        </a:spcAft>
        <a:buFontTx/>
        <a:buChar char="•"/>
        <a:defRPr sz="3200">
          <a:solidFill>
            <a:schemeClr val="tx1"/>
          </a:solidFill>
          <a:latin typeface="Arial" pitchFamily="34" charset="0"/>
          <a:ea typeface="SimSun" pitchFamily="2" charset="-122"/>
        </a:defRPr>
      </a:lvl1pPr>
      <a:lvl2pPr marL="742950" indent="-285750" algn="l" defTabSz="914400" eaLnBrk="1" fontAlgn="base" latinLnBrk="0" hangingPunct="1">
        <a:lnSpc>
          <a:spcPct val="100000"/>
        </a:lnSpc>
        <a:spcBef>
          <a:spcPct val="20000"/>
        </a:spcBef>
        <a:spcAft>
          <a:spcPct val="0"/>
        </a:spcAft>
        <a:buFontTx/>
        <a:buChar char="–"/>
        <a:defRPr sz="2800">
          <a:solidFill>
            <a:schemeClr val="tx1"/>
          </a:solidFill>
          <a:latin typeface="Arial" pitchFamily="34" charset="0"/>
          <a:ea typeface="SimSun" pitchFamily="2" charset="-122"/>
        </a:defRPr>
      </a:lvl2pPr>
      <a:lvl3pPr marL="1143000" indent="-228600" algn="l" defTabSz="914400" eaLnBrk="1" fontAlgn="base" latinLnBrk="0" hangingPunct="1">
        <a:lnSpc>
          <a:spcPct val="100000"/>
        </a:lnSpc>
        <a:spcBef>
          <a:spcPct val="20000"/>
        </a:spcBef>
        <a:spcAft>
          <a:spcPct val="0"/>
        </a:spcAft>
        <a:buFontTx/>
        <a:buChar char="•"/>
        <a:defRPr sz="2400">
          <a:solidFill>
            <a:schemeClr val="tx1"/>
          </a:solidFill>
          <a:latin typeface="Arial" pitchFamily="34" charset="0"/>
          <a:ea typeface="SimSun" pitchFamily="2" charset="-122"/>
        </a:defRPr>
      </a:lvl3pPr>
      <a:lvl4pPr marL="1600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4pPr>
      <a:lvl5pPr marL="20574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5pPr>
      <a:lvl6pPr marL="25146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6pPr>
      <a:lvl7pPr marL="29718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7pPr>
      <a:lvl8pPr marL="34290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8pPr>
      <a:lvl9pPr marL="3886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9pPr>
    </p:bodyStyle>
    <p:otherStyle>
      <a:lvl1pPr marL="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3_Blue Waves">
    <p:bg>
      <p:bgPr>
        <a:solidFill>
          <a:schemeClr val="bg1"/>
        </a:solidFill>
        <a:effectLst/>
      </p:bgPr>
    </p:bg>
    <p:spTree>
      <p:nvGrpSpPr>
        <p:cNvPr id="1" name=""/>
        <p:cNvGrpSpPr/>
        <p:nvPr/>
      </p:nvGrpSpPr>
      <p:grpSpPr>
        <a:xfrm>
          <a:off x="0" y="0"/>
          <a:ext cx="0" cy="0"/>
          <a:chOff x="0" y="0"/>
          <a:chExt cx="0" cy="0"/>
        </a:xfrm>
      </p:grpSpPr>
      <p:pic>
        <p:nvPicPr>
          <p:cNvPr id="4098" name="Picture 9"/>
          <p:cNvPicPr>
            <a:picLocks noChangeAspect="1"/>
          </p:cNvPicPr>
          <p:nvPr/>
        </p:nvPicPr>
        <p:blipFill>
          <a:blip r:embed="rId13"/>
          <a:srcRect/>
          <a:stretch>
            <a:fillRect/>
          </a:stretch>
        </p:blipFill>
        <p:spPr>
          <a:xfrm>
            <a:off x="0" y="0"/>
            <a:ext cx="12209463" cy="6858000"/>
          </a:xfrm>
          <a:prstGeom prst="rect">
            <a:avLst/>
          </a:prstGeom>
          <a:noFill/>
          <a:ln>
            <a:noFill/>
          </a:ln>
        </p:spPr>
      </p:pic>
      <p:sp>
        <p:nvSpPr>
          <p:cNvPr id="4099" name="Rectangle 3"/>
          <p:cNvSpPr>
            <a:spLocks noGrp="1" noEditPoints="1"/>
          </p:cNvSpPr>
          <p:nvPr>
            <p:ph type="title"/>
          </p:nvPr>
        </p:nvSpPr>
        <p:spPr>
          <a:xfrm>
            <a:off x="609600" y="190500"/>
            <a:ext cx="10972800" cy="582613"/>
          </a:xfrm>
          <a:prstGeom prst="rect">
            <a:avLst/>
          </a:prstGeom>
          <a:noFill/>
          <a:ln>
            <a:noFill/>
          </a:ln>
        </p:spPr>
        <p:txBody>
          <a:bodyPr anchor="ctr"/>
          <a:lstStyle/>
          <a:p>
            <a:pPr>
              <a:buNone/>
            </a:pPr>
            <a:r>
              <a:rPr lang="en-US" altLang="zh-CN"/>
              <a:t>Click to edit Master title style</a:t>
            </a:r>
          </a:p>
        </p:txBody>
      </p:sp>
      <p:sp>
        <p:nvSpPr>
          <p:cNvPr id="4100" name="Rectangle 4"/>
          <p:cNvSpPr>
            <a:spLocks noGrp="1" noEditPoints="1"/>
          </p:cNvSpPr>
          <p:nvPr>
            <p:ph type="body"/>
          </p:nvPr>
        </p:nvSpPr>
        <p:spPr>
          <a:xfrm>
            <a:off x="609600" y="1174750"/>
            <a:ext cx="10972800" cy="4953000"/>
          </a:xfrm>
          <a:prstGeom prst="rect">
            <a:avLst/>
          </a:prstGeom>
          <a:noFill/>
          <a:ln>
            <a:noFill/>
          </a:ln>
        </p:spPr>
        <p:txBody>
          <a:bodyPr ancho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01" name="Замещающая дата 3"/>
          <p:cNvSpPr>
            <a:spLocks noGrp="1" noEditPoints="1"/>
          </p:cNvSpPr>
          <p:nvPr>
            <p:ph type="dt" sz="half"/>
          </p:nvPr>
        </p:nvSpPr>
        <p:spPr>
          <a:xfrm>
            <a:off x="609600" y="6245225"/>
            <a:ext cx="2844800" cy="476250"/>
          </a:xfrm>
          <a:prstGeom prst="rect">
            <a:avLst/>
          </a:prstGeom>
          <a:noFill/>
          <a:ln>
            <a:noFill/>
          </a:ln>
        </p:spPr>
        <p:txBody>
          <a:bodyPr vert="horz" wrap="square" lIns="91440" tIns="45720" rIns="91440" bIns="45720" anchor="t"/>
          <a:lstStyle/>
          <a:p>
            <a:pPr>
              <a:buNone/>
            </a:pPr>
            <a:endParaRPr lang="en-US" altLang="ru-RU" sz="1400"/>
          </a:p>
        </p:txBody>
      </p:sp>
      <p:sp>
        <p:nvSpPr>
          <p:cNvPr id="4102" name="Замещающий нижний колонтитул 4"/>
          <p:cNvSpPr>
            <a:spLocks noGrp="1" noEditPoints="1"/>
          </p:cNvSpPr>
          <p:nvPr>
            <p:ph type="ftr" sz="quarter"/>
          </p:nvPr>
        </p:nvSpPr>
        <p:spPr>
          <a:xfrm>
            <a:off x="4165600" y="6245225"/>
            <a:ext cx="3860800" cy="476250"/>
          </a:xfrm>
          <a:prstGeom prst="rect">
            <a:avLst/>
          </a:prstGeom>
          <a:noFill/>
          <a:ln>
            <a:noFill/>
          </a:ln>
        </p:spPr>
        <p:txBody>
          <a:bodyPr vert="horz" wrap="square" lIns="91440" tIns="45720" rIns="91440" bIns="45720" anchor="t"/>
          <a:lstStyle/>
          <a:p>
            <a:pPr algn="ctr">
              <a:buNone/>
            </a:pPr>
            <a:endParaRPr lang="en-US" altLang="ru-RU" sz="1400"/>
          </a:p>
        </p:txBody>
      </p:sp>
      <p:sp>
        <p:nvSpPr>
          <p:cNvPr id="4103" name="Замещающий номер слайда 5"/>
          <p:cNvSpPr>
            <a:spLocks noGrp="1" noEditPoints="1"/>
          </p:cNvSpPr>
          <p:nvPr>
            <p:ph type="sldNum" sz="quarter"/>
          </p:nvPr>
        </p:nvSpPr>
        <p:spPr>
          <a:xfrm>
            <a:off x="8737600" y="6245225"/>
            <a:ext cx="2844800" cy="476250"/>
          </a:xfrm>
          <a:prstGeom prst="rect">
            <a:avLst/>
          </a:prstGeom>
          <a:noFill/>
          <a:ln>
            <a:noFill/>
          </a:ln>
        </p:spPr>
        <p:txBody>
          <a:bodyPr vert="horz" wrap="square" lIns="91440" tIns="45720" rIns="91440" bIns="45720" anchor="t"/>
          <a:lstStyle/>
          <a:p>
            <a:pPr algn="r">
              <a:buNone/>
            </a:pPr>
            <a:fld id="{E216FE21-2CA4-46ED-B871-FD4E7288A1B1}" type="slidenum">
              <a:rPr lang="en-US" altLang="ru-RU" sz="1400"/>
              <a:t>‹#›</a:t>
            </a:fld>
            <a:endParaRPr lang="en-US" altLang="ru-RU" sz="140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marL="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defRPr sz="3600">
          <a:solidFill>
            <a:schemeClr val="tx1"/>
          </a:solidFill>
          <a:latin typeface="Arial" pitchFamily="34" charset="0"/>
          <a:ea typeface="SimSun" pitchFamily="2" charset="-122"/>
        </a:defRPr>
      </a:lvl9pPr>
    </p:titleStyle>
    <p:bodyStyle>
      <a:lvl1pPr marL="342900" indent="-342900" algn="l" defTabSz="914400" eaLnBrk="1" fontAlgn="base" latinLnBrk="0" hangingPunct="1">
        <a:lnSpc>
          <a:spcPct val="100000"/>
        </a:lnSpc>
        <a:spcBef>
          <a:spcPct val="20000"/>
        </a:spcBef>
        <a:spcAft>
          <a:spcPct val="0"/>
        </a:spcAft>
        <a:buFontTx/>
        <a:buChar char="•"/>
        <a:defRPr sz="3200">
          <a:solidFill>
            <a:schemeClr val="tx1"/>
          </a:solidFill>
          <a:latin typeface="Arial" pitchFamily="34" charset="0"/>
          <a:ea typeface="SimSun" pitchFamily="2" charset="-122"/>
        </a:defRPr>
      </a:lvl1pPr>
      <a:lvl2pPr marL="742950" indent="-285750" algn="l" defTabSz="914400" eaLnBrk="1" fontAlgn="base" latinLnBrk="0" hangingPunct="1">
        <a:lnSpc>
          <a:spcPct val="100000"/>
        </a:lnSpc>
        <a:spcBef>
          <a:spcPct val="20000"/>
        </a:spcBef>
        <a:spcAft>
          <a:spcPct val="0"/>
        </a:spcAft>
        <a:buFontTx/>
        <a:buChar char="–"/>
        <a:defRPr sz="2800">
          <a:solidFill>
            <a:schemeClr val="tx1"/>
          </a:solidFill>
          <a:latin typeface="Arial" pitchFamily="34" charset="0"/>
          <a:ea typeface="SimSun" pitchFamily="2" charset="-122"/>
        </a:defRPr>
      </a:lvl2pPr>
      <a:lvl3pPr marL="1143000" indent="-228600" algn="l" defTabSz="914400" eaLnBrk="1" fontAlgn="base" latinLnBrk="0" hangingPunct="1">
        <a:lnSpc>
          <a:spcPct val="100000"/>
        </a:lnSpc>
        <a:spcBef>
          <a:spcPct val="20000"/>
        </a:spcBef>
        <a:spcAft>
          <a:spcPct val="0"/>
        </a:spcAft>
        <a:buFontTx/>
        <a:buChar char="•"/>
        <a:defRPr sz="2400">
          <a:solidFill>
            <a:schemeClr val="tx1"/>
          </a:solidFill>
          <a:latin typeface="Arial" pitchFamily="34" charset="0"/>
          <a:ea typeface="SimSun" pitchFamily="2" charset="-122"/>
        </a:defRPr>
      </a:lvl3pPr>
      <a:lvl4pPr marL="1600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4pPr>
      <a:lvl5pPr marL="20574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5pPr>
      <a:lvl6pPr marL="25146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6pPr>
      <a:lvl7pPr marL="29718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7pPr>
      <a:lvl8pPr marL="34290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8pPr>
      <a:lvl9pPr marL="3886200" indent="-228600" algn="l" defTabSz="914400" eaLnBrk="1" fontAlgn="base" latinLnBrk="0" hangingPunct="1">
        <a:lnSpc>
          <a:spcPct val="100000"/>
        </a:lnSpc>
        <a:spcBef>
          <a:spcPct val="20000"/>
        </a:spcBef>
        <a:spcAft>
          <a:spcPct val="0"/>
        </a:spcAft>
        <a:buFontTx/>
        <a:buChar char="»"/>
        <a:defRPr sz="2000">
          <a:solidFill>
            <a:schemeClr val="tx1"/>
          </a:solidFill>
          <a:latin typeface="Arial" pitchFamily="34" charset="0"/>
          <a:ea typeface="SimSun" pitchFamily="2" charset="-122"/>
        </a:defRPr>
      </a:lvl9pPr>
    </p:bodyStyle>
    <p:otherStyle>
      <a:lvl1pPr marL="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1pPr>
      <a:lvl2pPr marL="457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2pPr>
      <a:lvl3pPr marL="914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3pPr>
      <a:lvl4pPr marL="1371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4pPr>
      <a:lvl5pPr marL="18288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5pPr>
      <a:lvl6pPr marL="22860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6pPr>
      <a:lvl7pPr marL="27432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7pPr>
      <a:lvl8pPr marL="32004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8pPr>
      <a:lvl9pPr marL="3657600" algn="l" defTabSz="914400" eaLnBrk="1" fontAlgn="base" latinLnBrk="0" hangingPunct="1">
        <a:lnSpc>
          <a:spcPct val="100000"/>
        </a:lnSpc>
        <a:spcBef>
          <a:spcPct val="0"/>
        </a:spcBef>
        <a:spcAft>
          <a:spcPct val="0"/>
        </a:spcAft>
        <a:buFontTx/>
        <a:buNone/>
        <a:tabLst/>
        <a:defRPr sz="1800">
          <a:solidFill>
            <a:schemeClr val="tx1"/>
          </a:solidFill>
          <a:latin typeface="Arial" pitchFamily="34" charset="0"/>
          <a:ea typeface="SimSun"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72508EA-10BD-4692-AF3A-32D8FA742122}"/>
              </a:ext>
            </a:extLst>
          </p:cNvPr>
          <p:cNvSpPr/>
          <p:nvPr/>
        </p:nvSpPr>
        <p:spPr>
          <a:xfrm>
            <a:off x="1055440" y="908720"/>
            <a:ext cx="10657184" cy="1938992"/>
          </a:xfrm>
          <a:prstGeom prst="rect">
            <a:avLst/>
          </a:prstGeom>
        </p:spPr>
        <p:txBody>
          <a:bodyPr wrap="square">
            <a:spAutoFit/>
          </a:bodyPr>
          <a:lstStyle/>
          <a:p>
            <a:pPr algn="ctr"/>
            <a:r>
              <a:rPr lang="en-US" sz="4000" dirty="0">
                <a:latin typeface="Segoe UI Web (West European)"/>
              </a:rPr>
              <a:t>The disunity of scientific approaches to understanding the essence of human nature and its projection to build training</a:t>
            </a:r>
            <a:endParaRPr lang="en-US" sz="4000" dirty="0">
              <a:effectLst/>
              <a:latin typeface="Segoe UI Web (West European)"/>
            </a:endParaRPr>
          </a:p>
        </p:txBody>
      </p:sp>
      <p:sp>
        <p:nvSpPr>
          <p:cNvPr id="3" name="Прямоугольник 2">
            <a:extLst>
              <a:ext uri="{FF2B5EF4-FFF2-40B4-BE49-F238E27FC236}">
                <a16:creationId xmlns:a16="http://schemas.microsoft.com/office/drawing/2014/main" id="{9AF401A3-EAAB-490D-9A95-5F83E043EC1E}"/>
              </a:ext>
            </a:extLst>
          </p:cNvPr>
          <p:cNvSpPr/>
          <p:nvPr/>
        </p:nvSpPr>
        <p:spPr>
          <a:xfrm>
            <a:off x="1595500" y="3645024"/>
            <a:ext cx="9001000" cy="1077218"/>
          </a:xfrm>
          <a:prstGeom prst="rect">
            <a:avLst/>
          </a:prstGeom>
        </p:spPr>
        <p:txBody>
          <a:bodyPr wrap="square">
            <a:spAutoFit/>
          </a:bodyPr>
          <a:lstStyle/>
          <a:p>
            <a:pPr algn="ctr"/>
            <a:r>
              <a:rPr lang="zh-CN" altLang="en-US" sz="3200" dirty="0">
                <a:latin typeface="Segoe UI Web (West European)"/>
              </a:rPr>
              <a:t>理解人性本质的科学方法的不一致性及其建立培训的投影</a:t>
            </a:r>
            <a:endParaRPr lang="zh-CN" altLang="en-US" sz="3200" dirty="0">
              <a:effectLst/>
              <a:latin typeface="Segoe UI Web (West European)"/>
            </a:endParaRPr>
          </a:p>
        </p:txBody>
      </p:sp>
    </p:spTree>
  </p:cSld>
  <p:clrMapOvr>
    <a:masterClrMapping/>
  </p:clrMapOvr>
  <p:transition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мещающий текст 5"/>
          <p:cNvSpPr>
            <a:spLocks noGrp="1" noEditPoints="1"/>
          </p:cNvSpPr>
          <p:nvPr>
            <p:ph type="body" sz="half" idx="4294967295"/>
          </p:nvPr>
        </p:nvSpPr>
        <p:spPr>
          <a:xfrm>
            <a:off x="220663" y="217488"/>
            <a:ext cx="11463337" cy="1412875"/>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gn="just">
              <a:buNone/>
            </a:pPr>
            <a:r>
              <a:rPr lang="en-US" altLang="en-US" sz="2400" b="1" dirty="0"/>
              <a:t> The questionnaire D. </a:t>
            </a:r>
            <a:r>
              <a:rPr lang="en-US" altLang="en-US" sz="2400" b="1" dirty="0" err="1"/>
              <a:t>Keirsy</a:t>
            </a:r>
            <a:r>
              <a:rPr lang="en-US" altLang="en-US" sz="2400" b="1" dirty="0"/>
              <a:t> </a:t>
            </a:r>
            <a:r>
              <a:rPr lang="en-US" altLang="en-US" sz="2400" dirty="0"/>
              <a:t>is the identification of </a:t>
            </a:r>
            <a:r>
              <a:rPr lang="en-US" altLang="en-US" sz="2400" u="sng" dirty="0"/>
              <a:t>personality typology </a:t>
            </a:r>
            <a:r>
              <a:rPr lang="en-US" altLang="en-US" sz="2400" dirty="0"/>
              <a:t>(16 different personality types, formed as a result of combinations of 4 specified parameters by 4, which can be a practical tool for better viewing of individual differences of each athlete). </a:t>
            </a:r>
            <a:r>
              <a:rPr lang="en-US" altLang="en-US" sz="2400" b="1" u="sng" dirty="0"/>
              <a:t>https://teosophia.com/english/keirsey/index.htm</a:t>
            </a:r>
            <a:endParaRPr lang="ru-RU" altLang="en-US" sz="2400" b="1" u="sng" dirty="0"/>
          </a:p>
        </p:txBody>
      </p:sp>
      <p:sp>
        <p:nvSpPr>
          <p:cNvPr id="2" name="Прямоугольник 1">
            <a:extLst>
              <a:ext uri="{FF2B5EF4-FFF2-40B4-BE49-F238E27FC236}">
                <a16:creationId xmlns:a16="http://schemas.microsoft.com/office/drawing/2014/main" id="{825310A2-5416-4892-85D4-551874AB9348}"/>
              </a:ext>
            </a:extLst>
          </p:cNvPr>
          <p:cNvSpPr/>
          <p:nvPr/>
        </p:nvSpPr>
        <p:spPr>
          <a:xfrm>
            <a:off x="480184" y="2060848"/>
            <a:ext cx="3715097" cy="3108543"/>
          </a:xfrm>
          <a:prstGeom prst="rect">
            <a:avLst/>
          </a:prstGeom>
        </p:spPr>
        <p:txBody>
          <a:bodyPr wrap="square">
            <a:spAutoFit/>
          </a:bodyPr>
          <a:lstStyle/>
          <a:p>
            <a:r>
              <a:rPr lang="zh-CN" altLang="en-US" sz="2800" dirty="0">
                <a:latin typeface="Segoe UI Web (West European)"/>
              </a:rPr>
              <a:t>问卷</a:t>
            </a:r>
            <a:r>
              <a:rPr lang="en-US" altLang="zh-CN" sz="2800" dirty="0" err="1">
                <a:latin typeface="Segoe UI Web (West European)"/>
              </a:rPr>
              <a:t>D.Keirsy</a:t>
            </a:r>
            <a:r>
              <a:rPr lang="zh-CN" altLang="en-US" sz="2800" dirty="0">
                <a:latin typeface="Segoe UI Web (West European)"/>
              </a:rPr>
              <a:t>是个性类型学的识别（</a:t>
            </a:r>
            <a:r>
              <a:rPr lang="en-US" altLang="zh-CN" sz="2800" dirty="0">
                <a:latin typeface="Segoe UI Web (West European)"/>
              </a:rPr>
              <a:t>16</a:t>
            </a:r>
            <a:r>
              <a:rPr lang="zh-CN" altLang="en-US" sz="2800" dirty="0">
                <a:latin typeface="Segoe UI Web (West European)"/>
              </a:rPr>
              <a:t>种不同的人格类型，由</a:t>
            </a:r>
            <a:r>
              <a:rPr lang="en-US" altLang="zh-CN" sz="2800" dirty="0">
                <a:latin typeface="Segoe UI Web (West European)"/>
              </a:rPr>
              <a:t>4</a:t>
            </a:r>
            <a:r>
              <a:rPr lang="zh-CN" altLang="en-US" sz="2800" dirty="0">
                <a:latin typeface="Segoe UI Web (West European)"/>
              </a:rPr>
              <a:t>个指定参数的组合由</a:t>
            </a:r>
            <a:r>
              <a:rPr lang="en-US" altLang="zh-CN" sz="2800" dirty="0">
                <a:latin typeface="Segoe UI Web (West European)"/>
              </a:rPr>
              <a:t>4</a:t>
            </a:r>
            <a:r>
              <a:rPr lang="zh-CN" altLang="en-US" sz="2800" dirty="0">
                <a:latin typeface="Segoe UI Web (West European)"/>
              </a:rPr>
              <a:t>个组成，可以成为更好地观察每个运动员个体差异的实用工具）。</a:t>
            </a:r>
            <a:endParaRPr lang="zh-CN" altLang="en-US" sz="2800" dirty="0">
              <a:effectLst/>
              <a:latin typeface="Segoe UI Web (West European)"/>
            </a:endParaRPr>
          </a:p>
        </p:txBody>
      </p:sp>
      <p:pic>
        <p:nvPicPr>
          <p:cNvPr id="2050" name="Picture 2">
            <a:extLst>
              <a:ext uri="{FF2B5EF4-FFF2-40B4-BE49-F238E27FC236}">
                <a16:creationId xmlns:a16="http://schemas.microsoft.com/office/drawing/2014/main" id="{DBE2B98B-F961-4B93-BAF4-6E6967D99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635" y="1988840"/>
            <a:ext cx="6108171" cy="4581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5D8354-249F-4DD9-9A95-69678E81C71A}"/>
              </a:ext>
            </a:extLst>
          </p:cNvPr>
          <p:cNvPicPr>
            <a:picLocks noChangeAspect="1"/>
          </p:cNvPicPr>
          <p:nvPr/>
        </p:nvPicPr>
        <p:blipFill>
          <a:blip r:embed="rId2"/>
          <a:stretch>
            <a:fillRect/>
          </a:stretch>
        </p:blipFill>
        <p:spPr>
          <a:xfrm>
            <a:off x="623392" y="260648"/>
            <a:ext cx="11055186" cy="5832648"/>
          </a:xfrm>
          <a:prstGeom prst="rect">
            <a:avLst/>
          </a:prstGeom>
        </p:spPr>
      </p:pic>
    </p:spTree>
    <p:extLst>
      <p:ext uri="{BB962C8B-B14F-4D97-AF65-F5344CB8AC3E}">
        <p14:creationId xmlns:p14="http://schemas.microsoft.com/office/powerpoint/2010/main" val="426966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6" descr="2">
            <a:extLst>
              <a:ext uri="{FF2B5EF4-FFF2-40B4-BE49-F238E27FC236}">
                <a16:creationId xmlns:a16="http://schemas.microsoft.com/office/drawing/2014/main" id="{CF98DF6C-172E-477E-9405-DD0AA13E9D48}"/>
              </a:ext>
            </a:extLst>
          </p:cNvPr>
          <p:cNvPicPr>
            <a:picLocks noChangeAspect="1"/>
          </p:cNvPicPr>
          <p:nvPr/>
        </p:nvPicPr>
        <p:blipFill>
          <a:blip r:embed="rId3"/>
          <a:srcRect/>
          <a:stretch>
            <a:fillRect/>
          </a:stretch>
        </p:blipFill>
        <p:spPr>
          <a:xfrm>
            <a:off x="1631504" y="692696"/>
            <a:ext cx="9599244" cy="5760640"/>
          </a:xfrm>
          <a:prstGeom prst="rect">
            <a:avLst/>
          </a:prstGeom>
          <a:noFill/>
          <a:ln>
            <a:noFill/>
          </a:ln>
        </p:spPr>
      </p:pic>
    </p:spTree>
    <p:extLst>
      <p:ext uri="{BB962C8B-B14F-4D97-AF65-F5344CB8AC3E}">
        <p14:creationId xmlns:p14="http://schemas.microsoft.com/office/powerpoint/2010/main" val="182465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CC0083B-F371-4694-9547-8A6057FD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43027"/>
            <a:ext cx="8495928" cy="637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5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мещающее содержимое 2"/>
          <p:cNvSpPr>
            <a:spLocks noGrp="1" noEditPoints="1"/>
          </p:cNvSpPr>
          <p:nvPr>
            <p:ph sz="half" idx="4294967295"/>
          </p:nvPr>
        </p:nvSpPr>
        <p:spPr>
          <a:xfrm>
            <a:off x="439737" y="368300"/>
            <a:ext cx="11090275" cy="4953000"/>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gn="just">
              <a:buNone/>
            </a:pPr>
            <a:r>
              <a:rPr lang="en-US" altLang="en-US" i="1" dirty="0">
                <a:solidFill>
                  <a:schemeClr val="accent2">
                    <a:lumMod val="75000"/>
                  </a:schemeClr>
                </a:solidFill>
              </a:rPr>
              <a:t>The way of accelerating natural development and communication allows:</a:t>
            </a:r>
          </a:p>
          <a:p>
            <a:pPr indent="-457200" algn="just">
              <a:spcBef>
                <a:spcPts val="0"/>
              </a:spcBef>
              <a:buFontTx/>
              <a:buChar char="-"/>
            </a:pPr>
            <a:r>
              <a:rPr lang="en-US" altLang="en-US" dirty="0"/>
              <a:t>to</a:t>
            </a:r>
            <a:r>
              <a:rPr lang="en-US" altLang="en-US" i="1" dirty="0"/>
              <a:t> </a:t>
            </a:r>
            <a:r>
              <a:rPr lang="en-US" altLang="en-US" dirty="0"/>
              <a:t>identify and reveal the strengths of his personality, </a:t>
            </a:r>
          </a:p>
          <a:p>
            <a:pPr indent="-457200" algn="just">
              <a:spcBef>
                <a:spcPts val="0"/>
              </a:spcBef>
              <a:buFontTx/>
              <a:buChar char="-"/>
            </a:pPr>
            <a:r>
              <a:rPr lang="en-US" altLang="en-US" dirty="0"/>
              <a:t>to establish the physical and psychological causes of his shortcomings, </a:t>
            </a:r>
          </a:p>
          <a:p>
            <a:pPr indent="-457200" algn="just">
              <a:spcBef>
                <a:spcPts val="0"/>
              </a:spcBef>
              <a:buFontTx/>
              <a:buChar char="-"/>
            </a:pPr>
            <a:r>
              <a:rPr lang="en-US" altLang="en-US" dirty="0"/>
              <a:t>to assess how and why the athlete does not use his opportunities, </a:t>
            </a:r>
          </a:p>
          <a:p>
            <a:pPr indent="-457200" algn="just">
              <a:spcBef>
                <a:spcPts val="0"/>
              </a:spcBef>
              <a:buFontTx/>
              <a:buChar char="-"/>
            </a:pPr>
            <a:r>
              <a:rPr lang="en-US" altLang="en-US" dirty="0"/>
              <a:t>to determine how the athlete to train, and the coach - how to train him.</a:t>
            </a:r>
            <a:endParaRPr lang="ru-RU" altLang="en-US" sz="2800" dirty="0"/>
          </a:p>
        </p:txBody>
      </p:sp>
      <p:pic>
        <p:nvPicPr>
          <p:cNvPr id="15362" name="Замещающее содержимое 4" descr="ускорение-в-беге"/>
          <p:cNvPicPr>
            <a:picLocks noGrp="1" noChangeAspect="1"/>
          </p:cNvPicPr>
          <p:nvPr>
            <p:ph sz="half" idx="4294967295"/>
          </p:nvPr>
        </p:nvPicPr>
        <p:blipFill>
          <a:blip r:embed="rId3"/>
          <a:srcRect/>
          <a:stretch>
            <a:fillRect/>
          </a:stretch>
        </p:blipFill>
        <p:spPr>
          <a:xfrm>
            <a:off x="3832361" y="3645024"/>
            <a:ext cx="4527278" cy="3009173"/>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мещающее содержимое 5"/>
          <p:cNvSpPr>
            <a:spLocks noGrp="1" noEditPoints="1"/>
          </p:cNvSpPr>
          <p:nvPr>
            <p:ph idx="4294967295"/>
          </p:nvPr>
        </p:nvSpPr>
        <p:spPr>
          <a:xfrm>
            <a:off x="609600" y="500063"/>
            <a:ext cx="10972800" cy="4953000"/>
          </a:xfrm>
          <a:prstGeom prst="rect">
            <a:avLst/>
          </a:prstGeom>
        </p:spPr>
        <p:txBody>
          <a:bodyPr anchor="t"/>
          <a:lstStyle>
            <a:lvl1pPr marL="0" indent="0"/>
          </a:lstStyle>
          <a:p>
            <a:pPr algn="just">
              <a:buNone/>
            </a:pPr>
            <a:r>
              <a:rPr lang="en-US" altLang="en-US" dirty="0"/>
              <a:t>  Based on general questions of the player's personality typology, it is possible </a:t>
            </a:r>
            <a:r>
              <a:rPr lang="en-US" altLang="en-US" u="sng" dirty="0"/>
              <a:t>to outline principled approaches to adapting the learning process to</a:t>
            </a:r>
            <a:r>
              <a:rPr lang="en-US" altLang="en-US" dirty="0"/>
              <a:t>:
</a:t>
            </a:r>
            <a:r>
              <a:rPr lang="en-US" altLang="en-US" dirty="0">
                <a:solidFill>
                  <a:schemeClr val="accent6">
                    <a:lumMod val="50000"/>
                  </a:schemeClr>
                </a:solidFill>
              </a:rPr>
              <a:t> ! the natural features of the athlete,
 ! motor giftedness,
 ! communicative talent.</a:t>
            </a:r>
            <a:r>
              <a:rPr lang="en-US" altLang="en-US" sz="3600" dirty="0"/>
              <a:t>
</a:t>
            </a:r>
            <a:endParaRPr lang="ru-RU" altLang="en-US" sz="36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мещающее содержимое 2"/>
          <p:cNvSpPr>
            <a:spLocks noGrp="1" noEditPoints="1"/>
          </p:cNvSpPr>
          <p:nvPr>
            <p:ph idx="4294967295"/>
          </p:nvPr>
        </p:nvSpPr>
        <p:spPr>
          <a:xfrm>
            <a:off x="335360" y="772134"/>
            <a:ext cx="5342384" cy="3118346"/>
          </a:xfrm>
          <a:prstGeom prst="rect">
            <a:avLst/>
          </a:prstGeom>
        </p:spPr>
        <p:txBody>
          <a:bodyPr anchor="t"/>
          <a:lstStyle>
            <a:lvl1pPr marL="0" indent="0"/>
          </a:lstStyle>
          <a:p>
            <a:pPr algn="just">
              <a:buNone/>
            </a:pPr>
            <a:r>
              <a:rPr lang="en-US" altLang="en-US" sz="2800" dirty="0"/>
              <a:t> Each psychological type has its own </a:t>
            </a:r>
            <a:r>
              <a:rPr lang="en-US" altLang="en-US" sz="2800" b="1" dirty="0"/>
              <a:t>individually preferred style of learning</a:t>
            </a:r>
            <a:r>
              <a:rPr lang="en-US" altLang="en-US" sz="2800" dirty="0"/>
              <a:t>, the knowledge of which </a:t>
            </a:r>
            <a:r>
              <a:rPr lang="en-US" altLang="en-US" sz="2800" u="sng" dirty="0"/>
              <a:t>helps to understand the personal interests and motivational values of an athlete</a:t>
            </a:r>
            <a:r>
              <a:rPr lang="en-US" altLang="en-US" sz="2800" dirty="0"/>
              <a:t> whose </a:t>
            </a:r>
            <a:r>
              <a:rPr lang="en-US" altLang="en-US" sz="2800" b="1" dirty="0"/>
              <a:t>success or failure </a:t>
            </a:r>
            <a:r>
              <a:rPr lang="en-US" altLang="en-US" sz="2800" dirty="0"/>
              <a:t>of training </a:t>
            </a:r>
            <a:r>
              <a:rPr lang="en-US" altLang="en-US" sz="2800" i="1" dirty="0"/>
              <a:t>depends on the conformity of the training style</a:t>
            </a:r>
            <a:r>
              <a:rPr lang="en-US" altLang="en-US" sz="2800" dirty="0"/>
              <a:t> of the student's personality type.</a:t>
            </a:r>
            <a:endParaRPr lang="ru-RU" altLang="en-US" dirty="0"/>
          </a:p>
        </p:txBody>
      </p:sp>
      <p:pic>
        <p:nvPicPr>
          <p:cNvPr id="6146" name="Picture 2">
            <a:extLst>
              <a:ext uri="{FF2B5EF4-FFF2-40B4-BE49-F238E27FC236}">
                <a16:creationId xmlns:a16="http://schemas.microsoft.com/office/drawing/2014/main" id="{44EFA1DB-C70E-4C6A-AC89-63BF30D39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328" y="943040"/>
            <a:ext cx="5606070" cy="4971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Motivated by various factors, must correspond the </a:t>
            </a:r>
            <a:r>
              <a:rPr lang="en-US" altLang="en-US" u="sng" dirty="0"/>
              <a:t>individual, optimal style of training </a:t>
            </a:r>
            <a:r>
              <a:rPr lang="en-US" altLang="en-US" dirty="0"/>
              <a:t>- it involves knowledge of the specifics and ability to adapt your style of work with athletes. </a:t>
            </a:r>
          </a:p>
          <a:p>
            <a:pPr algn="just">
              <a:buNone/>
            </a:pPr>
            <a:r>
              <a:rPr lang="en-US" altLang="en-US" dirty="0"/>
              <a:t>Analysis of behavioral trends to which athletes are predisposed to certain personality types, and their motivating needs allows the coach </a:t>
            </a:r>
            <a:r>
              <a:rPr lang="en-US" altLang="en-US" u="sng" dirty="0"/>
              <a:t>to creatively use this approach in working with an athlete</a:t>
            </a:r>
            <a:r>
              <a:rPr lang="en-US" altLang="en-US" dirty="0"/>
              <a:t>.</a:t>
            </a:r>
            <a:endParaRPr lang="ru-RU" altLang="en-US" dirty="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мещающее содержимое 5"/>
          <p:cNvSpPr>
            <a:spLocks noGrp="1" noEditPoints="1"/>
          </p:cNvSpPr>
          <p:nvPr>
            <p:ph idx="4294967295"/>
          </p:nvPr>
        </p:nvSpPr>
        <p:spPr>
          <a:xfrm>
            <a:off x="609600" y="1582738"/>
            <a:ext cx="10972800" cy="4953000"/>
          </a:xfrm>
          <a:prstGeom prst="rect">
            <a:avLst/>
          </a:prstGeom>
        </p:spPr>
        <p:txBody>
          <a:bodyPr anchor="t"/>
          <a:lstStyle>
            <a:lvl1pPr marL="0" indent="0"/>
          </a:lstStyle>
          <a:p>
            <a:pPr algn="just">
              <a:buNone/>
            </a:pPr>
            <a:r>
              <a:rPr lang="ru-RU" altLang="en-US" sz="2800" dirty="0"/>
              <a:t>	</a:t>
            </a:r>
            <a:r>
              <a:rPr lang="en-US" altLang="en-US" sz="2800" dirty="0"/>
              <a:t>The </a:t>
            </a:r>
            <a:r>
              <a:rPr lang="en-US" altLang="en-US" sz="2800" b="1" dirty="0"/>
              <a:t>psychomotor structure </a:t>
            </a:r>
            <a:r>
              <a:rPr lang="en-US" altLang="en-US" sz="2800" dirty="0"/>
              <a:t>of the human body is </a:t>
            </a:r>
            <a:r>
              <a:rPr lang="en-US" altLang="en-US" sz="2800" i="1" dirty="0"/>
              <a:t>the most important side of its natural motor talent</a:t>
            </a:r>
            <a:r>
              <a:rPr lang="en-US" altLang="en-US" sz="2800" dirty="0"/>
              <a:t>, and in relation to sports activities in a number of sports can be dominant. </a:t>
            </a:r>
          </a:p>
          <a:p>
            <a:pPr algn="just">
              <a:buNone/>
            </a:pPr>
            <a:r>
              <a:rPr lang="en-US" altLang="en-US" sz="2800" dirty="0"/>
              <a:t>In sports specializations with the reciprocal nature of the technical and tactical actions of the athlete, especially in the conditions of a strict time limit for making a decision and responding to the actions of the opponent in many cases with direct bodily contact with him, </a:t>
            </a:r>
            <a:r>
              <a:rPr lang="en-US" altLang="en-US" sz="2800" u="sng" dirty="0"/>
              <a:t>this specificity selects the most sensationally gifted athletes</a:t>
            </a:r>
            <a:r>
              <a:rPr lang="en-US" altLang="en-US" sz="2800" dirty="0"/>
              <a:t>.</a:t>
            </a:r>
            <a:endParaRPr lang="ru-RU" altLang="en-US" sz="2800" dirty="0"/>
          </a:p>
        </p:txBody>
      </p:sp>
      <p:sp>
        <p:nvSpPr>
          <p:cNvPr id="2" name="Прямоугольник 1">
            <a:extLst>
              <a:ext uri="{FF2B5EF4-FFF2-40B4-BE49-F238E27FC236}">
                <a16:creationId xmlns:a16="http://schemas.microsoft.com/office/drawing/2014/main" id="{7996ED9E-5841-4FFA-8999-DCA224F027D3}"/>
              </a:ext>
            </a:extLst>
          </p:cNvPr>
          <p:cNvSpPr/>
          <p:nvPr/>
        </p:nvSpPr>
        <p:spPr>
          <a:xfrm>
            <a:off x="623813" y="476672"/>
            <a:ext cx="9865096" cy="584775"/>
          </a:xfrm>
          <a:prstGeom prst="rect">
            <a:avLst/>
          </a:prstGeom>
        </p:spPr>
        <p:txBody>
          <a:bodyPr wrap="square">
            <a:spAutoFit/>
          </a:bodyPr>
          <a:lstStyle/>
          <a:p>
            <a:r>
              <a:rPr lang="ru-RU" altLang="en-US" sz="3200" b="1" dirty="0">
                <a:solidFill>
                  <a:srgbClr val="0070C0"/>
                </a:solidFill>
              </a:rPr>
              <a:t>2. </a:t>
            </a:r>
            <a:r>
              <a:rPr lang="en-US" altLang="en-US" sz="3200" b="1" dirty="0">
                <a:solidFill>
                  <a:srgbClr val="0070C0"/>
                </a:solidFill>
              </a:rPr>
              <a:t>Improving psychomotor training of athletes</a:t>
            </a:r>
            <a:r>
              <a:rPr lang="en-US" altLang="en-US" dirty="0"/>
              <a:t>.</a:t>
            </a:r>
            <a:endParaRPr lang="ru-RU" dirty="0"/>
          </a:p>
        </p:txBody>
      </p:sp>
    </p:spTree>
  </p:cSld>
  <p:clrMapOvr>
    <a:masterClrMapping/>
  </p:clrMapOvr>
  <p:transition advTm="3000">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мещающее содержимое 2"/>
          <p:cNvSpPr>
            <a:spLocks noGrp="1" noEditPoints="1"/>
          </p:cNvSpPr>
          <p:nvPr>
            <p:ph idx="4294967295"/>
          </p:nvPr>
        </p:nvSpPr>
        <p:spPr>
          <a:xfrm>
            <a:off x="428625" y="1038225"/>
            <a:ext cx="11334750" cy="3959225"/>
          </a:xfrm>
          <a:prstGeom prst="rect">
            <a:avLst/>
          </a:prstGeom>
        </p:spPr>
        <p:txBody>
          <a:bodyPr anchor="t"/>
          <a:lstStyle>
            <a:lvl1pPr marL="0" indent="0"/>
          </a:lstStyle>
          <a:p>
            <a:pPr algn="just">
              <a:buNone/>
            </a:pPr>
            <a:r>
              <a:rPr lang="ru-RU" altLang="en-US" dirty="0"/>
              <a:t>	</a:t>
            </a:r>
            <a:r>
              <a:rPr lang="en-US" altLang="en-US" dirty="0"/>
              <a:t>The importance of psychomotor qualities </a:t>
            </a:r>
            <a:r>
              <a:rPr lang="en-US" altLang="en-US" i="1" dirty="0"/>
              <a:t>is especially increased</a:t>
            </a:r>
            <a:r>
              <a:rPr lang="en-US" altLang="en-US" dirty="0"/>
              <a:t> when </a:t>
            </a:r>
            <a:r>
              <a:rPr lang="en-US" altLang="en-US" u="sng" dirty="0"/>
              <a:t>sports struggle is at the level of the limits of physical and mental capabilities of the person</a:t>
            </a:r>
            <a:r>
              <a:rPr lang="en-US" altLang="en-US" dirty="0"/>
              <a:t>, and effective motor reactions are implemented largely automatically, at the level of the subconscious and on the basis of software-formed motor stereotypes and on natural talent.</a:t>
            </a:r>
            <a:endParaRPr lang="ru-RU" altLang="en-US" dirty="0"/>
          </a:p>
        </p:txBody>
      </p:sp>
    </p:spTree>
  </p:cSld>
  <p:clrMapOvr>
    <a:masterClrMapping/>
  </p:clrMapOvr>
  <p:transition advTm="300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Заголовок 1"/>
          <p:cNvSpPr>
            <a:spLocks noGrp="1" noEditPoints="1"/>
          </p:cNvSpPr>
          <p:nvPr>
            <p:ph type="title" idx="4294967295"/>
          </p:nvPr>
        </p:nvSpPr>
        <p:spPr>
          <a:xfrm>
            <a:off x="609600" y="592137"/>
            <a:ext cx="10972800" cy="582613"/>
          </a:xfrm>
          <a:prstGeom prst="rect">
            <a:avLst/>
          </a:prstGeom>
        </p:spPr>
        <p:txBody>
          <a:bodyPr anchor="ctr"/>
          <a:lstStyle/>
          <a:p>
            <a:r>
              <a:rPr lang="en-US" altLang="en-US" dirty="0"/>
              <a:t>Plan:
</a:t>
            </a:r>
            <a:endParaRPr lang="ru-RU" altLang="en-US" dirty="0"/>
          </a:p>
        </p:txBody>
      </p:sp>
      <p:sp>
        <p:nvSpPr>
          <p:cNvPr id="8194" name="Замещающее содержимое 2"/>
          <p:cNvSpPr>
            <a:spLocks noGrp="1" noEditPoints="1"/>
          </p:cNvSpPr>
          <p:nvPr>
            <p:ph idx="4294967295"/>
          </p:nvPr>
        </p:nvSpPr>
        <p:spPr>
          <a:xfrm>
            <a:off x="407368" y="883443"/>
            <a:ext cx="10972800" cy="3916660"/>
          </a:xfrm>
          <a:prstGeom prst="rect">
            <a:avLst/>
          </a:prstGeom>
        </p:spPr>
        <p:txBody>
          <a:bodyPr anchor="t"/>
          <a:lstStyle>
            <a:lvl1pPr marL="0" indent="0"/>
          </a:lstStyle>
          <a:p>
            <a:pPr marL="457200" indent="-457200" algn="just">
              <a:buAutoNum type="arabicPeriod"/>
            </a:pPr>
            <a:r>
              <a:rPr lang="en-US" altLang="en-US" sz="2400" dirty="0"/>
              <a:t>Modern ways of improving the method of sports training.
Improving psychomotor training of athletes.
A modern system of sports training in the aspect of spiritual values.
Clash of paradigms in the study of human - socio-educational (narrative) and biological (explaining) - in sports training.
The main contradictions: between the increasing amount of information and the specification of the motor task to the athlete.</a:t>
            </a:r>
          </a:p>
          <a:p>
            <a:pPr marL="457200" indent="-457200" algn="just">
              <a:buAutoNum type="arabicPeriod"/>
            </a:pPr>
            <a:endParaRPr lang="en-US" altLang="en-US" sz="500" dirty="0"/>
          </a:p>
          <a:p>
            <a:pPr marL="457200" indent="-457200" algn="just">
              <a:buAutoNum type="arabicPeriod"/>
            </a:pPr>
            <a:endParaRPr lang="en-US" altLang="en-US" sz="500" dirty="0"/>
          </a:p>
          <a:p>
            <a:pPr algn="just">
              <a:buNone/>
            </a:pPr>
            <a:r>
              <a:rPr lang="en-US" altLang="zh-CN" sz="2400" dirty="0"/>
              <a:t>1. </a:t>
            </a:r>
            <a:r>
              <a:rPr lang="zh-CN" altLang="en-US" sz="2400" dirty="0"/>
              <a:t>改进运动训练方法的现代方向。 </a:t>
            </a:r>
            <a:endParaRPr lang="en-US" altLang="zh-CN" sz="2400" dirty="0"/>
          </a:p>
          <a:p>
            <a:pPr algn="just">
              <a:buNone/>
            </a:pPr>
            <a:r>
              <a:rPr lang="en-US" altLang="zh-CN" sz="2400" dirty="0"/>
              <a:t>2.</a:t>
            </a:r>
            <a:r>
              <a:rPr lang="zh-CN" altLang="en-US" sz="2400" dirty="0"/>
              <a:t>完善运动员心理运动训练。 </a:t>
            </a:r>
            <a:endParaRPr lang="en-US" altLang="zh-CN" sz="2400" dirty="0"/>
          </a:p>
          <a:p>
            <a:pPr algn="just">
              <a:buNone/>
            </a:pPr>
            <a:r>
              <a:rPr lang="en-US" altLang="zh-CN" sz="2400" dirty="0"/>
              <a:t>3. </a:t>
            </a:r>
            <a:r>
              <a:rPr lang="zh-CN" altLang="en-US" sz="2400" dirty="0"/>
              <a:t>精神道德价值观方面的现代体育训练体系。 </a:t>
            </a:r>
            <a:endParaRPr lang="en-US" altLang="zh-CN" sz="2400" dirty="0"/>
          </a:p>
          <a:p>
            <a:pPr algn="just">
              <a:buNone/>
            </a:pPr>
            <a:r>
              <a:rPr lang="en-US" altLang="zh-CN" sz="2400" dirty="0"/>
              <a:t>4.</a:t>
            </a:r>
            <a:r>
              <a:rPr lang="zh-CN" altLang="en-US" sz="2400" dirty="0"/>
              <a:t>运动训练中人类学习</a:t>
            </a:r>
            <a:r>
              <a:rPr lang="en-US" altLang="zh-CN" sz="2400" dirty="0"/>
              <a:t>-</a:t>
            </a:r>
            <a:r>
              <a:rPr lang="zh-CN" altLang="en-US" sz="2400" dirty="0"/>
              <a:t>社会教学（描述性）和生物（解释）的范式冲突。 </a:t>
            </a:r>
            <a:endParaRPr lang="en-US" altLang="zh-CN" sz="2400" dirty="0"/>
          </a:p>
          <a:p>
            <a:pPr algn="just">
              <a:buNone/>
            </a:pPr>
            <a:r>
              <a:rPr lang="en-US" altLang="zh-CN" sz="2400" dirty="0"/>
              <a:t>5. </a:t>
            </a:r>
            <a:r>
              <a:rPr lang="zh-CN" altLang="en-US" sz="2400" dirty="0"/>
              <a:t>主要矛盾：信息量增加与运动员运动任务具体化之间。</a:t>
            </a:r>
          </a:p>
          <a:p>
            <a:pPr algn="just">
              <a:buNone/>
            </a:pPr>
            <a:endParaRPr lang="ru-RU" altLang="en-US" sz="2800" dirty="0"/>
          </a:p>
        </p:txBody>
      </p:sp>
    </p:spTree>
  </p:cSld>
  <p:clrMapOvr>
    <a:masterClrMapping/>
  </p:clrMapOvr>
  <p:transition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Замещающее содержимое 3" descr="3"/>
          <p:cNvPicPr>
            <a:picLocks noGrp="1" noChangeAspect="1"/>
          </p:cNvPicPr>
          <p:nvPr>
            <p:ph idx="4294967295"/>
          </p:nvPr>
        </p:nvPicPr>
        <p:blipFill>
          <a:blip r:embed="rId3"/>
          <a:srcRect/>
          <a:stretch>
            <a:fillRect/>
          </a:stretch>
        </p:blipFill>
        <p:spPr>
          <a:xfrm>
            <a:off x="2098675" y="300038"/>
            <a:ext cx="7993063" cy="5986462"/>
          </a:xfrm>
          <a:prstGeom prst="rect">
            <a:avLst/>
          </a:prstGeom>
        </p:spPr>
      </p:pic>
    </p:spTree>
  </p:cSld>
  <p:clrMapOvr>
    <a:masterClrMapping/>
  </p:clrMapOvr>
  <p:transition advTm="3000">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3" descr="3">
            <a:extLst>
              <a:ext uri="{FF2B5EF4-FFF2-40B4-BE49-F238E27FC236}">
                <a16:creationId xmlns:a16="http://schemas.microsoft.com/office/drawing/2014/main" id="{F3747C67-FCD2-474C-A15C-1A38405F449F}"/>
              </a:ext>
            </a:extLst>
          </p:cNvPr>
          <p:cNvPicPr>
            <a:picLocks noChangeAspect="1"/>
          </p:cNvPicPr>
          <p:nvPr/>
        </p:nvPicPr>
        <p:blipFill>
          <a:blip r:embed="rId3"/>
          <a:srcRect/>
          <a:stretch>
            <a:fillRect/>
          </a:stretch>
        </p:blipFill>
        <p:spPr>
          <a:xfrm>
            <a:off x="623392" y="503513"/>
            <a:ext cx="7812162" cy="5850975"/>
          </a:xfrm>
          <a:prstGeom prst="rect">
            <a:avLst/>
          </a:prstGeom>
          <a:noFill/>
          <a:ln>
            <a:noFill/>
          </a:ln>
        </p:spPr>
      </p:pic>
      <p:sp>
        <p:nvSpPr>
          <p:cNvPr id="6" name="Прямоугольник 5">
            <a:extLst>
              <a:ext uri="{FF2B5EF4-FFF2-40B4-BE49-F238E27FC236}">
                <a16:creationId xmlns:a16="http://schemas.microsoft.com/office/drawing/2014/main" id="{4B4824B5-08AC-4518-B350-723A7ABA6357}"/>
              </a:ext>
            </a:extLst>
          </p:cNvPr>
          <p:cNvSpPr/>
          <p:nvPr/>
        </p:nvSpPr>
        <p:spPr>
          <a:xfrm>
            <a:off x="893069" y="476375"/>
            <a:ext cx="7272808" cy="7652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Psychomotor targets</a:t>
            </a:r>
            <a:r>
              <a:rPr lang="ru-RU" sz="2400" dirty="0"/>
              <a:t> </a:t>
            </a:r>
            <a:r>
              <a:rPr lang="en-US" sz="2400" dirty="0"/>
              <a:t>(goals) </a:t>
            </a:r>
            <a:endParaRPr lang="ru-RU" sz="2400" dirty="0"/>
          </a:p>
        </p:txBody>
      </p:sp>
      <p:sp>
        <p:nvSpPr>
          <p:cNvPr id="7" name="Прямоугольник 6">
            <a:extLst>
              <a:ext uri="{FF2B5EF4-FFF2-40B4-BE49-F238E27FC236}">
                <a16:creationId xmlns:a16="http://schemas.microsoft.com/office/drawing/2014/main" id="{957DD789-4586-4FE5-A407-D7793F115847}"/>
              </a:ext>
            </a:extLst>
          </p:cNvPr>
          <p:cNvSpPr/>
          <p:nvPr/>
        </p:nvSpPr>
        <p:spPr>
          <a:xfrm>
            <a:off x="3287688" y="1484784"/>
            <a:ext cx="3024336" cy="7652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 Creative actions </a:t>
            </a:r>
          </a:p>
          <a:p>
            <a:pPr algn="ctr"/>
            <a:r>
              <a:rPr lang="en-US" sz="2400" dirty="0"/>
              <a:t>(self-expression)</a:t>
            </a:r>
          </a:p>
        </p:txBody>
      </p:sp>
      <p:sp>
        <p:nvSpPr>
          <p:cNvPr id="8" name="Прямоугольник 7">
            <a:extLst>
              <a:ext uri="{FF2B5EF4-FFF2-40B4-BE49-F238E27FC236}">
                <a16:creationId xmlns:a16="http://schemas.microsoft.com/office/drawing/2014/main" id="{995992B5-E783-4EAC-AC41-723AAF9A63E2}"/>
              </a:ext>
            </a:extLst>
          </p:cNvPr>
          <p:cNvSpPr/>
          <p:nvPr/>
        </p:nvSpPr>
        <p:spPr>
          <a:xfrm>
            <a:off x="2381838" y="3978634"/>
            <a:ext cx="4866290" cy="7652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 Motor skills and basic skills. Basic actions in a particular area have been learned</a:t>
            </a:r>
            <a:endParaRPr lang="en-US" sz="2800" dirty="0"/>
          </a:p>
        </p:txBody>
      </p:sp>
      <p:sp>
        <p:nvSpPr>
          <p:cNvPr id="9" name="Прямоугольник 8">
            <a:extLst>
              <a:ext uri="{FF2B5EF4-FFF2-40B4-BE49-F238E27FC236}">
                <a16:creationId xmlns:a16="http://schemas.microsoft.com/office/drawing/2014/main" id="{2DEC27FE-669E-4561-82A4-A9F4FC1DA811}"/>
              </a:ext>
            </a:extLst>
          </p:cNvPr>
          <p:cNvSpPr/>
          <p:nvPr/>
        </p:nvSpPr>
        <p:spPr>
          <a:xfrm>
            <a:off x="3191929" y="2645593"/>
            <a:ext cx="3120095" cy="12461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5.Complex Actions: combining Complex movements into realized complexes</a:t>
            </a:r>
          </a:p>
        </p:txBody>
      </p:sp>
      <p:sp>
        <p:nvSpPr>
          <p:cNvPr id="10" name="Прямоугольник 9">
            <a:extLst>
              <a:ext uri="{FF2B5EF4-FFF2-40B4-BE49-F238E27FC236}">
                <a16:creationId xmlns:a16="http://schemas.microsoft.com/office/drawing/2014/main" id="{4F2920E4-879B-41D1-BA2F-58A23814F086}"/>
              </a:ext>
            </a:extLst>
          </p:cNvPr>
          <p:cNvSpPr/>
          <p:nvPr/>
        </p:nvSpPr>
        <p:spPr>
          <a:xfrm>
            <a:off x="2563997" y="6048064"/>
            <a:ext cx="4558116" cy="3826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1.Simple actions in response to stimulus</a:t>
            </a:r>
          </a:p>
        </p:txBody>
      </p:sp>
      <p:sp>
        <p:nvSpPr>
          <p:cNvPr id="11" name="Прямоугольник 10">
            <a:extLst>
              <a:ext uri="{FF2B5EF4-FFF2-40B4-BE49-F238E27FC236}">
                <a16:creationId xmlns:a16="http://schemas.microsoft.com/office/drawing/2014/main" id="{39AF7330-6E1C-4A90-930E-63B035159267}"/>
              </a:ext>
            </a:extLst>
          </p:cNvPr>
          <p:cNvSpPr/>
          <p:nvPr/>
        </p:nvSpPr>
        <p:spPr>
          <a:xfrm>
            <a:off x="2755514" y="4838192"/>
            <a:ext cx="4088683" cy="4575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3. </a:t>
            </a:r>
            <a:r>
              <a:rPr lang="en-US" sz="2000" dirty="0"/>
              <a:t>Aware of what to do actions</a:t>
            </a:r>
          </a:p>
        </p:txBody>
      </p:sp>
      <p:sp>
        <p:nvSpPr>
          <p:cNvPr id="13" name="Прямоугольник 12">
            <a:extLst>
              <a:ext uri="{FF2B5EF4-FFF2-40B4-BE49-F238E27FC236}">
                <a16:creationId xmlns:a16="http://schemas.microsoft.com/office/drawing/2014/main" id="{EB39798D-7289-4126-B179-6E29B73E317D}"/>
              </a:ext>
            </a:extLst>
          </p:cNvPr>
          <p:cNvSpPr/>
          <p:nvPr/>
        </p:nvSpPr>
        <p:spPr>
          <a:xfrm>
            <a:off x="1975724" y="5373216"/>
            <a:ext cx="5648262" cy="6748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2.Complex actions formed from combinations of simple movements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83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AE18ECD-99AD-493B-B837-D66669157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95" y="342156"/>
            <a:ext cx="10959209" cy="617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7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мещающее содержимое 2"/>
          <p:cNvSpPr>
            <a:spLocks noGrp="1" noEditPoints="1"/>
          </p:cNvSpPr>
          <p:nvPr>
            <p:ph idx="4294967295"/>
          </p:nvPr>
        </p:nvSpPr>
        <p:spPr>
          <a:xfrm>
            <a:off x="911424" y="628650"/>
            <a:ext cx="9583737" cy="5600700"/>
          </a:xfrm>
          <a:prstGeom prst="rect">
            <a:avLst/>
          </a:prstGeom>
        </p:spPr>
        <p:txBody>
          <a:bodyPr anchor="t"/>
          <a:lstStyle>
            <a:lvl1pPr marL="0" indent="0"/>
          </a:lstStyle>
          <a:p>
            <a:pPr algn="just">
              <a:buNone/>
            </a:pPr>
            <a:r>
              <a:rPr lang="en-US" altLang="en-US" dirty="0"/>
              <a:t>Traditionally, in the process of training coaches, </a:t>
            </a:r>
            <a:endParaRPr lang="ru-RU" altLang="en-US" dirty="0"/>
          </a:p>
          <a:p>
            <a:pPr algn="just">
              <a:buNone/>
            </a:pPr>
            <a:r>
              <a:rPr lang="en-US" altLang="en-US" b="1" dirty="0"/>
              <a:t>the main focus </a:t>
            </a:r>
            <a:r>
              <a:rPr lang="en-US" altLang="en-US" dirty="0"/>
              <a:t>is:</a:t>
            </a:r>
          </a:p>
          <a:p>
            <a:pPr algn="just">
              <a:buNone/>
            </a:pPr>
            <a:r>
              <a:rPr lang="ru-RU" altLang="en-US" dirty="0"/>
              <a:t>* </a:t>
            </a:r>
            <a:r>
              <a:rPr lang="en-US" altLang="en-US" dirty="0"/>
              <a:t>on the development of basic physical qualities, </a:t>
            </a:r>
          </a:p>
          <a:p>
            <a:pPr algn="just">
              <a:buNone/>
            </a:pPr>
            <a:r>
              <a:rPr lang="ru-RU" altLang="en-US" dirty="0"/>
              <a:t>* </a:t>
            </a:r>
            <a:r>
              <a:rPr lang="en-US" altLang="en-US" dirty="0"/>
              <a:t>on external competitive characteristics of the sport, technical and tactical training and much more,</a:t>
            </a:r>
          </a:p>
          <a:p>
            <a:pPr algn="just">
              <a:buNone/>
            </a:pPr>
            <a:endParaRPr lang="en-US" altLang="en-US" dirty="0"/>
          </a:p>
          <a:p>
            <a:pPr algn="just">
              <a:buNone/>
            </a:pPr>
            <a:r>
              <a:rPr lang="en-US" altLang="en-US" dirty="0"/>
              <a:t> </a:t>
            </a:r>
            <a:r>
              <a:rPr lang="en-US" altLang="en-US" i="1" dirty="0"/>
              <a:t>leaving out of sight the basic characteristics of the sports and technical motor culture of athletes</a:t>
            </a:r>
            <a:r>
              <a:rPr lang="en-US" altLang="en-US" dirty="0"/>
              <a:t>.</a:t>
            </a:r>
            <a:endParaRPr lang="ru-RU" altLang="en-US" dirty="0"/>
          </a:p>
        </p:txBody>
      </p:sp>
    </p:spTree>
  </p:cSld>
  <p:clrMapOvr>
    <a:masterClrMapping/>
  </p:clrMapOvr>
  <p:transition advTm="3000">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Замещающее содержимое 3" descr="3,1"/>
          <p:cNvPicPr>
            <a:picLocks noGrp="1" noChangeAspect="1"/>
          </p:cNvPicPr>
          <p:nvPr>
            <p:ph idx="4294967295"/>
          </p:nvPr>
        </p:nvPicPr>
        <p:blipFill>
          <a:blip r:embed="rId3"/>
          <a:srcRect t="7632" r="436"/>
          <a:stretch/>
        </p:blipFill>
        <p:spPr>
          <a:xfrm>
            <a:off x="1773238" y="425450"/>
            <a:ext cx="8645525" cy="6007100"/>
          </a:xfrm>
          <a:prstGeom prst="rect">
            <a:avLst/>
          </a:prstGeom>
        </p:spPr>
      </p:pic>
    </p:spTree>
  </p:cSld>
  <p:clrMapOvr>
    <a:masterClrMapping/>
  </p:clrMapOvr>
  <p:transition advTm="3000">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In the coaching environment there is also </a:t>
            </a:r>
            <a:r>
              <a:rPr lang="en-US" altLang="en-US" b="1" dirty="0"/>
              <a:t>an opinion </a:t>
            </a:r>
            <a:r>
              <a:rPr lang="en-US" altLang="en-US" dirty="0"/>
              <a:t>that the sensory qualities represent a rather rigid, naturally set structure, which initially defies purposeful development.
	Among the trainers we know the opinion that "the stayer can be, and the sprinter must be born", the sprinter's initial reaction to the starter's shot is not trained in principle.
</a:t>
            </a:r>
            <a:endParaRPr lang="ru-RU" altLang="en-US"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мещающее содержимое 2"/>
          <p:cNvSpPr>
            <a:spLocks noGrp="1" noEditPoints="1"/>
          </p:cNvSpPr>
          <p:nvPr>
            <p:ph idx="4294967295"/>
          </p:nvPr>
        </p:nvSpPr>
        <p:spPr>
          <a:xfrm>
            <a:off x="457200" y="301625"/>
            <a:ext cx="10972800" cy="4953000"/>
          </a:xfrm>
          <a:prstGeom prst="rect">
            <a:avLst/>
          </a:prstGeom>
        </p:spPr>
        <p:txBody>
          <a:bodyPr anchor="t"/>
          <a:lstStyle>
            <a:lvl1pPr marL="0" indent="0"/>
          </a:lstStyle>
          <a:p>
            <a:pPr algn="just">
              <a:buNone/>
            </a:pPr>
            <a:r>
              <a:rPr lang="ru-RU" altLang="en-US" dirty="0"/>
              <a:t>	</a:t>
            </a:r>
            <a:r>
              <a:rPr lang="en-US" altLang="en-US" sz="2800" dirty="0"/>
              <a:t>One of the main distinguishing characteristics of human motor actions is </a:t>
            </a:r>
            <a:r>
              <a:rPr lang="en-US" altLang="en-US" sz="2800" b="1" dirty="0"/>
              <a:t>the process of distinguishing changes in objects of the external environment</a:t>
            </a:r>
            <a:r>
              <a:rPr lang="en-US" altLang="en-US" sz="2800" dirty="0"/>
              <a:t>. It is obvious that the accuracy, intensity and efficiency of motion management depend on </a:t>
            </a:r>
            <a:r>
              <a:rPr lang="en-US" altLang="en-US" sz="2800" u="sng" dirty="0"/>
              <a:t>sensation</a:t>
            </a:r>
            <a:r>
              <a:rPr lang="en-US" altLang="en-US" sz="2800" dirty="0"/>
              <a:t> and </a:t>
            </a:r>
            <a:r>
              <a:rPr lang="en-US" altLang="en-US" sz="2800" u="sng" dirty="0"/>
              <a:t>perception</a:t>
            </a:r>
            <a:r>
              <a:rPr lang="en-US" altLang="en-US" sz="2800" dirty="0"/>
              <a:t>. It is necessary to develop visual, motor and other sensations, acquire the skills to control actions, differentiate them by the parameters of space, time and intensity of muscle efforts - the basic qualities are the basis of various forms of sensory-perceptive anticipation of game moves in the outer space, all reactions of the athlete to moving competitive objects and movements of rivals.</a:t>
            </a:r>
            <a:endParaRPr lang="ru-RU" altLang="en-US" sz="2800"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мещающее содержимое 2"/>
          <p:cNvSpPr>
            <a:spLocks noGrp="1" noEditPoints="1"/>
          </p:cNvSpPr>
          <p:nvPr>
            <p:ph sz="half" idx="4294967295"/>
          </p:nvPr>
        </p:nvSpPr>
        <p:spPr>
          <a:xfrm>
            <a:off x="315617" y="592138"/>
            <a:ext cx="4187825" cy="4984750"/>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buNone/>
            </a:pPr>
            <a:r>
              <a:rPr lang="en-US" altLang="en-US" sz="3200" dirty="0"/>
              <a:t>There is also a close association of psychomotor indicators with resistance to </a:t>
            </a:r>
            <a:r>
              <a:rPr lang="en-US" altLang="en-US" sz="3200" b="1" dirty="0"/>
              <a:t>stress factors</a:t>
            </a:r>
            <a:r>
              <a:rPr lang="en-US" altLang="en-US" sz="3200" dirty="0"/>
              <a:t>, high diagnostic sensitivity of mental tolerance to critical situations.
</a:t>
            </a:r>
            <a:endParaRPr lang="ru-RU" altLang="en-US" sz="3200" dirty="0"/>
          </a:p>
        </p:txBody>
      </p:sp>
      <p:pic>
        <p:nvPicPr>
          <p:cNvPr id="26626" name="Замещающее содержимое 3" descr="slide-4"/>
          <p:cNvPicPr>
            <a:picLocks noGrp="1" noChangeAspect="1"/>
          </p:cNvPicPr>
          <p:nvPr>
            <p:ph sz="half" idx="4294967295"/>
          </p:nvPr>
        </p:nvPicPr>
        <p:blipFill>
          <a:blip r:embed="rId3"/>
          <a:srcRect/>
          <a:stretch>
            <a:fillRect/>
          </a:stretch>
        </p:blipFill>
        <p:spPr>
          <a:xfrm>
            <a:off x="5303912" y="650875"/>
            <a:ext cx="6605513" cy="5322888"/>
          </a:xfrm>
          <a:prstGeom prst="rect">
            <a:avLst/>
          </a:prstGeom>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2D9BA66-068B-436F-A1F5-F063CDD31979}"/>
              </a:ext>
            </a:extLst>
          </p:cNvPr>
          <p:cNvPicPr>
            <a:picLocks noChangeAspect="1"/>
          </p:cNvPicPr>
          <p:nvPr/>
        </p:nvPicPr>
        <p:blipFill>
          <a:blip r:embed="rId2"/>
          <a:stretch>
            <a:fillRect/>
          </a:stretch>
        </p:blipFill>
        <p:spPr>
          <a:xfrm>
            <a:off x="1775520" y="310187"/>
            <a:ext cx="7992888" cy="6237626"/>
          </a:xfrm>
          <a:prstGeom prst="rect">
            <a:avLst/>
          </a:prstGeom>
        </p:spPr>
      </p:pic>
    </p:spTree>
    <p:extLst>
      <p:ext uri="{BB962C8B-B14F-4D97-AF65-F5344CB8AC3E}">
        <p14:creationId xmlns:p14="http://schemas.microsoft.com/office/powerpoint/2010/main" val="2994953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мещающее содержимое 2"/>
          <p:cNvSpPr>
            <a:spLocks noGrp="1" noEditPoints="1"/>
          </p:cNvSpPr>
          <p:nvPr>
            <p:ph idx="4294967295"/>
          </p:nvPr>
        </p:nvSpPr>
        <p:spPr>
          <a:xfrm>
            <a:off x="398463" y="284163"/>
            <a:ext cx="10972800" cy="4953000"/>
          </a:xfrm>
          <a:prstGeom prst="rect">
            <a:avLst/>
          </a:prstGeom>
        </p:spPr>
        <p:txBody>
          <a:bodyPr anchor="t"/>
          <a:lstStyle>
            <a:lvl1pPr marL="0" indent="0"/>
          </a:lstStyle>
          <a:p>
            <a:pPr algn="just">
              <a:buNone/>
            </a:pPr>
            <a:r>
              <a:rPr lang="ru-RU" altLang="en-US" dirty="0"/>
              <a:t>	</a:t>
            </a:r>
            <a:r>
              <a:rPr lang="en-US" altLang="en-US" dirty="0"/>
              <a:t>At the heart of the high technical level, performance and reliability of actions in sports is the different sensitivity of the parameters of movement, the main types of which are three types of distinguishing sensitivity:
	1) On time; 
	2) spatial;
	3) by force.
</a:t>
            </a:r>
            <a:endParaRPr lang="ru-RU" altLang="en-US" dirty="0"/>
          </a:p>
        </p:txBody>
      </p:sp>
    </p:spTree>
  </p:cSld>
  <p:clrMapOvr>
    <a:masterClrMapping/>
  </p:clrMapOvr>
  <p:transition advTm="3000">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мещающее содержимое 2"/>
          <p:cNvSpPr>
            <a:spLocks noGrp="1" noEditPoints="1"/>
          </p:cNvSpPr>
          <p:nvPr>
            <p:ph idx="4294967295"/>
          </p:nvPr>
        </p:nvSpPr>
        <p:spPr>
          <a:xfrm>
            <a:off x="479376" y="1196752"/>
            <a:ext cx="10972800" cy="3446462"/>
          </a:xfrm>
          <a:prstGeom prst="rect">
            <a:avLst/>
          </a:prstGeom>
        </p:spPr>
        <p:txBody>
          <a:bodyPr anchor="t"/>
          <a:lstStyle>
            <a:lvl1pPr marL="0" indent="0"/>
          </a:lstStyle>
          <a:p>
            <a:pPr algn="just">
              <a:buNone/>
            </a:pPr>
            <a:r>
              <a:rPr lang="ru-RU" altLang="en-US" dirty="0"/>
              <a:t>	</a:t>
            </a:r>
            <a:r>
              <a:rPr lang="en-US" altLang="en-US" b="1" dirty="0">
                <a:solidFill>
                  <a:srgbClr val="0070C0"/>
                </a:solidFill>
              </a:rPr>
              <a:t>Effective training of athletes requires </a:t>
            </a:r>
            <a:r>
              <a:rPr lang="en-US" altLang="en-US" dirty="0"/>
              <a:t>researchers, coaches and athletes:
 - in-depth study of scientifically based notions of the deep and hidden patterns of the chosen sport, 
- developing and mastering modern effective training techniques that allow to maximize the natural potential of talented athletes and succeed.</a:t>
            </a:r>
            <a:endParaRPr lang="ru-RU" altLang="en-US" dirty="0"/>
          </a:p>
        </p:txBody>
      </p:sp>
      <p:sp>
        <p:nvSpPr>
          <p:cNvPr id="2" name="Прямоугольник 1">
            <a:extLst>
              <a:ext uri="{FF2B5EF4-FFF2-40B4-BE49-F238E27FC236}">
                <a16:creationId xmlns:a16="http://schemas.microsoft.com/office/drawing/2014/main" id="{D01ED5D1-F6B8-4720-AEDF-AB5E6FA84CD7}"/>
              </a:ext>
            </a:extLst>
          </p:cNvPr>
          <p:cNvSpPr/>
          <p:nvPr/>
        </p:nvSpPr>
        <p:spPr>
          <a:xfrm>
            <a:off x="498844" y="260648"/>
            <a:ext cx="10972800" cy="584775"/>
          </a:xfrm>
          <a:prstGeom prst="rect">
            <a:avLst/>
          </a:prstGeom>
        </p:spPr>
        <p:txBody>
          <a:bodyPr wrap="square">
            <a:spAutoFit/>
          </a:bodyPr>
          <a:lstStyle/>
          <a:p>
            <a:r>
              <a:rPr lang="en-US" altLang="en-US" sz="3200" dirty="0">
                <a:solidFill>
                  <a:srgbClr val="0070C0"/>
                </a:solidFill>
              </a:rPr>
              <a:t>1. Modern ways of improving the method of sports training.</a:t>
            </a:r>
            <a:endParaRPr lang="ru-RU" sz="3200" dirty="0">
              <a:solidFill>
                <a:srgbClr val="0070C0"/>
              </a:solidFill>
            </a:endParaRPr>
          </a:p>
        </p:txBody>
      </p:sp>
    </p:spTree>
  </p:cSld>
  <p:clrMapOvr>
    <a:masterClrMapping/>
  </p:clrMapOvr>
  <p:transition advTm="3000">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мещающее содержимое 2"/>
          <p:cNvSpPr>
            <a:spLocks noGrp="1" noEditPoints="1"/>
          </p:cNvSpPr>
          <p:nvPr>
            <p:ph idx="4294967295"/>
          </p:nvPr>
        </p:nvSpPr>
        <p:spPr>
          <a:xfrm>
            <a:off x="695400" y="764704"/>
            <a:ext cx="10297144" cy="4953000"/>
          </a:xfrm>
          <a:prstGeom prst="rect">
            <a:avLst/>
          </a:prstGeom>
        </p:spPr>
        <p:txBody>
          <a:bodyPr anchor="t"/>
          <a:lstStyle>
            <a:lvl1pPr marL="0" indent="0"/>
          </a:lstStyle>
          <a:p>
            <a:pPr algn="just">
              <a:buNone/>
            </a:pPr>
            <a:r>
              <a:rPr lang="ru-RU" altLang="en-US" dirty="0"/>
              <a:t>	</a:t>
            </a:r>
            <a:r>
              <a:rPr lang="en-US" altLang="en-US" b="1" dirty="0"/>
              <a:t>The sense of time and speed of the motor response </a:t>
            </a:r>
            <a:r>
              <a:rPr lang="en-US" altLang="en-US" dirty="0"/>
              <a:t>- as an opportunity to improve one of the most severely genetically predetermined </a:t>
            </a:r>
            <a:r>
              <a:rPr lang="en-US" altLang="en-US" u="sng" dirty="0"/>
              <a:t>qualities</a:t>
            </a:r>
            <a:r>
              <a:rPr lang="en-US" altLang="en-US" dirty="0"/>
              <a:t> of a person - the speed of a simple motor reaction, considered inaccessible to its development, and it could serve as </a:t>
            </a:r>
            <a:r>
              <a:rPr lang="en-US" altLang="en-US" u="sng" dirty="0"/>
              <a:t>the basis for the development of a universal practical method of improving the various psychomotor abilities </a:t>
            </a:r>
            <a:r>
              <a:rPr lang="en-US" altLang="en-US" dirty="0"/>
              <a:t>of a person in the evaluation, differentiation and management of the temporal, strength and spatial characteristics of movements of a fairly broad biomechanical spectrum.</a:t>
            </a:r>
            <a:endParaRPr lang="ru-RU" altLang="en-US" dirty="0"/>
          </a:p>
        </p:txBody>
      </p:sp>
    </p:spTree>
  </p:cSld>
  <p:clrMapOvr>
    <a:masterClrMapping/>
  </p:clrMapOvr>
  <p:transition advTm="3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мещающее содержимое 2"/>
          <p:cNvSpPr>
            <a:spLocks noGrp="1" noEditPoints="1"/>
          </p:cNvSpPr>
          <p:nvPr>
            <p:ph idx="4294967295"/>
          </p:nvPr>
        </p:nvSpPr>
        <p:spPr>
          <a:xfrm>
            <a:off x="479376" y="1484784"/>
            <a:ext cx="10972800" cy="3672409"/>
          </a:xfrm>
          <a:prstGeom prst="rect">
            <a:avLst/>
          </a:prstGeom>
        </p:spPr>
        <p:txBody>
          <a:bodyPr anchor="t"/>
          <a:lstStyle>
            <a:lvl1pPr marL="0" indent="0"/>
          </a:lstStyle>
          <a:p>
            <a:pPr algn="just">
              <a:buNone/>
            </a:pPr>
            <a:r>
              <a:rPr lang="ru-RU" altLang="en-US" dirty="0"/>
              <a:t>	</a:t>
            </a:r>
            <a:r>
              <a:rPr lang="en-US" altLang="en-US" dirty="0"/>
              <a:t>The general field of research into the </a:t>
            </a:r>
            <a:r>
              <a:rPr lang="en-US" altLang="en-US" b="1" dirty="0" err="1"/>
              <a:t>psychomotorics</a:t>
            </a:r>
            <a:r>
              <a:rPr lang="en-US" altLang="en-US" b="1" dirty="0"/>
              <a:t> of sports motor activity</a:t>
            </a:r>
            <a:r>
              <a:rPr lang="en-US" altLang="en-US" dirty="0"/>
              <a:t> is the study of individual psychomotor characteristics </a:t>
            </a:r>
            <a:r>
              <a:rPr lang="en-US" altLang="en-US" u="sng" dirty="0"/>
              <a:t>in three isolated categories </a:t>
            </a:r>
            <a:r>
              <a:rPr lang="en-US" altLang="en-US" dirty="0"/>
              <a:t>of movements: </a:t>
            </a:r>
            <a:r>
              <a:rPr lang="en-US" altLang="en-US" u="sng" dirty="0"/>
              <a:t>in time, space and effort</a:t>
            </a:r>
            <a:r>
              <a:rPr lang="en-US" altLang="en-US" dirty="0"/>
              <a:t>, </a:t>
            </a:r>
            <a:r>
              <a:rPr lang="en-US" altLang="en-US" u="sng" dirty="0"/>
              <a:t>the ability of the athlete</a:t>
            </a:r>
            <a:r>
              <a:rPr lang="en-US" altLang="en-US" dirty="0"/>
              <a:t> to distinguish and evaluate, differentiate, reproduce and manage individual temporal, strength and spatial parameters of sports movements.</a:t>
            </a:r>
            <a:endParaRPr lang="ru-RU" altLang="en-US" dirty="0"/>
          </a:p>
          <a:p>
            <a:pPr algn="just">
              <a:buNone/>
            </a:pPr>
            <a:r>
              <a:rPr lang="zh-Hans" altLang="en-US" sz="2800" dirty="0"/>
              <a:t>运动运动心理运动学研究的一般方向是研究三个孤立运动类别中的单个心理运动特征：时间、空间和努力、运动员区分和评估、区分、复制和管理运动运动的各个时间、力量和空间参数的能力。</a:t>
            </a:r>
          </a:p>
          <a:p>
            <a:pPr algn="just">
              <a:buNone/>
            </a:pPr>
            <a:endParaRPr lang="ru-RU" altLang="en-US" dirty="0"/>
          </a:p>
        </p:txBody>
      </p:sp>
      <p:sp>
        <p:nvSpPr>
          <p:cNvPr id="2" name="Прямоугольник 1">
            <a:extLst>
              <a:ext uri="{FF2B5EF4-FFF2-40B4-BE49-F238E27FC236}">
                <a16:creationId xmlns:a16="http://schemas.microsoft.com/office/drawing/2014/main" id="{7A7EC9AF-0313-4F02-B0A3-BFC39C114CE6}"/>
              </a:ext>
            </a:extLst>
          </p:cNvPr>
          <p:cNvSpPr/>
          <p:nvPr/>
        </p:nvSpPr>
        <p:spPr>
          <a:xfrm>
            <a:off x="1261984" y="332656"/>
            <a:ext cx="9668031" cy="1508105"/>
          </a:xfrm>
          <a:prstGeom prst="rect">
            <a:avLst/>
          </a:prstGeom>
        </p:spPr>
        <p:txBody>
          <a:bodyPr wrap="none">
            <a:spAutoFit/>
          </a:bodyPr>
          <a:lstStyle/>
          <a:p>
            <a:r>
              <a:rPr lang="en" sz="3200" b="1" dirty="0">
                <a:solidFill>
                  <a:srgbClr val="0070C0"/>
                </a:solidFill>
                <a:latin typeface="Segoe UI Web (West European)"/>
              </a:rPr>
              <a:t>A method of improving distinguishing sensitivity</a:t>
            </a:r>
            <a:endParaRPr lang="ru-RU" sz="3200" b="1" dirty="0">
              <a:solidFill>
                <a:srgbClr val="0070C0"/>
              </a:solidFill>
              <a:latin typeface="Segoe UI Web (West European)"/>
            </a:endParaRPr>
          </a:p>
          <a:p>
            <a:pPr algn="ctr"/>
            <a:r>
              <a:rPr lang="zh-Hans" altLang="en-US" sz="2800" dirty="0"/>
              <a:t>提高辨别灵敏度的方法</a:t>
            </a:r>
          </a:p>
          <a:p>
            <a:pPr algn="ctr"/>
            <a:r>
              <a:rPr lang="en" sz="3200" b="1" dirty="0">
                <a:solidFill>
                  <a:srgbClr val="0070C0"/>
                </a:solidFill>
                <a:latin typeface="Segoe UI Web (West European)"/>
              </a:rPr>
              <a:t> </a:t>
            </a:r>
            <a:endParaRPr lang="en" sz="3200" b="1" dirty="0">
              <a:solidFill>
                <a:srgbClr val="0070C0"/>
              </a:solidFill>
              <a:effectLst/>
              <a:latin typeface="Segoe UI Web (West Europe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14F41B4-D8FF-4429-AC1C-D3B1DEA6A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88" y="3735017"/>
            <a:ext cx="3043385" cy="3068960"/>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D31A7CE7-1208-48E0-A452-41FECD6409D9}"/>
              </a:ext>
            </a:extLst>
          </p:cNvPr>
          <p:cNvSpPr>
            <a:spLocks noGrp="1"/>
          </p:cNvSpPr>
          <p:nvPr>
            <p:ph type="subTitle" idx="1"/>
          </p:nvPr>
        </p:nvSpPr>
        <p:spPr>
          <a:xfrm>
            <a:off x="569750" y="332656"/>
            <a:ext cx="10873208" cy="5976664"/>
          </a:xfrm>
        </p:spPr>
        <p:txBody>
          <a:bodyPr/>
          <a:lstStyle/>
          <a:p>
            <a:pPr algn="just"/>
            <a:r>
              <a:rPr lang="en-US" sz="2400" b="1" dirty="0" err="1"/>
              <a:t>Psychomodicy</a:t>
            </a:r>
            <a:r>
              <a:rPr lang="en-US" sz="2400" dirty="0"/>
              <a:t> is the connection of movement with mental processes (cognitive, emotional, willful). 
</a:t>
            </a:r>
            <a:r>
              <a:rPr lang="en-US" sz="2400" b="1" dirty="0"/>
              <a:t>The concept of "</a:t>
            </a:r>
            <a:r>
              <a:rPr lang="en-US" sz="2400" b="1" dirty="0" err="1"/>
              <a:t>psychomotorics</a:t>
            </a:r>
            <a:r>
              <a:rPr lang="en-US" sz="2400" b="1" dirty="0"/>
              <a:t>" </a:t>
            </a:r>
            <a:r>
              <a:rPr lang="en-US" sz="2400" dirty="0"/>
              <a:t>was introduced into the scientific use by I.M. </a:t>
            </a:r>
            <a:r>
              <a:rPr lang="en-US" sz="2400" dirty="0" err="1"/>
              <a:t>Sechenov</a:t>
            </a:r>
            <a:r>
              <a:rPr lang="en-US" sz="2400" dirty="0"/>
              <a:t>. It emphasizes the dependence of the motor manifestations of the person on mental regulation. </a:t>
            </a:r>
            <a:endParaRPr lang="ru-RU" sz="2400" dirty="0"/>
          </a:p>
          <a:p>
            <a:pPr algn="just"/>
            <a:r>
              <a:rPr lang="en-US" sz="2400" dirty="0"/>
              <a:t>Thus, the exercise of arbitrary movements (physical exercises) </a:t>
            </a:r>
            <a:r>
              <a:rPr lang="en-US" sz="2400" u="sng" dirty="0"/>
              <a:t>takes place under the control of consciousness</a:t>
            </a:r>
            <a:r>
              <a:rPr lang="en-US" sz="2400" dirty="0"/>
              <a:t>, and the manifestation of motor qualities requires the participation of willful effort. Therefore, the psychomotor sphere of a person is an alloy of psychological and </a:t>
            </a:r>
            <a:endParaRPr lang="ru-RU" sz="2400" dirty="0"/>
          </a:p>
          <a:p>
            <a:pPr algn="just"/>
            <a:r>
              <a:rPr lang="en-US" sz="2400" dirty="0"/>
              <a:t>physiological mechanisms of movement control, </a:t>
            </a:r>
            <a:endParaRPr lang="ru-RU" sz="2400" dirty="0"/>
          </a:p>
          <a:p>
            <a:pPr algn="just"/>
            <a:r>
              <a:rPr lang="en-US" sz="2400" dirty="0"/>
              <a:t>motor actions, reflected in the manifestation of </a:t>
            </a:r>
            <a:endParaRPr lang="ru-RU" sz="2400" dirty="0"/>
          </a:p>
          <a:p>
            <a:pPr algn="just"/>
            <a:r>
              <a:rPr lang="en-US" sz="2400" dirty="0"/>
              <a:t>different </a:t>
            </a:r>
            <a:r>
              <a:rPr lang="en-US" sz="2400" u="sng" dirty="0"/>
              <a:t>psychomotor (motor) qualities</a:t>
            </a:r>
            <a:r>
              <a:rPr lang="en-US" sz="2400" dirty="0"/>
              <a:t>.
</a:t>
            </a:r>
            <a:r>
              <a:rPr lang="zh-Hans" altLang="en-US" sz="2000" dirty="0"/>
              <a:t>心理运动是运动与心理过程（认知、情感、情感）的关系。 </a:t>
            </a:r>
            <a:r>
              <a:rPr lang="en-US" altLang="zh-Hans" sz="2000" dirty="0"/>
              <a:t>"</a:t>
            </a:r>
            <a:r>
              <a:rPr lang="zh-Hans" altLang="en-US" sz="2000" dirty="0"/>
              <a:t>心理运动学</a:t>
            </a:r>
            <a:r>
              <a:rPr lang="en-US" altLang="zh-Hans" sz="2000" dirty="0"/>
              <a:t>"</a:t>
            </a:r>
            <a:r>
              <a:rPr lang="zh-Hans" altLang="en-US" sz="2000" dirty="0"/>
              <a:t>的概念被引入到伊</a:t>
            </a:r>
            <a:r>
              <a:rPr lang="en-US" altLang="zh-Hans" sz="2000" dirty="0"/>
              <a:t>·</a:t>
            </a:r>
            <a:r>
              <a:rPr lang="zh-Hans" altLang="en-US" sz="2000" dirty="0"/>
              <a:t>塞切诺夫的科学用法中。它强调一个人的运动表现对精神调节的依赖。因此，任意运动（运动）的实施是在意识的控制下发生的，运动素质的表现需要自由努力的参与。因此，人的心理运动领域是心理和生理机制的融合，以控制运动，运动活动，反映在不同的心理运动（运动）品质的表现。</a:t>
            </a:r>
          </a:p>
          <a:p>
            <a:pPr algn="just"/>
            <a:br>
              <a:rPr lang="ru-RU" dirty="0"/>
            </a:br>
            <a:endParaRPr lang="ru-BY" dirty="0"/>
          </a:p>
        </p:txBody>
      </p:sp>
    </p:spTree>
    <p:extLst>
      <p:ext uri="{BB962C8B-B14F-4D97-AF65-F5344CB8AC3E}">
        <p14:creationId xmlns:p14="http://schemas.microsoft.com/office/powerpoint/2010/main" val="78103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23726BA-D47B-413A-8393-5B0C9A5C2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692696"/>
            <a:ext cx="6048672"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E0D0D6E5-1DA1-47B1-B311-75B463BEDCB1}"/>
              </a:ext>
            </a:extLst>
          </p:cNvPr>
          <p:cNvSpPr/>
          <p:nvPr/>
        </p:nvSpPr>
        <p:spPr>
          <a:xfrm>
            <a:off x="875420" y="836712"/>
            <a:ext cx="5544616" cy="1152128"/>
          </a:xfrm>
          <a:prstGeom prst="rect">
            <a:avLst/>
          </a:prstGeom>
          <a:solidFill>
            <a:schemeClr val="accent3">
              <a:lumMod val="75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3200" dirty="0">
              <a:solidFill>
                <a:schemeClr val="bg1"/>
              </a:solidFill>
            </a:endParaRPr>
          </a:p>
          <a:p>
            <a:pPr algn="ctr"/>
            <a:r>
              <a:rPr lang="en-US" sz="3200" dirty="0">
                <a:solidFill>
                  <a:schemeClr val="bg1"/>
                </a:solidFill>
              </a:rPr>
              <a:t>MOTOR QUALITIES</a:t>
            </a:r>
            <a:endParaRPr lang="ru-RU" sz="3200" dirty="0">
              <a:solidFill>
                <a:schemeClr val="bg1"/>
              </a:solidFill>
            </a:endParaRPr>
          </a:p>
          <a:p>
            <a:pPr algn="ctr"/>
            <a:r>
              <a:rPr lang="zh-Hans" altLang="en-US" sz="2800" dirty="0"/>
              <a:t>电机质量</a:t>
            </a:r>
          </a:p>
          <a:p>
            <a:pPr algn="ctr"/>
            <a:endParaRPr lang="ru-BY" sz="3200" dirty="0">
              <a:solidFill>
                <a:schemeClr val="bg1"/>
              </a:solidFill>
            </a:endParaRPr>
          </a:p>
        </p:txBody>
      </p:sp>
      <p:sp>
        <p:nvSpPr>
          <p:cNvPr id="5" name="Прямоугольник 4">
            <a:extLst>
              <a:ext uri="{FF2B5EF4-FFF2-40B4-BE49-F238E27FC236}">
                <a16:creationId xmlns:a16="http://schemas.microsoft.com/office/drawing/2014/main" id="{5F909591-317E-48BA-B938-87E75E34BC41}"/>
              </a:ext>
            </a:extLst>
          </p:cNvPr>
          <p:cNvSpPr/>
          <p:nvPr/>
        </p:nvSpPr>
        <p:spPr>
          <a:xfrm>
            <a:off x="1703512" y="1988840"/>
            <a:ext cx="2592288" cy="2376264"/>
          </a:xfrm>
          <a:prstGeom prst="rect">
            <a:avLst/>
          </a:prstGeom>
          <a:solidFill>
            <a:schemeClr val="accent3">
              <a:lumMod val="60000"/>
              <a:lumOff val="4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FORCE</a:t>
            </a:r>
          </a:p>
          <a:p>
            <a:r>
              <a:rPr lang="en-US" sz="2800" dirty="0"/>
              <a:t>ENDURANCE</a:t>
            </a:r>
          </a:p>
          <a:p>
            <a:r>
              <a:rPr lang="en-US" sz="2800" dirty="0"/>
              <a:t>SPEED</a:t>
            </a:r>
          </a:p>
          <a:p>
            <a:r>
              <a:rPr lang="en-US" sz="2800" dirty="0"/>
              <a:t>DEXTERITY</a:t>
            </a:r>
          </a:p>
          <a:p>
            <a:r>
              <a:rPr lang="en-US" sz="2800" dirty="0"/>
              <a:t>FLEXIBILITY</a:t>
            </a:r>
            <a:endParaRPr lang="ru-BY" sz="2800" dirty="0"/>
          </a:p>
        </p:txBody>
      </p:sp>
      <p:sp>
        <p:nvSpPr>
          <p:cNvPr id="6" name="Прямоугольник 5">
            <a:extLst>
              <a:ext uri="{FF2B5EF4-FFF2-40B4-BE49-F238E27FC236}">
                <a16:creationId xmlns:a16="http://schemas.microsoft.com/office/drawing/2014/main" id="{3238B956-6A3C-4C80-81A2-41E51246A726}"/>
              </a:ext>
            </a:extLst>
          </p:cNvPr>
          <p:cNvSpPr/>
          <p:nvPr/>
        </p:nvSpPr>
        <p:spPr>
          <a:xfrm>
            <a:off x="4295800" y="1988840"/>
            <a:ext cx="2088232" cy="237626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t>力量</a:t>
            </a:r>
          </a:p>
          <a:p>
            <a:r>
              <a:rPr lang="zh-CN" altLang="en-US" sz="2800" dirty="0"/>
              <a:t>耐力</a:t>
            </a:r>
          </a:p>
          <a:p>
            <a:r>
              <a:rPr lang="zh-CN" altLang="en-US" sz="2800" dirty="0"/>
              <a:t>速度</a:t>
            </a:r>
          </a:p>
          <a:p>
            <a:r>
              <a:rPr lang="zh-CN" altLang="en-US" sz="2800" dirty="0"/>
              <a:t>敏捷性</a:t>
            </a:r>
          </a:p>
          <a:p>
            <a:r>
              <a:rPr lang="zh-CN" altLang="en-US" sz="2800" dirty="0"/>
              <a:t>灵活性</a:t>
            </a:r>
            <a:endParaRPr lang="ru-BY" sz="2800" dirty="0"/>
          </a:p>
        </p:txBody>
      </p:sp>
      <p:pic>
        <p:nvPicPr>
          <p:cNvPr id="2054" name="Picture 6">
            <a:extLst>
              <a:ext uri="{FF2B5EF4-FFF2-40B4-BE49-F238E27FC236}">
                <a16:creationId xmlns:a16="http://schemas.microsoft.com/office/drawing/2014/main" id="{B6A64229-71F9-4EC0-A0BF-F528CB16C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168" y="335023"/>
            <a:ext cx="2356689" cy="330763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D6062D20-8FDC-4EDE-9B2A-DAB77158E2B1}"/>
              </a:ext>
            </a:extLst>
          </p:cNvPr>
          <p:cNvSpPr/>
          <p:nvPr/>
        </p:nvSpPr>
        <p:spPr>
          <a:xfrm>
            <a:off x="6915472" y="3897876"/>
            <a:ext cx="4896544" cy="2862322"/>
          </a:xfrm>
          <a:prstGeom prst="rect">
            <a:avLst/>
          </a:prstGeom>
        </p:spPr>
        <p:txBody>
          <a:bodyPr wrap="square">
            <a:spAutoFit/>
          </a:bodyPr>
          <a:lstStyle/>
          <a:p>
            <a:r>
              <a:rPr lang="en-US" sz="2400" b="1" dirty="0">
                <a:solidFill>
                  <a:srgbClr val="000080"/>
                </a:solidFill>
              </a:rPr>
              <a:t>Ivan </a:t>
            </a:r>
            <a:r>
              <a:rPr lang="en-US" sz="2400" b="1" dirty="0" err="1">
                <a:solidFill>
                  <a:srgbClr val="000080"/>
                </a:solidFill>
              </a:rPr>
              <a:t>Sechenov</a:t>
            </a:r>
            <a:endParaRPr lang="ru-RU" sz="2400" b="1" dirty="0">
              <a:solidFill>
                <a:srgbClr val="000080"/>
              </a:solidFill>
            </a:endParaRPr>
          </a:p>
          <a:p>
            <a:r>
              <a:rPr lang="en-US" dirty="0">
                <a:solidFill>
                  <a:srgbClr val="000080"/>
                </a:solidFill>
              </a:rPr>
              <a:t>
</a:t>
            </a:r>
            <a:r>
              <a:rPr lang="en-US" sz="2000" dirty="0">
                <a:solidFill>
                  <a:srgbClr val="000080"/>
                </a:solidFill>
              </a:rPr>
              <a:t>Russian naturalist, physiologist, teacher and educator. Member-correspondent, honorary member of the St. Petersburg Academy of Sciences. The creator of the first Russian physiological scientific school.</a:t>
            </a:r>
            <a:r>
              <a:rPr lang="en-US" dirty="0">
                <a:solidFill>
                  <a:srgbClr val="000080"/>
                </a:solidFill>
              </a:rPr>
              <a:t>
</a:t>
            </a:r>
            <a:endParaRPr lang="ru-RU" dirty="0">
              <a:solidFill>
                <a:srgbClr val="333333"/>
              </a:solidFill>
            </a:endParaRPr>
          </a:p>
        </p:txBody>
      </p:sp>
      <p:sp>
        <p:nvSpPr>
          <p:cNvPr id="8" name="Прямоугольник 7">
            <a:extLst>
              <a:ext uri="{FF2B5EF4-FFF2-40B4-BE49-F238E27FC236}">
                <a16:creationId xmlns:a16="http://schemas.microsoft.com/office/drawing/2014/main" id="{16B6B6DF-1403-409C-B48E-E7891958C78D}"/>
              </a:ext>
            </a:extLst>
          </p:cNvPr>
          <p:cNvSpPr/>
          <p:nvPr/>
        </p:nvSpPr>
        <p:spPr>
          <a:xfrm>
            <a:off x="792088" y="5329037"/>
            <a:ext cx="6096000" cy="923330"/>
          </a:xfrm>
          <a:prstGeom prst="rect">
            <a:avLst/>
          </a:prstGeom>
        </p:spPr>
        <p:txBody>
          <a:bodyPr>
            <a:spAutoFit/>
          </a:bodyPr>
          <a:lstStyle/>
          <a:p>
            <a:r>
              <a:rPr lang="zh-Hans" altLang="en-US" dirty="0">
                <a:ea typeface="Segoe UI Web (West European)"/>
              </a:rPr>
              <a:t>伊万</a:t>
            </a:r>
            <a:r>
              <a:rPr lang="en-US" altLang="zh-Hans" dirty="0">
                <a:ea typeface="Segoe UI Web (West European)"/>
              </a:rPr>
              <a:t>·</a:t>
            </a:r>
            <a:r>
              <a:rPr lang="zh-Hans" altLang="en-US" dirty="0">
                <a:ea typeface="Segoe UI Web (West European)"/>
              </a:rPr>
              <a:t>塞切诺夫 俄罗斯自然科学家、生理学家、教育家和教育家。通讯员，圣彼得堡科学院荣誉院士。俄罗斯第一所生理科学学校的创始人。</a:t>
            </a:r>
            <a:endParaRPr lang="zh-Hans" dirty="0">
              <a:effectLst/>
              <a:ea typeface="Segoe UI Web (West European)"/>
            </a:endParaRPr>
          </a:p>
        </p:txBody>
      </p:sp>
    </p:spTree>
    <p:extLst>
      <p:ext uri="{BB962C8B-B14F-4D97-AF65-F5344CB8AC3E}">
        <p14:creationId xmlns:p14="http://schemas.microsoft.com/office/powerpoint/2010/main" val="322838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мещающее содержимое 2"/>
          <p:cNvSpPr>
            <a:spLocks noGrp="1" noEditPoints="1"/>
          </p:cNvSpPr>
          <p:nvPr>
            <p:ph idx="4294967295"/>
          </p:nvPr>
        </p:nvSpPr>
        <p:spPr>
          <a:xfrm>
            <a:off x="609600" y="393700"/>
            <a:ext cx="10972800" cy="4953000"/>
          </a:xfrm>
          <a:prstGeom prst="rect">
            <a:avLst/>
          </a:prstGeom>
        </p:spPr>
        <p:txBody>
          <a:bodyPr anchor="t"/>
          <a:lstStyle>
            <a:lvl1pPr marL="0" indent="0"/>
          </a:lstStyle>
          <a:p>
            <a:pPr algn="just">
              <a:buNone/>
            </a:pPr>
            <a:r>
              <a:rPr lang="ru-RU" altLang="en-US" sz="2800" dirty="0"/>
              <a:t>	</a:t>
            </a:r>
            <a:r>
              <a:rPr lang="en-US" altLang="en-US" sz="2400" dirty="0"/>
              <a:t>Naturally, the importance of each of these categories in different sports is very specific, which should affect the choice of objects for testing and the methods of their training.
	At the heart of the system of improvement of each of the three main sensory qualities is </a:t>
            </a:r>
            <a:r>
              <a:rPr lang="en-US" altLang="en-US" sz="2400" b="1" dirty="0"/>
              <a:t>a single multi-stage sensory technique</a:t>
            </a:r>
            <a:r>
              <a:rPr lang="en-US" altLang="en-US" sz="2400" dirty="0"/>
              <a:t>, which is developed on the basis of ideas proposed by S.G. </a:t>
            </a:r>
            <a:r>
              <a:rPr lang="en-US" altLang="en-US" sz="2400" dirty="0" err="1"/>
              <a:t>Gellerstein</a:t>
            </a:r>
            <a:r>
              <a:rPr lang="en-US" altLang="en-US" sz="2400" dirty="0"/>
              <a:t> for one private case, but adapted and tested in the course of sports training in the full list of categories considered. At the same time, </a:t>
            </a:r>
            <a:r>
              <a:rPr lang="en-US" altLang="en-US" sz="2400" u="sng" dirty="0"/>
              <a:t>the main emphasis is on the development of the athlete's ability to distinguish between the temporal, spatial and forceful physical categories of movements</a:t>
            </a:r>
            <a:r>
              <a:rPr lang="en-US" altLang="en-US" sz="2400" dirty="0"/>
              <a:t>.</a:t>
            </a:r>
            <a:r>
              <a:rPr lang="en-US" altLang="en-US" sz="2800" dirty="0"/>
              <a:t>
</a:t>
            </a:r>
            <a:endParaRPr lang="ru-RU" altLang="en-US" sz="2800" dirty="0"/>
          </a:p>
        </p:txBody>
      </p:sp>
      <p:sp>
        <p:nvSpPr>
          <p:cNvPr id="2" name="Прямоугольник 1">
            <a:extLst>
              <a:ext uri="{FF2B5EF4-FFF2-40B4-BE49-F238E27FC236}">
                <a16:creationId xmlns:a16="http://schemas.microsoft.com/office/drawing/2014/main" id="{6A499F94-67DC-4C1D-BA15-6207EB7CDB21}"/>
              </a:ext>
            </a:extLst>
          </p:cNvPr>
          <p:cNvSpPr/>
          <p:nvPr/>
        </p:nvSpPr>
        <p:spPr>
          <a:xfrm>
            <a:off x="839416" y="4432975"/>
            <a:ext cx="10742984" cy="1938992"/>
          </a:xfrm>
          <a:prstGeom prst="rect">
            <a:avLst/>
          </a:prstGeom>
        </p:spPr>
        <p:txBody>
          <a:bodyPr wrap="square">
            <a:spAutoFit/>
          </a:bodyPr>
          <a:lstStyle/>
          <a:p>
            <a:r>
              <a:rPr lang="zh-Hans" altLang="en-US" sz="2400" dirty="0">
                <a:ea typeface="Segoe UI Web (West European)"/>
              </a:rPr>
              <a:t>当然，这些类别在不同运动中的重要性是非常具体的，这应该反映在测试对象的选择和训练方法上。 这三种基本感觉运动品质的改进系统基于一种单一的多阶段传感器技术，该技术是根据 </a:t>
            </a:r>
            <a:r>
              <a:rPr lang="en-US" altLang="zh-Hans" sz="2400" dirty="0">
                <a:ea typeface="Segoe UI Web (West European)"/>
              </a:rPr>
              <a:t>S.G. G.G.7 </a:t>
            </a:r>
            <a:r>
              <a:rPr lang="zh-Hans" altLang="en-US" sz="2400" dirty="0">
                <a:ea typeface="Segoe UI Web (West European)"/>
              </a:rPr>
              <a:t>为一个私人场合提出的理念开发的，但在运动训练过程中根据所考虑的类别进行调整和测试。重点是培养运动员区分运动的时间、空间和力量物理类别的能力。</a:t>
            </a:r>
            <a:endParaRPr lang="ru-BY" sz="2400"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3"/>
          <p:cNvSpPr>
            <a:spLocks noGrp="1" noEditPoints="1"/>
          </p:cNvSpPr>
          <p:nvPr>
            <p:ph type="title" idx="4294967295"/>
          </p:nvPr>
        </p:nvSpPr>
        <p:spPr>
          <a:xfrm>
            <a:off x="407368" y="1117056"/>
            <a:ext cx="10972800" cy="582613"/>
          </a:xfrm>
          <a:prstGeom prst="rect">
            <a:avLst/>
          </a:prstGeom>
        </p:spPr>
        <p:txBody>
          <a:bodyPr anchor="ctr"/>
          <a:lstStyle/>
          <a:p>
            <a:pPr algn="ctr"/>
            <a:r>
              <a:rPr lang="en-US" altLang="en-US" dirty="0">
                <a:solidFill>
                  <a:schemeClr val="accent1"/>
                </a:solidFill>
              </a:rPr>
              <a:t>Salomon GELLERSTEIN</a:t>
            </a:r>
            <a:br>
              <a:rPr lang="ru-RU" altLang="en-US" dirty="0">
                <a:solidFill>
                  <a:schemeClr val="accent1"/>
                </a:solidFill>
              </a:rPr>
            </a:br>
            <a:r>
              <a:rPr lang="ru-RU" dirty="0">
                <a:solidFill>
                  <a:srgbClr val="333333"/>
                </a:solidFill>
              </a:rPr>
              <a:t>1896 - 1967 г. (70 </a:t>
            </a:r>
            <a:r>
              <a:rPr lang="en-US" dirty="0">
                <a:solidFill>
                  <a:srgbClr val="333333"/>
                </a:solidFill>
              </a:rPr>
              <a:t>years</a:t>
            </a:r>
            <a:r>
              <a:rPr lang="ru-RU" dirty="0">
                <a:solidFill>
                  <a:srgbClr val="333333"/>
                </a:solidFill>
              </a:rPr>
              <a:t>)</a:t>
            </a:r>
            <a:br>
              <a:rPr lang="ru-RU" dirty="0">
                <a:solidFill>
                  <a:srgbClr val="333333"/>
                </a:solidFill>
              </a:rPr>
            </a:br>
            <a:r>
              <a:rPr lang="en-US" altLang="en-US" dirty="0">
                <a:solidFill>
                  <a:schemeClr val="accent1"/>
                </a:solidFill>
              </a:rPr>
              <a:t>
</a:t>
            </a:r>
            <a:endParaRPr lang="ru-RU" altLang="en-US" dirty="0">
              <a:solidFill>
                <a:schemeClr val="accent1"/>
              </a:solidFill>
            </a:endParaRPr>
          </a:p>
        </p:txBody>
      </p:sp>
      <p:pic>
        <p:nvPicPr>
          <p:cNvPr id="31746" name="Замещающее содержимое 6" descr="img001"/>
          <p:cNvPicPr>
            <a:picLocks noGrp="1" noChangeAspect="1"/>
          </p:cNvPicPr>
          <p:nvPr>
            <p:ph sz="half" idx="4294967295"/>
          </p:nvPr>
        </p:nvPicPr>
        <p:blipFill>
          <a:blip r:embed="rId3"/>
          <a:srcRect/>
          <a:stretch>
            <a:fillRect/>
          </a:stretch>
        </p:blipFill>
        <p:spPr>
          <a:xfrm>
            <a:off x="407368" y="1608237"/>
            <a:ext cx="2540918" cy="3477270"/>
          </a:xfrm>
          <a:prstGeom prst="rect">
            <a:avLst/>
          </a:prstGeom>
        </p:spPr>
      </p:pic>
      <p:pic>
        <p:nvPicPr>
          <p:cNvPr id="31747" name="Замещающее содержимое 7" descr="gellershteyn_solomon"/>
          <p:cNvPicPr>
            <a:picLocks noGrp="1" noChangeAspect="1"/>
          </p:cNvPicPr>
          <p:nvPr>
            <p:ph sz="half" idx="4294967295"/>
          </p:nvPr>
        </p:nvPicPr>
        <p:blipFill>
          <a:blip r:embed="rId4"/>
          <a:srcRect/>
          <a:stretch>
            <a:fillRect/>
          </a:stretch>
        </p:blipFill>
        <p:spPr>
          <a:xfrm>
            <a:off x="8616280" y="1516804"/>
            <a:ext cx="2658283" cy="3477271"/>
          </a:xfrm>
          <a:prstGeom prst="rect">
            <a:avLst/>
          </a:prstGeom>
        </p:spPr>
      </p:pic>
      <p:sp>
        <p:nvSpPr>
          <p:cNvPr id="2" name="Прямоугольник 1">
            <a:extLst>
              <a:ext uri="{FF2B5EF4-FFF2-40B4-BE49-F238E27FC236}">
                <a16:creationId xmlns:a16="http://schemas.microsoft.com/office/drawing/2014/main" id="{6C022C57-F5D9-4563-8F85-A04DD5501DE5}"/>
              </a:ext>
            </a:extLst>
          </p:cNvPr>
          <p:cNvSpPr/>
          <p:nvPr/>
        </p:nvSpPr>
        <p:spPr>
          <a:xfrm>
            <a:off x="3359696" y="1484784"/>
            <a:ext cx="4896544" cy="4801314"/>
          </a:xfrm>
          <a:prstGeom prst="rect">
            <a:avLst/>
          </a:prstGeom>
        </p:spPr>
        <p:txBody>
          <a:bodyPr wrap="square">
            <a:spAutoFit/>
          </a:bodyPr>
          <a:lstStyle/>
          <a:p>
            <a:r>
              <a:rPr lang="en" sz="2400" dirty="0"/>
              <a:t>Soviet scientist, doctor of biological sciences, professor, one of the founders of Soviet psychology and psychophysiology of labor, aviation psychology, participant of the psychotechnical movement.</a:t>
            </a:r>
          </a:p>
          <a:p>
            <a:endParaRPr lang="ru-RU" altLang="zh-CN" sz="2400" dirty="0">
              <a:solidFill>
                <a:srgbClr val="333333"/>
              </a:solidFill>
            </a:endParaRPr>
          </a:p>
          <a:p>
            <a:r>
              <a:rPr lang="zh-CN" altLang="en-US" sz="2400" dirty="0">
                <a:solidFill>
                  <a:srgbClr val="333333"/>
                </a:solidFill>
              </a:rPr>
              <a:t>苏联科学家、生物科学博士、教授、苏联劳动心理学和心理生理学、航空心理学的创始人之一、心理技术运动的参与者。</a:t>
            </a:r>
            <a:r>
              <a:rPr lang="zh-CN" altLang="en-US" dirty="0">
                <a:solidFill>
                  <a:srgbClr val="333333"/>
                </a:solidFill>
              </a:rPr>
              <a:t>
</a:t>
            </a:r>
            <a:endParaRPr lang="ru-RU" dirty="0">
              <a:solidFill>
                <a:srgbClr val="333333"/>
              </a:solidFill>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мещающее содержимое 2"/>
          <p:cNvSpPr>
            <a:spLocks noGrp="1" noEditPoints="1"/>
          </p:cNvSpPr>
          <p:nvPr>
            <p:ph idx="4294967295"/>
          </p:nvPr>
        </p:nvSpPr>
        <p:spPr>
          <a:xfrm>
            <a:off x="609600" y="454025"/>
            <a:ext cx="10972800" cy="4953000"/>
          </a:xfrm>
          <a:prstGeom prst="rect">
            <a:avLst/>
          </a:prstGeom>
        </p:spPr>
        <p:txBody>
          <a:bodyPr anchor="t"/>
          <a:lstStyle>
            <a:lvl1pPr marL="0" indent="0"/>
          </a:lstStyle>
          <a:p>
            <a:pPr algn="just">
              <a:buNone/>
            </a:pPr>
            <a:r>
              <a:rPr lang="ru-RU" altLang="en-US" dirty="0"/>
              <a:t>	</a:t>
            </a:r>
            <a:r>
              <a:rPr lang="en-US" altLang="en-US" b="1" dirty="0"/>
              <a:t>The main tasks </a:t>
            </a:r>
            <a:r>
              <a:rPr lang="en-US" altLang="en-US" dirty="0"/>
              <a:t>in improving </a:t>
            </a:r>
            <a:r>
              <a:rPr lang="en-US" altLang="en-US" i="1" dirty="0"/>
              <a:t>distinctive sensitivity</a:t>
            </a:r>
            <a:r>
              <a:rPr lang="ru-RU" altLang="en-US" i="1" dirty="0"/>
              <a:t> </a:t>
            </a:r>
            <a:r>
              <a:rPr lang="en-US" altLang="en-US" dirty="0"/>
              <a:t>over time are </a:t>
            </a:r>
            <a:r>
              <a:rPr lang="en-US" altLang="en-US" u="sng" dirty="0"/>
              <a:t>to learn to react more accurately</a:t>
            </a:r>
            <a:r>
              <a:rPr lang="en-US" altLang="en-US" dirty="0"/>
              <a:t>, rather than faster, </a:t>
            </a:r>
            <a:r>
              <a:rPr lang="en-US" altLang="en-US" u="sng" dirty="0"/>
              <a:t>to evaluate the micro-intervals of time </a:t>
            </a:r>
            <a:r>
              <a:rPr lang="en-US" altLang="en-US" dirty="0"/>
              <a:t>specific to the chosen sport, </a:t>
            </a:r>
            <a:r>
              <a:rPr lang="en-US" altLang="en-US" u="sng" dirty="0"/>
              <a:t>to be able to delay the motor impulse </a:t>
            </a:r>
            <a:r>
              <a:rPr lang="en-US" altLang="en-US" dirty="0"/>
              <a:t>at a differentiated, precisely specified time, </a:t>
            </a:r>
            <a:r>
              <a:rPr lang="en-US" altLang="en-US" u="sng" dirty="0"/>
              <a:t>to increase the ability to control the speed</a:t>
            </a:r>
            <a:r>
              <a:rPr lang="en-US" altLang="en-US" dirty="0"/>
              <a:t> of a simple motor reaction. Time intervals included in the training process are selected in several ranges, based on the specifics of the sport</a:t>
            </a:r>
            <a:r>
              <a:rPr lang="ru-RU" altLang="en-US" dirty="0"/>
              <a:t>.</a:t>
            </a:r>
          </a:p>
        </p:txBody>
      </p:sp>
      <p:sp>
        <p:nvSpPr>
          <p:cNvPr id="2" name="Прямоугольник 1">
            <a:extLst>
              <a:ext uri="{FF2B5EF4-FFF2-40B4-BE49-F238E27FC236}">
                <a16:creationId xmlns:a16="http://schemas.microsoft.com/office/drawing/2014/main" id="{4ADA37AA-B836-4B4E-B01F-9D7E67A66733}"/>
              </a:ext>
            </a:extLst>
          </p:cNvPr>
          <p:cNvSpPr/>
          <p:nvPr/>
        </p:nvSpPr>
        <p:spPr>
          <a:xfrm>
            <a:off x="695400" y="4668361"/>
            <a:ext cx="10729192" cy="1569660"/>
          </a:xfrm>
          <a:prstGeom prst="rect">
            <a:avLst/>
          </a:prstGeom>
        </p:spPr>
        <p:txBody>
          <a:bodyPr wrap="square">
            <a:spAutoFit/>
          </a:bodyPr>
          <a:lstStyle/>
          <a:p>
            <a:r>
              <a:rPr lang="zh-Hans" altLang="en-US" sz="2400" dirty="0">
                <a:ea typeface="Segoe UI Web (West European)"/>
              </a:rPr>
              <a:t>提高时间敏感性的主要挑战是学习如何更准确地而不是更快地做出反应，评估特定于所选择运动的时间微小接口，能够将运动冲动延迟到差异化、精确设定的时间，提高控制简单运动反应速度的能力。训练过程中包括的时间间隔根据运动的具体情况在多个范围内选择。</a:t>
            </a:r>
            <a:endParaRPr lang="zh-Hans" sz="2400" dirty="0">
              <a:effectLst/>
              <a:ea typeface="Segoe UI Web (West European)"/>
            </a:endParaRPr>
          </a:p>
        </p:txBody>
      </p:sp>
    </p:spTree>
  </p:cSld>
  <p:clrMapOvr>
    <a:masterClrMapping/>
  </p:clrMapOvr>
  <p:transition advTm="3000">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мещающее содержимое 2"/>
          <p:cNvSpPr>
            <a:spLocks noGrp="1" noEditPoints="1"/>
          </p:cNvSpPr>
          <p:nvPr>
            <p:ph idx="4294967295"/>
          </p:nvPr>
        </p:nvSpPr>
        <p:spPr>
          <a:xfrm>
            <a:off x="609600" y="193675"/>
            <a:ext cx="10972800" cy="4953000"/>
          </a:xfrm>
          <a:prstGeom prst="rect">
            <a:avLst/>
          </a:prstGeom>
        </p:spPr>
        <p:txBody>
          <a:bodyPr anchor="t"/>
          <a:lstStyle>
            <a:lvl1pPr marL="0" indent="0"/>
          </a:lstStyle>
          <a:p>
            <a:pPr algn="just">
              <a:buNone/>
            </a:pPr>
            <a:r>
              <a:rPr lang="en-US" altLang="en-US" sz="2400" b="1" dirty="0"/>
              <a:t>Spatial sensitivity </a:t>
            </a:r>
            <a:r>
              <a:rPr lang="en-US" altLang="en-US" sz="2400" dirty="0"/>
              <a:t>is a prerequisite for mastering the perfect sports equipment. In special movements of the athlete it </a:t>
            </a:r>
            <a:r>
              <a:rPr lang="en-US" altLang="en-US" sz="2400" u="sng" dirty="0"/>
              <a:t>improves as special training and qualifications grow. </a:t>
            </a:r>
            <a:r>
              <a:rPr lang="en-US" altLang="en-US" sz="2400" dirty="0"/>
              <a:t>The pre-eminent development of distinguishing sensitivity on individual variable movements is specific and is associated with a specific sports specialization. The development of subtle muscle sensations is based not only on the improvement of the motor analyzer, but also closely interacts with the speech signaling system; conscious speech control during memorization and differentiation of different amplitude movements contributes to the transformation of these psychomotor movements into a skill with a high ability to distinguish and realize changes in the characteristics of movement.</a:t>
            </a:r>
            <a:endParaRPr lang="ru-RU" altLang="en-US" sz="2400" dirty="0"/>
          </a:p>
          <a:p>
            <a:pPr algn="just">
              <a:buNone/>
            </a:pPr>
            <a:r>
              <a:rPr lang="en-US" altLang="en-US" sz="2800" dirty="0"/>
              <a:t>
</a:t>
            </a:r>
            <a:r>
              <a:rPr lang="zh-Hans" altLang="en-US" sz="2400" dirty="0"/>
              <a:t>空间灵敏度是掌握完善运动技术的必要条件。在运动员的特殊动作中，随着特殊训练和资格的提高，它得到改善。不同运动变量的区分灵敏度的主要发展是具体的，与特定的体育专业化有关。瘦肌肉感觉的发展不仅基于运动分析仪的改进，而且基于与语音信号系统的密切相互作用</a:t>
            </a:r>
            <a:r>
              <a:rPr lang="en-US" altLang="zh-Hans" sz="2400" dirty="0"/>
              <a:t>;</a:t>
            </a:r>
            <a:r>
              <a:rPr lang="zh-Hans" altLang="en-US" sz="2400" dirty="0"/>
              <a:t>在学习和区分不同运动的振幅时，有意识的流体控制有助于将这些心理运动转化为高技能</a:t>
            </a:r>
          </a:p>
          <a:p>
            <a:pPr algn="just">
              <a:buNone/>
            </a:pPr>
            <a:endParaRPr lang="ru-RU" altLang="en-US" sz="2800" dirty="0"/>
          </a:p>
        </p:txBody>
      </p:sp>
    </p:spTree>
  </p:cSld>
  <p:clrMapOvr>
    <a:masterClrMapping/>
  </p:clrMapOvr>
  <p:transition advTm="3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мещающее содержимое 2"/>
          <p:cNvSpPr>
            <a:spLocks noGrp="1" noEditPoints="1"/>
          </p:cNvSpPr>
          <p:nvPr>
            <p:ph idx="4294967295"/>
          </p:nvPr>
        </p:nvSpPr>
        <p:spPr>
          <a:xfrm>
            <a:off x="398463" y="177800"/>
            <a:ext cx="10972800" cy="4953000"/>
          </a:xfrm>
          <a:prstGeom prst="rect">
            <a:avLst/>
          </a:prstGeom>
        </p:spPr>
        <p:txBody>
          <a:bodyPr anchor="t"/>
          <a:lstStyle>
            <a:lvl1pPr marL="0" indent="0"/>
          </a:lstStyle>
          <a:p>
            <a:pPr algn="just">
              <a:buNone/>
            </a:pPr>
            <a:r>
              <a:rPr lang="ru-RU" altLang="en-US" sz="2400" dirty="0"/>
              <a:t>	</a:t>
            </a:r>
            <a:r>
              <a:rPr lang="en-US" altLang="en-US" sz="2000" b="1" dirty="0"/>
              <a:t>The different sensitivity of the force </a:t>
            </a:r>
            <a:r>
              <a:rPr lang="en-US" altLang="en-US" sz="2000" dirty="0"/>
              <a:t>consists in </a:t>
            </a:r>
            <a:r>
              <a:rPr lang="en-US" altLang="en-US" sz="2000" u="sng" dirty="0">
                <a:highlight>
                  <a:srgbClr val="FFFF00"/>
                </a:highlight>
              </a:rPr>
              <a:t>the ability </a:t>
            </a:r>
            <a:r>
              <a:rPr lang="en-US" altLang="en-US" sz="2000" dirty="0">
                <a:highlight>
                  <a:srgbClr val="FFFF00"/>
                </a:highlight>
              </a:rPr>
              <a:t>to properly </a:t>
            </a:r>
            <a:r>
              <a:rPr lang="en-US" altLang="en-US" sz="2000" u="sng" dirty="0">
                <a:highlight>
                  <a:srgbClr val="FFFF00"/>
                </a:highlight>
              </a:rPr>
              <a:t>distribute the efforts in time and space</a:t>
            </a:r>
            <a:r>
              <a:rPr lang="en-US" altLang="en-US" sz="2000" dirty="0"/>
              <a:t>, which is one of the main conditions of the manifestation (showing)  of the high technical and tactical skill of the athlete, and the subtle differentiation of </a:t>
            </a:r>
            <a:r>
              <a:rPr lang="en-US" altLang="en-US" sz="2000" u="sng" dirty="0"/>
              <a:t>muscle efforts in the size, place and time</a:t>
            </a:r>
            <a:r>
              <a:rPr lang="en-US" altLang="en-US" sz="2000" dirty="0"/>
              <a:t> of their manifestation largely </a:t>
            </a:r>
            <a:r>
              <a:rPr lang="en-US" altLang="en-US" sz="2000" u="sng" dirty="0"/>
              <a:t>determines his class</a:t>
            </a:r>
            <a:r>
              <a:rPr lang="en-US" altLang="en-US" sz="2000" dirty="0"/>
              <a:t>:
	- the quality and accuracy of differentiation of efforts is improved in targeted training much faster than the accuracy of the perception of time and space;
	- there is no direct correlation between absolute strength and precision of muscle stresses, different size of muscle tensions differentially different;
	- the development of power sensitivity in athletes of different sports types and roles is specific;
	- the level of development of power sensitivity largely depends on the structure of self-control of the athlete elements of the technique.</a:t>
            </a:r>
            <a:r>
              <a:rPr lang="en-US" altLang="en-US" sz="2400" dirty="0"/>
              <a:t>
</a:t>
            </a:r>
            <a:r>
              <a:rPr lang="zh-Hans" altLang="en-US" sz="2000" dirty="0"/>
              <a:t>力量的显著敏感性在于能够在时间和空间中正确分配力，这是运动员高技战术技能的基本条件之一，肌肉力在大小、位置和时间上的细微差异在很大程度上决定了他的等级： </a:t>
            </a:r>
            <a:r>
              <a:rPr lang="en-US" altLang="zh-Hans" sz="2000" dirty="0"/>
              <a:t>- </a:t>
            </a:r>
            <a:r>
              <a:rPr lang="zh-Hans" altLang="en-US" sz="2000" dirty="0"/>
              <a:t>通过有针对性的训练，努力区分的质量和准确性大大快于对时间和空间的感知精度</a:t>
            </a:r>
            <a:r>
              <a:rPr lang="en-US" altLang="zh-Hans" sz="2000" dirty="0"/>
              <a:t>; - </a:t>
            </a:r>
            <a:r>
              <a:rPr lang="zh-Hans" altLang="en-US" sz="2000" dirty="0"/>
              <a:t>绝对力量和肌肉紧张的准确性之间没有直接的依赖性，不同的肌肉张力因人不同而不同而不同</a:t>
            </a:r>
            <a:r>
              <a:rPr lang="en-US" altLang="zh-Hans" sz="2000" dirty="0"/>
              <a:t>; - </a:t>
            </a:r>
            <a:r>
              <a:rPr lang="zh-Hans" altLang="en-US" sz="2000" dirty="0"/>
              <a:t>发展不同运动类型和运动员的力量敏感性是具体的</a:t>
            </a:r>
            <a:r>
              <a:rPr lang="en-US" altLang="zh-Hans" sz="2000" dirty="0"/>
              <a:t>; - </a:t>
            </a:r>
            <a:r>
              <a:rPr lang="zh-Hans" altLang="en-US" sz="2000" dirty="0"/>
              <a:t>力量敏感性的发展水平在很大程度上取决于运动员对技术元素的自我控制结构。</a:t>
            </a:r>
          </a:p>
          <a:p>
            <a:pPr algn="just">
              <a:buNone/>
            </a:pPr>
            <a:endParaRPr lang="ru-RU" altLang="en-US" sz="2400" dirty="0"/>
          </a:p>
        </p:txBody>
      </p:sp>
    </p:spTree>
  </p:cSld>
  <p:clrMapOvr>
    <a:masterClrMapping/>
  </p:clrMapOvr>
  <p:transition advTm="3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мещающее содержимое 2"/>
          <p:cNvSpPr>
            <a:spLocks noGrp="1" noEditPoints="1"/>
          </p:cNvSpPr>
          <p:nvPr>
            <p:ph idx="4294967295"/>
          </p:nvPr>
        </p:nvSpPr>
        <p:spPr>
          <a:xfrm>
            <a:off x="412750" y="209550"/>
            <a:ext cx="10972800" cy="4953000"/>
          </a:xfrm>
          <a:prstGeom prst="rect">
            <a:avLst/>
          </a:prstGeom>
        </p:spPr>
        <p:txBody>
          <a:bodyPr anchor="t"/>
          <a:lstStyle>
            <a:lvl1pPr marL="0" indent="0"/>
          </a:lstStyle>
          <a:p>
            <a:pPr algn="just">
              <a:buNone/>
            </a:pPr>
            <a:r>
              <a:rPr lang="ru-RU" altLang="en-US" dirty="0"/>
              <a:t>	</a:t>
            </a:r>
            <a:r>
              <a:rPr lang="en-US" altLang="en-US" sz="2400" b="1" dirty="0"/>
              <a:t>The experimental technique for each setting consists of stages</a:t>
            </a:r>
            <a:r>
              <a:rPr lang="en-US" altLang="en-US" sz="2400" dirty="0"/>
              <a:t>:
	</a:t>
            </a:r>
            <a:r>
              <a:rPr lang="en-US" altLang="en-US" sz="2400" i="1" dirty="0"/>
              <a:t>The first stage </a:t>
            </a:r>
            <a:r>
              <a:rPr lang="en-US" altLang="en-US" sz="2400" dirty="0"/>
              <a:t>is an </a:t>
            </a:r>
            <a:r>
              <a:rPr lang="en-US" altLang="en-US" sz="2400" b="1" dirty="0"/>
              <a:t>introductory</a:t>
            </a:r>
            <a:r>
              <a:rPr lang="en-US" altLang="en-US" sz="2400" dirty="0"/>
              <a:t>, 2-3 days to obtain average data on athletes, familiarization with the equipment and measurement techniques, psychological adaptation to the process (motivation, fatigue, attention).
	</a:t>
            </a:r>
            <a:r>
              <a:rPr lang="en-US" altLang="en-US" sz="2400" i="1" dirty="0"/>
              <a:t>The second stage </a:t>
            </a:r>
            <a:r>
              <a:rPr lang="en-US" altLang="en-US" sz="2400" dirty="0"/>
              <a:t>- </a:t>
            </a:r>
            <a:r>
              <a:rPr lang="en-US" altLang="en-US" sz="2400" u="sng" dirty="0"/>
              <a:t>the development of the ability to perform the initial task as accurately as possible, receiving information from the coach </a:t>
            </a:r>
            <a:r>
              <a:rPr lang="en-US" altLang="en-US" sz="2400" dirty="0"/>
              <a:t>about its actual performance. At this stage, </a:t>
            </a:r>
            <a:r>
              <a:rPr lang="en-US" altLang="en-US" sz="2400" u="sng" dirty="0"/>
              <a:t>the goal is </a:t>
            </a:r>
            <a:r>
              <a:rPr lang="en-US" altLang="en-US" sz="2400" dirty="0"/>
              <a:t>to establish a link between the given value and the motor response.</a:t>
            </a:r>
            <a:r>
              <a:rPr lang="en-US" altLang="en-US" dirty="0"/>
              <a:t>
</a:t>
            </a:r>
            <a:r>
              <a:rPr lang="ru-RU" altLang="en-US" dirty="0"/>
              <a:t>	</a:t>
            </a:r>
            <a:r>
              <a:rPr lang="zh-Hans" altLang="en-US" sz="2800" dirty="0"/>
              <a:t>每个参数的实验方法包括以下步骤： 第一阶段是评估，</a:t>
            </a:r>
            <a:r>
              <a:rPr lang="en-US" altLang="zh-Hans" sz="2800" dirty="0"/>
              <a:t>2-3</a:t>
            </a:r>
            <a:r>
              <a:rPr lang="zh-Hans" altLang="en-US" sz="2800" dirty="0"/>
              <a:t>天，以获得运动员的平均数据，熟悉测量设备和技术，心理适应过程（动机，疲劳，注意力）。 第二阶段是发展尽可能准确地执行初始任务的能力，从培训师那里获得有关实际执行任务的信息。此时的任务是在给定值和电机响应之间建立关系。 </a:t>
            </a:r>
          </a:p>
          <a:p>
            <a:pPr algn="just">
              <a:buNone/>
            </a:pPr>
            <a:endParaRPr lang="ru-RU" altLang="en-US" dirty="0"/>
          </a:p>
        </p:txBody>
      </p:sp>
    </p:spTree>
  </p:cSld>
  <p:clrMapOvr>
    <a:masterClrMapping/>
  </p:clrMapOvr>
  <p:transition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Заголовок 1"/>
          <p:cNvSpPr>
            <a:spLocks noGrp="1" noEditPoints="1"/>
          </p:cNvSpPr>
          <p:nvPr>
            <p:ph type="title" idx="4294967295"/>
          </p:nvPr>
        </p:nvSpPr>
        <p:spPr>
          <a:xfrm>
            <a:off x="335360" y="5746967"/>
            <a:ext cx="10616232" cy="806450"/>
          </a:xfrm>
          <a:prstGeom prst="rect">
            <a:avLst/>
          </a:prstGeom>
        </p:spPr>
        <p:txBody>
          <a:bodyPr anchor="ctr"/>
          <a:lstStyle/>
          <a:p>
            <a:pPr algn="ctr"/>
            <a:r>
              <a:rPr lang="en-US" altLang="en-US" sz="2400" dirty="0"/>
              <a:t>Picture 1 - Success (implementation of motor competitive tasks)
</a:t>
            </a:r>
            <a:endParaRPr lang="ru-RU" altLang="en-US" sz="2400" dirty="0"/>
          </a:p>
        </p:txBody>
      </p:sp>
      <p:grpSp>
        <p:nvGrpSpPr>
          <p:cNvPr id="10242" name="Группа 21"/>
          <p:cNvGrpSpPr>
            <a:grpSpLocks/>
          </p:cNvGrpSpPr>
          <p:nvPr/>
        </p:nvGrpSpPr>
        <p:grpSpPr>
          <a:xfrm>
            <a:off x="644525" y="914400"/>
            <a:ext cx="10893425" cy="3911600"/>
            <a:chOff x="2041" y="2735"/>
            <a:chExt cx="15757" cy="5645"/>
          </a:xfrm>
        </p:grpSpPr>
        <p:sp>
          <p:nvSpPr>
            <p:cNvPr id="10243" name="Прямоугольник 3"/>
            <p:cNvSpPr>
              <a:spLocks/>
            </p:cNvSpPr>
            <p:nvPr/>
          </p:nvSpPr>
          <p:spPr>
            <a:xfrm>
              <a:off x="2041" y="2735"/>
              <a:ext cx="4460" cy="2441"/>
            </a:xfrm>
            <a:prstGeom prst="rect">
              <a:avLst/>
            </a:prstGeom>
            <a:gradFill rotWithShape="1">
              <a:gsLst>
                <a:gs pos="0">
                  <a:srgbClr val="5397EC"/>
                </a:gs>
                <a:gs pos="50000">
                  <a:srgbClr val="248AF0"/>
                </a:gs>
                <a:gs pos="100000">
                  <a:srgbClr val="147AE0"/>
                </a:gs>
              </a:gsLst>
              <a:lin ang="5400000" scaled="0"/>
            </a:gradFill>
            <a:ln>
              <a:noFill/>
            </a:ln>
          </p:spPr>
          <p:txBody>
            <a:bodyPr wrap="none" lIns="91440" tIns="45720" rIns="91440" bIns="45720" anchor="ctr"/>
            <a:lstStyle>
              <a:lvl1pPr marL="0" indent="0"/>
            </a:lstStyle>
            <a:p>
              <a:pPr algn="ctr"/>
              <a:r>
                <a:rPr lang="en-US" altLang="zh-CN" sz="3200" b="1" dirty="0"/>
                <a:t>success</a:t>
              </a:r>
              <a:r>
                <a:rPr lang="en-US" altLang="zh-CN" dirty="0"/>
                <a:t>
</a:t>
              </a:r>
              <a:endParaRPr lang="ru-RU" altLang="zh-CN" baseline="0" dirty="0"/>
            </a:p>
          </p:txBody>
        </p:sp>
        <p:sp>
          <p:nvSpPr>
            <p:cNvPr id="10244" name="Прямоугольник 4"/>
            <p:cNvSpPr>
              <a:spLocks/>
            </p:cNvSpPr>
            <p:nvPr/>
          </p:nvSpPr>
          <p:spPr>
            <a:xfrm>
              <a:off x="2041" y="5939"/>
              <a:ext cx="4460" cy="2441"/>
            </a:xfrm>
            <a:prstGeom prst="rect">
              <a:avLst/>
            </a:prstGeom>
            <a:gradFill rotWithShape="0">
              <a:gsLst>
                <a:gs pos="0">
                  <a:schemeClr val="accent1"/>
                </a:gs>
                <a:gs pos="100000">
                  <a:schemeClr val="accent2"/>
                </a:gs>
              </a:gsLst>
              <a:lin ang="5400000" scaled="1"/>
            </a:gradFill>
            <a:ln>
              <a:solidFill>
                <a:schemeClr val="accent1"/>
              </a:solidFill>
              <a:round/>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0245" name="Прямоугольник 5"/>
            <p:cNvSpPr>
              <a:spLocks/>
            </p:cNvSpPr>
            <p:nvPr/>
          </p:nvSpPr>
          <p:spPr>
            <a:xfrm>
              <a:off x="7686" y="2735"/>
              <a:ext cx="4460" cy="2441"/>
            </a:xfrm>
            <a:prstGeom prst="rect">
              <a:avLst/>
            </a:prstGeom>
            <a:gradFill rotWithShape="0">
              <a:gsLst>
                <a:gs pos="0">
                  <a:schemeClr val="accent1"/>
                </a:gs>
                <a:gs pos="100000">
                  <a:schemeClr val="accent2"/>
                </a:gs>
              </a:gsLst>
              <a:lin ang="5400000" scaled="1"/>
            </a:gradFill>
            <a:ln>
              <a:solidFill>
                <a:schemeClr val="accent1"/>
              </a:solidFill>
              <a:round/>
            </a:ln>
          </p:spPr>
          <p:txBody>
            <a:bodyPr wrap="none" lIns="91440" tIns="45720" rIns="91440" bIns="45720" anchor="ctr"/>
            <a:lstStyle>
              <a:lvl1pPr marL="0" indent="0"/>
            </a:lstStyle>
            <a:p>
              <a:pPr fontAlgn="base">
                <a:lnSpc>
                  <a:spcPct val="100000"/>
                </a:lnSpc>
                <a:spcBef>
                  <a:spcPct val="0"/>
                </a:spcBef>
                <a:spcAft>
                  <a:spcPct val="0"/>
                </a:spcAft>
                <a:buNone/>
              </a:pPr>
              <a:endParaRPr lang="ru-RU" altLang="zh-CN" baseline="0"/>
            </a:p>
          </p:txBody>
        </p:sp>
        <p:sp>
          <p:nvSpPr>
            <p:cNvPr id="10246" name="Прямоугольник 6"/>
            <p:cNvSpPr>
              <a:spLocks/>
            </p:cNvSpPr>
            <p:nvPr/>
          </p:nvSpPr>
          <p:spPr>
            <a:xfrm>
              <a:off x="13226" y="2735"/>
              <a:ext cx="4460" cy="2441"/>
            </a:xfrm>
            <a:prstGeom prst="rect">
              <a:avLst/>
            </a:prstGeom>
            <a:gradFill rotWithShape="0">
              <a:gsLst>
                <a:gs pos="0">
                  <a:schemeClr val="accent1"/>
                </a:gs>
                <a:gs pos="100000">
                  <a:schemeClr val="accent2"/>
                </a:gs>
              </a:gsLst>
              <a:lin ang="5400000" scaled="1"/>
            </a:gradFill>
            <a:ln>
              <a:solidFill>
                <a:schemeClr val="accent1"/>
              </a:solidFill>
              <a:round/>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0247" name="Прямоугольник 7"/>
            <p:cNvSpPr>
              <a:spLocks/>
            </p:cNvSpPr>
            <p:nvPr/>
          </p:nvSpPr>
          <p:spPr>
            <a:xfrm>
              <a:off x="7686" y="5939"/>
              <a:ext cx="4460" cy="2441"/>
            </a:xfrm>
            <a:prstGeom prst="rect">
              <a:avLst/>
            </a:prstGeom>
            <a:gradFill rotWithShape="0">
              <a:gsLst>
                <a:gs pos="0">
                  <a:schemeClr val="accent1"/>
                </a:gs>
                <a:gs pos="100000">
                  <a:schemeClr val="accent2"/>
                </a:gs>
              </a:gsLst>
              <a:lin ang="5400000" scaled="1"/>
            </a:gradFill>
            <a:ln>
              <a:solidFill>
                <a:schemeClr val="accent1"/>
              </a:solidFill>
              <a:round/>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0248" name="Прямоугольник 8"/>
            <p:cNvSpPr>
              <a:spLocks/>
            </p:cNvSpPr>
            <p:nvPr/>
          </p:nvSpPr>
          <p:spPr>
            <a:xfrm>
              <a:off x="13226" y="5939"/>
              <a:ext cx="4460" cy="2441"/>
            </a:xfrm>
            <a:prstGeom prst="rect">
              <a:avLst/>
            </a:prstGeom>
            <a:gradFill rotWithShape="0">
              <a:gsLst>
                <a:gs pos="0">
                  <a:schemeClr val="accent1"/>
                </a:gs>
                <a:gs pos="100000">
                  <a:schemeClr val="accent2"/>
                </a:gs>
              </a:gsLst>
              <a:lin ang="5400000" scaled="1"/>
            </a:gradFill>
            <a:ln>
              <a:solidFill>
                <a:schemeClr val="accent1"/>
              </a:solidFill>
              <a:round/>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0249" name="Текстовое поле 9"/>
            <p:cNvSpPr txBox="1">
              <a:spLocks/>
            </p:cNvSpPr>
            <p:nvPr/>
          </p:nvSpPr>
          <p:spPr>
            <a:xfrm>
              <a:off x="7780" y="2966"/>
              <a:ext cx="4219" cy="2132"/>
            </a:xfrm>
            <a:prstGeom prst="rect">
              <a:avLst/>
            </a:prstGeom>
            <a:noFill/>
            <a:ln>
              <a:noFill/>
            </a:ln>
          </p:spPr>
          <p:txBody>
            <a:bodyPr wrap="square" anchor="t">
              <a:spAutoFit/>
            </a:bodyPr>
            <a:lstStyle/>
            <a:p>
              <a:pPr algn="ctr"/>
              <a:r>
                <a:rPr lang="en-US" altLang="zh-CN" dirty="0">
                  <a:sym typeface="SimSun" pitchFamily="2" charset="-122"/>
                </a:rPr>
                <a:t>The level of development of a wide range of different motor, sensory and mental qualities
</a:t>
              </a:r>
              <a:endParaRPr lang="ru-RU" altLang="zh-CN" baseline="0" dirty="0"/>
            </a:p>
          </p:txBody>
        </p:sp>
        <p:sp>
          <p:nvSpPr>
            <p:cNvPr id="10250" name="Текстовое поле 10"/>
            <p:cNvSpPr txBox="1">
              <a:spLocks/>
            </p:cNvSpPr>
            <p:nvPr/>
          </p:nvSpPr>
          <p:spPr>
            <a:xfrm>
              <a:off x="13285" y="3229"/>
              <a:ext cx="4401" cy="1330"/>
            </a:xfrm>
            <a:prstGeom prst="rect">
              <a:avLst/>
            </a:prstGeom>
            <a:noFill/>
            <a:ln>
              <a:noFill/>
            </a:ln>
          </p:spPr>
          <p:txBody>
            <a:bodyPr wrap="square" anchor="t">
              <a:spAutoFit/>
            </a:bodyPr>
            <a:lstStyle/>
            <a:p>
              <a:pPr algn="ctr"/>
              <a:r>
                <a:rPr lang="en-US" altLang="en-US" dirty="0"/>
                <a:t>It forms the basis of sports and technical prowess
</a:t>
              </a:r>
              <a:endParaRPr lang="ru-RU" altLang="en-US" dirty="0"/>
            </a:p>
          </p:txBody>
        </p:sp>
        <p:sp>
          <p:nvSpPr>
            <p:cNvPr id="10251" name="Текстовое поле 11"/>
            <p:cNvSpPr txBox="1">
              <a:spLocks/>
            </p:cNvSpPr>
            <p:nvPr/>
          </p:nvSpPr>
          <p:spPr>
            <a:xfrm>
              <a:off x="2100" y="6421"/>
              <a:ext cx="4436" cy="1555"/>
            </a:xfrm>
            <a:prstGeom prst="rect">
              <a:avLst/>
            </a:prstGeom>
            <a:noFill/>
            <a:ln>
              <a:noFill/>
            </a:ln>
          </p:spPr>
          <p:txBody>
            <a:bodyPr wrap="square" anchor="t">
              <a:spAutoFit/>
            </a:bodyPr>
            <a:lstStyle/>
            <a:p>
              <a:pPr algn="ctr"/>
              <a:r>
                <a:rPr lang="en-US" altLang="en-US" sz="1600" dirty="0"/>
                <a:t>The complexity of a wide range of problems in different sports in a single research direction
</a:t>
              </a:r>
              <a:endParaRPr lang="ru-RU" altLang="en-US" sz="1600" dirty="0"/>
            </a:p>
          </p:txBody>
        </p:sp>
        <p:sp>
          <p:nvSpPr>
            <p:cNvPr id="10252" name="Текстовое поле 12"/>
            <p:cNvSpPr txBox="1">
              <a:spLocks/>
            </p:cNvSpPr>
            <p:nvPr/>
          </p:nvSpPr>
          <p:spPr>
            <a:xfrm>
              <a:off x="7686" y="6118"/>
              <a:ext cx="4507" cy="2130"/>
            </a:xfrm>
            <a:prstGeom prst="rect">
              <a:avLst/>
            </a:prstGeom>
            <a:noFill/>
            <a:ln>
              <a:noFill/>
            </a:ln>
          </p:spPr>
          <p:txBody>
            <a:bodyPr wrap="square" anchor="t">
              <a:spAutoFit/>
            </a:bodyPr>
            <a:lstStyle/>
            <a:p>
              <a:pPr algn="ctr"/>
              <a:r>
                <a:rPr lang="en-US" altLang="en-US" dirty="0"/>
                <a:t>Diversity of qualities, different importance in different sports, sports specializations
</a:t>
              </a:r>
              <a:endParaRPr lang="ru-RU" altLang="en-US" dirty="0"/>
            </a:p>
          </p:txBody>
        </p:sp>
        <p:sp>
          <p:nvSpPr>
            <p:cNvPr id="10253" name="Текстовое поле 13"/>
            <p:cNvSpPr txBox="1">
              <a:spLocks/>
            </p:cNvSpPr>
            <p:nvPr/>
          </p:nvSpPr>
          <p:spPr>
            <a:xfrm>
              <a:off x="13174" y="6373"/>
              <a:ext cx="4624" cy="1330"/>
            </a:xfrm>
            <a:prstGeom prst="rect">
              <a:avLst/>
            </a:prstGeom>
            <a:noFill/>
            <a:ln>
              <a:noFill/>
            </a:ln>
          </p:spPr>
          <p:txBody>
            <a:bodyPr wrap="square" anchor="t">
              <a:spAutoFit/>
            </a:bodyPr>
            <a:lstStyle/>
            <a:p>
              <a:pPr algn="ctr"/>
              <a:r>
                <a:rPr lang="en-US" altLang="en-US" dirty="0"/>
                <a:t>In specific roles and roles of individual athletes
</a:t>
              </a:r>
              <a:endParaRPr lang="ru-RU" altLang="en-US" dirty="0"/>
            </a:p>
          </p:txBody>
        </p:sp>
        <p:cxnSp>
          <p:nvCxnSpPr>
            <p:cNvPr id="10254" name="Прямая со стрелкой 14"/>
            <p:cNvCxnSpPr>
              <a:cxnSpLocks/>
            </p:cNvCxnSpPr>
            <p:nvPr/>
          </p:nvCxnSpPr>
          <p:spPr>
            <a:xfrm flipV="1">
              <a:off x="6501" y="3932"/>
              <a:ext cx="1244" cy="24"/>
            </a:xfrm>
            <a:prstGeom prst="straightConnector1">
              <a:avLst/>
            </a:prstGeom>
            <a:gradFill rotWithShape="0">
              <a:gsLst>
                <a:gs pos="0">
                  <a:schemeClr val="accent1"/>
                </a:gs>
                <a:gs pos="100000">
                  <a:schemeClr val="accent2"/>
                </a:gs>
              </a:gsLst>
              <a:lin ang="5400000" scaled="1"/>
            </a:gradFill>
            <a:ln w="28575">
              <a:solidFill>
                <a:srgbClr val="004995"/>
              </a:solidFill>
              <a:round/>
              <a:tailEnd type="arrow"/>
            </a:ln>
          </p:spPr>
        </p:cxnSp>
        <p:cxnSp>
          <p:nvCxnSpPr>
            <p:cNvPr id="10255" name="Прямая со стрелкой 15"/>
            <p:cNvCxnSpPr>
              <a:cxnSpLocks/>
            </p:cNvCxnSpPr>
            <p:nvPr/>
          </p:nvCxnSpPr>
          <p:spPr>
            <a:xfrm>
              <a:off x="12181" y="3932"/>
              <a:ext cx="1033" cy="0"/>
            </a:xfrm>
            <a:prstGeom prst="straightConnector1">
              <a:avLst/>
            </a:prstGeom>
            <a:gradFill rotWithShape="0">
              <a:gsLst>
                <a:gs pos="0">
                  <a:schemeClr val="accent1"/>
                </a:gs>
                <a:gs pos="100000">
                  <a:schemeClr val="accent2"/>
                </a:gs>
              </a:gsLst>
              <a:lin ang="5400000" scaled="1"/>
            </a:gradFill>
            <a:ln w="28575">
              <a:solidFill>
                <a:srgbClr val="004995"/>
              </a:solidFill>
              <a:round/>
              <a:tailEnd type="arrow"/>
            </a:ln>
          </p:spPr>
        </p:cxnSp>
        <p:cxnSp>
          <p:nvCxnSpPr>
            <p:cNvPr id="10256" name="Прямая со стрелкой 16"/>
            <p:cNvCxnSpPr>
              <a:cxnSpLocks/>
            </p:cNvCxnSpPr>
            <p:nvPr/>
          </p:nvCxnSpPr>
          <p:spPr>
            <a:xfrm flipV="1">
              <a:off x="6501" y="7087"/>
              <a:ext cx="1244" cy="24"/>
            </a:xfrm>
            <a:prstGeom prst="straightConnector1">
              <a:avLst/>
            </a:prstGeom>
            <a:gradFill rotWithShape="0">
              <a:gsLst>
                <a:gs pos="0">
                  <a:schemeClr val="accent1"/>
                </a:gs>
                <a:gs pos="100000">
                  <a:schemeClr val="accent2"/>
                </a:gs>
              </a:gsLst>
              <a:lin ang="5400000" scaled="1"/>
            </a:gradFill>
            <a:ln w="28575">
              <a:solidFill>
                <a:srgbClr val="004995"/>
              </a:solidFill>
              <a:round/>
              <a:tailEnd type="arrow"/>
            </a:ln>
          </p:spPr>
        </p:cxnSp>
        <p:cxnSp>
          <p:nvCxnSpPr>
            <p:cNvPr id="10257" name="Прямая со стрелкой 17"/>
            <p:cNvCxnSpPr>
              <a:cxnSpLocks/>
            </p:cNvCxnSpPr>
            <p:nvPr/>
          </p:nvCxnSpPr>
          <p:spPr>
            <a:xfrm flipV="1">
              <a:off x="12181" y="7077"/>
              <a:ext cx="1033" cy="35"/>
            </a:xfrm>
            <a:prstGeom prst="straightConnector1">
              <a:avLst/>
            </a:prstGeom>
            <a:gradFill rotWithShape="0">
              <a:gsLst>
                <a:gs pos="0">
                  <a:schemeClr val="accent1"/>
                </a:gs>
                <a:gs pos="100000">
                  <a:schemeClr val="accent2"/>
                </a:gs>
              </a:gsLst>
              <a:lin ang="5400000" scaled="1"/>
            </a:gradFill>
            <a:ln w="28575">
              <a:solidFill>
                <a:srgbClr val="004995"/>
              </a:solidFill>
              <a:round/>
              <a:tailEnd type="arrow"/>
            </a:ln>
          </p:spPr>
        </p:cxnSp>
        <p:cxnSp>
          <p:nvCxnSpPr>
            <p:cNvPr id="10258" name="Прямая со стрелкой 18"/>
            <p:cNvCxnSpPr>
              <a:cxnSpLocks/>
            </p:cNvCxnSpPr>
            <p:nvPr/>
          </p:nvCxnSpPr>
          <p:spPr>
            <a:xfrm>
              <a:off x="4271" y="5176"/>
              <a:ext cx="0" cy="728"/>
            </a:xfrm>
            <a:prstGeom prst="straightConnector1">
              <a:avLst/>
            </a:prstGeom>
            <a:noFill/>
            <a:ln w="25400">
              <a:solidFill>
                <a:srgbClr val="004D99"/>
              </a:solidFill>
              <a:miter/>
              <a:tailEnd type="arrow"/>
            </a:ln>
          </p:spPr>
        </p:cxnSp>
        <p:cxnSp>
          <p:nvCxnSpPr>
            <p:cNvPr id="10259" name="Прямая со стрелкой 19"/>
            <p:cNvCxnSpPr>
              <a:cxnSpLocks/>
            </p:cNvCxnSpPr>
            <p:nvPr/>
          </p:nvCxnSpPr>
          <p:spPr>
            <a:xfrm>
              <a:off x="9916" y="5211"/>
              <a:ext cx="0" cy="728"/>
            </a:xfrm>
            <a:prstGeom prst="straightConnector1">
              <a:avLst/>
            </a:prstGeom>
            <a:noFill/>
            <a:ln w="25400">
              <a:solidFill>
                <a:srgbClr val="004D99"/>
              </a:solidFill>
              <a:miter/>
              <a:tailEnd type="arrow"/>
            </a:ln>
          </p:spPr>
        </p:cxnSp>
        <p:cxnSp>
          <p:nvCxnSpPr>
            <p:cNvPr id="10260" name="Прямая со стрелкой 20"/>
            <p:cNvCxnSpPr>
              <a:cxnSpLocks/>
            </p:cNvCxnSpPr>
            <p:nvPr/>
          </p:nvCxnSpPr>
          <p:spPr>
            <a:xfrm>
              <a:off x="15486" y="5176"/>
              <a:ext cx="0" cy="728"/>
            </a:xfrm>
            <a:prstGeom prst="straightConnector1">
              <a:avLst/>
            </a:prstGeom>
            <a:noFill/>
            <a:ln w="25400">
              <a:solidFill>
                <a:srgbClr val="004D99"/>
              </a:solidFill>
              <a:miter/>
              <a:tailEnd type="arrow"/>
            </a:ln>
          </p:spPr>
        </p:cxnSp>
      </p:grpSp>
    </p:spTree>
  </p:cSld>
  <p:clrMapOvr>
    <a:masterClrMapping/>
  </p:clrMapOvr>
  <p:transition advClick="0" advTm="300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мещающее содержимое 2"/>
          <p:cNvSpPr>
            <a:spLocks noGrp="1" noEditPoints="1"/>
          </p:cNvSpPr>
          <p:nvPr>
            <p:ph idx="4294967295"/>
          </p:nvPr>
        </p:nvSpPr>
        <p:spPr>
          <a:xfrm>
            <a:off x="479376" y="332656"/>
            <a:ext cx="10972800" cy="4953000"/>
          </a:xfrm>
          <a:prstGeom prst="rect">
            <a:avLst/>
          </a:prstGeom>
        </p:spPr>
        <p:txBody>
          <a:bodyPr anchor="t"/>
          <a:lstStyle>
            <a:lvl1pPr marL="0" indent="0"/>
          </a:lstStyle>
          <a:p>
            <a:r>
              <a:rPr lang="ru-RU" altLang="en-US" dirty="0">
                <a:sym typeface="SimSun" pitchFamily="2" charset="-122"/>
              </a:rPr>
              <a:t>	</a:t>
            </a:r>
            <a:r>
              <a:rPr lang="en-US" altLang="en-US" sz="2400" i="1" dirty="0">
                <a:sym typeface="SimSun" pitchFamily="2" charset="-122"/>
              </a:rPr>
              <a:t>Stage III </a:t>
            </a:r>
            <a:r>
              <a:rPr lang="en-US" altLang="en-US" sz="2400" dirty="0">
                <a:sym typeface="SimSun" pitchFamily="2" charset="-122"/>
              </a:rPr>
              <a:t>is </a:t>
            </a:r>
            <a:r>
              <a:rPr lang="en-US" altLang="en-US" sz="2400" u="sng" dirty="0">
                <a:sym typeface="SimSun" pitchFamily="2" charset="-122"/>
              </a:rPr>
              <a:t>to learn how to evaluate the measured result </a:t>
            </a:r>
            <a:r>
              <a:rPr lang="en-US" altLang="en-US" sz="2400" dirty="0">
                <a:sym typeface="SimSun" pitchFamily="2" charset="-122"/>
              </a:rPr>
              <a:t>as accurately as possible at the beginning, which is perceived </a:t>
            </a:r>
            <a:r>
              <a:rPr lang="en-US" altLang="en-US" sz="2400" u="sng" dirty="0">
                <a:sym typeface="SimSun" pitchFamily="2" charset="-122"/>
              </a:rPr>
              <a:t>by the athlete</a:t>
            </a:r>
            <a:r>
              <a:rPr lang="en-US" altLang="en-US" sz="2400" dirty="0">
                <a:sym typeface="SimSun" pitchFamily="2" charset="-122"/>
              </a:rPr>
              <a:t>. Immediately after this self-assessment, the athlete is informed of the exact amount received and the mistake made in self-assessment. In this way, the subjects are encouraged to compare the result of the attempt, correct their mistakes.
	</a:t>
            </a:r>
            <a:r>
              <a:rPr lang="en-US" altLang="en-US" sz="2400" i="1" dirty="0">
                <a:sym typeface="SimSun" pitchFamily="2" charset="-122"/>
              </a:rPr>
              <a:t>Stage IV </a:t>
            </a:r>
            <a:r>
              <a:rPr lang="en-US" altLang="en-US" sz="2400" dirty="0">
                <a:sym typeface="SimSun" pitchFamily="2" charset="-122"/>
              </a:rPr>
              <a:t>- </a:t>
            </a:r>
            <a:r>
              <a:rPr lang="en-US" altLang="en-US" sz="2400" u="sng" dirty="0">
                <a:sym typeface="SimSun" pitchFamily="2" charset="-122"/>
              </a:rPr>
              <a:t>to learn how to manage the exact execution of tasks on time, effort and space consistently in several stages </a:t>
            </a:r>
            <a:r>
              <a:rPr lang="en-US" altLang="en-US" sz="2400" dirty="0">
                <a:sym typeface="SimSun" pitchFamily="2" charset="-122"/>
              </a:rPr>
              <a:t>. The </a:t>
            </a:r>
            <a:r>
              <a:rPr lang="en-US" altLang="en-US" sz="2400" u="sng" dirty="0">
                <a:sym typeface="SimSun" pitchFamily="2" charset="-122"/>
              </a:rPr>
              <a:t>task </a:t>
            </a:r>
            <a:r>
              <a:rPr lang="en-US" altLang="en-US" sz="2400" dirty="0">
                <a:sym typeface="SimSun" pitchFamily="2" charset="-122"/>
              </a:rPr>
              <a:t>of this stage is to achieve the effect of maximum and perceived stability in the reproduction of certain micro-intervals of time, subtle gradations of effort and space.</a:t>
            </a:r>
            <a:endParaRPr lang="ru-RU" altLang="en-US" sz="2400" dirty="0">
              <a:sym typeface="SimSun" pitchFamily="2" charset="-122"/>
            </a:endParaRPr>
          </a:p>
          <a:p>
            <a:r>
              <a:rPr lang="en-US" altLang="en-US" sz="2800" dirty="0">
                <a:sym typeface="SimSun" pitchFamily="2" charset="-122"/>
              </a:rPr>
              <a:t>
</a:t>
            </a:r>
            <a:r>
              <a:rPr lang="ja-JP" altLang="en-US" sz="2400" dirty="0"/>
              <a:t>第三阶段 </a:t>
            </a:r>
            <a:r>
              <a:rPr lang="en-US" altLang="ja-JP" sz="2400" dirty="0"/>
              <a:t>- </a:t>
            </a:r>
            <a:r>
              <a:rPr lang="ja-JP" altLang="en-US" sz="2400" dirty="0"/>
              <a:t>学习如何在开始时尽可能准确地评估运动员意识到的可衡量的结果。自我评估后，立即向运动员报告获得的确切数量和自尊错误。鼓励这些受试者比较尝试的结果，纠正他们的错误。 第四阶段 </a:t>
            </a:r>
            <a:r>
              <a:rPr lang="en-US" altLang="ja-JP" sz="2400" dirty="0"/>
              <a:t>- </a:t>
            </a:r>
            <a:r>
              <a:rPr lang="ja-JP" altLang="en-US" sz="2400" dirty="0"/>
              <a:t>始终分几个阶段学习管理时间、精力和空间任务的准确执行。这一阶段的目标是在复制时间的微观互动、努力和空间的微妙分级方面实现最大和可知的稳定性。</a:t>
            </a:r>
          </a:p>
          <a:p>
            <a:pPr algn="just">
              <a:buNone/>
            </a:pPr>
            <a:endParaRPr lang="ru-RU" altLang="en-US" sz="3100" dirty="0"/>
          </a:p>
        </p:txBody>
      </p:sp>
    </p:spTree>
  </p:cSld>
  <p:clrMapOvr>
    <a:masterClrMapping/>
  </p:clrMapOvr>
  <p:transition advClick="0" advTm="3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In the first stage, the subject, reacting to an external stimulus, in each subsequent attempt reproduces the task with a rather rough distinction between two consecutive attempts. After trying - self-assessment, then the message of the true result.</a:t>
            </a:r>
            <a:endParaRPr lang="ru-RU" altLang="en-US" dirty="0"/>
          </a:p>
          <a:p>
            <a:pPr algn="just">
              <a:buNone/>
            </a:pPr>
            <a:r>
              <a:rPr lang="zh-Hans" altLang="en-US" dirty="0"/>
              <a:t>在第一阶段，受试者对外部刺激做出反应，在随后的每一次尝试中，都会以相当粗略的区分来重现任务。尝试后 </a:t>
            </a:r>
            <a:r>
              <a:rPr lang="en-US" altLang="zh-Hans" dirty="0"/>
              <a:t>- </a:t>
            </a:r>
            <a:r>
              <a:rPr lang="zh-Hans" altLang="en-US" dirty="0"/>
              <a:t>自我评估，然后传达真正的结果。</a:t>
            </a:r>
          </a:p>
          <a:p>
            <a:pPr algn="just">
              <a:buNone/>
            </a:pPr>
            <a:endParaRPr lang="ru-RU" altLang="en-US" dirty="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b="1" dirty="0"/>
              <a:t>In the second stage</a:t>
            </a:r>
            <a:r>
              <a:rPr lang="en-US" altLang="en-US" dirty="0"/>
              <a:t>, the difference between the two consecutive attempts, set by the subjects from the outside, becomes more "thin" and qualitative (slightly faster, a little further, a little stronger), and this measure is "slightly" determined individually. Then again self-esteem and message of the true result</a:t>
            </a:r>
            <a:r>
              <a:rPr lang="ru-RU" altLang="en-US" dirty="0"/>
              <a:t>.</a:t>
            </a:r>
          </a:p>
          <a:p>
            <a:pPr algn="just">
              <a:buNone/>
            </a:pPr>
            <a:r>
              <a:rPr lang="zh-Hans" altLang="en-US" dirty="0"/>
              <a:t>在阶段的第二阶段，外部对受试者的两次连续尝试之间的区分变得更加</a:t>
            </a:r>
            <a:r>
              <a:rPr lang="en-US" altLang="zh-Hans" dirty="0"/>
              <a:t>"</a:t>
            </a:r>
            <a:r>
              <a:rPr lang="zh-Hans" altLang="en-US" dirty="0"/>
              <a:t>微妙</a:t>
            </a:r>
            <a:r>
              <a:rPr lang="en-US" altLang="zh-Hans" dirty="0"/>
              <a:t>"</a:t>
            </a:r>
            <a:r>
              <a:rPr lang="zh-Hans" altLang="en-US" dirty="0"/>
              <a:t>和定性（快一点，稍远一点，稍微强一点），这种措施是单独确定的。接下来再次自我评估和传达真正的结果</a:t>
            </a:r>
          </a:p>
          <a:p>
            <a:pPr algn="just">
              <a:buNone/>
            </a:pPr>
            <a:endParaRPr lang="ru-RU" altLang="en-US" dirty="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мещающее содержимое 2"/>
          <p:cNvSpPr>
            <a:spLocks noGrp="1" noEditPoints="1"/>
          </p:cNvSpPr>
          <p:nvPr>
            <p:ph idx="4294967295"/>
          </p:nvPr>
        </p:nvSpPr>
        <p:spPr>
          <a:xfrm>
            <a:off x="609600" y="476672"/>
            <a:ext cx="10972800" cy="4953000"/>
          </a:xfrm>
          <a:prstGeom prst="rect">
            <a:avLst/>
          </a:prstGeom>
        </p:spPr>
        <p:txBody>
          <a:bodyPr anchor="t"/>
          <a:lstStyle>
            <a:lvl1pPr marL="0" indent="0"/>
          </a:lstStyle>
          <a:p>
            <a:pPr algn="just">
              <a:buNone/>
            </a:pPr>
            <a:r>
              <a:rPr lang="ru-RU" altLang="en-US" dirty="0"/>
              <a:t>	</a:t>
            </a:r>
            <a:r>
              <a:rPr lang="en-US" altLang="en-US" b="1" dirty="0"/>
              <a:t>In the third stage</a:t>
            </a:r>
            <a:r>
              <a:rPr lang="en-US" altLang="en-US" dirty="0"/>
              <a:t>, the subject makes the desired task and performs the self-tasking. </a:t>
            </a:r>
          </a:p>
          <a:p>
            <a:pPr algn="just">
              <a:buNone/>
            </a:pPr>
            <a:r>
              <a:rPr lang="en-US" altLang="en-US" b="1" dirty="0"/>
              <a:t>        In the fourth stage</a:t>
            </a:r>
            <a:r>
              <a:rPr lang="en-US" altLang="en-US" dirty="0"/>
              <a:t>, the main task is to manage the working setting as accurately as possible. Before each attempt, its exact desired parameter value (time, effort, distance) is set. Awareness of feelings, organization of communication between the previous result, its subjective feeling and subsequent actions is the basis of the success of such training.</a:t>
            </a:r>
            <a:endParaRPr lang="ru-RU" altLang="en-US" dirty="0"/>
          </a:p>
          <a:p>
            <a:pPr algn="just">
              <a:buNone/>
            </a:pPr>
            <a:r>
              <a:rPr lang="zh-Hans" altLang="en-US" sz="2400" dirty="0"/>
              <a:t>在第三阶段，选择所需的任务由受试者自己完成，并执行此自我任务。在第四阶段，主要任务是尽可能精确地控制操作参数。每次尝试之前，都会设置其所需的确切参数值（时间、力、距离）。感觉的意识，前一个结果之间的沟通组织，其主观感觉和后续行动是这种训练成功的基础。</a:t>
            </a:r>
          </a:p>
          <a:p>
            <a:pPr algn="just">
              <a:buNone/>
            </a:pPr>
            <a:endParaRPr lang="ru-RU" altLang="en-US" dirty="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мещающее содержимое 2"/>
          <p:cNvSpPr>
            <a:spLocks noGrp="1" noEditPoints="1"/>
          </p:cNvSpPr>
          <p:nvPr>
            <p:ph idx="4294967295"/>
          </p:nvPr>
        </p:nvSpPr>
        <p:spPr>
          <a:xfrm>
            <a:off x="700088" y="2397125"/>
            <a:ext cx="10972800" cy="4953000"/>
          </a:xfrm>
          <a:prstGeom prst="rect">
            <a:avLst/>
          </a:prstGeom>
        </p:spPr>
        <p:txBody>
          <a:bodyPr anchor="t"/>
          <a:lstStyle>
            <a:lvl1pPr marL="0" indent="0"/>
          </a:lstStyle>
          <a:p>
            <a:pPr algn="just">
              <a:buNone/>
            </a:pPr>
            <a:r>
              <a:rPr lang="ru-RU" altLang="en-US" dirty="0"/>
              <a:t>	</a:t>
            </a:r>
            <a:r>
              <a:rPr lang="en-US" altLang="en-US" dirty="0"/>
              <a:t>Serious difficulties of a methodical and moral and ethical nature (commercialization of sports, neglect of physical improvement) at almost all stages of preparation have a negative impact on the cultural justification of sports activities.</a:t>
            </a:r>
            <a:endParaRPr lang="ru-RU" altLang="en-US" dirty="0"/>
          </a:p>
          <a:p>
            <a:pPr algn="just">
              <a:buNone/>
            </a:pPr>
            <a:r>
              <a:rPr lang="zh-Hans" altLang="en-US" dirty="0"/>
              <a:t>在几乎所有培训阶段，有条不紊和道德道德性质的严重困难（体育商业化、忽视身体改善）对体育活动的文化基础产生了负面影响。</a:t>
            </a:r>
          </a:p>
          <a:p>
            <a:pPr algn="just">
              <a:buNone/>
            </a:pPr>
            <a:endParaRPr lang="ru-RU" altLang="en-US" dirty="0"/>
          </a:p>
        </p:txBody>
      </p:sp>
      <p:sp>
        <p:nvSpPr>
          <p:cNvPr id="2" name="Прямоугольник 1">
            <a:extLst>
              <a:ext uri="{FF2B5EF4-FFF2-40B4-BE49-F238E27FC236}">
                <a16:creationId xmlns:a16="http://schemas.microsoft.com/office/drawing/2014/main" id="{EBC8DE85-6D93-4BAE-B1DC-E53CFA657758}"/>
              </a:ext>
            </a:extLst>
          </p:cNvPr>
          <p:cNvSpPr/>
          <p:nvPr/>
        </p:nvSpPr>
        <p:spPr>
          <a:xfrm>
            <a:off x="1343472" y="404664"/>
            <a:ext cx="9289032" cy="2000548"/>
          </a:xfrm>
          <a:prstGeom prst="rect">
            <a:avLst/>
          </a:prstGeom>
        </p:spPr>
        <p:txBody>
          <a:bodyPr wrap="square">
            <a:spAutoFit/>
          </a:bodyPr>
          <a:lstStyle/>
          <a:p>
            <a:pPr algn="ctr"/>
            <a:r>
              <a:rPr lang="en" sz="3200" b="1" dirty="0">
                <a:solidFill>
                  <a:schemeClr val="accent2">
                    <a:lumMod val="75000"/>
                  </a:schemeClr>
                </a:solidFill>
                <a:latin typeface="Segoe UI Web (West European)"/>
              </a:rPr>
              <a:t>A modern system of sports training in the aspect of spiritual and moral values</a:t>
            </a:r>
            <a:endParaRPr lang="ru-RU" sz="3200" b="1" dirty="0">
              <a:solidFill>
                <a:schemeClr val="accent2">
                  <a:lumMod val="75000"/>
                </a:schemeClr>
              </a:solidFill>
              <a:latin typeface="Segoe UI Web (West European)"/>
            </a:endParaRPr>
          </a:p>
          <a:p>
            <a:pPr algn="ctr"/>
            <a:r>
              <a:rPr lang="zh-Hans" altLang="en-US" sz="2800" dirty="0"/>
              <a:t>精神道德价值方面的现代体育训练体系</a:t>
            </a:r>
          </a:p>
          <a:p>
            <a:pPr algn="ctr"/>
            <a:endParaRPr lang="en" sz="3200" b="1" dirty="0">
              <a:solidFill>
                <a:schemeClr val="accent2">
                  <a:lumMod val="75000"/>
                </a:schemeClr>
              </a:solidFill>
              <a:effectLst/>
              <a:latin typeface="Segoe UI Web (West European)"/>
            </a:endParaRPr>
          </a:p>
        </p:txBody>
      </p:sp>
    </p:spTree>
  </p:cSld>
  <p:clrMapOvr>
    <a:masterClrMapping/>
  </p:clrMapOvr>
  <p:transition advTm="3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buNone/>
            </a:pPr>
            <a:r>
              <a:rPr lang="ru-RU" altLang="en-US" dirty="0"/>
              <a:t>	</a:t>
            </a:r>
            <a:r>
              <a:rPr lang="en-US" altLang="en-US" dirty="0"/>
              <a:t>Involving an expanded range of specialists in the training of athletes, as practice shows, not only does not solve methodical problems, but also creates new problems leading to new mistakes.</a:t>
            </a:r>
            <a:endParaRPr lang="ru-RU" altLang="en-US" dirty="0"/>
          </a:p>
          <a:p>
            <a:pPr>
              <a:buNone/>
            </a:pPr>
            <a:r>
              <a:rPr lang="zh-Hans" altLang="en-US" dirty="0"/>
              <a:t>实践表明，让更广泛的专家参与运动员的训练不仅不能解决有条不紊的问题，而且会产生新的问题，导致新的错误</a:t>
            </a:r>
            <a:endParaRPr lang="ru-RU" altLang="en-US"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The scientific and methodical activities of complex scientific groups in the chosen sport are replaced by medical and biological surveys, and the private methods of individual sports or sports disciplines contradict the fundamental theoretical provisions common to all sports and reflecting the laws of nature.</a:t>
            </a:r>
            <a:endParaRPr lang="ru-RU" altLang="en-US" dirty="0"/>
          </a:p>
          <a:p>
            <a:pPr algn="just">
              <a:buNone/>
            </a:pPr>
            <a:r>
              <a:rPr lang="zh-Hans" altLang="en-US" dirty="0"/>
              <a:t>综合科学小组在选定运动中的科学和方法活动被医学和生物调查所改变，某些体育或体育学科的私人方法与所有体育运动的共同基本理论规定相矛盾，反映了自然规律。</a:t>
            </a:r>
          </a:p>
          <a:p>
            <a:pPr algn="just">
              <a:buNone/>
            </a:pPr>
            <a:endParaRPr lang="ru-RU" alt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мещающее содержимое 2"/>
          <p:cNvSpPr>
            <a:spLocks noGrp="1" noEditPoints="1"/>
          </p:cNvSpPr>
          <p:nvPr>
            <p:ph idx="4294967295"/>
          </p:nvPr>
        </p:nvSpPr>
        <p:spPr>
          <a:xfrm>
            <a:off x="609600" y="620688"/>
            <a:ext cx="10972800" cy="4953000"/>
          </a:xfrm>
          <a:prstGeom prst="rect">
            <a:avLst/>
          </a:prstGeom>
        </p:spPr>
        <p:txBody>
          <a:bodyPr anchor="t"/>
          <a:lstStyle>
            <a:lvl1pPr marL="0" indent="0"/>
          </a:lstStyle>
          <a:p>
            <a:pPr algn="just">
              <a:buNone/>
            </a:pPr>
            <a:r>
              <a:rPr lang="ru-RU" altLang="en-US" dirty="0"/>
              <a:t>	</a:t>
            </a:r>
            <a:r>
              <a:rPr lang="en-US" altLang="en-US" dirty="0"/>
              <a:t>Coaches, not finding effective scientific and methodical solutions, often "improve the athlete" with unreasonable pharmacological intervention, rather than through rational motor activity, which "leads to a complete disorganization of the process of sports training, suppresses research thought in the direction of improving the ways of optimization of training influences.</a:t>
            </a:r>
            <a:endParaRPr lang="ru-RU" altLang="en-US" dirty="0"/>
          </a:p>
          <a:p>
            <a:pPr algn="just">
              <a:buNone/>
            </a:pPr>
            <a:r>
              <a:rPr lang="zh-Hans" altLang="en-US" dirty="0"/>
              <a:t>教练，没有找到有效的科学和方法解决方案，往往</a:t>
            </a:r>
            <a:r>
              <a:rPr lang="en-US" altLang="zh-Hans" dirty="0"/>
              <a:t>"</a:t>
            </a:r>
            <a:r>
              <a:rPr lang="zh-Hans" altLang="en-US" dirty="0"/>
              <a:t>改善运动员</a:t>
            </a:r>
            <a:r>
              <a:rPr lang="en-US" altLang="zh-Hans" dirty="0"/>
              <a:t>"</a:t>
            </a:r>
            <a:r>
              <a:rPr lang="zh-Hans" altLang="en-US" dirty="0"/>
              <a:t>不合理的药理干预，而不是通过合理的运动活动，</a:t>
            </a:r>
            <a:r>
              <a:rPr lang="en-US" altLang="zh-Hans" dirty="0"/>
              <a:t>"</a:t>
            </a:r>
            <a:r>
              <a:rPr lang="zh-Hans" altLang="en-US" dirty="0"/>
              <a:t>导致运动训练过程的完全混乱，抑制研究思想，以改善优化训练效果的方法</a:t>
            </a:r>
            <a:r>
              <a:rPr lang="en-US" altLang="zh-Hans" dirty="0"/>
              <a:t>"</a:t>
            </a:r>
            <a:r>
              <a:rPr lang="zh-Hans" altLang="en-US" dirty="0"/>
              <a:t>。</a:t>
            </a:r>
          </a:p>
          <a:p>
            <a:pPr algn="just">
              <a:buNone/>
            </a:pPr>
            <a:endParaRPr lang="ru-RU" altLang="en-US"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мещающее содержимое 2"/>
          <p:cNvSpPr>
            <a:spLocks noGrp="1" noEditPoints="1"/>
          </p:cNvSpPr>
          <p:nvPr>
            <p:ph idx="4294967295"/>
          </p:nvPr>
        </p:nvSpPr>
        <p:spPr>
          <a:xfrm>
            <a:off x="479376" y="332656"/>
            <a:ext cx="10972800" cy="4953000"/>
          </a:xfrm>
          <a:prstGeom prst="rect">
            <a:avLst/>
          </a:prstGeom>
        </p:spPr>
        <p:txBody>
          <a:bodyPr anchor="t"/>
          <a:lstStyle>
            <a:lvl1pPr marL="0" indent="0"/>
          </a:lstStyle>
          <a:p>
            <a:pPr algn="just">
              <a:buNone/>
            </a:pPr>
            <a:r>
              <a:rPr lang="ru-RU" altLang="en-US" dirty="0"/>
              <a:t>	</a:t>
            </a:r>
            <a:r>
              <a:rPr lang="en-US" altLang="en-US" sz="2800" dirty="0"/>
              <a:t>Until recently, there has been no silence on </a:t>
            </a:r>
            <a:r>
              <a:rPr lang="en-US" altLang="en-US" sz="2800" u="sng" dirty="0"/>
              <a:t>the debate about the "leading role"</a:t>
            </a:r>
            <a:r>
              <a:rPr lang="en-US" altLang="en-US" sz="2800" dirty="0"/>
              <a:t> or priorities of pedagogy, or biology in the theory of sports training.
       Relying on the integrity and indivisibility of human nature it is hardly possible to subdue or even oppose psychological-educational and biological aspects in sports training. And it is the synthesis of </a:t>
            </a:r>
            <a:r>
              <a:rPr lang="en-US" altLang="en-US" sz="2800" i="1" dirty="0"/>
              <a:t>knowledge</a:t>
            </a:r>
            <a:r>
              <a:rPr lang="en-US" altLang="en-US" sz="2800" dirty="0"/>
              <a:t> in the pedagogical process of development, staging and </a:t>
            </a:r>
            <a:r>
              <a:rPr lang="en-US" altLang="en-US" sz="2800" i="1" dirty="0"/>
              <a:t>implementation of the motor task </a:t>
            </a:r>
            <a:r>
              <a:rPr lang="en-US" altLang="en-US" sz="2800" dirty="0"/>
              <a:t>to the athlete is </a:t>
            </a:r>
            <a:r>
              <a:rPr lang="en-US" altLang="en-US" sz="2800" b="1" dirty="0"/>
              <a:t>the basis of the theory and methodology of sports training</a:t>
            </a:r>
            <a:r>
              <a:rPr lang="en-US" altLang="en-US" sz="2800" dirty="0"/>
              <a:t>.</a:t>
            </a:r>
            <a:endParaRPr lang="ru-RU" altLang="en-US" sz="2800" dirty="0"/>
          </a:p>
          <a:p>
            <a:pPr algn="just">
              <a:buNone/>
            </a:pPr>
            <a:r>
              <a:rPr lang="zh-Hans" altLang="en-US" sz="2400" dirty="0"/>
              <a:t>直到最近，关于教育学或生物学在运动训练理论中的</a:t>
            </a:r>
            <a:r>
              <a:rPr lang="en-US" altLang="zh-Hans" sz="2400" dirty="0"/>
              <a:t>"</a:t>
            </a:r>
            <a:r>
              <a:rPr lang="zh-Hans" altLang="en-US" sz="2400" dirty="0"/>
              <a:t>领导作用</a:t>
            </a:r>
            <a:r>
              <a:rPr lang="en-US" altLang="zh-Hans" sz="2400" dirty="0"/>
              <a:t>"</a:t>
            </a:r>
            <a:r>
              <a:rPr lang="zh-Hans" altLang="en-US" sz="2400" dirty="0"/>
              <a:t>或优先事项的争论一直没有争议。 依靠人的本质的一体性和不可分性，很难在运动训练中服从甚至对比心理、教学和生物方面。体育训练理论和方法的基础是运动员运动任务的开发、设置和实现教学过程中的知识综合。</a:t>
            </a:r>
          </a:p>
          <a:p>
            <a:pPr algn="just">
              <a:buNone/>
            </a:pPr>
            <a:r>
              <a:rPr lang="en-US" altLang="en-US" dirty="0"/>
              <a:t>
</a:t>
            </a:r>
            <a:endParaRPr lang="ru-RU" altLang="en-US"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In the work of the coach, the a priori is supposed to exclude theoretical errors. However, "</a:t>
            </a:r>
            <a:r>
              <a:rPr lang="en-US" altLang="en-US" u="sng" dirty="0"/>
              <a:t>the theory of sports training</a:t>
            </a:r>
            <a:r>
              <a:rPr lang="en-US" altLang="en-US" dirty="0"/>
              <a:t>, aimed at scientifically and methodically ensuring the preparation of athletes for competitions, on a number of aspects has long been not up to the modern requirements of sports practice ".</a:t>
            </a:r>
            <a:endParaRPr lang="ru-RU" altLang="en-US" dirty="0"/>
          </a:p>
          <a:p>
            <a:pPr algn="just">
              <a:buNone/>
            </a:pPr>
            <a:r>
              <a:rPr lang="zh-Hans" altLang="en-US" dirty="0"/>
              <a:t>在教练的创造力中，先验地假定排除理论错误。然而，</a:t>
            </a:r>
            <a:r>
              <a:rPr lang="en-US" altLang="zh-Hans" dirty="0"/>
              <a:t>"</a:t>
            </a:r>
            <a:r>
              <a:rPr lang="zh-Hans" altLang="en-US" dirty="0"/>
              <a:t>运动训练理论，旨在科学和有条不紊地确保运动员的比赛准备，在一些方面早已不符合现代体育实践的要求。</a:t>
            </a:r>
          </a:p>
          <a:p>
            <a:pPr algn="just">
              <a:buNone/>
            </a:pPr>
            <a:endParaRPr lang="ru-RU" alt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мещающий текст 5"/>
          <p:cNvSpPr>
            <a:spLocks noGrp="1" noEditPoints="1"/>
          </p:cNvSpPr>
          <p:nvPr>
            <p:ph type="body" sz="half" idx="4294967295"/>
          </p:nvPr>
        </p:nvSpPr>
        <p:spPr>
          <a:xfrm>
            <a:off x="482600" y="1670050"/>
            <a:ext cx="11025188" cy="4794250"/>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gn="just">
              <a:buNone/>
            </a:pPr>
            <a:r>
              <a:rPr lang="en-US" altLang="en-US" sz="3200" dirty="0">
                <a:latin typeface="Times New Roman" charset="0"/>
              </a:rPr>
              <a:t>- improving the efficiency of motor training in technical training;
-</a:t>
            </a:r>
            <a:r>
              <a:rPr lang="ru-RU" altLang="en-US" sz="3200" dirty="0">
                <a:latin typeface="Times New Roman" charset="0"/>
              </a:rPr>
              <a:t> </a:t>
            </a:r>
            <a:r>
              <a:rPr lang="en-US" altLang="en-US" sz="3200" dirty="0">
                <a:latin typeface="Times New Roman" charset="0"/>
              </a:rPr>
              <a:t>physical training in particularly complex, speed-strength exercises and sports;
- individualization of training and competitive processes;
- based on typology;
- the development of the sensational qualities of athletes.
</a:t>
            </a:r>
            <a:endParaRPr lang="ru-RU" altLang="en-US" sz="3200" dirty="0">
              <a:latin typeface="Times New Roman" charset="0"/>
            </a:endParaRPr>
          </a:p>
        </p:txBody>
      </p:sp>
      <p:sp>
        <p:nvSpPr>
          <p:cNvPr id="2" name="Прямоугольник 1">
            <a:extLst>
              <a:ext uri="{FF2B5EF4-FFF2-40B4-BE49-F238E27FC236}">
                <a16:creationId xmlns:a16="http://schemas.microsoft.com/office/drawing/2014/main" id="{60D3D459-AC1A-497F-9A16-8A087CB3C894}"/>
              </a:ext>
            </a:extLst>
          </p:cNvPr>
          <p:cNvSpPr/>
          <p:nvPr/>
        </p:nvSpPr>
        <p:spPr>
          <a:xfrm>
            <a:off x="318237" y="764704"/>
            <a:ext cx="11873763" cy="523220"/>
          </a:xfrm>
          <a:prstGeom prst="rect">
            <a:avLst/>
          </a:prstGeom>
        </p:spPr>
        <p:txBody>
          <a:bodyPr wrap="none">
            <a:spAutoFit/>
          </a:bodyPr>
          <a:lstStyle/>
          <a:p>
            <a:r>
              <a:rPr lang="en-US" sz="2800" b="1" dirty="0">
                <a:solidFill>
                  <a:srgbClr val="0070C0"/>
                </a:solidFill>
                <a:latin typeface="Segoe UI Web (West European)"/>
              </a:rPr>
              <a:t>Directions of improvement of pedagogical process of sports training </a:t>
            </a:r>
            <a:endParaRPr lang="ru-RU" sz="2800" b="1" dirty="0">
              <a:solidFill>
                <a:srgbClr val="0070C0"/>
              </a:solidFill>
            </a:endParaRPr>
          </a:p>
        </p:txBody>
      </p:sp>
    </p:spTree>
  </p:cSld>
  <p:clrMapOvr>
    <a:masterClrMapping/>
  </p:clrMapOvr>
  <p:transition advTm="3000">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мещающее содержимое 2"/>
          <p:cNvSpPr>
            <a:spLocks noGrp="1" noEditPoints="1"/>
          </p:cNvSpPr>
          <p:nvPr>
            <p:ph idx="4294967295"/>
          </p:nvPr>
        </p:nvSpPr>
        <p:spPr>
          <a:xfrm>
            <a:off x="473075" y="344488"/>
            <a:ext cx="10972800" cy="4953000"/>
          </a:xfrm>
          <a:prstGeom prst="rect">
            <a:avLst/>
          </a:prstGeom>
        </p:spPr>
        <p:txBody>
          <a:bodyPr anchor="t"/>
          <a:lstStyle>
            <a:lvl1pPr marL="0" indent="0"/>
          </a:lstStyle>
          <a:p>
            <a:pPr algn="just">
              <a:buNone/>
            </a:pPr>
            <a:r>
              <a:rPr lang="ru-RU" altLang="en-US" dirty="0"/>
              <a:t>	</a:t>
            </a:r>
            <a:r>
              <a:rPr lang="en-US" altLang="en-US" sz="2800" dirty="0"/>
              <a:t>Among the main causes of problems </a:t>
            </a:r>
            <a:r>
              <a:rPr lang="en-US" altLang="en-US" sz="2800" u="sng" dirty="0"/>
              <a:t>in the preparation of the athlete </a:t>
            </a:r>
            <a:r>
              <a:rPr lang="en-US" altLang="en-US" sz="2800" dirty="0"/>
              <a:t>should be noted </a:t>
            </a:r>
            <a:r>
              <a:rPr lang="en-US" altLang="en-US" sz="2800" u="sng" dirty="0"/>
              <a:t>a change in the paradigm of sports training from generalizations of empirical pedagogical observations </a:t>
            </a:r>
            <a:r>
              <a:rPr lang="en-US" altLang="en-US" sz="2800" dirty="0"/>
              <a:t>(effects) to their biological explanation. This significantly increased the possibility of theoretical justification of motor tasks for the athlete. In addition, the changed political and socio-economic attitudes have led to significant changes in the psychology of athletes.</a:t>
            </a:r>
            <a:endParaRPr lang="ru-RU" altLang="en-US" sz="2800" dirty="0"/>
          </a:p>
          <a:p>
            <a:pPr algn="just">
              <a:buNone/>
            </a:pPr>
            <a:r>
              <a:rPr lang="en-US" sz="2800" b="1" dirty="0" err="1"/>
              <a:t>Paradigma</a:t>
            </a:r>
            <a:r>
              <a:rPr lang="en-US" sz="2800" b="1" dirty="0"/>
              <a:t> </a:t>
            </a:r>
            <a:r>
              <a:rPr lang="en-US" sz="2800" dirty="0"/>
              <a:t>(from Greek </a:t>
            </a:r>
            <a:r>
              <a:rPr lang="el-GR" sz="2800" dirty="0"/>
              <a:t>παράδειγμα, "</a:t>
            </a:r>
            <a:r>
              <a:rPr lang="en-US" sz="2800" dirty="0"/>
              <a:t>example, model, sample")</a:t>
            </a:r>
            <a:endParaRPr lang="ru-RU" sz="2800" dirty="0"/>
          </a:p>
          <a:p>
            <a:pPr algn="just">
              <a:buNone/>
            </a:pPr>
            <a:r>
              <a:rPr lang="zh-Hans" altLang="en-US" dirty="0"/>
              <a:t>运动员训练中出现问题的主要原因之一是运动训练范式从经验教学观察（效果）的概括到生物解释的转变。这大大提高了运动员运动任务的理论基础。此外，政治和社会经济态度的改变使运动员的心理发生了重大变化。</a:t>
            </a:r>
          </a:p>
          <a:p>
            <a:pPr algn="just">
              <a:buNone/>
            </a:pPr>
            <a:r>
              <a:rPr lang="en-US" dirty="0"/>
              <a:t>
</a:t>
            </a:r>
            <a:endParaRPr lang="ru-RU" altLang="en-US" dirty="0"/>
          </a:p>
        </p:txBody>
      </p:sp>
    </p:spTree>
  </p:cSld>
  <p:clrMapOvr>
    <a:masterClrMapping/>
  </p:clrMapOvr>
  <p:transition advTm="30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мещающее содержимое 2"/>
          <p:cNvSpPr>
            <a:spLocks noGrp="1" noEditPoints="1"/>
          </p:cNvSpPr>
          <p:nvPr>
            <p:ph idx="4294967295"/>
          </p:nvPr>
        </p:nvSpPr>
        <p:spPr>
          <a:xfrm>
            <a:off x="609600" y="361950"/>
            <a:ext cx="10972800" cy="4953000"/>
          </a:xfrm>
          <a:prstGeom prst="rect">
            <a:avLst/>
          </a:prstGeom>
        </p:spPr>
        <p:txBody>
          <a:bodyPr anchor="t"/>
          <a:lstStyle>
            <a:lvl1pPr marL="0" indent="0"/>
          </a:lstStyle>
          <a:p>
            <a:pPr algn="just">
              <a:buNone/>
            </a:pPr>
            <a:r>
              <a:rPr lang="ru-RU" altLang="en-US" sz="2800" dirty="0"/>
              <a:t>	</a:t>
            </a:r>
            <a:r>
              <a:rPr lang="en-US" altLang="en-US" sz="2400" dirty="0"/>
              <a:t>At present, in the understanding of many specialists involved in the training of the athlete, </a:t>
            </a:r>
            <a:r>
              <a:rPr lang="en-US" altLang="en-US" sz="2400" u="sng" dirty="0"/>
              <a:t>the scientific and methodical provision of the training process is improperly identified with the life support</a:t>
            </a:r>
            <a:r>
              <a:rPr lang="en-US" altLang="en-US" sz="2400" dirty="0"/>
              <a:t>. </a:t>
            </a:r>
          </a:p>
          <a:p>
            <a:pPr algn="just">
              <a:buNone/>
            </a:pPr>
            <a:r>
              <a:rPr lang="en-US" altLang="en-US" sz="2400" dirty="0"/>
              <a:t>       As a result, various measurements of biological functions are carried out under the guise of "sports science" and ways to increase them outside of motor activities are being sought. At the same time, they overlook that different measurements, even the most accurate and high-tech ones in themselves, will not lead to an increase in results. In addition, the biological determinants of physical fitness with the growth of sportsmanship asymptotically approach the genetic limits.</a:t>
            </a:r>
            <a:endParaRPr lang="ru-RU" altLang="en-US" sz="2400" dirty="0"/>
          </a:p>
          <a:p>
            <a:pPr algn="just">
              <a:buNone/>
            </a:pPr>
            <a:r>
              <a:rPr lang="zh-Hans" altLang="en-US" sz="2400" dirty="0"/>
              <a:t>目前，许多参与运动员训练的专家都认为，训练过程的科学和有条不紊的提供被错误地确定为生物医学。因此，在</a:t>
            </a:r>
            <a:r>
              <a:rPr lang="en-US" altLang="zh-Hans" sz="2400" dirty="0"/>
              <a:t>"</a:t>
            </a:r>
            <a:r>
              <a:rPr lang="zh-Hans" altLang="en-US" sz="2400" dirty="0"/>
              <a:t>体育科学</a:t>
            </a:r>
            <a:r>
              <a:rPr lang="en-US" altLang="zh-Hans" sz="2400" dirty="0"/>
              <a:t>"</a:t>
            </a:r>
            <a:r>
              <a:rPr lang="zh-Hans" altLang="en-US" sz="2400" dirty="0"/>
              <a:t>的幌子下，对生物功能进行了不同的测量，并寻找在运动活动之外增强生物功能的方法。然而，人们忽视了这样一种情况，即不同的测量，即使是最精确和高科技的测量，本身也不会导致结果的增长。此外，随着运动技能的提高，身体准备的生物决定因素逐渐接近遗传限度。</a:t>
            </a:r>
          </a:p>
          <a:p>
            <a:pPr algn="just">
              <a:buNone/>
            </a:pPr>
            <a:endParaRPr lang="ru-RU" altLang="en-US" sz="2800" dirty="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мещающее содержимое 2"/>
          <p:cNvSpPr>
            <a:spLocks noGrp="1" noEditPoints="1"/>
          </p:cNvSpPr>
          <p:nvPr>
            <p:ph sz="half" idx="4294967295"/>
          </p:nvPr>
        </p:nvSpPr>
        <p:spPr>
          <a:xfrm>
            <a:off x="195263" y="453708"/>
            <a:ext cx="11858625" cy="1457325"/>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gn="ctr">
              <a:buNone/>
            </a:pPr>
            <a:r>
              <a:rPr lang="en-US" altLang="en-US" sz="3200" dirty="0"/>
              <a:t>The desire to increase them is ineffective and encourages the use of doping.</a:t>
            </a:r>
            <a:endParaRPr lang="ru-RU" altLang="en-US" sz="3200" dirty="0"/>
          </a:p>
          <a:p>
            <a:pPr algn="ctr">
              <a:buNone/>
            </a:pPr>
            <a:r>
              <a:rPr lang="zh-Hans" altLang="en-US" dirty="0"/>
              <a:t>提高它们的渴望是无效的，并导致使用兴奋剂。</a:t>
            </a:r>
          </a:p>
          <a:p>
            <a:pPr algn="ctr">
              <a:buNone/>
            </a:pPr>
            <a:r>
              <a:rPr lang="en-US" altLang="en-US" sz="3200" dirty="0"/>
              <a:t>
</a:t>
            </a:r>
            <a:endParaRPr lang="ru-RU" altLang="en-US" sz="3200" dirty="0"/>
          </a:p>
        </p:txBody>
      </p:sp>
      <p:pic>
        <p:nvPicPr>
          <p:cNvPr id="49154" name="Замещающее содержимое 6" descr="1512743635_1"/>
          <p:cNvPicPr>
            <a:picLocks noGrp="1" noChangeAspect="1"/>
          </p:cNvPicPr>
          <p:nvPr>
            <p:ph sz="half" idx="4294967295"/>
          </p:nvPr>
        </p:nvPicPr>
        <p:blipFill>
          <a:blip r:embed="rId3"/>
          <a:srcRect/>
          <a:stretch>
            <a:fillRect/>
          </a:stretch>
        </p:blipFill>
        <p:spPr>
          <a:xfrm>
            <a:off x="3081338" y="2063750"/>
            <a:ext cx="6029325" cy="4017963"/>
          </a:xfrm>
          <a:prstGeom prst="rect">
            <a:avLst/>
          </a:prstGeom>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мещающее содержимое 2"/>
          <p:cNvSpPr>
            <a:spLocks noGrp="1" noEditPoints="1"/>
          </p:cNvSpPr>
          <p:nvPr>
            <p:ph idx="4294967295"/>
          </p:nvPr>
        </p:nvSpPr>
        <p:spPr>
          <a:xfrm>
            <a:off x="396875" y="530225"/>
            <a:ext cx="10972800" cy="4953000"/>
          </a:xfrm>
          <a:prstGeom prst="rect">
            <a:avLst/>
          </a:prstGeom>
        </p:spPr>
        <p:txBody>
          <a:bodyPr anchor="t"/>
          <a:lstStyle>
            <a:lvl1pPr marL="0" indent="0"/>
          </a:lstStyle>
          <a:p>
            <a:pPr algn="just">
              <a:buNone/>
            </a:pPr>
            <a:r>
              <a:rPr lang="ru-RU" altLang="en-US" dirty="0"/>
              <a:t>	</a:t>
            </a:r>
            <a:r>
              <a:rPr lang="en-US" altLang="en-US" dirty="0"/>
              <a:t>Thus, biomedical knowledge not only does not solve the methodical problems of sports training, but also in ignoring the pedagogical aspect mislead the coach.
	That is why the relationship between the coach and the representatives of science has been broken. Coaches provided to themselves often do not know what to rely on in creative activity and are guided by subjective ideas, very far from the truth.</a:t>
            </a:r>
            <a:endParaRPr lang="ru-RU" altLang="en-US" dirty="0"/>
          </a:p>
          <a:p>
            <a:pPr algn="just">
              <a:buNone/>
            </a:pPr>
            <a:r>
              <a:rPr lang="zh-Hans" altLang="en-US" sz="2800" dirty="0"/>
              <a:t>因此，医学和生物学知识不仅不能解决有条不紊的运动训练问题，而且忽视教学方面也误导了教练。 这就是为什么教练与科学代表的关系被打破。自给自来的教练往往不知道在创造性活动中依靠什么，并受到与事实非常遥远的主观观念的指导。 </a:t>
            </a:r>
            <a:r>
              <a:rPr lang="en-US" altLang="en-US" dirty="0"/>
              <a:t>
</a:t>
            </a:r>
            <a:endParaRPr lang="ru-RU" altLang="en-US" dirty="0"/>
          </a:p>
        </p:txBody>
      </p:sp>
    </p:spTree>
  </p:cSld>
  <p:clrMapOvr>
    <a:masterClrMapping/>
  </p:clrMapOvr>
  <p:transition advTm="30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мещающее содержимое 2"/>
          <p:cNvSpPr>
            <a:spLocks noGrp="1" noEditPoints="1"/>
          </p:cNvSpPr>
          <p:nvPr>
            <p:ph idx="4294967295"/>
          </p:nvPr>
        </p:nvSpPr>
        <p:spPr>
          <a:xfrm>
            <a:off x="488950" y="2068513"/>
            <a:ext cx="10972800" cy="4953000"/>
          </a:xfrm>
          <a:prstGeom prst="rect">
            <a:avLst/>
          </a:prstGeom>
        </p:spPr>
        <p:txBody>
          <a:bodyPr anchor="t"/>
          <a:lstStyle>
            <a:lvl1pPr marL="0" indent="0"/>
          </a:lstStyle>
          <a:p>
            <a:pPr algn="just">
              <a:buNone/>
            </a:pPr>
            <a:r>
              <a:rPr lang="ru-RU" altLang="en-US" dirty="0"/>
              <a:t>	</a:t>
            </a:r>
            <a:r>
              <a:rPr lang="en-US" altLang="en-US" sz="2800" dirty="0"/>
              <a:t>In recent years, the gap between the theory and the technique of sports training continues to widen, or the distance between scientists and coaches is increasing.
	Currently, the coaching contingent can be conditionally divided into age coaches with a lot of pedagogical experience, and relatively young coaches with experience of personal sports performances, often at a very high level. </a:t>
            </a:r>
            <a:endParaRPr lang="ru-RU" altLang="en-US" sz="2800" dirty="0"/>
          </a:p>
          <a:p>
            <a:pPr algn="just">
              <a:buNone/>
            </a:pPr>
            <a:r>
              <a:rPr lang="zh-Hans" altLang="en-US" sz="2400" dirty="0"/>
              <a:t>近年来，运动训练理论和方法之间的差距继续扩大，或者更确切地说，科学家和教练之间的距离正在扩大。 目前，教练员大致可分为具有丰富教学经验的年龄教练和具有个人体育表演经验的相对年轻的教练，往往水平非常高。</a:t>
            </a:r>
          </a:p>
          <a:p>
            <a:pPr algn="just">
              <a:buNone/>
            </a:pPr>
            <a:r>
              <a:rPr lang="en-US" altLang="en-US" sz="2800" dirty="0"/>
              <a:t>
</a:t>
            </a:r>
            <a:r>
              <a:rPr lang="ru-RU" altLang="en-US" sz="2800" dirty="0"/>
              <a:t>	</a:t>
            </a:r>
          </a:p>
        </p:txBody>
      </p:sp>
      <p:sp>
        <p:nvSpPr>
          <p:cNvPr id="2" name="Прямоугольник 1">
            <a:extLst>
              <a:ext uri="{FF2B5EF4-FFF2-40B4-BE49-F238E27FC236}">
                <a16:creationId xmlns:a16="http://schemas.microsoft.com/office/drawing/2014/main" id="{C1D433ED-07E4-4142-94F9-8D9441C8E57A}"/>
              </a:ext>
            </a:extLst>
          </p:cNvPr>
          <p:cNvSpPr/>
          <p:nvPr/>
        </p:nvSpPr>
        <p:spPr>
          <a:xfrm>
            <a:off x="767408" y="476672"/>
            <a:ext cx="10334302" cy="1877437"/>
          </a:xfrm>
          <a:prstGeom prst="rect">
            <a:avLst/>
          </a:prstGeom>
        </p:spPr>
        <p:txBody>
          <a:bodyPr wrap="square">
            <a:spAutoFit/>
          </a:bodyPr>
          <a:lstStyle/>
          <a:p>
            <a:pPr algn="ctr"/>
            <a:r>
              <a:rPr lang="ru-RU" sz="3200" b="1" dirty="0">
                <a:solidFill>
                  <a:schemeClr val="accent2">
                    <a:lumMod val="50000"/>
                  </a:schemeClr>
                </a:solidFill>
                <a:latin typeface="Segoe UI Web (West European)"/>
              </a:rPr>
              <a:t>4. </a:t>
            </a:r>
            <a:r>
              <a:rPr lang="en" sz="3200" b="1" dirty="0">
                <a:solidFill>
                  <a:schemeClr val="accent2">
                    <a:lumMod val="50000"/>
                  </a:schemeClr>
                </a:solidFill>
                <a:latin typeface="Segoe UI Web (West European)"/>
              </a:rPr>
              <a:t>Clash of paradigms in the study of human- social-educational and biological - in sports training</a:t>
            </a:r>
            <a:endParaRPr lang="ru-RU" sz="3200" b="1" dirty="0">
              <a:solidFill>
                <a:schemeClr val="accent2">
                  <a:lumMod val="50000"/>
                </a:schemeClr>
              </a:solidFill>
              <a:latin typeface="Segoe UI Web (West European)"/>
            </a:endParaRPr>
          </a:p>
          <a:p>
            <a:pPr algn="ctr"/>
            <a:r>
              <a:rPr lang="zh-Hans" altLang="en-US" sz="2000" dirty="0"/>
              <a:t>体育锻炼中人类社会教育与生物研究的范式冲突</a:t>
            </a:r>
          </a:p>
          <a:p>
            <a:pPr algn="ctr"/>
            <a:endParaRPr lang="en" sz="3200" b="1" dirty="0">
              <a:solidFill>
                <a:schemeClr val="accent2">
                  <a:lumMod val="50000"/>
                </a:schemeClr>
              </a:solidFill>
              <a:effectLst/>
              <a:latin typeface="Segoe UI Web (West European)"/>
            </a:endParaRPr>
          </a:p>
        </p:txBody>
      </p:sp>
    </p:spTree>
  </p:cSld>
  <p:clrMapOvr>
    <a:masterClrMapping/>
  </p:clrMapOvr>
  <p:transition advTm="30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мещающее содержимое 2"/>
          <p:cNvSpPr>
            <a:spLocks noGrp="1" noEditPoints="1"/>
          </p:cNvSpPr>
          <p:nvPr>
            <p:ph idx="4294967295"/>
          </p:nvPr>
        </p:nvSpPr>
        <p:spPr>
          <a:xfrm>
            <a:off x="609600" y="438150"/>
            <a:ext cx="10972800" cy="4953000"/>
          </a:xfrm>
          <a:prstGeom prst="rect">
            <a:avLst/>
          </a:prstGeom>
        </p:spPr>
        <p:txBody>
          <a:bodyPr anchor="t"/>
          <a:lstStyle>
            <a:lvl1pPr marL="0" indent="0"/>
          </a:lstStyle>
          <a:p>
            <a:pPr algn="just">
              <a:buNone/>
            </a:pPr>
            <a:r>
              <a:rPr lang="ru-RU" altLang="en-US" sz="2800" dirty="0"/>
              <a:t>	</a:t>
            </a:r>
            <a:r>
              <a:rPr lang="en-US" altLang="en-US" sz="2400" dirty="0"/>
              <a:t>But the problem is that </a:t>
            </a:r>
            <a:r>
              <a:rPr lang="en-US" altLang="en-US" sz="2400" u="sng" dirty="0"/>
              <a:t>both (trainers) do not have </a:t>
            </a:r>
            <a:r>
              <a:rPr lang="en-US" altLang="en-US" sz="2400" dirty="0"/>
              <a:t>sufficient biological </a:t>
            </a:r>
            <a:r>
              <a:rPr lang="en-US" altLang="en-US" sz="2400" u="sng" dirty="0">
                <a:highlight>
                  <a:srgbClr val="FFFF00"/>
                </a:highlight>
              </a:rPr>
              <a:t>knowledge about motor activities</a:t>
            </a:r>
            <a:r>
              <a:rPr lang="en-US" altLang="en-US" sz="2400" dirty="0">
                <a:highlight>
                  <a:srgbClr val="FFFF00"/>
                </a:highlight>
              </a:rPr>
              <a:t>. </a:t>
            </a:r>
            <a:r>
              <a:rPr lang="en-US" altLang="en-US" sz="2400" dirty="0"/>
              <a:t>As a result, both replicate methodical stamps, on the principle of "it had</a:t>
            </a:r>
            <a:r>
              <a:rPr lang="ru-RU" altLang="en-US" sz="2400" dirty="0"/>
              <a:t> </a:t>
            </a:r>
            <a:r>
              <a:rPr lang="en-US" altLang="en-US" sz="2400" dirty="0"/>
              <a:t>been always doing like that" or "do as I do." </a:t>
            </a:r>
          </a:p>
          <a:p>
            <a:pPr algn="just">
              <a:buNone/>
            </a:pPr>
            <a:r>
              <a:rPr lang="en-US" altLang="en-US" sz="2400" dirty="0"/>
              <a:t>        And if scientists continue to improve the means and methods of studying a person in sports, </a:t>
            </a:r>
            <a:r>
              <a:rPr lang="en-US" altLang="en-US" sz="2400" u="sng" dirty="0"/>
              <a:t>coaches are not able to perceive and use this knowledge in the training method. </a:t>
            </a:r>
            <a:r>
              <a:rPr lang="en-US" altLang="en-US" sz="2400" dirty="0"/>
              <a:t>In turn, scientists do not find ways </a:t>
            </a:r>
            <a:r>
              <a:rPr lang="en-US" altLang="en-US" sz="2400" u="sng" dirty="0"/>
              <a:t>to transfer knowledge into the training method</a:t>
            </a:r>
            <a:r>
              <a:rPr lang="en-US" altLang="en-US" sz="2400" dirty="0"/>
              <a:t>. It is reasonable to express the unpreparedness of the education system to these changes. Since the situation, despite the calls and slogans, is deteriorating for quite some time, the need for administrative and economic influences is obvious.</a:t>
            </a:r>
            <a:endParaRPr lang="ru-RU" altLang="en-US" sz="2400" dirty="0"/>
          </a:p>
          <a:p>
            <a:pPr algn="just">
              <a:buNone/>
            </a:pPr>
            <a:r>
              <a:rPr lang="zh-Hans" altLang="en-US" sz="2400" dirty="0"/>
              <a:t>但问题是，两者都没有足够的生物知识的运动活动。因此，两者都复制有条不紊的邮票，原则是</a:t>
            </a:r>
            <a:r>
              <a:rPr lang="en-US" altLang="zh-Hans" sz="2400" dirty="0"/>
              <a:t>"</a:t>
            </a:r>
            <a:r>
              <a:rPr lang="zh-Hans" altLang="en-US" sz="2400" dirty="0"/>
              <a:t>总是这样做</a:t>
            </a:r>
            <a:r>
              <a:rPr lang="en-US" altLang="zh-Hans" sz="2400" dirty="0"/>
              <a:t>"</a:t>
            </a:r>
            <a:r>
              <a:rPr lang="zh-Hans" altLang="en-US" sz="2400" dirty="0"/>
              <a:t>或</a:t>
            </a:r>
            <a:r>
              <a:rPr lang="en-US" altLang="zh-Hans" sz="2400" dirty="0"/>
              <a:t>"</a:t>
            </a:r>
            <a:r>
              <a:rPr lang="zh-Hans" altLang="en-US" sz="2400" dirty="0"/>
              <a:t>像我一样做</a:t>
            </a:r>
            <a:r>
              <a:rPr lang="en-US" altLang="zh-Hans" sz="2400" dirty="0"/>
              <a:t>"</a:t>
            </a:r>
            <a:r>
              <a:rPr lang="zh-Hans" altLang="en-US" sz="2400" dirty="0"/>
              <a:t>。如果科学家继续改进在体育运动中学习一个人的手段和方法，那么教练就无法在训练方法中感知和利用这些知识。反过来，科学家没有找到将知识传给训练方法的方法。教育系统对这些变化的准备也合理。由于局势尽管有呼吁和口号，但局势正在恶化，而且持续了相当长的时间，显然需要行政和经济影响。</a:t>
            </a:r>
          </a:p>
          <a:p>
            <a:pPr algn="just">
              <a:buNone/>
            </a:pPr>
            <a:endParaRPr lang="ru-RU" altLang="en-US" sz="2800" dirty="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мещающее содержимое 2"/>
          <p:cNvSpPr>
            <a:spLocks noGrp="1" noEditPoints="1"/>
          </p:cNvSpPr>
          <p:nvPr>
            <p:ph idx="4294967295"/>
          </p:nvPr>
        </p:nvSpPr>
        <p:spPr>
          <a:xfrm>
            <a:off x="609600" y="764704"/>
            <a:ext cx="10972800" cy="4953000"/>
          </a:xfrm>
          <a:prstGeom prst="rect">
            <a:avLst/>
          </a:prstGeom>
        </p:spPr>
        <p:txBody>
          <a:bodyPr anchor="t"/>
          <a:lstStyle>
            <a:lvl1pPr marL="0" indent="0"/>
          </a:lstStyle>
          <a:p>
            <a:pPr algn="just">
              <a:buNone/>
            </a:pPr>
            <a:r>
              <a:rPr lang="ru-RU" altLang="en-US" dirty="0">
                <a:sym typeface="SimSun" pitchFamily="2" charset="-122"/>
              </a:rPr>
              <a:t>	</a:t>
            </a:r>
            <a:r>
              <a:rPr lang="en-US" altLang="en-US" dirty="0">
                <a:sym typeface="SimSun" pitchFamily="2" charset="-122"/>
              </a:rPr>
              <a:t>The reason for mutual misunderstanding is </a:t>
            </a:r>
            <a:r>
              <a:rPr lang="en-US" altLang="en-US" u="sng" dirty="0">
                <a:sym typeface="SimSun" pitchFamily="2" charset="-122"/>
              </a:rPr>
              <a:t>the lack of physical culture in our society</a:t>
            </a:r>
            <a:r>
              <a:rPr lang="en-US" altLang="en-US" dirty="0">
                <a:sym typeface="SimSun" pitchFamily="2" charset="-122"/>
              </a:rPr>
              <a:t>, culture as a way of transferring knowledge. In the clash of paradigms in the study of a person - socio-educational (narrative) and biological (explaining) - </a:t>
            </a:r>
            <a:r>
              <a:rPr lang="en-US" altLang="en-US" u="sng" dirty="0">
                <a:sym typeface="SimSun" pitchFamily="2" charset="-122"/>
              </a:rPr>
              <a:t>in sports training often win biological </a:t>
            </a:r>
            <a:r>
              <a:rPr lang="en-US" altLang="en-US" dirty="0">
                <a:sym typeface="SimSun" pitchFamily="2" charset="-122"/>
              </a:rPr>
              <a:t>justifications without reliance on pedagogy.</a:t>
            </a:r>
            <a:endParaRPr lang="ru-RU" altLang="en-US" dirty="0">
              <a:sym typeface="SimSun" pitchFamily="2" charset="-122"/>
            </a:endParaRPr>
          </a:p>
          <a:p>
            <a:pPr algn="just">
              <a:buNone/>
            </a:pPr>
            <a:r>
              <a:rPr lang="zh-Hans" altLang="en-US" dirty="0"/>
              <a:t>相互误解的原因是我们社会中缺乏体育，文化是知识传播的一种方式。在人类学习的范式冲突中</a:t>
            </a:r>
            <a:r>
              <a:rPr lang="en-US" altLang="zh-Hans" dirty="0"/>
              <a:t>-</a:t>
            </a:r>
            <a:r>
              <a:rPr lang="zh-Hans" altLang="en-US" dirty="0"/>
              <a:t>社会</a:t>
            </a:r>
            <a:r>
              <a:rPr lang="en-US" altLang="zh-Hans" dirty="0"/>
              <a:t>-</a:t>
            </a:r>
            <a:r>
              <a:rPr lang="zh-Hans" altLang="en-US" dirty="0"/>
              <a:t>教学（描述）和生物（解释）</a:t>
            </a:r>
            <a:r>
              <a:rPr lang="en-US" altLang="zh-Hans" dirty="0"/>
              <a:t>-</a:t>
            </a:r>
            <a:r>
              <a:rPr lang="zh-Hans" altLang="en-US" dirty="0"/>
              <a:t>在运动训练中往往战胜生物学的合理性，而不依赖教育学</a:t>
            </a:r>
          </a:p>
          <a:p>
            <a:pPr algn="just">
              <a:buNone/>
            </a:pPr>
            <a:endParaRPr lang="ru-RU" altLang="en-US" dirty="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мещающее содержимое 2"/>
          <p:cNvSpPr>
            <a:spLocks noGrp="1" noEditPoints="1"/>
          </p:cNvSpPr>
          <p:nvPr>
            <p:ph idx="4294967295"/>
          </p:nvPr>
        </p:nvSpPr>
        <p:spPr>
          <a:xfrm>
            <a:off x="487363" y="576263"/>
            <a:ext cx="10972800" cy="4953000"/>
          </a:xfrm>
          <a:prstGeom prst="rect">
            <a:avLst/>
          </a:prstGeom>
        </p:spPr>
        <p:txBody>
          <a:bodyPr anchor="t"/>
          <a:lstStyle>
            <a:lvl1pPr marL="0" indent="0"/>
          </a:lstStyle>
          <a:p>
            <a:pPr algn="just">
              <a:buNone/>
            </a:pPr>
            <a:r>
              <a:rPr lang="ru-RU" altLang="en-US" dirty="0"/>
              <a:t>	</a:t>
            </a:r>
            <a:r>
              <a:rPr lang="en-US" altLang="en-US" sz="2800" dirty="0"/>
              <a:t>As a result, both coaches and researchers, </a:t>
            </a:r>
            <a:r>
              <a:rPr lang="en-US" altLang="en-US" sz="2800" u="sng" dirty="0"/>
              <a:t>information of a biological nature</a:t>
            </a:r>
            <a:r>
              <a:rPr lang="en-US" altLang="en-US" sz="2800" dirty="0"/>
              <a:t>, directly without pedagogical comprehension </a:t>
            </a:r>
            <a:r>
              <a:rPr lang="en-US" altLang="en-US" sz="2800" u="sng" dirty="0"/>
              <a:t>broadcast as a methodical recommendation in sports training</a:t>
            </a:r>
            <a:r>
              <a:rPr lang="en-US" altLang="en-US" sz="2800" dirty="0"/>
              <a:t>, which leads to errors. </a:t>
            </a:r>
          </a:p>
          <a:p>
            <a:pPr algn="just">
              <a:buNone/>
            </a:pPr>
            <a:r>
              <a:rPr lang="en-US" altLang="en-US" sz="2800" dirty="0"/>
              <a:t>       L. P. </a:t>
            </a:r>
            <a:r>
              <a:rPr lang="en-US" altLang="en-US" sz="2800" dirty="0" err="1"/>
              <a:t>Matveev</a:t>
            </a:r>
            <a:r>
              <a:rPr lang="en-US" altLang="en-US" sz="2800" dirty="0"/>
              <a:t> (1991) warned about this inadmissibility, claiming that, </a:t>
            </a:r>
            <a:r>
              <a:rPr lang="en-US" altLang="en-US" sz="2800" u="sng" dirty="0"/>
              <a:t>the theory of physical culture and sports</a:t>
            </a:r>
            <a:r>
              <a:rPr lang="en-US" altLang="en-US" sz="2800" dirty="0"/>
              <a:t>, integrating the knowledge of related sciences about man, </a:t>
            </a:r>
            <a:r>
              <a:rPr lang="en-US" altLang="en-US" sz="2800" u="sng" dirty="0"/>
              <a:t>brings out its own principles and patterns</a:t>
            </a:r>
            <a:r>
              <a:rPr lang="en-US" altLang="en-US" sz="2800" dirty="0"/>
              <a:t>, which are not reduced to the principles and laws of other sciences.</a:t>
            </a:r>
            <a:endParaRPr lang="ru-RU" altLang="en-US" sz="2800" dirty="0"/>
          </a:p>
          <a:p>
            <a:pPr algn="just">
              <a:buNone/>
            </a:pPr>
            <a:r>
              <a:rPr lang="zh-Hans" altLang="en-US" sz="2400" dirty="0"/>
              <a:t>因此，教练和研究人员在没有教学理解的情况下直接将生物信息作为有条不紊的建议广播到体育锻炼中，从而导致错误。</a:t>
            </a:r>
            <a:r>
              <a:rPr lang="en-US" altLang="zh-Hans" sz="2400" dirty="0"/>
              <a:t>L.P.</a:t>
            </a:r>
            <a:r>
              <a:rPr lang="zh-Hans" altLang="en-US" sz="2400" dirty="0"/>
              <a:t>马特维耶夫（</a:t>
            </a:r>
            <a:r>
              <a:rPr lang="en-US" altLang="zh-Hans" sz="2400" dirty="0"/>
              <a:t>1991</a:t>
            </a:r>
            <a:r>
              <a:rPr lang="zh-Hans" altLang="en-US" sz="2400" dirty="0"/>
              <a:t>年）警告说，体育和体育理论通过整合有关人类科学的知识，推断出自己的原则和模式，这些原则和模式与其他科学的原则和模式无关。</a:t>
            </a:r>
          </a:p>
          <a:p>
            <a:pPr algn="just">
              <a:buNone/>
            </a:pPr>
            <a:endParaRPr lang="ru-RU" altLang="en-US" dirty="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3"/>
          <p:cNvSpPr>
            <a:spLocks noGrp="1" noEditPoints="1"/>
          </p:cNvSpPr>
          <p:nvPr>
            <p:ph type="title" idx="4294967295"/>
          </p:nvPr>
        </p:nvSpPr>
        <p:spPr>
          <a:xfrm>
            <a:off x="479376" y="883443"/>
            <a:ext cx="10972800" cy="582613"/>
          </a:xfrm>
          <a:prstGeom prst="rect">
            <a:avLst/>
          </a:prstGeom>
        </p:spPr>
        <p:txBody>
          <a:bodyPr anchor="ctr"/>
          <a:lstStyle/>
          <a:p>
            <a:pPr algn="ctr"/>
            <a:r>
              <a:rPr lang="en-US" altLang="en-US" b="1" dirty="0">
                <a:solidFill>
                  <a:schemeClr val="accent1"/>
                </a:solidFill>
              </a:rPr>
              <a:t>Lev </a:t>
            </a:r>
            <a:r>
              <a:rPr lang="en-US" altLang="en-US" b="1" dirty="0" err="1">
                <a:solidFill>
                  <a:schemeClr val="accent1"/>
                </a:solidFill>
              </a:rPr>
              <a:t>Matveev</a:t>
            </a:r>
            <a:r>
              <a:rPr lang="ru-RU" altLang="en-US" b="1" dirty="0">
                <a:solidFill>
                  <a:schemeClr val="accent1"/>
                </a:solidFill>
              </a:rPr>
              <a:t>  </a:t>
            </a:r>
            <a:r>
              <a:rPr lang="zh-Hans" altLang="en-US" dirty="0"/>
              <a:t>列夫</a:t>
            </a:r>
            <a:r>
              <a:rPr lang="en-US" altLang="zh-Hans" dirty="0"/>
              <a:t>·</a:t>
            </a:r>
            <a:r>
              <a:rPr lang="zh-Hans" altLang="en-US" dirty="0"/>
              <a:t>马特维耶夫</a:t>
            </a:r>
            <a:br>
              <a:rPr lang="zh-Hans" altLang="en-US" dirty="0"/>
            </a:br>
            <a:r>
              <a:rPr lang="en-US" altLang="en-US" b="1" dirty="0">
                <a:solidFill>
                  <a:schemeClr val="accent1"/>
                </a:solidFill>
              </a:rPr>
              <a:t>
</a:t>
            </a:r>
            <a:endParaRPr lang="ru-RU" altLang="en-US" b="1" dirty="0">
              <a:solidFill>
                <a:schemeClr val="accent1"/>
              </a:solidFill>
            </a:endParaRPr>
          </a:p>
        </p:txBody>
      </p:sp>
      <p:pic>
        <p:nvPicPr>
          <p:cNvPr id="55298" name="Замещающее содержимое 5" descr="2 (1)"/>
          <p:cNvPicPr>
            <a:picLocks noGrp="1" noChangeAspect="1"/>
          </p:cNvPicPr>
          <p:nvPr>
            <p:ph idx="4294967295"/>
          </p:nvPr>
        </p:nvPicPr>
        <p:blipFill>
          <a:blip r:embed="rId3"/>
          <a:srcRect/>
          <a:stretch>
            <a:fillRect/>
          </a:stretch>
        </p:blipFill>
        <p:spPr>
          <a:xfrm>
            <a:off x="4438650" y="1174750"/>
            <a:ext cx="3313113" cy="4953000"/>
          </a:xfrm>
          <a:prstGeom prst="rect">
            <a:avLst/>
          </a:prstGeom>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мещающее содержимое 2"/>
          <p:cNvSpPr>
            <a:spLocks noGrp="1" noEditPoints="1"/>
          </p:cNvSpPr>
          <p:nvPr>
            <p:ph idx="4294967295"/>
          </p:nvPr>
        </p:nvSpPr>
        <p:spPr>
          <a:xfrm>
            <a:off x="609600" y="469900"/>
            <a:ext cx="10972800" cy="4953000"/>
          </a:xfrm>
          <a:prstGeom prst="rect">
            <a:avLst/>
          </a:prstGeom>
        </p:spPr>
        <p:txBody>
          <a:bodyPr anchor="t"/>
          <a:lstStyle>
            <a:lvl1pPr marL="0" indent="0"/>
          </a:lstStyle>
          <a:p>
            <a:pPr algn="just">
              <a:buNone/>
            </a:pPr>
            <a:r>
              <a:rPr lang="ru-RU" altLang="en-US" dirty="0"/>
              <a:t>	</a:t>
            </a:r>
            <a:r>
              <a:rPr lang="en-US" altLang="en-US" sz="2800" dirty="0"/>
              <a:t>The main reason for distortion of the theory of sports training, and then the technique </a:t>
            </a:r>
            <a:r>
              <a:rPr lang="en-US" altLang="en-US" sz="2800" u="sng" dirty="0"/>
              <a:t>lies in the narrow understanding of biological patterns as methodical (pedagogical) provisions</a:t>
            </a:r>
            <a:r>
              <a:rPr lang="en-US" altLang="en-US" sz="2800" dirty="0"/>
              <a:t>. 	</a:t>
            </a:r>
            <a:r>
              <a:rPr lang="en-US" altLang="en-US" sz="2800" b="1" dirty="0"/>
              <a:t>A common mistake</a:t>
            </a:r>
            <a:r>
              <a:rPr lang="en-US" altLang="en-US" sz="2800" dirty="0"/>
              <a:t> is the subordination of power (speed) of training locomotives to the anaerobic threshold (ANP), measured in a step test the day before. In subsequent trainings, the athlete's motor activities are carried out at this power (speed), while the condition of the athlete and the conditions of training have already changed.</a:t>
            </a:r>
            <a:endParaRPr lang="ru-RU" altLang="en-US" sz="2800" dirty="0"/>
          </a:p>
          <a:p>
            <a:pPr algn="just">
              <a:buNone/>
            </a:pPr>
            <a:r>
              <a:rPr lang="zh-Hans" altLang="en-US" sz="2800" dirty="0"/>
              <a:t>运动训练理论和方法失真的主要原因是对生物模式作为有条不紊（教学）条款的狭隘理解。 一个普遍的错误是训练运动的功率（速度）服从于前一天在阶梯测试中测量的厌氧阈值（</a:t>
            </a:r>
            <a:r>
              <a:rPr lang="en-US" altLang="zh-Hans" sz="2800" dirty="0"/>
              <a:t>ANP</a:t>
            </a:r>
            <a:r>
              <a:rPr lang="zh-Hans" altLang="en-US" sz="2800" dirty="0"/>
              <a:t>）。在随后的训练中，运动员的运动活动以这种能力（速度）进行，而运动员的状态和训练条件已经改变。</a:t>
            </a:r>
          </a:p>
          <a:p>
            <a:pPr algn="just">
              <a:buNone/>
            </a:pPr>
            <a:endParaRPr lang="ru-RU" altLang="en-US" dirty="0"/>
          </a:p>
        </p:txBody>
      </p:sp>
    </p:spTree>
  </p:cSld>
  <p:clrMapOvr>
    <a:masterClrMapping/>
  </p:clrMapOvr>
  <p:transition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Замещающая рамка рисунка 1" descr="1"/>
          <p:cNvPicPr>
            <a:picLocks noGrp="1" noChangeAspect="1"/>
          </p:cNvPicPr>
          <p:nvPr>
            <p:ph idx="4294967295"/>
          </p:nvPr>
        </p:nvPicPr>
        <p:blipFill>
          <a:blip r:embed="rId3"/>
          <a:srcRect/>
          <a:stretch>
            <a:fillRect/>
          </a:stretch>
        </p:blipFill>
        <p:spPr>
          <a:xfrm>
            <a:off x="5637213" y="1306513"/>
            <a:ext cx="5878512" cy="3914775"/>
          </a:xfrm>
          <a:prstGeom prst="rect">
            <a:avLst/>
          </a:prstGeom>
        </p:spPr>
      </p:pic>
      <p:sp>
        <p:nvSpPr>
          <p:cNvPr id="12290" name="Замещающий текст 6"/>
          <p:cNvSpPr>
            <a:spLocks noGrp="1" noEditPoints="1"/>
          </p:cNvSpPr>
          <p:nvPr>
            <p:ph type="body" sz="half" idx="4294967295"/>
          </p:nvPr>
        </p:nvSpPr>
        <p:spPr>
          <a:xfrm>
            <a:off x="407368" y="809253"/>
            <a:ext cx="4718050" cy="5239494"/>
          </a:xfrm>
          <a:prstGeom prst="rect">
            <a:avLst/>
          </a:prstGeom>
        </p:spPr>
        <p:txBody>
          <a:bodyPr anchor="t"/>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gn="just">
              <a:buNone/>
            </a:pPr>
            <a:r>
              <a:rPr lang="en-US" altLang="en-US" sz="3200" b="1" dirty="0">
                <a:solidFill>
                  <a:srgbClr val="000000"/>
                </a:solidFill>
                <a:latin typeface="Times New Roman" charset="0"/>
              </a:rPr>
              <a:t> Personality typology in sports</a:t>
            </a:r>
            <a:r>
              <a:rPr lang="en-US" altLang="en-US" sz="3200" dirty="0">
                <a:solidFill>
                  <a:srgbClr val="000000"/>
                </a:solidFill>
                <a:latin typeface="Times New Roman" charset="0"/>
              </a:rPr>
              <a:t> should be considered as a way of taking into account the </a:t>
            </a:r>
            <a:r>
              <a:rPr lang="en-US" altLang="en-US" sz="3200" u="sng" dirty="0">
                <a:solidFill>
                  <a:srgbClr val="000000"/>
                </a:solidFill>
                <a:latin typeface="Times New Roman" charset="0"/>
              </a:rPr>
              <a:t>natural predisposition of athletes </a:t>
            </a:r>
            <a:r>
              <a:rPr lang="en-US" altLang="en-US" sz="3200" dirty="0">
                <a:solidFill>
                  <a:srgbClr val="000000"/>
                </a:solidFill>
                <a:latin typeface="Times New Roman" charset="0"/>
              </a:rPr>
              <a:t>and </a:t>
            </a:r>
            <a:r>
              <a:rPr lang="en-US" altLang="en-US" sz="3200" u="sng" dirty="0">
                <a:solidFill>
                  <a:srgbClr val="000000"/>
                </a:solidFill>
                <a:latin typeface="Times New Roman" charset="0"/>
              </a:rPr>
              <a:t>the possibility of its use</a:t>
            </a:r>
            <a:r>
              <a:rPr lang="en-US" altLang="en-US" sz="3200" dirty="0">
                <a:solidFill>
                  <a:srgbClr val="000000"/>
                </a:solidFill>
                <a:latin typeface="Times New Roman" charset="0"/>
              </a:rPr>
              <a:t> and development in the interests of the athlete's personality.
</a:t>
            </a:r>
            <a:endParaRPr lang="ru-RU" altLang="en-US" sz="3200" dirty="0">
              <a:solidFill>
                <a:srgbClr val="000000"/>
              </a:solidFill>
              <a:latin typeface="Times New Roman" charset="0"/>
            </a:endParaRPr>
          </a:p>
        </p:txBody>
      </p:sp>
    </p:spTree>
  </p:cSld>
  <p:clrMapOvr>
    <a:masterClrMapping/>
  </p:clrMapOvr>
  <p:transition advClick="0" advTm="3000">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мещающее содержимое 2"/>
          <p:cNvSpPr>
            <a:spLocks noGrp="1" noEditPoints="1"/>
          </p:cNvSpPr>
          <p:nvPr>
            <p:ph idx="4294967295"/>
          </p:nvPr>
        </p:nvSpPr>
        <p:spPr>
          <a:xfrm>
            <a:off x="551384" y="260648"/>
            <a:ext cx="10972800" cy="4953000"/>
          </a:xfrm>
          <a:prstGeom prst="rect">
            <a:avLst/>
          </a:prstGeom>
        </p:spPr>
        <p:txBody>
          <a:bodyPr anchor="t"/>
          <a:lstStyle>
            <a:lvl1pPr marL="0" indent="0"/>
          </a:lstStyle>
          <a:p>
            <a:pPr algn="just">
              <a:buNone/>
            </a:pPr>
            <a:r>
              <a:rPr lang="ru-RU" altLang="en-US" dirty="0"/>
              <a:t>	</a:t>
            </a:r>
            <a:r>
              <a:rPr lang="en-US" altLang="en-US" sz="2800" dirty="0"/>
              <a:t>The athlete may have under-repaired or </a:t>
            </a:r>
            <a:r>
              <a:rPr lang="en-US" altLang="en-US" sz="2800" dirty="0" err="1"/>
              <a:t>supercompensated</a:t>
            </a:r>
            <a:r>
              <a:rPr lang="en-US" altLang="en-US" sz="2800" dirty="0"/>
              <a:t>. Heraclitus (6th century BC) warned: "You can't enter the same river twice." There is a disregard for the active pedagogical approach.
	In this case, in motor activity it is necessary </a:t>
            </a:r>
            <a:r>
              <a:rPr lang="en-US" altLang="en-US" sz="2800" u="sng" dirty="0"/>
              <a:t>to rely on the current capabilities of the athlete</a:t>
            </a:r>
            <a:r>
              <a:rPr lang="en-US" altLang="en-US" sz="2800" dirty="0"/>
              <a:t>, which can, as a result of training effects, and decrease due to fatigue. A retention of lactate level is just a means of control, or a condition of motor activity, but in any case not the purpose of training.</a:t>
            </a:r>
            <a:endParaRPr lang="ru-RU" altLang="en-US" sz="2800" dirty="0"/>
          </a:p>
          <a:p>
            <a:pPr algn="just">
              <a:buNone/>
            </a:pPr>
            <a:r>
              <a:rPr lang="zh-Hans" altLang="en-US" sz="2400" dirty="0"/>
              <a:t>运动员可能没有恢复不足，或者有一个超级补偿。赫拉克利特（公元前</a:t>
            </a:r>
            <a:r>
              <a:rPr lang="en-US" altLang="zh-Hans" sz="2400" dirty="0"/>
              <a:t>6</a:t>
            </a:r>
            <a:r>
              <a:rPr lang="zh-Hans" altLang="en-US" sz="2400" dirty="0"/>
              <a:t>世纪）警告说：</a:t>
            </a:r>
            <a:r>
              <a:rPr lang="en-US" altLang="zh-Hans" sz="2400" dirty="0"/>
              <a:t>"</a:t>
            </a:r>
            <a:r>
              <a:rPr lang="zh-Hans" altLang="en-US" sz="2400" dirty="0"/>
              <a:t>你不能两次进入同一条河。有一种忽视教学方法的做法。 在这种情况下，在运动活动中，有必要依靠运动员的当前能力，这可以通过训练效果增加，也可以由于疲劳而减少。保持乳酸水平只是一种控制手段，或运动活动的条件，但绝不是锻炼的目的。 </a:t>
            </a:r>
            <a:r>
              <a:rPr lang="en-US" altLang="en-US" dirty="0"/>
              <a:t>
</a:t>
            </a:r>
            <a:endParaRPr lang="ru-RU" altLang="en-US" dirty="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мещающее содержимое 2"/>
          <p:cNvSpPr>
            <a:spLocks noGrp="1" noEditPoints="1"/>
          </p:cNvSpPr>
          <p:nvPr>
            <p:ph idx="4294967295"/>
          </p:nvPr>
        </p:nvSpPr>
        <p:spPr>
          <a:xfrm>
            <a:off x="501650" y="300038"/>
            <a:ext cx="10972800" cy="4953000"/>
          </a:xfrm>
          <a:prstGeom prst="rect">
            <a:avLst/>
          </a:prstGeom>
        </p:spPr>
        <p:txBody>
          <a:bodyPr anchor="t"/>
          <a:lstStyle>
            <a:lvl1pPr marL="0" indent="0"/>
          </a:lstStyle>
          <a:p>
            <a:pPr algn="just">
              <a:buNone/>
            </a:pPr>
            <a:r>
              <a:rPr lang="ru-RU" altLang="en-US" dirty="0"/>
              <a:t>	</a:t>
            </a:r>
            <a:r>
              <a:rPr lang="en-US" altLang="en-US" sz="2800" dirty="0"/>
              <a:t>In interval trainings of qualified skaters there is a decrease in the level of lactate from the first repetitions to in the last without the western speed, which indicates the formation of urgent training effects. For more than twenty years, Russian skaters have distorted the competitive dynamic stereotype by slowing down the pace to gain the power of repulsion and not to get into glycolysis, "not knowing" that in repelling the contribution of inertial and reactive forces at the increase in the rate of locomotives is much more than the force of the actual muscle contraction, with which the force of repulsion is identified.</a:t>
            </a:r>
            <a:endParaRPr lang="ru-RU" altLang="en-US" sz="2800" dirty="0"/>
          </a:p>
          <a:p>
            <a:pPr algn="just">
              <a:buNone/>
            </a:pPr>
            <a:r>
              <a:rPr lang="zh-Hans" altLang="en-US" sz="2400" dirty="0"/>
              <a:t>在合格的滑冰运动员的间歇训练中，乳酸水平从第一次重复降低到最后一次，没有速度下降，这表明形成紧急训练效果。二十多年来，俄罗斯滑冰运动员一直歪曲竞争的动态刻板印象，放慢速度，以发展排斥的力量，而不是陷入糖解，</a:t>
            </a:r>
            <a:r>
              <a:rPr lang="en-US" altLang="zh-Hans" sz="2400" dirty="0"/>
              <a:t>"</a:t>
            </a:r>
            <a:r>
              <a:rPr lang="zh-Hans" altLang="en-US" sz="2400" dirty="0"/>
              <a:t>不知道</a:t>
            </a:r>
            <a:r>
              <a:rPr lang="en-US" altLang="zh-Hans" sz="2400" dirty="0"/>
              <a:t>"</a:t>
            </a:r>
            <a:r>
              <a:rPr lang="zh-Hans" altLang="en-US" sz="2400" dirty="0"/>
              <a:t>，在排斥惰性力量和反应力的贡献，同时提高运动速度远远大于自己的肌肉收缩的力量，这被推回的力量认同。</a:t>
            </a:r>
          </a:p>
          <a:p>
            <a:pPr algn="just">
              <a:buNone/>
            </a:pPr>
            <a:endParaRPr lang="ru-RU" altLang="en-US" dirty="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en-US" altLang="en-US" dirty="0"/>
              <a:t>Surprising recommendations of the recommendations of the pulse thresholds: aerobic - AP, anaerobic - ANP, critical power without taking into account specific motor activity in the widespread method of </a:t>
            </a:r>
            <a:r>
              <a:rPr lang="en-US" altLang="en-US" dirty="0" err="1"/>
              <a:t>Dushanin</a:t>
            </a:r>
            <a:r>
              <a:rPr lang="en-US" altLang="en-US" dirty="0"/>
              <a:t>, in which the electrocardiogram determines the parameters of energy metabolism.</a:t>
            </a:r>
            <a:endParaRPr lang="ru-RU" altLang="en-US" dirty="0"/>
          </a:p>
          <a:p>
            <a:pPr algn="just">
              <a:buNone/>
            </a:pPr>
            <a:r>
              <a:rPr lang="zh-Hans" altLang="en-US" dirty="0"/>
              <a:t>令人吃惊的是，在广为流传的杜沙宁方法中，有氧</a:t>
            </a:r>
            <a:r>
              <a:rPr lang="en-US" altLang="zh-Hans" dirty="0"/>
              <a:t>-AP</a:t>
            </a:r>
            <a:r>
              <a:rPr lang="zh-Hans" altLang="en-US" dirty="0"/>
              <a:t>，厌氧</a:t>
            </a:r>
            <a:r>
              <a:rPr lang="en-US" altLang="zh-Hans" dirty="0"/>
              <a:t>-</a:t>
            </a:r>
            <a:r>
              <a:rPr lang="zh-Hans" altLang="en-US" dirty="0"/>
              <a:t>安普，临界功率，不考虑特定的运动活动，其中心电图确定能量代谢的参数。</a:t>
            </a:r>
          </a:p>
          <a:p>
            <a:pPr algn="just">
              <a:buNone/>
            </a:pPr>
            <a:r>
              <a:rPr lang="en-US" altLang="en-US" dirty="0"/>
              <a:t>
</a:t>
            </a:r>
            <a:endParaRPr lang="ru-RU" altLang="en-US"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мещающее содержимое 2"/>
          <p:cNvSpPr>
            <a:spLocks noGrp="1" noEditPoints="1"/>
          </p:cNvSpPr>
          <p:nvPr>
            <p:ph idx="4294967295"/>
          </p:nvPr>
        </p:nvSpPr>
        <p:spPr>
          <a:xfrm>
            <a:off x="551384" y="404664"/>
            <a:ext cx="10972800" cy="4953000"/>
          </a:xfrm>
          <a:prstGeom prst="rect">
            <a:avLst/>
          </a:prstGeom>
        </p:spPr>
        <p:txBody>
          <a:bodyPr anchor="t"/>
          <a:lstStyle>
            <a:lvl1pPr marL="0" indent="0"/>
          </a:lstStyle>
          <a:p>
            <a:pPr algn="just">
              <a:buNone/>
            </a:pPr>
            <a:r>
              <a:rPr lang="ru-RU" altLang="en-US" dirty="0"/>
              <a:t>	</a:t>
            </a:r>
            <a:r>
              <a:rPr lang="en-US" altLang="en-US" dirty="0"/>
              <a:t>In different movements, the thresholds of the pulse are different. Examples of one-sided, narrowly understood, that is, without taking into account cultural and pedagogical reasons, "biological" approaches to sports training can be continued. As a result, trainers ask how they "train the mitochondria," "dilate the heart," "increase the strength of oxidative muscle fibers," "convert glycolytic muscle fibers into oxidative" and so on.</a:t>
            </a:r>
            <a:endParaRPr lang="ru-RU" altLang="en-US" dirty="0"/>
          </a:p>
          <a:p>
            <a:pPr algn="just">
              <a:buNone/>
            </a:pPr>
            <a:r>
              <a:rPr lang="zh-Hans" altLang="en-US" dirty="0"/>
              <a:t>在不同的运动中，脉搏阈值是不同的。单向、狭义的例子，即不考虑文化和教学理由，可以继续对运动训练采取</a:t>
            </a:r>
            <a:r>
              <a:rPr lang="en-US" altLang="zh-Hans" dirty="0"/>
              <a:t>"</a:t>
            </a:r>
            <a:r>
              <a:rPr lang="zh-Hans" altLang="en-US" dirty="0"/>
              <a:t>生物</a:t>
            </a:r>
            <a:r>
              <a:rPr lang="en-US" altLang="zh-Hans" dirty="0"/>
              <a:t>"</a:t>
            </a:r>
            <a:r>
              <a:rPr lang="zh-Hans" altLang="en-US" dirty="0"/>
              <a:t>方法。因此，教练问他们如何</a:t>
            </a:r>
            <a:r>
              <a:rPr lang="en-US" altLang="zh-Hans" dirty="0"/>
              <a:t>"</a:t>
            </a:r>
            <a:r>
              <a:rPr lang="zh-Hans" altLang="en-US" dirty="0"/>
              <a:t>训练线粒体</a:t>
            </a:r>
            <a:r>
              <a:rPr lang="en-US" altLang="zh-Hans" dirty="0"/>
              <a:t>"</a:t>
            </a:r>
            <a:r>
              <a:rPr lang="zh-Hans" altLang="en-US" dirty="0"/>
              <a:t>，</a:t>
            </a:r>
            <a:r>
              <a:rPr lang="en-US" altLang="zh-Hans" dirty="0"/>
              <a:t>"</a:t>
            </a:r>
            <a:r>
              <a:rPr lang="zh-Hans" altLang="en-US" dirty="0"/>
              <a:t>拉心术</a:t>
            </a:r>
            <a:r>
              <a:rPr lang="en-US" altLang="zh-Hans" dirty="0"/>
              <a:t>"</a:t>
            </a:r>
            <a:r>
              <a:rPr lang="zh-Hans" altLang="en-US" dirty="0"/>
              <a:t>，</a:t>
            </a:r>
            <a:r>
              <a:rPr lang="en-US" altLang="zh-Hans" dirty="0"/>
              <a:t>"</a:t>
            </a:r>
            <a:r>
              <a:rPr lang="zh-Hans" altLang="en-US" dirty="0"/>
              <a:t>增强氧化肌纤维的力量</a:t>
            </a:r>
            <a:r>
              <a:rPr lang="en-US" altLang="zh-Hans" dirty="0"/>
              <a:t>"</a:t>
            </a:r>
            <a:r>
              <a:rPr lang="zh-Hans" altLang="en-US" dirty="0"/>
              <a:t>，</a:t>
            </a:r>
            <a:r>
              <a:rPr lang="en-US" altLang="zh-Hans" dirty="0"/>
              <a:t>"</a:t>
            </a:r>
            <a:r>
              <a:rPr lang="zh-Hans" altLang="en-US" dirty="0"/>
              <a:t>将糖解肌肉纤维重做成氧化纤维</a:t>
            </a:r>
            <a:r>
              <a:rPr lang="en-US" altLang="zh-Hans" dirty="0"/>
              <a:t>"</a:t>
            </a:r>
            <a:r>
              <a:rPr lang="zh-Hans" altLang="en-US" dirty="0"/>
              <a:t>等。</a:t>
            </a:r>
          </a:p>
          <a:p>
            <a:pPr algn="just">
              <a:buNone/>
            </a:pPr>
            <a:endParaRPr lang="ru-RU" altLang="en-US" dirty="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dirty="0"/>
              <a:t>Biological prerequisites are necessary but insufficient. Only social conditions in unity with biological processes form a person. Biology leads to the subordination of activity to biological parameters, which leads to its distortion.</a:t>
            </a:r>
            <a:endParaRPr lang="ru-RU" altLang="en-US" dirty="0"/>
          </a:p>
          <a:p>
            <a:pPr algn="just">
              <a:buNone/>
            </a:pPr>
            <a:r>
              <a:rPr lang="zh-Hans" altLang="en-US" dirty="0"/>
              <a:t>生物先决条件是必要的，但还不够。只有社会条件与生物过程一起塑造人类。生物学导致活动服从生物参数，导致其扭曲。</a:t>
            </a:r>
          </a:p>
          <a:p>
            <a:pPr algn="just">
              <a:buNone/>
            </a:pPr>
            <a:endParaRPr lang="ru-RU" altLang="en-US" dirty="0"/>
          </a:p>
        </p:txBody>
      </p:sp>
    </p:spTree>
  </p:cSld>
  <p:clrMapOvr>
    <a:masterClrMapping/>
  </p:clrMapOvr>
  <p:transition advTm="30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мещающее содержимое 2"/>
          <p:cNvSpPr>
            <a:spLocks noGrp="1" noEditPoints="1"/>
          </p:cNvSpPr>
          <p:nvPr>
            <p:ph idx="4294967295"/>
          </p:nvPr>
        </p:nvSpPr>
        <p:spPr>
          <a:xfrm>
            <a:off x="609600" y="548680"/>
            <a:ext cx="10972800" cy="4953000"/>
          </a:xfrm>
          <a:prstGeom prst="rect">
            <a:avLst/>
          </a:prstGeom>
        </p:spPr>
        <p:txBody>
          <a:bodyPr anchor="t"/>
          <a:lstStyle>
            <a:lvl1pPr marL="0" indent="0"/>
          </a:lstStyle>
          <a:p>
            <a:pPr algn="just">
              <a:buNone/>
            </a:pPr>
            <a:r>
              <a:rPr lang="ru-RU" altLang="en-US" dirty="0"/>
              <a:t>	</a:t>
            </a:r>
            <a:r>
              <a:rPr lang="en-US" altLang="en-US" dirty="0"/>
              <a:t>Without a discussion on the biological justifications of sports training, based on the integrity and indivisibility of human nature, it is obvious that the goal is one - </a:t>
            </a:r>
            <a:r>
              <a:rPr lang="en-US" altLang="en-US" u="sng" dirty="0"/>
              <a:t>the improvement of the person in sports activities</a:t>
            </a:r>
            <a:r>
              <a:rPr lang="en-US" altLang="en-US" dirty="0"/>
              <a:t>, and under it is built a causal chain of arguments and functions that can be formulated, both in psychological-epidemiological definitions, and in biological</a:t>
            </a:r>
            <a:r>
              <a:rPr lang="ru-RU" altLang="en-US" dirty="0"/>
              <a:t>.</a:t>
            </a:r>
          </a:p>
          <a:p>
            <a:pPr algn="just">
              <a:buNone/>
            </a:pPr>
            <a:r>
              <a:rPr lang="zh-Hans" altLang="en-US" dirty="0"/>
              <a:t>在没有讨论运动训练的生物学理由的情况下，根据人类本质的完整性和不可分性，很明显，目标一是改善人类在体育活动中，并在其下建立一个因果链的论点和功能，可以阐明，在心理参数定义和生物</a:t>
            </a:r>
          </a:p>
          <a:p>
            <a:pPr algn="just">
              <a:buNone/>
            </a:pPr>
            <a:endParaRPr lang="ru-RU" altLang="en-US" dirty="0"/>
          </a:p>
        </p:txBody>
      </p:sp>
    </p:spTree>
  </p:cSld>
  <p:clrMapOvr>
    <a:masterClrMapping/>
  </p:clrMapOvr>
  <p:transition advClick="0" advTm="30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мещающее содержимое 2"/>
          <p:cNvSpPr>
            <a:spLocks noGrp="1" noEditPoints="1"/>
          </p:cNvSpPr>
          <p:nvPr>
            <p:ph idx="4294967295"/>
          </p:nvPr>
        </p:nvSpPr>
        <p:spPr>
          <a:xfrm>
            <a:off x="3560298" y="2392434"/>
            <a:ext cx="8006680" cy="4953000"/>
          </a:xfrm>
          <a:prstGeom prst="rect">
            <a:avLst/>
          </a:prstGeom>
        </p:spPr>
        <p:txBody>
          <a:bodyPr anchor="t"/>
          <a:lstStyle>
            <a:lvl1pPr marL="0" indent="0"/>
          </a:lstStyle>
          <a:p>
            <a:pPr algn="just">
              <a:buNone/>
            </a:pPr>
            <a:r>
              <a:rPr lang="en" sz="2800" dirty="0"/>
              <a:t>With the change in the paradigm of sports training, due, first of all, to the wide introduction of biological knowledge, there is </a:t>
            </a:r>
            <a:r>
              <a:rPr lang="en" sz="2800" b="1" dirty="0"/>
              <a:t>a contradiction</a:t>
            </a:r>
            <a:r>
              <a:rPr lang="en" sz="2800" dirty="0"/>
              <a:t>: between the increasing amount of information and the specification of the motor task to the athlete.</a:t>
            </a:r>
            <a:endParaRPr lang="en-US" altLang="en-US" sz="2800" dirty="0"/>
          </a:p>
          <a:p>
            <a:pPr algn="just">
              <a:buNone/>
            </a:pPr>
            <a:r>
              <a:rPr lang="zh-CN" altLang="en-US" sz="2800" dirty="0"/>
              <a:t>随着运动训练模式的改变，首先是由于生物知识的广泛采用，出现了一个矛盾：信息量的增加与运动员运动任务的具体化之间存在着矛盾。</a:t>
            </a:r>
            <a:endParaRPr lang="ru-RU" altLang="en-US" sz="2800" dirty="0"/>
          </a:p>
        </p:txBody>
      </p:sp>
      <p:sp>
        <p:nvSpPr>
          <p:cNvPr id="2" name="Прямоугольник 1">
            <a:extLst>
              <a:ext uri="{FF2B5EF4-FFF2-40B4-BE49-F238E27FC236}">
                <a16:creationId xmlns:a16="http://schemas.microsoft.com/office/drawing/2014/main" id="{105E9250-10FF-4640-9E29-5F358BDDD5FF}"/>
              </a:ext>
            </a:extLst>
          </p:cNvPr>
          <p:cNvSpPr/>
          <p:nvPr/>
        </p:nvSpPr>
        <p:spPr>
          <a:xfrm>
            <a:off x="1199456" y="337052"/>
            <a:ext cx="9793088" cy="2000548"/>
          </a:xfrm>
          <a:prstGeom prst="rect">
            <a:avLst/>
          </a:prstGeom>
        </p:spPr>
        <p:txBody>
          <a:bodyPr wrap="square">
            <a:spAutoFit/>
          </a:bodyPr>
          <a:lstStyle/>
          <a:p>
            <a:pPr algn="ctr"/>
            <a:r>
              <a:rPr lang="en-US" altLang="en-US" sz="2800" dirty="0"/>
              <a:t>5. </a:t>
            </a:r>
            <a:r>
              <a:rPr lang="en-US" altLang="en-US" sz="2800" b="1" dirty="0">
                <a:solidFill>
                  <a:schemeClr val="accent2">
                    <a:lumMod val="75000"/>
                  </a:schemeClr>
                </a:solidFill>
              </a:rPr>
              <a:t>The main contradictions: between the increasing amount of information and the specification of the motor task to the athlete.</a:t>
            </a:r>
          </a:p>
          <a:p>
            <a:pPr marL="457200" indent="-457200" algn="ctr">
              <a:buAutoNum type="arabicPeriod"/>
            </a:pPr>
            <a:endParaRPr lang="en-US" altLang="en-US" sz="600" dirty="0"/>
          </a:p>
          <a:p>
            <a:pPr marL="457200" indent="-457200" algn="ctr">
              <a:buAutoNum type="arabicPeriod"/>
            </a:pPr>
            <a:endParaRPr lang="en-US" altLang="en-US" sz="600" dirty="0"/>
          </a:p>
          <a:p>
            <a:pPr algn="ctr"/>
            <a:r>
              <a:rPr lang="en-US" altLang="zh-CN" sz="2800" dirty="0"/>
              <a:t>5. </a:t>
            </a:r>
            <a:r>
              <a:rPr lang="zh-CN" altLang="en-US" sz="2800" dirty="0"/>
              <a:t>主要矛盾：信息量增加与运动员运动任务具体化之间。</a:t>
            </a:r>
          </a:p>
        </p:txBody>
      </p:sp>
      <p:pic>
        <p:nvPicPr>
          <p:cNvPr id="2050" name="Picture 2">
            <a:extLst>
              <a:ext uri="{FF2B5EF4-FFF2-40B4-BE49-F238E27FC236}">
                <a16:creationId xmlns:a16="http://schemas.microsoft.com/office/drawing/2014/main" id="{806C5D7D-C046-4854-ACCA-BFE4A5AEC9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76" t="30051" r="16925" b="10100"/>
          <a:stretch/>
        </p:blipFill>
        <p:spPr bwMode="auto">
          <a:xfrm>
            <a:off x="407368" y="2852936"/>
            <a:ext cx="2950698"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30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мещающее содержимое 2"/>
          <p:cNvSpPr>
            <a:spLocks noGrp="1" noEditPoints="1"/>
          </p:cNvSpPr>
          <p:nvPr>
            <p:ph idx="4294967295"/>
          </p:nvPr>
        </p:nvSpPr>
        <p:spPr>
          <a:xfrm>
            <a:off x="501650" y="269875"/>
            <a:ext cx="11426998" cy="3951213"/>
          </a:xfrm>
          <a:prstGeom prst="rect">
            <a:avLst/>
          </a:prstGeom>
        </p:spPr>
        <p:txBody>
          <a:bodyPr anchor="t"/>
          <a:lstStyle>
            <a:lvl1pPr marL="0" indent="0"/>
          </a:lstStyle>
          <a:p>
            <a:pPr algn="just">
              <a:buNone/>
            </a:pPr>
            <a:r>
              <a:rPr lang="ru-RU" altLang="en-US" dirty="0"/>
              <a:t>	</a:t>
            </a:r>
            <a:r>
              <a:rPr lang="en-US" altLang="en-US" sz="2800" dirty="0"/>
              <a:t>Initially, the theory of sports training was based on the generalization of pedagogical observations, that is, on the </a:t>
            </a:r>
            <a:r>
              <a:rPr lang="en-US" altLang="en-US" sz="2800" b="1" dirty="0" err="1"/>
              <a:t>empiricals</a:t>
            </a:r>
            <a:r>
              <a:rPr lang="ru-RU" altLang="en-US" sz="2800" b="1" dirty="0"/>
              <a:t> </a:t>
            </a:r>
            <a:r>
              <a:rPr lang="ru-RU" altLang="en-US" sz="2000" dirty="0"/>
              <a:t>(</a:t>
            </a:r>
            <a:r>
              <a:rPr lang="en-US" altLang="en-US" sz="2400" dirty="0"/>
              <a:t>i</a:t>
            </a:r>
            <a:r>
              <a:rPr lang="en" sz="2400" dirty="0"/>
              <a:t>nformation, knowledge based only on practical activities, gained in the process of experience</a:t>
            </a:r>
            <a:r>
              <a:rPr lang="ru-RU" altLang="en-US" sz="2000" dirty="0"/>
              <a:t>)</a:t>
            </a:r>
            <a:r>
              <a:rPr lang="en-US" altLang="en-US" sz="2000" dirty="0"/>
              <a:t>. </a:t>
            </a:r>
            <a:endParaRPr lang="ru-RU" altLang="en-US" sz="2400" dirty="0"/>
          </a:p>
          <a:p>
            <a:pPr algn="just">
              <a:buNone/>
            </a:pPr>
            <a:r>
              <a:rPr lang="en-US" altLang="en-US" sz="2800" dirty="0"/>
              <a:t>      Biology has taken the theory of sports training to a new scientific level. "Now to stay away from the "biological" direction it would be imprudent. However, the specifics of STT (sports training theory) are such that pedagogy and psychology play a leading synthesizing role, and their leading positions are likely to remain in the foreseeable future." Problematic question: </a:t>
            </a:r>
            <a:r>
              <a:rPr lang="en-US" altLang="en-US" sz="2800" b="1" dirty="0"/>
              <a:t>how</a:t>
            </a:r>
            <a:r>
              <a:rPr lang="en-US" altLang="en-US" sz="2800" dirty="0"/>
              <a:t> in an abundance of contradictory information </a:t>
            </a:r>
            <a:r>
              <a:rPr lang="en-US" altLang="en-US" sz="2800" b="1" dirty="0"/>
              <a:t>to justify the motor task to the athlete?</a:t>
            </a:r>
          </a:p>
          <a:p>
            <a:pPr algn="just">
              <a:buNone/>
            </a:pPr>
            <a:r>
              <a:rPr lang="zh-Hans" altLang="en-US" sz="2000" dirty="0"/>
              <a:t>运动训练理论最初基于对教学观察的总结，即经验（信息，知识，仅基于从经验中获得的实践活动）。</a:t>
            </a:r>
            <a:br>
              <a:rPr lang="zh-Hans" altLang="en-US" sz="2000" dirty="0"/>
            </a:br>
            <a:r>
              <a:rPr lang="en-US" altLang="zh-Hans" sz="2000" dirty="0"/>
              <a:t>.</a:t>
            </a:r>
            <a:r>
              <a:rPr lang="zh-Hans" altLang="en-US" sz="2000" dirty="0"/>
              <a:t>生物学将运动训练理论带到了一个新的科学水平。</a:t>
            </a:r>
            <a:r>
              <a:rPr lang="en-US" altLang="zh-Hans" sz="2000" dirty="0"/>
              <a:t>"</a:t>
            </a:r>
            <a:r>
              <a:rPr lang="zh-Hans" altLang="en-US" sz="2000" dirty="0"/>
              <a:t>现在远离</a:t>
            </a:r>
            <a:r>
              <a:rPr lang="en-US" altLang="zh-Hans" sz="2000" dirty="0"/>
              <a:t>"</a:t>
            </a:r>
            <a:r>
              <a:rPr lang="zh-Hans" altLang="en-US" sz="2000" dirty="0"/>
              <a:t>生物</a:t>
            </a:r>
            <a:r>
              <a:rPr lang="en-US" altLang="zh-Hans" sz="2000" dirty="0"/>
              <a:t>"</a:t>
            </a:r>
            <a:r>
              <a:rPr lang="zh-Hans" altLang="en-US" sz="2000" dirty="0"/>
              <a:t>方向</a:t>
            </a:r>
            <a:r>
              <a:rPr lang="en-US" altLang="zh-Hans" sz="2000" dirty="0"/>
              <a:t>...</a:t>
            </a:r>
            <a:r>
              <a:rPr lang="zh-Hans" altLang="en-US" sz="2000" dirty="0"/>
              <a:t>这将是不谨慎的。然而，</a:t>
            </a:r>
            <a:r>
              <a:rPr lang="en-US" altLang="zh-Hans" sz="2000" dirty="0"/>
              <a:t>TT</a:t>
            </a:r>
            <a:r>
              <a:rPr lang="zh-Hans" altLang="en-US" sz="2000" dirty="0"/>
              <a:t>（运动训练理论）的特殊性是，教育学和心理学发挥着主导综合作用，在可预见的将来，它们的前沿地位可能会继续下去。问题是：如何在丰富的信息中证明运动员的运动任务是有道比的？</a:t>
            </a:r>
          </a:p>
          <a:p>
            <a:pPr algn="just">
              <a:buNone/>
            </a:pPr>
            <a:endParaRPr lang="ru-RU" altLang="en-US" b="1" dirty="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мещающее содержимое 2"/>
          <p:cNvSpPr>
            <a:spLocks noGrp="1" noEditPoints="1"/>
          </p:cNvSpPr>
          <p:nvPr>
            <p:ph idx="4294967295"/>
          </p:nvPr>
        </p:nvSpPr>
        <p:spPr>
          <a:xfrm>
            <a:off x="501650" y="315913"/>
            <a:ext cx="10972800" cy="4953000"/>
          </a:xfrm>
          <a:prstGeom prst="rect">
            <a:avLst/>
          </a:prstGeom>
        </p:spPr>
        <p:txBody>
          <a:bodyPr anchor="t"/>
          <a:lstStyle>
            <a:lvl1pPr marL="0" indent="0"/>
          </a:lstStyle>
          <a:p>
            <a:pPr algn="just">
              <a:buNone/>
            </a:pPr>
            <a:r>
              <a:rPr lang="ru-RU" sz="2800" dirty="0"/>
              <a:t>       </a:t>
            </a:r>
            <a:r>
              <a:rPr lang="en" sz="2800" dirty="0"/>
              <a:t>The coach realizes his professional capabilities by influencing the athlete through the performance of the motor task, which stipulates the type and nature, conditions of implementation, volume and intensity, recruitment and (not in all cases) the algorithm of motor actions, when implementing. </a:t>
            </a:r>
          </a:p>
          <a:p>
            <a:pPr algn="just">
              <a:buNone/>
            </a:pPr>
            <a:r>
              <a:rPr lang="en" sz="2800" dirty="0"/>
              <a:t>     At the same time, if the training effect selects the tool (exercise) and the method of its execution, that is, the form of motor action, then, along with this, psychological and biological factors that cause a desirable adaptive (adaptive) reaction </a:t>
            </a:r>
            <a:r>
              <a:rPr lang="en-US" sz="2800" dirty="0"/>
              <a:t>are </a:t>
            </a:r>
            <a:r>
              <a:rPr lang="en" sz="2800" dirty="0"/>
              <a:t>consider</a:t>
            </a:r>
            <a:r>
              <a:rPr lang="en-US" sz="2800" dirty="0"/>
              <a:t>ed</a:t>
            </a:r>
            <a:r>
              <a:rPr lang="en" sz="2800" dirty="0"/>
              <a:t>.</a:t>
            </a:r>
            <a:endParaRPr lang="en-US" altLang="en-US" dirty="0"/>
          </a:p>
          <a:p>
            <a:r>
              <a:rPr lang="zh-Hans" altLang="en-US" sz="2400" dirty="0"/>
              <a:t>教练通过执行运动任务来影响运动员，在实施过程中，确定运动的类型和性质、锻炼条件、体积和强度、设置和（不是在所有情况下）运动算法来实现他的专业能力。同时，如果在训练效果中选择一种手段（运动）和一种执行方法，即运动活动的形式，那么心理和生物因素也被认为是一种心理和生物因素，导致理想的适应性（适应性）反应。</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2C11B89-336C-47BD-BF7D-A2B05743DF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493" y="3212976"/>
            <a:ext cx="5054154" cy="3529574"/>
          </a:xfrm>
          <a:prstGeom prst="rect">
            <a:avLst/>
          </a:prstGeom>
          <a:noFill/>
          <a:extLst>
            <a:ext uri="{909E8E84-426E-40DD-AFC4-6F175D3DCCD1}">
              <a14:hiddenFill xmlns:a14="http://schemas.microsoft.com/office/drawing/2010/main">
                <a:solidFill>
                  <a:srgbClr val="FFFFFF"/>
                </a:solidFill>
              </a14:hiddenFill>
            </a:ext>
          </a:extLst>
        </p:spPr>
      </p:pic>
      <p:sp>
        <p:nvSpPr>
          <p:cNvPr id="66561" name="Замещающее содержимое 2"/>
          <p:cNvSpPr>
            <a:spLocks noGrp="1" noEditPoints="1"/>
          </p:cNvSpPr>
          <p:nvPr>
            <p:ph idx="4294967295"/>
          </p:nvPr>
        </p:nvSpPr>
        <p:spPr>
          <a:xfrm>
            <a:off x="479376" y="548680"/>
            <a:ext cx="10972800" cy="4953000"/>
          </a:xfrm>
          <a:prstGeom prst="rect">
            <a:avLst/>
          </a:prstGeom>
        </p:spPr>
        <p:txBody>
          <a:bodyPr anchor="t"/>
          <a:lstStyle>
            <a:lvl1pPr marL="0" indent="0"/>
          </a:lstStyle>
          <a:p>
            <a:pPr algn="just">
              <a:buNone/>
            </a:pPr>
            <a:r>
              <a:rPr lang="en" sz="2800" dirty="0"/>
              <a:t>      In the development of the </a:t>
            </a:r>
            <a:r>
              <a:rPr lang="en-US" sz="2800" dirty="0"/>
              <a:t>motor</a:t>
            </a:r>
            <a:r>
              <a:rPr lang="en" sz="2800" dirty="0"/>
              <a:t> task, the importance of interpenetration and interaction between different scientific disciplines studying humans and the methodological role of synergies and the theory of functional systems increases. </a:t>
            </a:r>
          </a:p>
          <a:p>
            <a:pPr algn="just">
              <a:buNone/>
            </a:pPr>
            <a:r>
              <a:rPr lang="en" sz="2800" b="1" dirty="0"/>
              <a:t>All the knowledge </a:t>
            </a:r>
            <a:r>
              <a:rPr lang="en" sz="2800" dirty="0"/>
              <a:t>that fills the theory of sports training, </a:t>
            </a:r>
            <a:r>
              <a:rPr lang="en-US" sz="2800" dirty="0"/>
              <a:t>are </a:t>
            </a:r>
            <a:r>
              <a:rPr lang="en-US" sz="2800" u="sng" dirty="0"/>
              <a:t>l</a:t>
            </a:r>
            <a:r>
              <a:rPr lang="en" sz="2800" u="sng" dirty="0"/>
              <a:t>e</a:t>
            </a:r>
            <a:r>
              <a:rPr lang="en-US" sz="2800" u="sng" dirty="0"/>
              <a:t>ss</a:t>
            </a:r>
            <a:r>
              <a:rPr lang="en" sz="2800" u="sng" dirty="0"/>
              <a:t> subject</a:t>
            </a:r>
            <a:r>
              <a:rPr lang="en-US" sz="2800" u="sng" dirty="0"/>
              <a:t>ed</a:t>
            </a:r>
            <a:r>
              <a:rPr lang="en" sz="2800" u="sng" dirty="0"/>
              <a:t> to change</a:t>
            </a:r>
            <a:r>
              <a:rPr lang="en" sz="2800" dirty="0"/>
              <a:t>. </a:t>
            </a:r>
            <a:r>
              <a:rPr lang="en" sz="2800" b="1" dirty="0"/>
              <a:t>The method of training </a:t>
            </a:r>
            <a:r>
              <a:rPr lang="en" sz="2800" dirty="0"/>
              <a:t>on the contrary is </a:t>
            </a:r>
            <a:r>
              <a:rPr lang="en" sz="2800" u="sng" dirty="0"/>
              <a:t>very changeable</a:t>
            </a:r>
            <a:r>
              <a:rPr lang="en" sz="2800" dirty="0"/>
              <a:t>, up to the revolutionary transformations caused, for example, by new conditions of training and competition or cardinal ideas.</a:t>
            </a:r>
          </a:p>
          <a:p>
            <a:pPr algn="just">
              <a:buNone/>
            </a:pPr>
            <a:r>
              <a:rPr lang="ru-RU" altLang="en-US" sz="2800" dirty="0"/>
              <a:t>	</a:t>
            </a:r>
            <a:r>
              <a:rPr lang="zh-CN" altLang="en-US" sz="2400" dirty="0"/>
              <a:t>在运动任务的开发中，研究人类的不同科学学科的相互渗透和相互作用以及协同作用和功能系统理论的方法作用日益重要。所有充满运动训练理论的知识都不容易改变。相反，训</a:t>
            </a:r>
            <a:r>
              <a:rPr lang="zh-CN" altLang="en-US" sz="2800" dirty="0"/>
              <a:t>练方法非常多变，包括新的训练和比赛条件或基本想法造成的革命性变革。</a:t>
            </a:r>
            <a:endParaRPr lang="ru-RU" altLang="en-US" sz="2800" dirty="0"/>
          </a:p>
        </p:txBody>
      </p:sp>
    </p:spTree>
  </p:cSld>
  <p:clrMapOvr>
    <a:masterClrMapping/>
  </p:clrMapOvr>
  <p:transition advTm="3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6B399-E689-48B4-9BB3-BE73177AF8AD}"/>
              </a:ext>
            </a:extLst>
          </p:cNvPr>
          <p:cNvSpPr>
            <a:spLocks noGrp="1"/>
          </p:cNvSpPr>
          <p:nvPr>
            <p:ph type="ctrTitle"/>
          </p:nvPr>
        </p:nvSpPr>
        <p:spPr/>
        <p:txBody>
          <a:bodyPr/>
          <a:lstStyle/>
          <a:p>
            <a:r>
              <a:rPr lang="en-US" dirty="0"/>
              <a:t>What parameters are the basis of personality typology in relation to its sports activities ?</a:t>
            </a:r>
            <a:br>
              <a:rPr lang="en-US" dirty="0"/>
            </a:br>
            <a:endParaRPr lang="ru-RU" dirty="0"/>
          </a:p>
        </p:txBody>
      </p:sp>
    </p:spTree>
    <p:extLst>
      <p:ext uri="{BB962C8B-B14F-4D97-AF65-F5344CB8AC3E}">
        <p14:creationId xmlns:p14="http://schemas.microsoft.com/office/powerpoint/2010/main" val="1621671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мещающее содержимое 2"/>
          <p:cNvSpPr>
            <a:spLocks noGrp="1" noEditPoints="1"/>
          </p:cNvSpPr>
          <p:nvPr>
            <p:ph idx="4294967295"/>
          </p:nvPr>
        </p:nvSpPr>
        <p:spPr>
          <a:xfrm>
            <a:off x="479376" y="404664"/>
            <a:ext cx="10972800" cy="4953000"/>
          </a:xfrm>
          <a:prstGeom prst="rect">
            <a:avLst/>
          </a:prstGeom>
        </p:spPr>
        <p:txBody>
          <a:bodyPr anchor="t"/>
          <a:lstStyle>
            <a:lvl1pPr marL="0" indent="0"/>
          </a:lstStyle>
          <a:p>
            <a:pPr algn="just">
              <a:buNone/>
            </a:pPr>
            <a:r>
              <a:rPr lang="ru-RU" sz="2400" dirty="0"/>
              <a:t>      </a:t>
            </a:r>
            <a:r>
              <a:rPr lang="en" sz="2400" dirty="0"/>
              <a:t>As S.V. Dmitriev (2007) notes, </a:t>
            </a:r>
            <a:r>
              <a:rPr lang="en" sz="2400" u="sng" dirty="0"/>
              <a:t>the distinctive feature of the sphere of knowledge of "living movements" of man </a:t>
            </a:r>
            <a:r>
              <a:rPr lang="en" sz="2400" dirty="0"/>
              <a:t>is that not only science explaining (natural) but also sciences understanding (humanitarian) realize themselves as technological sciences, which allows in the theory of sports training to move from generalizations of various methods based on empirically derived pedagogical principles, to the design of training influences, transforming the biosocial nature of the person. </a:t>
            </a:r>
            <a:endParaRPr lang="ru-RU" sz="2400" dirty="0"/>
          </a:p>
          <a:p>
            <a:pPr algn="just">
              <a:buNone/>
            </a:pPr>
            <a:r>
              <a:rPr lang="ru-RU" sz="2400" b="1" dirty="0"/>
              <a:t>     </a:t>
            </a:r>
            <a:r>
              <a:rPr lang="en" sz="2400" b="1" dirty="0"/>
              <a:t>Designing </a:t>
            </a:r>
            <a:r>
              <a:rPr lang="en-US" sz="2400" b="1" dirty="0"/>
              <a:t>of </a:t>
            </a:r>
            <a:r>
              <a:rPr lang="en" sz="2400" b="1" dirty="0"/>
              <a:t>training effects </a:t>
            </a:r>
            <a:r>
              <a:rPr lang="en" sz="2400" dirty="0"/>
              <a:t>is the process of developing motor tasks for an athlete, based on the identification, systematization and integration of influence factors, responses, assessments and corrections in sports activities.</a:t>
            </a:r>
            <a:endParaRPr lang="ru-RU" sz="2400" dirty="0"/>
          </a:p>
          <a:p>
            <a:pPr algn="just">
              <a:buNone/>
            </a:pPr>
            <a:endParaRPr lang="en" sz="2400" dirty="0"/>
          </a:p>
          <a:p>
            <a:r>
              <a:rPr lang="zh-Hans" altLang="en-US" sz="2400" dirty="0"/>
              <a:t>正如德米特里耶夫（</a:t>
            </a:r>
            <a:r>
              <a:rPr lang="en-US" altLang="zh-Hans" sz="2400" dirty="0"/>
              <a:t>2007</a:t>
            </a:r>
            <a:r>
              <a:rPr lang="zh-Hans" altLang="en-US" sz="2400" dirty="0"/>
              <a:t>年）指出的，人类</a:t>
            </a:r>
            <a:r>
              <a:rPr lang="en-US" altLang="zh-Hans" sz="2400" dirty="0"/>
              <a:t>"</a:t>
            </a:r>
            <a:r>
              <a:rPr lang="zh-Hans" altLang="en-US" sz="2400" dirty="0"/>
              <a:t>活动作</a:t>
            </a:r>
            <a:r>
              <a:rPr lang="en-US" altLang="zh-Hans" sz="2400" dirty="0"/>
              <a:t>"</a:t>
            </a:r>
            <a:r>
              <a:rPr lang="zh-Hans" altLang="en-US" sz="2400" dirty="0"/>
              <a:t>知识领域的一个显著特点是 不仅科学解释（自然），而且理解（人文）的科学也意识到自己是一门技术科学，这使得运动训练理论能够从基于经验推断的教学原则的各种方法的概括，到设计改变人类生物社会本质的训练影响。设计训练效果是运动员在确定、系统化和整合运动活动的影响因素、反应、评估和纠正的基础上制定运动任务的过程。</a:t>
            </a:r>
          </a:p>
          <a:p>
            <a:pPr algn="just">
              <a:buNone/>
            </a:pPr>
            <a:r>
              <a:rPr lang="en-US" altLang="en-US" dirty="0"/>
              <a:t> </a:t>
            </a:r>
            <a:endParaRPr lang="ru-RU" altLang="en-US" dirty="0"/>
          </a:p>
        </p:txBody>
      </p:sp>
    </p:spTree>
  </p:cSld>
  <p:clrMapOvr>
    <a:masterClrMapping/>
  </p:clrMapOvr>
  <p:transition advTm="30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мещающее содержимое 2"/>
          <p:cNvSpPr>
            <a:spLocks noGrp="1" noEditPoints="1"/>
          </p:cNvSpPr>
          <p:nvPr>
            <p:ph idx="4294967295"/>
          </p:nvPr>
        </p:nvSpPr>
        <p:spPr>
          <a:xfrm>
            <a:off x="335360" y="302096"/>
            <a:ext cx="10972800" cy="4953000"/>
          </a:xfrm>
          <a:prstGeom prst="rect">
            <a:avLst/>
          </a:prstGeom>
        </p:spPr>
        <p:txBody>
          <a:bodyPr anchor="t"/>
          <a:lstStyle>
            <a:lvl1pPr marL="0" indent="0"/>
          </a:lstStyle>
          <a:p>
            <a:pPr algn="just">
              <a:buNone/>
            </a:pPr>
            <a:r>
              <a:rPr lang="ru-RU" altLang="en-US" dirty="0"/>
              <a:t>	</a:t>
            </a:r>
            <a:r>
              <a:rPr lang="en-US" altLang="en-US" dirty="0"/>
              <a:t>Designing training effects is the process of developing motor tasks for an athlete, based on the identification, systematization and integration of influence factors, responses, assessments and corrections in sports activities.</a:t>
            </a:r>
          </a:p>
          <a:p>
            <a:pPr algn="just">
              <a:buNone/>
            </a:pPr>
            <a:r>
              <a:rPr lang="zh-Hans" altLang="en-US" dirty="0"/>
              <a:t>设计训练效果是运动员在确定、系统化和整合运动活动的影响因素、反应、评估和纠正的基础上制定运动任务的过程。</a:t>
            </a:r>
          </a:p>
          <a:p>
            <a:pPr algn="just">
              <a:buNone/>
            </a:pPr>
            <a:endParaRPr lang="ru-RU" altLang="en-US" dirty="0"/>
          </a:p>
        </p:txBody>
      </p:sp>
      <p:pic>
        <p:nvPicPr>
          <p:cNvPr id="1026" name="Picture 2">
            <a:extLst>
              <a:ext uri="{FF2B5EF4-FFF2-40B4-BE49-F238E27FC236}">
                <a16:creationId xmlns:a16="http://schemas.microsoft.com/office/drawing/2014/main" id="{21E381B5-1A8E-4D35-AEB1-8F04A6EBC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3616674"/>
            <a:ext cx="4566243" cy="2922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мещающее содержимое 2"/>
          <p:cNvSpPr>
            <a:spLocks noGrp="1" noEditPoints="1"/>
          </p:cNvSpPr>
          <p:nvPr>
            <p:ph idx="4294967295"/>
          </p:nvPr>
        </p:nvSpPr>
        <p:spPr>
          <a:xfrm>
            <a:off x="609600" y="223838"/>
            <a:ext cx="10972800" cy="4953000"/>
          </a:xfrm>
          <a:prstGeom prst="rect">
            <a:avLst/>
          </a:prstGeom>
        </p:spPr>
        <p:txBody>
          <a:bodyPr anchor="t"/>
          <a:lstStyle>
            <a:lvl1pPr marL="0" indent="0"/>
          </a:lstStyle>
          <a:p>
            <a:pPr algn="just">
              <a:buNone/>
            </a:pPr>
            <a:r>
              <a:rPr lang="ru-RU" altLang="en-US" sz="2800" dirty="0"/>
              <a:t>	</a:t>
            </a:r>
            <a:r>
              <a:rPr lang="en-US" altLang="en-US" sz="2400" dirty="0"/>
              <a:t>In the modern realities of sports training super-point and timely training effects are necessary according to V.K. </a:t>
            </a:r>
            <a:r>
              <a:rPr lang="en-US" altLang="en-US" sz="2400" dirty="0" err="1"/>
              <a:t>Balsevich</a:t>
            </a:r>
            <a:r>
              <a:rPr lang="en-US" altLang="en-US" sz="2400" dirty="0"/>
              <a:t> (2004). At the same time, </a:t>
            </a:r>
            <a:r>
              <a:rPr lang="en-US" altLang="en-US" sz="2400" b="1" dirty="0"/>
              <a:t>coaches have difficulty </a:t>
            </a:r>
            <a:r>
              <a:rPr lang="en-US" altLang="en-US" sz="2400" dirty="0"/>
              <a:t>in drawing up training plans, which can be an infinite number. But only </a:t>
            </a:r>
            <a:r>
              <a:rPr lang="en-US" altLang="en-US" sz="2400" b="1" dirty="0"/>
              <a:t>those </a:t>
            </a:r>
            <a:r>
              <a:rPr lang="en-US" altLang="en-US" sz="2400" u="sng" dirty="0"/>
              <a:t>who are most well-established and implemented </a:t>
            </a:r>
            <a:r>
              <a:rPr lang="en-US" altLang="en-US" sz="2400" b="1" dirty="0"/>
              <a:t>will be successful</a:t>
            </a:r>
            <a:r>
              <a:rPr lang="en-US" altLang="en-US" sz="2400" dirty="0"/>
              <a:t> among them, and </a:t>
            </a:r>
            <a:r>
              <a:rPr lang="en-US" altLang="en-US" sz="2400" u="sng" dirty="0"/>
              <a:t>the prerequisites for the development </a:t>
            </a:r>
            <a:r>
              <a:rPr lang="en-US" altLang="en-US" sz="2400" dirty="0"/>
              <a:t>of the person engaged in sports </a:t>
            </a:r>
            <a:r>
              <a:rPr lang="en-US" altLang="en-US" sz="2400" u="sng" dirty="0"/>
              <a:t>will be created and implemented</a:t>
            </a:r>
            <a:r>
              <a:rPr lang="en-US" altLang="en-US" sz="2400" dirty="0"/>
              <a:t>. </a:t>
            </a:r>
          </a:p>
          <a:p>
            <a:pPr algn="just">
              <a:buNone/>
            </a:pPr>
            <a:r>
              <a:rPr lang="en-US" altLang="en-US" sz="2400" dirty="0"/>
              <a:t>       The lack of development of sports training theory and the abundance of methodical errors actualizes the need </a:t>
            </a:r>
            <a:r>
              <a:rPr lang="en-US" altLang="en-US" sz="2400" b="1" dirty="0"/>
              <a:t>to develop a methodology for the design of training influences</a:t>
            </a:r>
            <a:r>
              <a:rPr lang="en-US" altLang="en-US" sz="2400" dirty="0"/>
              <a:t>, as a teaching "about the original grounds and methods of research and practical transformation of reality, about the basis of the construction of theoretical and practical activities ".</a:t>
            </a:r>
            <a:endParaRPr lang="ru-RU" altLang="en-US" sz="2400" dirty="0"/>
          </a:p>
          <a:p>
            <a:pPr algn="just">
              <a:buNone/>
            </a:pPr>
            <a:r>
              <a:rPr lang="zh-Hans" altLang="en-US" sz="2400" dirty="0"/>
              <a:t>在当今的现实中，体育训练是必要的，由</a:t>
            </a:r>
            <a:r>
              <a:rPr lang="en-US" altLang="zh-Hans" sz="2400" dirty="0"/>
              <a:t>V.K.</a:t>
            </a:r>
            <a:r>
              <a:rPr lang="zh-Hans" altLang="en-US" sz="2400" dirty="0"/>
              <a:t>巴尔塞维奇（</a:t>
            </a:r>
            <a:r>
              <a:rPr lang="en-US" altLang="zh-Hans" sz="2400" dirty="0"/>
              <a:t>2004</a:t>
            </a:r>
            <a:r>
              <a:rPr lang="zh-Hans" altLang="en-US" sz="2400" dirty="0"/>
              <a:t>年）的解释，超级点和及时的训练效果。同时，教练在制定训练计划时遇到困难，这些计划可能有很多。但是，只有那些最能为体育人的发展创造和实现先决条件的人才能取得成功。运动训练理论发展不足，方法错误多，需要制定一种设计训练效果的方法，作为</a:t>
            </a:r>
            <a:r>
              <a:rPr lang="en-US" altLang="zh-Hans" sz="2400" dirty="0"/>
              <a:t>"</a:t>
            </a:r>
            <a:r>
              <a:rPr lang="zh-Hans" altLang="en-US" sz="2400" dirty="0"/>
              <a:t>关于研究和实际现实转换的最初基础和方法，关于理论和实践活动的基础</a:t>
            </a:r>
            <a:r>
              <a:rPr lang="en-US" altLang="zh-Hans" sz="2400" dirty="0"/>
              <a:t>"</a:t>
            </a:r>
            <a:r>
              <a:rPr lang="zh-Hans" altLang="en-US" sz="2400" dirty="0"/>
              <a:t>的教义。</a:t>
            </a:r>
          </a:p>
          <a:p>
            <a:pPr algn="just">
              <a:buNone/>
            </a:pPr>
            <a:endParaRPr lang="ru-RU" altLang="en-US" sz="2800" dirty="0"/>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Замещающее содержимое 3" descr="balsevich1_1"/>
          <p:cNvPicPr>
            <a:picLocks noGrp="1" noChangeAspect="1"/>
          </p:cNvPicPr>
          <p:nvPr>
            <p:ph idx="4294967295"/>
          </p:nvPr>
        </p:nvPicPr>
        <p:blipFill>
          <a:blip r:embed="rId3"/>
          <a:srcRect/>
          <a:stretch>
            <a:fillRect/>
          </a:stretch>
        </p:blipFill>
        <p:spPr>
          <a:xfrm>
            <a:off x="911424" y="1268760"/>
            <a:ext cx="4013200" cy="4953000"/>
          </a:xfrm>
          <a:prstGeom prst="rect">
            <a:avLst/>
          </a:prstGeom>
        </p:spPr>
      </p:pic>
      <p:sp>
        <p:nvSpPr>
          <p:cNvPr id="2" name="Прямоугольник 1">
            <a:extLst>
              <a:ext uri="{FF2B5EF4-FFF2-40B4-BE49-F238E27FC236}">
                <a16:creationId xmlns:a16="http://schemas.microsoft.com/office/drawing/2014/main" id="{AAD3DCDA-6E67-49CD-9016-E1EB287E2680}"/>
              </a:ext>
            </a:extLst>
          </p:cNvPr>
          <p:cNvSpPr/>
          <p:nvPr/>
        </p:nvSpPr>
        <p:spPr>
          <a:xfrm>
            <a:off x="5218856" y="533620"/>
            <a:ext cx="6612708" cy="3231654"/>
          </a:xfrm>
          <a:prstGeom prst="rect">
            <a:avLst/>
          </a:prstGeom>
        </p:spPr>
        <p:txBody>
          <a:bodyPr wrap="none">
            <a:spAutoFit/>
          </a:bodyPr>
          <a:lstStyle/>
          <a:p>
            <a:r>
              <a:rPr lang="zh-Hans" altLang="en-US" sz="3200" dirty="0">
                <a:ea typeface="Segoe UI Web (West European)"/>
              </a:rPr>
              <a:t>巴尔塞维奇</a:t>
            </a:r>
            <a:r>
              <a:rPr lang="en-US" altLang="zh-Hans" sz="3200" dirty="0">
                <a:ea typeface="Segoe UI Web (West European)"/>
              </a:rPr>
              <a:t>·</a:t>
            </a:r>
            <a:r>
              <a:rPr lang="zh-Hans" altLang="en-US" sz="3200" dirty="0">
                <a:ea typeface="Segoe UI Web (West European)"/>
              </a:rPr>
              <a:t>瓦迪姆</a:t>
            </a:r>
            <a:r>
              <a:rPr lang="en-US" altLang="zh-Hans" sz="3200" dirty="0">
                <a:ea typeface="Segoe UI Web (West European)"/>
              </a:rPr>
              <a:t>·</a:t>
            </a:r>
            <a:r>
              <a:rPr lang="zh-Hans" altLang="en-US" sz="3200" dirty="0">
                <a:ea typeface="Segoe UI Web (West European)"/>
              </a:rPr>
              <a:t>康斯坦丁诺维奇</a:t>
            </a:r>
            <a:endParaRPr lang="ru-RU" altLang="zh-Hans" sz="3200" dirty="0">
              <a:ea typeface="Segoe UI Web (West European)"/>
            </a:endParaRPr>
          </a:p>
          <a:p>
            <a:endParaRPr lang="ru-RU" altLang="zh-Hans" sz="3200" dirty="0">
              <a:ea typeface="Segoe UI Web (West European)"/>
            </a:endParaRPr>
          </a:p>
          <a:p>
            <a:r>
              <a:rPr lang="en" sz="3600" dirty="0"/>
              <a:t>Vadim Balsevich (</a:t>
            </a:r>
            <a:r>
              <a:rPr lang="ru-RU" sz="3600" dirty="0">
                <a:solidFill>
                  <a:srgbClr val="333333"/>
                </a:solidFill>
              </a:rPr>
              <a:t>1932 </a:t>
            </a:r>
            <a:r>
              <a:rPr lang="en-US" sz="3600" dirty="0">
                <a:solidFill>
                  <a:srgbClr val="333333"/>
                </a:solidFill>
              </a:rPr>
              <a:t>-</a:t>
            </a:r>
            <a:r>
              <a:rPr lang="ru-RU" sz="3600" dirty="0">
                <a:solidFill>
                  <a:srgbClr val="333333"/>
                </a:solidFill>
              </a:rPr>
              <a:t>2016</a:t>
            </a:r>
            <a:r>
              <a:rPr lang="en-US" sz="3600" dirty="0">
                <a:solidFill>
                  <a:srgbClr val="333333"/>
                </a:solidFill>
              </a:rPr>
              <a:t>)</a:t>
            </a:r>
            <a:r>
              <a:rPr lang="ru-RU" sz="3600" dirty="0">
                <a:solidFill>
                  <a:srgbClr val="333333"/>
                </a:solidFill>
              </a:rPr>
              <a:t> </a:t>
            </a:r>
          </a:p>
          <a:p>
            <a:endParaRPr lang="en" sz="3600" dirty="0"/>
          </a:p>
          <a:p>
            <a:endParaRPr lang="en" sz="3600" dirty="0"/>
          </a:p>
          <a:p>
            <a:endParaRPr lang="zh-Hans" sz="3200" dirty="0">
              <a:effectLst/>
              <a:ea typeface="Segoe UI Web (West European)"/>
            </a:endParaRPr>
          </a:p>
        </p:txBody>
      </p:sp>
      <p:sp>
        <p:nvSpPr>
          <p:cNvPr id="3" name="Прямоугольник 2">
            <a:extLst>
              <a:ext uri="{FF2B5EF4-FFF2-40B4-BE49-F238E27FC236}">
                <a16:creationId xmlns:a16="http://schemas.microsoft.com/office/drawing/2014/main" id="{43B35B3F-AC7C-4412-B4F4-7D4A1651336A}"/>
              </a:ext>
            </a:extLst>
          </p:cNvPr>
          <p:cNvSpPr/>
          <p:nvPr/>
        </p:nvSpPr>
        <p:spPr>
          <a:xfrm>
            <a:off x="5177815" y="2348880"/>
            <a:ext cx="6096000" cy="3724096"/>
          </a:xfrm>
          <a:prstGeom prst="rect">
            <a:avLst/>
          </a:prstGeom>
        </p:spPr>
        <p:txBody>
          <a:bodyPr>
            <a:spAutoFit/>
          </a:bodyPr>
          <a:lstStyle/>
          <a:p>
            <a:r>
              <a:rPr lang="en" sz="2400" dirty="0"/>
              <a:t>Soviet and Russian specialist in the field of physical culture theory, sports training techniques, biomechanics, one of the organizers of Russian sports science.</a:t>
            </a:r>
          </a:p>
          <a:p>
            <a:endParaRPr lang="en-US" altLang="zh-CN" sz="2800" dirty="0">
              <a:solidFill>
                <a:srgbClr val="333333"/>
              </a:solidFill>
            </a:endParaRPr>
          </a:p>
          <a:p>
            <a:r>
              <a:rPr lang="zh-CN" altLang="en-US" sz="2800" dirty="0">
                <a:solidFill>
                  <a:srgbClr val="333333"/>
                </a:solidFill>
              </a:rPr>
              <a:t>苏联和俄罗斯在体育理论、运动训练方法、生物力学方面的专家，俄罗斯体育科学的组织者之一。
</a:t>
            </a:r>
            <a:endParaRPr lang="ru-RU" dirty="0">
              <a:solidFill>
                <a:srgbClr val="333333"/>
              </a:solidFill>
            </a:endParaRP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t>	</a:t>
            </a:r>
            <a:r>
              <a:rPr lang="en-US" altLang="en-US" u="sng" dirty="0"/>
              <a:t>The lack of development of sports training theory and the having lots of methodical errors </a:t>
            </a:r>
            <a:r>
              <a:rPr lang="en-US" altLang="en-US" dirty="0"/>
              <a:t>actualizes the need to develop a methodology for the design of training influences, as a teaching "about the original grounds and methods of research and practical transformation of reality, about the basis of the construction of theoretical and practical activities.“</a:t>
            </a:r>
          </a:p>
          <a:p>
            <a:pPr algn="just">
              <a:buNone/>
            </a:pPr>
            <a:r>
              <a:rPr lang="zh-Hans" altLang="en-US" dirty="0"/>
              <a:t>运动训练理论发展不足，方法错误多，需要制定一种设计训练效果的方法，作为</a:t>
            </a:r>
            <a:r>
              <a:rPr lang="en-US" altLang="zh-Hans" dirty="0"/>
              <a:t>"</a:t>
            </a:r>
            <a:r>
              <a:rPr lang="zh-Hans" altLang="en-US" dirty="0"/>
              <a:t>关于研究和实际现实转换的最初基础和方法，关于理论和实践活动的基础</a:t>
            </a:r>
            <a:r>
              <a:rPr lang="en-US" altLang="zh-Hans" dirty="0"/>
              <a:t>"</a:t>
            </a:r>
            <a:r>
              <a:rPr lang="zh-Hans" altLang="en-US" dirty="0"/>
              <a:t>的教义。</a:t>
            </a:r>
          </a:p>
          <a:p>
            <a:pPr algn="just">
              <a:buNone/>
            </a:pPr>
            <a:endParaRPr lang="ru-RU" altLang="en-US" dirty="0"/>
          </a:p>
        </p:txBody>
      </p:sp>
    </p:spTree>
  </p:cSld>
  <p:clrMapOvr>
    <a:masterClrMapping/>
  </p:clrMapOvr>
  <p:transition advTm="3000">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Замещающее содержимое 2"/>
          <p:cNvSpPr>
            <a:spLocks noGrp="1" noEditPoints="1"/>
          </p:cNvSpPr>
          <p:nvPr>
            <p:ph idx="4294967295"/>
          </p:nvPr>
        </p:nvSpPr>
        <p:spPr>
          <a:xfrm>
            <a:off x="609600" y="1174750"/>
            <a:ext cx="10972800" cy="4953000"/>
          </a:xfrm>
          <a:prstGeom prst="rect">
            <a:avLst/>
          </a:prstGeom>
        </p:spPr>
        <p:txBody>
          <a:bodyPr anchor="t"/>
          <a:lstStyle>
            <a:lvl1pPr marL="0" indent="0"/>
          </a:lstStyle>
          <a:p>
            <a:pPr algn="just">
              <a:buNone/>
            </a:pPr>
            <a:r>
              <a:rPr lang="ru-RU" altLang="en-US" dirty="0">
                <a:sym typeface="SimSun" pitchFamily="2" charset="-122"/>
              </a:rPr>
              <a:t>	</a:t>
            </a:r>
            <a:r>
              <a:rPr lang="en-US" altLang="en-US" dirty="0">
                <a:sym typeface="SimSun" pitchFamily="2" charset="-122"/>
              </a:rPr>
              <a:t>The construction of training influences is a combination of individual elements, which requires their generalization on a single basis into supporting interconnected blocks, connected by the principles of their application, the neglect of which will lead to erroneous actions.</a:t>
            </a:r>
            <a:endParaRPr lang="ru-RU" altLang="en-US" dirty="0">
              <a:sym typeface="SimSun" pitchFamily="2" charset="-122"/>
            </a:endParaRPr>
          </a:p>
          <a:p>
            <a:pPr algn="just">
              <a:buNone/>
            </a:pPr>
            <a:r>
              <a:rPr lang="zh-Hans" altLang="en-US" dirty="0"/>
              <a:t>设计训练效果是一个连接在一起的单个元素，这要求它们在一个基础上被概括为相互关联的参考块，这些块由它们的应用原则连接在一起，而忽视这些原则会导致错误的行为。</a:t>
            </a:r>
          </a:p>
          <a:p>
            <a:pPr algn="just">
              <a:buNone/>
            </a:pPr>
            <a:endParaRPr lang="ru-RU" altLang="en-US" dirty="0"/>
          </a:p>
        </p:txBody>
      </p:sp>
    </p:spTree>
  </p:cSld>
  <p:clrMapOvr>
    <a:masterClrMapping/>
  </p:clrMapOvr>
  <p:transition advTm="3000">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E0F7E0E-F47B-400D-9D3D-1A23AF4409CC}"/>
              </a:ext>
            </a:extLst>
          </p:cNvPr>
          <p:cNvSpPr>
            <a:spLocks noGrp="1"/>
          </p:cNvSpPr>
          <p:nvPr>
            <p:ph type="subTitle" idx="1"/>
          </p:nvPr>
        </p:nvSpPr>
        <p:spPr>
          <a:xfrm>
            <a:off x="551384" y="764704"/>
            <a:ext cx="10801200" cy="1752600"/>
          </a:xfrm>
        </p:spPr>
        <p:txBody>
          <a:bodyPr/>
          <a:lstStyle/>
          <a:p>
            <a:pPr algn="just"/>
            <a:r>
              <a:rPr lang="en-US" altLang="en-US" sz="2400" dirty="0">
                <a:latin typeface="+mn-lt"/>
              </a:rPr>
              <a:t>1.Effective training of athletes</a:t>
            </a:r>
            <a:r>
              <a:rPr lang="ru-RU" altLang="en-US" sz="2400" dirty="0">
                <a:latin typeface="+mn-lt"/>
              </a:rPr>
              <a:t> </a:t>
            </a:r>
            <a:r>
              <a:rPr lang="en-US" altLang="en-US" sz="2400" dirty="0">
                <a:latin typeface="+mn-lt"/>
              </a:rPr>
              <a:t>means realization of the natural potential of talented athletes and succeed.</a:t>
            </a:r>
          </a:p>
          <a:p>
            <a:pPr algn="just"/>
            <a:r>
              <a:rPr lang="en-US" altLang="en-US" sz="2400" dirty="0">
                <a:solidFill>
                  <a:srgbClr val="000000"/>
                </a:solidFill>
                <a:latin typeface="+mn-lt"/>
              </a:rPr>
              <a:t>2.Personality typology should be used in the interests of the athlete's personality.</a:t>
            </a:r>
          </a:p>
          <a:p>
            <a:pPr algn="just"/>
            <a:r>
              <a:rPr lang="en-US" sz="2400" dirty="0">
                <a:latin typeface="+mn-lt"/>
              </a:rPr>
              <a:t>3.The basis of personality typology in relation to its sports activities are… </a:t>
            </a:r>
          </a:p>
          <a:p>
            <a:pPr algn="just"/>
            <a:r>
              <a:rPr lang="en-US" altLang="en-US" sz="2400" dirty="0">
                <a:latin typeface="+mn-lt"/>
              </a:rPr>
              <a:t>4. Based on general questions of the player's personality typology, it is possible to outline principled approaches to adapting the learning process to the natural features of the athlete, motor giftedness, communicative talent.</a:t>
            </a:r>
          </a:p>
          <a:p>
            <a:pPr algn="just"/>
            <a:r>
              <a:rPr lang="en-US" sz="2400" dirty="0">
                <a:latin typeface="+mn-lt"/>
              </a:rPr>
              <a:t>5. S</a:t>
            </a:r>
            <a:r>
              <a:rPr lang="en-US" altLang="en-US" sz="2400" dirty="0">
                <a:latin typeface="+mn-lt"/>
              </a:rPr>
              <a:t>uccess or failure of athlete’s training depends on the conformity of the training style of personality type.</a:t>
            </a:r>
          </a:p>
          <a:p>
            <a:pPr algn="just"/>
            <a:r>
              <a:rPr lang="en-US" sz="2400" dirty="0">
                <a:latin typeface="+mn-lt"/>
              </a:rPr>
              <a:t>6. </a:t>
            </a:r>
            <a:r>
              <a:rPr lang="en-US" altLang="en-US" sz="2400" dirty="0">
                <a:latin typeface="+mn-lt"/>
              </a:rPr>
              <a:t>The importance of  the psychomotor structure …</a:t>
            </a:r>
            <a:endParaRPr lang="ru-BY" sz="2400" dirty="0">
              <a:latin typeface="+mn-lt"/>
            </a:endParaRPr>
          </a:p>
        </p:txBody>
      </p:sp>
    </p:spTree>
    <p:extLst>
      <p:ext uri="{BB962C8B-B14F-4D97-AF65-F5344CB8AC3E}">
        <p14:creationId xmlns:p14="http://schemas.microsoft.com/office/powerpoint/2010/main" val="3411799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8A7B4D-F27D-4891-A9AD-15E10B3958E6}"/>
              </a:ext>
            </a:extLst>
          </p:cNvPr>
          <p:cNvSpPr>
            <a:spLocks noGrp="1"/>
          </p:cNvSpPr>
          <p:nvPr>
            <p:ph idx="1"/>
          </p:nvPr>
        </p:nvSpPr>
        <p:spPr>
          <a:xfrm>
            <a:off x="457200" y="456293"/>
            <a:ext cx="10972800" cy="4953000"/>
          </a:xfrm>
        </p:spPr>
        <p:txBody>
          <a:bodyPr/>
          <a:lstStyle/>
          <a:p>
            <a:pPr marL="0" indent="0">
              <a:buNone/>
            </a:pPr>
            <a:r>
              <a:rPr lang="en-US" altLang="en-US" sz="2400" dirty="0">
                <a:latin typeface="+mj-lt"/>
              </a:rPr>
              <a:t>1.Effective training of athletes depends on knowledge about ... , developing and mastering modern effective m... of training.
2.Effective training method is a technique that allows you to maximize ... of talented athletes and achieve.....
3. In order to improve the pedagogical process of sports training it is necessary: to improve ... technical training, attend... in particularly challenging ... exercise and sports; individualize... processes, consider... of athlete; develop... qualities athletes.
</a:t>
            </a:r>
            <a:r>
              <a:rPr lang="zh-Hans" altLang="en-US" dirty="0"/>
              <a:t> </a:t>
            </a:r>
            <a:r>
              <a:rPr lang="en-US" altLang="zh-Hans" sz="2400" dirty="0"/>
              <a:t>1.</a:t>
            </a:r>
            <a:r>
              <a:rPr lang="zh-Hans" altLang="en-US" sz="2400" dirty="0"/>
              <a:t>运动员的有效训练取决于对</a:t>
            </a:r>
            <a:r>
              <a:rPr lang="en-US" altLang="zh-Hans" sz="2400" dirty="0"/>
              <a:t>...</a:t>
            </a:r>
            <a:r>
              <a:rPr lang="zh-Hans" altLang="en-US" sz="2400" dirty="0"/>
              <a:t>发展和掌握现代有效。。。训练。 </a:t>
            </a:r>
            <a:endParaRPr lang="en-US" altLang="zh-Hans" sz="2400" dirty="0"/>
          </a:p>
          <a:p>
            <a:pPr marL="0" indent="0">
              <a:buNone/>
            </a:pPr>
            <a:r>
              <a:rPr lang="en-US" altLang="zh-Hans" sz="2400" dirty="0"/>
              <a:t>2.</a:t>
            </a:r>
            <a:r>
              <a:rPr lang="zh-Hans" altLang="en-US" sz="2400" dirty="0"/>
              <a:t>有效的培训方法是一种技术，可以让你最大限度地</a:t>
            </a:r>
            <a:r>
              <a:rPr lang="en-US" altLang="zh-Hans" sz="2400" dirty="0"/>
              <a:t>...</a:t>
            </a:r>
            <a:r>
              <a:rPr lang="zh-Hans" altLang="en-US" sz="2400" dirty="0"/>
              <a:t>运动员和成就。。。 </a:t>
            </a:r>
            <a:endParaRPr lang="en-US" altLang="zh-Hans" sz="2400" dirty="0"/>
          </a:p>
          <a:p>
            <a:pPr marL="0" indent="0">
              <a:buNone/>
            </a:pPr>
            <a:r>
              <a:rPr lang="en-US" altLang="zh-Hans" sz="2400" dirty="0"/>
              <a:t>3. </a:t>
            </a:r>
            <a:r>
              <a:rPr lang="zh-Hans" altLang="en-US" sz="2400" dirty="0"/>
              <a:t>为了改进体育训练的教学过程，必须：改进体育训练。技术培训，参加。。。在特别具有挑战性</a:t>
            </a:r>
            <a:r>
              <a:rPr lang="en-US" altLang="zh-Hans" sz="2400" dirty="0"/>
              <a:t>...</a:t>
            </a:r>
            <a:r>
              <a:rPr lang="zh-Hans" altLang="en-US" sz="2400" dirty="0"/>
              <a:t>运动和运动</a:t>
            </a:r>
            <a:r>
              <a:rPr lang="en-US" altLang="zh-Hans" sz="2400" dirty="0"/>
              <a:t>;</a:t>
            </a:r>
            <a:r>
              <a:rPr lang="zh-Hans" altLang="en-US" sz="2400" dirty="0"/>
              <a:t>个性化。。。过程，考虑。。。运动员</a:t>
            </a:r>
            <a:r>
              <a:rPr lang="en-US" altLang="zh-Hans" sz="2400" dirty="0"/>
              <a:t>;</a:t>
            </a:r>
            <a:r>
              <a:rPr lang="zh-Hans" altLang="en-US" sz="2400" dirty="0"/>
              <a:t>发展。。。优秀的运动员。</a:t>
            </a:r>
          </a:p>
          <a:p>
            <a:pPr marL="0" indent="0">
              <a:buNone/>
            </a:pPr>
            <a:endParaRPr lang="ru-BY" sz="2400" dirty="0"/>
          </a:p>
        </p:txBody>
      </p:sp>
    </p:spTree>
    <p:extLst>
      <p:ext uri="{BB962C8B-B14F-4D97-AF65-F5344CB8AC3E}">
        <p14:creationId xmlns:p14="http://schemas.microsoft.com/office/powerpoint/2010/main" val="2928472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AB21AF5-C5A4-4495-BCE1-5EE1FCE0949E}"/>
              </a:ext>
            </a:extLst>
          </p:cNvPr>
          <p:cNvSpPr>
            <a:spLocks noGrp="1"/>
          </p:cNvSpPr>
          <p:nvPr>
            <p:ph idx="1"/>
          </p:nvPr>
        </p:nvSpPr>
        <p:spPr>
          <a:xfrm>
            <a:off x="551384" y="404664"/>
            <a:ext cx="11246228" cy="4953000"/>
          </a:xfrm>
        </p:spPr>
        <p:txBody>
          <a:bodyPr/>
          <a:lstStyle/>
          <a:p>
            <a:pPr marL="0" indent="0">
              <a:buNone/>
            </a:pPr>
            <a:r>
              <a:rPr lang="en-US" altLang="en-US" sz="2400" dirty="0">
                <a:cs typeface="Times New Roman" panose="02020603050405020304" charset="0"/>
              </a:rPr>
              <a:t>4.The typology of personality in sports is necessary for accounting ... athletes and the possibilities of its use and development in the interests of the....
5.The typology of the athlete's personality can be revealed by means of </a:t>
            </a:r>
            <a:r>
              <a:rPr lang="en-US" altLang="en-US" sz="2400" u="sng" dirty="0">
                <a:cs typeface="Times New Roman" panose="02020603050405020304" charset="0"/>
              </a:rPr>
              <a:t>questionnaire</a:t>
            </a:r>
            <a:r>
              <a:rPr lang="en-US" altLang="en-US" sz="2400" dirty="0">
                <a:cs typeface="Times New Roman" panose="02020603050405020304" charset="0"/>
              </a:rPr>
              <a:t>, conversation, observation.
6.Analysis of the behavior of athletes of individual personality types and their motivating needs is necessary for ... working with an athlete.
7.What style of training does each psychological type have? 
8.What is the most important side of the natural motor talent of an athlete and to sports activities in a number of sports can be dominant?</a:t>
            </a:r>
          </a:p>
          <a:p>
            <a:pPr marL="0" indent="0">
              <a:buNone/>
            </a:pPr>
            <a:r>
              <a:rPr lang="en-US" altLang="zh-Hans" sz="2000" dirty="0"/>
              <a:t>4.</a:t>
            </a:r>
            <a:r>
              <a:rPr lang="zh-Hans" altLang="en-US" sz="2000" dirty="0"/>
              <a:t>体育界人格的类型学对于会计来说是必要的。。。运动员及其使用和发展的可能性，以利于。。。</a:t>
            </a:r>
            <a:endParaRPr lang="en-US" altLang="zh-Hans" sz="2000" dirty="0"/>
          </a:p>
          <a:p>
            <a:pPr marL="0" indent="0">
              <a:buNone/>
            </a:pPr>
            <a:r>
              <a:rPr lang="zh-Hans" altLang="en-US" sz="2000" dirty="0"/>
              <a:t> </a:t>
            </a:r>
            <a:r>
              <a:rPr lang="en-US" altLang="zh-Hans" sz="2000" dirty="0"/>
              <a:t>5.</a:t>
            </a:r>
            <a:r>
              <a:rPr lang="zh-Hans" altLang="en-US" sz="2000" dirty="0"/>
              <a:t>运动员个性的类型可以通过问卷调查、谈话、观察等方式揭示。</a:t>
            </a:r>
            <a:endParaRPr lang="en-US" altLang="zh-Hans" sz="2000" dirty="0"/>
          </a:p>
          <a:p>
            <a:pPr marL="0" indent="0">
              <a:buNone/>
            </a:pPr>
            <a:r>
              <a:rPr lang="zh-Hans" altLang="en-US" sz="2000" dirty="0"/>
              <a:t> </a:t>
            </a:r>
            <a:r>
              <a:rPr lang="en-US" altLang="zh-Hans" sz="2000" dirty="0"/>
              <a:t>6.</a:t>
            </a:r>
            <a:r>
              <a:rPr lang="zh-Hans" altLang="en-US" sz="2000" dirty="0"/>
              <a:t>分析运动员个人人格类型的行为及其激励需求是必要的。。。与运动员一起工作。 </a:t>
            </a:r>
            <a:endParaRPr lang="en-US" altLang="zh-Hans" sz="2000" dirty="0"/>
          </a:p>
          <a:p>
            <a:pPr marL="0" indent="0">
              <a:buNone/>
            </a:pPr>
            <a:r>
              <a:rPr lang="en-US" altLang="zh-Hans" sz="2000" dirty="0"/>
              <a:t>7.</a:t>
            </a:r>
            <a:r>
              <a:rPr lang="zh-Hans" altLang="en-US" sz="2000" dirty="0"/>
              <a:t>每个心理类型都有什么样的训练风格？ </a:t>
            </a:r>
            <a:endParaRPr lang="en-US" altLang="zh-Hans" sz="2000" dirty="0"/>
          </a:p>
          <a:p>
            <a:pPr marL="0" indent="0">
              <a:buNone/>
            </a:pPr>
            <a:r>
              <a:rPr lang="en-US" altLang="zh-Hans" sz="2000" dirty="0"/>
              <a:t>8.</a:t>
            </a:r>
            <a:r>
              <a:rPr lang="zh-Hans" altLang="en-US" sz="2000" dirty="0"/>
              <a:t>运动员自然运动天赋最重要的一面是什么？</a:t>
            </a:r>
          </a:p>
          <a:p>
            <a:pPr marL="0" indent="0">
              <a:buNone/>
            </a:pPr>
            <a:r>
              <a:rPr lang="en-US" altLang="en-US" sz="2400" dirty="0">
                <a:solidFill>
                  <a:schemeClr val="accent4"/>
                </a:solidFill>
                <a:cs typeface="Times New Roman" panose="02020603050405020304" charset="0"/>
              </a:rPr>
              <a:t>
</a:t>
            </a:r>
            <a:endParaRPr lang="ru-BY" sz="2400" dirty="0"/>
          </a:p>
        </p:txBody>
      </p:sp>
    </p:spTree>
    <p:extLst>
      <p:ext uri="{BB962C8B-B14F-4D97-AF65-F5344CB8AC3E}">
        <p14:creationId xmlns:p14="http://schemas.microsoft.com/office/powerpoint/2010/main" val="6898911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3142B9-3AEF-4EED-A465-3E83888B591C}"/>
              </a:ext>
            </a:extLst>
          </p:cNvPr>
          <p:cNvSpPr>
            <a:spLocks noGrp="1"/>
          </p:cNvSpPr>
          <p:nvPr>
            <p:ph idx="1"/>
          </p:nvPr>
        </p:nvSpPr>
        <p:spPr>
          <a:xfrm>
            <a:off x="424543" y="173264"/>
            <a:ext cx="10972800" cy="4953000"/>
          </a:xfrm>
        </p:spPr>
        <p:txBody>
          <a:bodyPr/>
          <a:lstStyle/>
          <a:p>
            <a:pPr marL="0" indent="0">
              <a:buNone/>
            </a:pPr>
            <a:r>
              <a:rPr lang="en-US" altLang="en-US" sz="2400" dirty="0"/>
              <a:t>9. One of the main distinguishing characteristics of human motor actions is the process of distinguishing ... environment.
10. How many and what kinds of distinguishing sensitivity can you name?
11.S.G. </a:t>
            </a:r>
            <a:r>
              <a:rPr lang="en-US" altLang="en-US" sz="2400" dirty="0" err="1"/>
              <a:t>Gellerstein's</a:t>
            </a:r>
            <a:r>
              <a:rPr lang="en-US" altLang="en-US" sz="2400" dirty="0"/>
              <a:t> sensory technique suggests the development of ... it is to distinguish ... physical categories of movements.
12.Improving differentiative sensitivity over time is to learn ... rather than faster, be able to delay ... At a precisely set time, improve the ability to manage ... reactive.</a:t>
            </a:r>
          </a:p>
          <a:p>
            <a:pPr marL="0" indent="0">
              <a:buNone/>
            </a:pPr>
            <a:r>
              <a:rPr lang="en-US" altLang="zh-Hans" sz="2400" dirty="0"/>
              <a:t>9. </a:t>
            </a:r>
            <a:r>
              <a:rPr lang="zh-Hans" altLang="en-US" sz="2400" dirty="0"/>
              <a:t>人类运动动作的主要特征之一是区分过程。环境。 </a:t>
            </a:r>
            <a:endParaRPr lang="en-US" altLang="zh-Hans" sz="2400" dirty="0"/>
          </a:p>
          <a:p>
            <a:pPr marL="0" indent="0">
              <a:buNone/>
            </a:pPr>
            <a:r>
              <a:rPr lang="en-US" altLang="zh-Hans" sz="2400" dirty="0"/>
              <a:t>10. </a:t>
            </a:r>
            <a:r>
              <a:rPr lang="zh-Hans" altLang="en-US" sz="2400" dirty="0"/>
              <a:t>你能说出多少和什么样的区分敏感性？ </a:t>
            </a:r>
            <a:endParaRPr lang="en-US" altLang="zh-Hans" sz="2400" dirty="0"/>
          </a:p>
          <a:p>
            <a:pPr marL="0" indent="0">
              <a:buNone/>
            </a:pPr>
            <a:r>
              <a:rPr lang="en-US" altLang="zh-Hans" sz="2400" dirty="0"/>
              <a:t>11.G.</a:t>
            </a:r>
            <a:r>
              <a:rPr lang="zh-Hans" altLang="en-US" sz="2400" dirty="0"/>
              <a:t>盖勒斯坦的感官技术表明</a:t>
            </a:r>
            <a:r>
              <a:rPr lang="en-US" altLang="zh-Hans" sz="2400" dirty="0"/>
              <a:t>...</a:t>
            </a:r>
            <a:r>
              <a:rPr lang="zh-Hans" altLang="en-US" sz="2400" dirty="0"/>
              <a:t>它是要区分</a:t>
            </a:r>
            <a:r>
              <a:rPr lang="en-US" altLang="zh-Hans" sz="2400" dirty="0"/>
              <a:t>...</a:t>
            </a:r>
            <a:r>
              <a:rPr lang="zh-Hans" altLang="en-US" sz="2400" dirty="0"/>
              <a:t>运动的身体类别。 </a:t>
            </a:r>
            <a:endParaRPr lang="en-US" altLang="zh-Hans" sz="2400" dirty="0"/>
          </a:p>
          <a:p>
            <a:pPr marL="0" indent="0">
              <a:buNone/>
            </a:pPr>
            <a:r>
              <a:rPr lang="en-US" altLang="zh-Hans" sz="2400" dirty="0"/>
              <a:t>12. </a:t>
            </a:r>
            <a:r>
              <a:rPr lang="zh-Hans" altLang="en-US" sz="2400" dirty="0"/>
              <a:t>随着时间的推移，提高差异敏感性就是学习</a:t>
            </a:r>
            <a:r>
              <a:rPr lang="en-US" altLang="zh-Hans" sz="2400" dirty="0"/>
              <a:t>...</a:t>
            </a:r>
            <a:r>
              <a:rPr lang="zh-Hans" altLang="en-US" sz="2400" dirty="0"/>
              <a:t>而不是更快，能够延迟</a:t>
            </a:r>
            <a:r>
              <a:rPr lang="en-US" altLang="zh-Hans" sz="2400" dirty="0"/>
              <a:t>...</a:t>
            </a:r>
            <a:r>
              <a:rPr lang="zh-Hans" altLang="en-US" sz="2400" dirty="0"/>
              <a:t>在精确设定的时间，提高管理能力。。。反应性的。</a:t>
            </a:r>
          </a:p>
          <a:p>
            <a:pPr marL="0" indent="0">
              <a:buNone/>
            </a:pPr>
            <a:r>
              <a:rPr lang="en-US" altLang="en-US" sz="2400" dirty="0"/>
              <a:t>
</a:t>
            </a:r>
            <a:endParaRPr lang="ru-BY" sz="2400" dirty="0"/>
          </a:p>
        </p:txBody>
      </p:sp>
    </p:spTree>
    <p:extLst>
      <p:ext uri="{BB962C8B-B14F-4D97-AF65-F5344CB8AC3E}">
        <p14:creationId xmlns:p14="http://schemas.microsoft.com/office/powerpoint/2010/main" val="317981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Группа 1"/>
          <p:cNvGrpSpPr>
            <a:grpSpLocks/>
          </p:cNvGrpSpPr>
          <p:nvPr/>
        </p:nvGrpSpPr>
        <p:grpSpPr>
          <a:xfrm>
            <a:off x="911424" y="1696800"/>
            <a:ext cx="4536504" cy="2083814"/>
            <a:chOff x="2980" y="3872"/>
            <a:chExt cx="5251" cy="2603"/>
          </a:xfrm>
        </p:grpSpPr>
        <p:sp>
          <p:nvSpPr>
            <p:cNvPr id="13315" name="Прямоугольник с двумя скругленными противолежащими углами 7"/>
            <p:cNvSpPr>
              <a:spLocks/>
            </p:cNvSpPr>
            <p:nvPr/>
          </p:nvSpPr>
          <p:spPr>
            <a:xfrm>
              <a:off x="2980" y="3872"/>
              <a:ext cx="5251" cy="2603"/>
            </a:xfrm>
            <a:custGeom>
              <a:avLst/>
              <a:gdLst/>
              <a:ahLst/>
              <a:cxnLst/>
              <a:rect l="l" t="t" r="r" b="b"/>
              <a:pathLst>
                <a:path w="5251" h="2603">
                  <a:moveTo>
                    <a:pt x="433" y="0"/>
                  </a:moveTo>
                  <a:lnTo>
                    <a:pt x="5251" y="0"/>
                  </a:lnTo>
                  <a:lnTo>
                    <a:pt x="5251" y="0"/>
                  </a:lnTo>
                  <a:lnTo>
                    <a:pt x="5251" y="2169"/>
                  </a:lnTo>
                  <a:cubicBezTo>
                    <a:pt x="5251" y="2408"/>
                    <a:pt x="5057" y="2602"/>
                    <a:pt x="4818" y="2602"/>
                  </a:cubicBezTo>
                  <a:lnTo>
                    <a:pt x="0" y="2603"/>
                  </a:lnTo>
                  <a:lnTo>
                    <a:pt x="0" y="2603"/>
                  </a:lnTo>
                  <a:lnTo>
                    <a:pt x="0" y="433"/>
                  </a:lnTo>
                  <a:cubicBezTo>
                    <a:pt x="0" y="194"/>
                    <a:pt x="194" y="0"/>
                    <a:pt x="433" y="0"/>
                  </a:cubicBezTo>
                  <a:close/>
                </a:path>
              </a:pathLst>
            </a:custGeom>
            <a:gradFill rotWithShape="1">
              <a:gsLst>
                <a:gs pos="0">
                  <a:srgbClr val="A6CAFF"/>
                </a:gs>
                <a:gs pos="50000">
                  <a:srgbClr val="96C0FF"/>
                </a:gs>
                <a:gs pos="100000">
                  <a:srgbClr val="82B8FF"/>
                </a:gs>
              </a:gsLst>
              <a:lin ang="5400000" scaled="0"/>
            </a:gradFill>
            <a:ln w="6350">
              <a:solidFill>
                <a:schemeClr val="accent2"/>
              </a:solidFill>
              <a:miter/>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3316" name="Текстовое поле 12"/>
            <p:cNvSpPr txBox="1">
              <a:spLocks/>
            </p:cNvSpPr>
            <p:nvPr/>
          </p:nvSpPr>
          <p:spPr>
            <a:xfrm>
              <a:off x="3427" y="4394"/>
              <a:ext cx="4253" cy="1730"/>
            </a:xfrm>
            <a:prstGeom prst="rect">
              <a:avLst/>
            </a:prstGeom>
            <a:noFill/>
            <a:ln>
              <a:noFill/>
            </a:ln>
          </p:spPr>
          <p:txBody>
            <a:bodyPr wrap="square" anchor="t">
              <a:spAutoFit/>
            </a:bodyPr>
            <a:lstStyle/>
            <a:p>
              <a:pPr algn="ctr"/>
              <a:r>
                <a:rPr lang="en-US" altLang="en-US" sz="2800" u="sng" dirty="0"/>
                <a:t>Personality focus </a:t>
              </a:r>
              <a:r>
                <a:rPr lang="en-US" altLang="en-US" sz="2800" dirty="0"/>
                <a:t>
(extrovert- introvert)
</a:t>
              </a:r>
              <a:endParaRPr lang="ru-RU" altLang="en-US" sz="2000" dirty="0"/>
            </a:p>
          </p:txBody>
        </p:sp>
      </p:grpSp>
      <p:grpSp>
        <p:nvGrpSpPr>
          <p:cNvPr id="13317" name="Группа 2"/>
          <p:cNvGrpSpPr>
            <a:grpSpLocks/>
          </p:cNvGrpSpPr>
          <p:nvPr/>
        </p:nvGrpSpPr>
        <p:grpSpPr>
          <a:xfrm>
            <a:off x="6518587" y="1696800"/>
            <a:ext cx="4536504" cy="2247100"/>
            <a:chOff x="9587" y="3872"/>
            <a:chExt cx="5250" cy="2603"/>
          </a:xfrm>
        </p:grpSpPr>
        <p:sp>
          <p:nvSpPr>
            <p:cNvPr id="13318" name="Прямоугольник с двумя скругленными противолежащими углами 8"/>
            <p:cNvSpPr>
              <a:spLocks/>
            </p:cNvSpPr>
            <p:nvPr/>
          </p:nvSpPr>
          <p:spPr>
            <a:xfrm>
              <a:off x="9587" y="3872"/>
              <a:ext cx="5250" cy="2603"/>
            </a:xfrm>
            <a:custGeom>
              <a:avLst/>
              <a:gdLst/>
              <a:ahLst/>
              <a:cxnLst/>
              <a:rect l="l" t="t" r="r" b="b"/>
              <a:pathLst>
                <a:path w="5250" h="2603">
                  <a:moveTo>
                    <a:pt x="433" y="0"/>
                  </a:moveTo>
                  <a:lnTo>
                    <a:pt x="5250" y="0"/>
                  </a:lnTo>
                  <a:lnTo>
                    <a:pt x="5250" y="0"/>
                  </a:lnTo>
                  <a:lnTo>
                    <a:pt x="5250" y="2169"/>
                  </a:lnTo>
                  <a:cubicBezTo>
                    <a:pt x="5250" y="2408"/>
                    <a:pt x="5056" y="2602"/>
                    <a:pt x="4817" y="2602"/>
                  </a:cubicBezTo>
                  <a:lnTo>
                    <a:pt x="0" y="2603"/>
                  </a:lnTo>
                  <a:lnTo>
                    <a:pt x="0" y="2603"/>
                  </a:lnTo>
                  <a:lnTo>
                    <a:pt x="0" y="433"/>
                  </a:lnTo>
                  <a:cubicBezTo>
                    <a:pt x="0" y="194"/>
                    <a:pt x="194" y="0"/>
                    <a:pt x="433" y="0"/>
                  </a:cubicBezTo>
                  <a:close/>
                </a:path>
              </a:pathLst>
            </a:custGeom>
            <a:gradFill rotWithShape="1">
              <a:gsLst>
                <a:gs pos="0">
                  <a:srgbClr val="A6CAFF"/>
                </a:gs>
                <a:gs pos="50000">
                  <a:srgbClr val="96C0FF"/>
                </a:gs>
                <a:gs pos="100000">
                  <a:srgbClr val="82B8FF"/>
                </a:gs>
              </a:gsLst>
              <a:lin ang="5400000" scaled="0"/>
            </a:gradFill>
            <a:ln w="6350">
              <a:solidFill>
                <a:schemeClr val="accent2"/>
              </a:solidFill>
              <a:miter/>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3319" name="Текстовое поле 13"/>
            <p:cNvSpPr txBox="1">
              <a:spLocks/>
            </p:cNvSpPr>
            <p:nvPr/>
          </p:nvSpPr>
          <p:spPr>
            <a:xfrm>
              <a:off x="9786" y="4196"/>
              <a:ext cx="4881" cy="2103"/>
            </a:xfrm>
            <a:prstGeom prst="rect">
              <a:avLst/>
            </a:prstGeom>
            <a:noFill/>
            <a:ln>
              <a:noFill/>
            </a:ln>
          </p:spPr>
          <p:txBody>
            <a:bodyPr wrap="square" anchor="t">
              <a:spAutoFit/>
            </a:bodyPr>
            <a:lstStyle/>
            <a:p>
              <a:pPr algn="ctr"/>
              <a:r>
                <a:rPr lang="en-US" altLang="en-US" sz="2800" u="sng" dirty="0"/>
                <a:t>way of gathering information </a:t>
              </a:r>
              <a:r>
                <a:rPr lang="en-US" altLang="en-US" sz="2800" dirty="0"/>
                <a:t>(sensory and 
intuitive types)
</a:t>
              </a:r>
              <a:endParaRPr lang="ru-RU" altLang="en-US" sz="2000" dirty="0"/>
            </a:p>
          </p:txBody>
        </p:sp>
      </p:grpSp>
      <p:grpSp>
        <p:nvGrpSpPr>
          <p:cNvPr id="13320" name="Группа 3"/>
          <p:cNvGrpSpPr>
            <a:grpSpLocks/>
          </p:cNvGrpSpPr>
          <p:nvPr/>
        </p:nvGrpSpPr>
        <p:grpSpPr>
          <a:xfrm>
            <a:off x="1071003" y="4411644"/>
            <a:ext cx="4060899" cy="2139007"/>
            <a:chOff x="1958" y="6994"/>
            <a:chExt cx="5250" cy="2781"/>
          </a:xfrm>
        </p:grpSpPr>
        <p:sp>
          <p:nvSpPr>
            <p:cNvPr id="13321" name="Прямоугольник с двумя скругленными противолежащими углами 10"/>
            <p:cNvSpPr>
              <a:spLocks/>
            </p:cNvSpPr>
            <p:nvPr/>
          </p:nvSpPr>
          <p:spPr>
            <a:xfrm>
              <a:off x="1958" y="6994"/>
              <a:ext cx="5250" cy="2586"/>
            </a:xfrm>
            <a:custGeom>
              <a:avLst/>
              <a:gdLst/>
              <a:ahLst/>
              <a:cxnLst/>
              <a:rect l="l" t="t" r="r" b="b"/>
              <a:pathLst>
                <a:path w="5250" h="2586">
                  <a:moveTo>
                    <a:pt x="431" y="0"/>
                  </a:moveTo>
                  <a:lnTo>
                    <a:pt x="5250" y="0"/>
                  </a:lnTo>
                  <a:lnTo>
                    <a:pt x="5250" y="0"/>
                  </a:lnTo>
                  <a:lnTo>
                    <a:pt x="5250" y="2154"/>
                  </a:lnTo>
                  <a:cubicBezTo>
                    <a:pt x="5250" y="2392"/>
                    <a:pt x="5057" y="2585"/>
                    <a:pt x="4819" y="2585"/>
                  </a:cubicBezTo>
                  <a:lnTo>
                    <a:pt x="0" y="2586"/>
                  </a:lnTo>
                  <a:lnTo>
                    <a:pt x="0" y="2586"/>
                  </a:lnTo>
                  <a:lnTo>
                    <a:pt x="0" y="431"/>
                  </a:lnTo>
                  <a:cubicBezTo>
                    <a:pt x="0" y="193"/>
                    <a:pt x="193" y="0"/>
                    <a:pt x="431" y="0"/>
                  </a:cubicBezTo>
                  <a:close/>
                </a:path>
              </a:pathLst>
            </a:custGeom>
            <a:gradFill rotWithShape="1">
              <a:gsLst>
                <a:gs pos="0">
                  <a:srgbClr val="A6CAFF"/>
                </a:gs>
                <a:gs pos="50000">
                  <a:srgbClr val="96C0FF"/>
                </a:gs>
                <a:gs pos="100000">
                  <a:srgbClr val="82B8FF"/>
                </a:gs>
              </a:gsLst>
              <a:lin ang="5400000" scaled="0"/>
            </a:gradFill>
            <a:ln w="6350">
              <a:solidFill>
                <a:schemeClr val="accent2"/>
              </a:solidFill>
              <a:miter/>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3322" name="Текстовое поле 14"/>
            <p:cNvSpPr txBox="1">
              <a:spLocks/>
            </p:cNvSpPr>
            <p:nvPr/>
          </p:nvSpPr>
          <p:spPr>
            <a:xfrm>
              <a:off x="2207" y="7334"/>
              <a:ext cx="4752" cy="2441"/>
            </a:xfrm>
            <a:prstGeom prst="rect">
              <a:avLst/>
            </a:prstGeom>
            <a:noFill/>
            <a:ln>
              <a:noFill/>
            </a:ln>
          </p:spPr>
          <p:txBody>
            <a:bodyPr wrap="square" anchor="t">
              <a:spAutoFit/>
            </a:bodyPr>
            <a:lstStyle/>
            <a:p>
              <a:pPr algn="ctr"/>
              <a:r>
                <a:rPr lang="en-US" altLang="en-US" sz="2400" u="sng" dirty="0"/>
                <a:t>specifics of behavioral decision-making </a:t>
              </a:r>
              <a:r>
                <a:rPr lang="en-US" altLang="en-US" sz="2400" dirty="0"/>
                <a:t>
(analytical-visual-shaped types)</a:t>
              </a:r>
              <a:r>
                <a:rPr lang="en-US" altLang="en-US" sz="2000" dirty="0"/>
                <a:t>
</a:t>
              </a:r>
              <a:endParaRPr lang="ru-RU" altLang="en-US" sz="1900" dirty="0"/>
            </a:p>
          </p:txBody>
        </p:sp>
      </p:grpSp>
      <p:grpSp>
        <p:nvGrpSpPr>
          <p:cNvPr id="13323" name="Группа 5"/>
          <p:cNvGrpSpPr>
            <a:grpSpLocks/>
          </p:cNvGrpSpPr>
          <p:nvPr/>
        </p:nvGrpSpPr>
        <p:grpSpPr>
          <a:xfrm>
            <a:off x="6518587" y="4442412"/>
            <a:ext cx="4602410" cy="1856835"/>
            <a:chOff x="10289" y="7069"/>
            <a:chExt cx="5250" cy="2517"/>
          </a:xfrm>
        </p:grpSpPr>
        <p:sp>
          <p:nvSpPr>
            <p:cNvPr id="13324" name="Прямоугольник с двумя скругленными противолежащими углами 9"/>
            <p:cNvSpPr>
              <a:spLocks/>
            </p:cNvSpPr>
            <p:nvPr/>
          </p:nvSpPr>
          <p:spPr>
            <a:xfrm>
              <a:off x="10289" y="7069"/>
              <a:ext cx="5250" cy="2517"/>
            </a:xfrm>
            <a:custGeom>
              <a:avLst/>
              <a:gdLst/>
              <a:ahLst/>
              <a:cxnLst/>
              <a:rect l="l" t="t" r="r" b="b"/>
              <a:pathLst>
                <a:path w="5250" h="2517">
                  <a:moveTo>
                    <a:pt x="419" y="0"/>
                  </a:moveTo>
                  <a:lnTo>
                    <a:pt x="5250" y="0"/>
                  </a:lnTo>
                  <a:lnTo>
                    <a:pt x="5250" y="0"/>
                  </a:lnTo>
                  <a:lnTo>
                    <a:pt x="5250" y="2097"/>
                  </a:lnTo>
                  <a:cubicBezTo>
                    <a:pt x="5250" y="2328"/>
                    <a:pt x="5062" y="2516"/>
                    <a:pt x="4831" y="2516"/>
                  </a:cubicBezTo>
                  <a:lnTo>
                    <a:pt x="0" y="2517"/>
                  </a:lnTo>
                  <a:lnTo>
                    <a:pt x="0" y="2517"/>
                  </a:lnTo>
                  <a:lnTo>
                    <a:pt x="0" y="419"/>
                  </a:lnTo>
                  <a:cubicBezTo>
                    <a:pt x="0" y="188"/>
                    <a:pt x="188" y="0"/>
                    <a:pt x="419" y="0"/>
                  </a:cubicBezTo>
                  <a:close/>
                </a:path>
              </a:pathLst>
            </a:custGeom>
            <a:gradFill rotWithShape="1">
              <a:gsLst>
                <a:gs pos="0">
                  <a:srgbClr val="A6CAFF"/>
                </a:gs>
                <a:gs pos="50000">
                  <a:srgbClr val="96C0FF"/>
                </a:gs>
                <a:gs pos="100000">
                  <a:srgbClr val="82B8FF"/>
                </a:gs>
              </a:gsLst>
              <a:lin ang="5400000" scaled="0"/>
            </a:gradFill>
            <a:ln w="6350">
              <a:solidFill>
                <a:schemeClr val="accent2"/>
              </a:solidFill>
              <a:miter/>
            </a:ln>
          </p:spPr>
          <p:txBody>
            <a:bodyPr wrap="none" lIns="91440" tIns="45720" rIns="91440" bIns="45720" anchor="ctr"/>
            <a:lstStyle>
              <a:lvl1pPr marL="0" indent="0"/>
            </a:lstStyle>
            <a:p>
              <a:pPr fontAlgn="base">
                <a:lnSpc>
                  <a:spcPct val="100000"/>
                </a:lnSpc>
                <a:spcBef>
                  <a:spcPct val="0"/>
                </a:spcBef>
                <a:spcAft>
                  <a:spcPct val="0"/>
                </a:spcAft>
                <a:buNone/>
              </a:pPr>
              <a:endParaRPr lang="zh-CN" altLang="en-US" baseline="0"/>
            </a:p>
          </p:txBody>
        </p:sp>
        <p:sp>
          <p:nvSpPr>
            <p:cNvPr id="13325" name="Текстовое поле 15"/>
            <p:cNvSpPr txBox="1">
              <a:spLocks/>
            </p:cNvSpPr>
            <p:nvPr/>
          </p:nvSpPr>
          <p:spPr>
            <a:xfrm>
              <a:off x="10503" y="7334"/>
              <a:ext cx="4822" cy="2044"/>
            </a:xfrm>
            <a:prstGeom prst="rect">
              <a:avLst/>
            </a:prstGeom>
            <a:noFill/>
            <a:ln>
              <a:noFill/>
            </a:ln>
          </p:spPr>
          <p:txBody>
            <a:bodyPr wrap="square" anchor="t">
              <a:spAutoFit/>
            </a:bodyPr>
            <a:lstStyle/>
            <a:p>
              <a:pPr algn="ctr"/>
              <a:r>
                <a:rPr lang="en-US" altLang="en-US" sz="2400" u="sng" dirty="0"/>
                <a:t>way of orienting in life </a:t>
              </a:r>
              <a:r>
                <a:rPr lang="en-US" altLang="en-US" sz="2400" dirty="0"/>
                <a:t>
(based on assessment or feelings).</a:t>
              </a:r>
              <a:r>
                <a:rPr lang="en-US" altLang="en-US" sz="2000" dirty="0"/>
                <a:t>
</a:t>
              </a:r>
              <a:endParaRPr lang="ru-RU" altLang="en-US" sz="2000" dirty="0"/>
            </a:p>
          </p:txBody>
        </p:sp>
      </p:grpSp>
      <p:sp>
        <p:nvSpPr>
          <p:cNvPr id="2" name="Прямоугольник 1">
            <a:extLst>
              <a:ext uri="{FF2B5EF4-FFF2-40B4-BE49-F238E27FC236}">
                <a16:creationId xmlns:a16="http://schemas.microsoft.com/office/drawing/2014/main" id="{2FFAB99E-75F5-4E3A-AD5C-F153566ADD64}"/>
              </a:ext>
            </a:extLst>
          </p:cNvPr>
          <p:cNvSpPr/>
          <p:nvPr/>
        </p:nvSpPr>
        <p:spPr>
          <a:xfrm>
            <a:off x="671367" y="401752"/>
            <a:ext cx="11068341" cy="954107"/>
          </a:xfrm>
          <a:prstGeom prst="rect">
            <a:avLst/>
          </a:prstGeom>
        </p:spPr>
        <p:txBody>
          <a:bodyPr wrap="square">
            <a:spAutoFit/>
          </a:bodyPr>
          <a:lstStyle/>
          <a:p>
            <a:pPr algn="ctr"/>
            <a:r>
              <a:rPr lang="en" sz="2800" dirty="0">
                <a:solidFill>
                  <a:schemeClr val="accent2">
                    <a:lumMod val="75000"/>
                  </a:schemeClr>
                </a:solidFill>
              </a:rPr>
              <a:t>The basis of personality typology in relation to its sports activities are such parameters</a:t>
            </a:r>
          </a:p>
        </p:txBody>
      </p:sp>
    </p:spTree>
  </p:cSld>
  <p:clrMapOvr>
    <a:masterClrMapping/>
  </p:clrMapOvr>
  <p:transition advTm="3000">
    <p:newsfla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D3489F-7521-4B06-A846-7160B7AFF5FE}"/>
              </a:ext>
            </a:extLst>
          </p:cNvPr>
          <p:cNvSpPr>
            <a:spLocks noGrp="1"/>
          </p:cNvSpPr>
          <p:nvPr>
            <p:ph idx="1"/>
          </p:nvPr>
        </p:nvSpPr>
        <p:spPr>
          <a:xfrm>
            <a:off x="293914" y="336550"/>
            <a:ext cx="10972800" cy="4953000"/>
          </a:xfrm>
        </p:spPr>
        <p:txBody>
          <a:bodyPr/>
          <a:lstStyle/>
          <a:p>
            <a:pPr marL="0" indent="0">
              <a:buNone/>
            </a:pPr>
            <a:r>
              <a:rPr lang="en-US" altLang="en-US" sz="2400" dirty="0"/>
              <a:t>13.Spatial sensitivity lies in mastery ... technique, the ability to distinguish changes in characteristics.....
14.Differentiative sensitivity by effort is the ability to distribute correctly .... and space.
 15. One of the main conditions of display of high technical and tactical skill of the athlete is the ability ... 
16. Is it possible to contrast psychological and educational and biological aspects in sports training?
17.What is the contradiction of the views of scientists and coaches? </a:t>
            </a:r>
          </a:p>
          <a:p>
            <a:pPr marL="0" indent="0">
              <a:buNone/>
            </a:pPr>
            <a:r>
              <a:rPr lang="en-US" altLang="zh-Hans" sz="2000" dirty="0"/>
              <a:t>13.</a:t>
            </a:r>
            <a:r>
              <a:rPr lang="zh-Hans" altLang="en-US" sz="2000" dirty="0"/>
              <a:t>空间敏感性在于掌握</a:t>
            </a:r>
            <a:r>
              <a:rPr lang="en-US" altLang="zh-Hans" sz="2000" dirty="0"/>
              <a:t>...</a:t>
            </a:r>
            <a:r>
              <a:rPr lang="zh-Hans" altLang="en-US" sz="2000" dirty="0"/>
              <a:t>技术，区分特征变化的能力。 </a:t>
            </a:r>
            <a:endParaRPr lang="en-US" altLang="zh-Hans" sz="2000" dirty="0"/>
          </a:p>
          <a:p>
            <a:pPr marL="0" indent="0">
              <a:buNone/>
            </a:pPr>
            <a:r>
              <a:rPr lang="en-US" altLang="zh-Hans" sz="2000" dirty="0"/>
              <a:t>14.</a:t>
            </a:r>
            <a:r>
              <a:rPr lang="zh-Hans" altLang="en-US" sz="2000" dirty="0"/>
              <a:t>努力的差异敏感性是正确分布的能力</a:t>
            </a:r>
            <a:r>
              <a:rPr lang="en-US" altLang="zh-Hans" sz="2000" dirty="0"/>
              <a:t>...</a:t>
            </a:r>
            <a:r>
              <a:rPr lang="zh-Hans" altLang="en-US" sz="2000" dirty="0"/>
              <a:t>和空间。 </a:t>
            </a:r>
            <a:endParaRPr lang="en-US" altLang="zh-Hans" sz="2000" dirty="0"/>
          </a:p>
          <a:p>
            <a:pPr marL="0" indent="0">
              <a:buNone/>
            </a:pPr>
            <a:r>
              <a:rPr lang="en-US" altLang="zh-Hans" sz="2000" dirty="0"/>
              <a:t>15. </a:t>
            </a:r>
            <a:r>
              <a:rPr lang="zh-Hans" altLang="en-US" sz="2000" dirty="0"/>
              <a:t>运动员展示高技战术技能的主要条件之一是能力。。。。。。 在体育训练中，心理、教育和生物方面 </a:t>
            </a:r>
            <a:endParaRPr lang="en-US" altLang="zh-Hans" sz="2000" dirty="0"/>
          </a:p>
          <a:p>
            <a:pPr marL="0" indent="0">
              <a:buNone/>
            </a:pPr>
            <a:r>
              <a:rPr lang="en-US" altLang="zh-Hans" sz="1600" dirty="0"/>
              <a:t>16.</a:t>
            </a:r>
            <a:r>
              <a:rPr lang="zh-Hans" altLang="en-US" sz="2400" dirty="0"/>
              <a:t>在体育训练中，能否对比心理、教育和生理方面？</a:t>
            </a:r>
          </a:p>
          <a:p>
            <a:pPr marL="0" indent="0">
              <a:buNone/>
            </a:pPr>
            <a:r>
              <a:rPr lang="en-US" altLang="zh-Hans" sz="2000" dirty="0"/>
              <a:t>17.</a:t>
            </a:r>
            <a:r>
              <a:rPr lang="zh-Hans" altLang="en-US" sz="2000" dirty="0"/>
              <a:t>科学家和教练的观点有什么矛盾？</a:t>
            </a:r>
          </a:p>
          <a:p>
            <a:pPr marL="0" indent="0">
              <a:buNone/>
            </a:pPr>
            <a:endParaRPr lang="ru-RU" altLang="en-US" sz="2400" dirty="0"/>
          </a:p>
        </p:txBody>
      </p:sp>
    </p:spTree>
    <p:extLst>
      <p:ext uri="{BB962C8B-B14F-4D97-AF65-F5344CB8AC3E}">
        <p14:creationId xmlns:p14="http://schemas.microsoft.com/office/powerpoint/2010/main" val="3147429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FD84B7-6948-46F8-800E-45E03757469E}"/>
              </a:ext>
            </a:extLst>
          </p:cNvPr>
          <p:cNvSpPr>
            <a:spLocks noGrp="1"/>
          </p:cNvSpPr>
          <p:nvPr>
            <p:ph idx="1"/>
          </p:nvPr>
        </p:nvSpPr>
        <p:spPr>
          <a:xfrm>
            <a:off x="283029" y="467179"/>
            <a:ext cx="10972800" cy="4953000"/>
          </a:xfrm>
        </p:spPr>
        <p:txBody>
          <a:bodyPr/>
          <a:lstStyle/>
          <a:p>
            <a:pPr marL="0" indent="0">
              <a:buNone/>
            </a:pPr>
            <a:r>
              <a:rPr lang="en-US" sz="2400" dirty="0"/>
              <a:t>18.What is the main reason for the distortion of the theory and technique of sports training? 
19.Difference of the theory of sports training from the technique?
20. What is the</a:t>
            </a:r>
            <a:r>
              <a:rPr lang="en-US" altLang="en-US" sz="2400" dirty="0">
                <a:sym typeface="SimSun" pitchFamily="2" charset="-122"/>
              </a:rPr>
              <a:t> construction </a:t>
            </a:r>
            <a:r>
              <a:rPr lang="en-US" sz="2400" dirty="0"/>
              <a:t>of training </a:t>
            </a:r>
            <a:r>
              <a:rPr lang="en-US" altLang="en-US" sz="2400" dirty="0">
                <a:sym typeface="SimSun" pitchFamily="2" charset="-122"/>
              </a:rPr>
              <a:t>influences</a:t>
            </a:r>
            <a:r>
              <a:rPr lang="en-US" sz="2400" dirty="0"/>
              <a:t>? </a:t>
            </a:r>
          </a:p>
          <a:p>
            <a:pPr marL="0" indent="0">
              <a:buNone/>
            </a:pPr>
            <a:r>
              <a:rPr lang="en-US" sz="2400" dirty="0"/>
              <a:t>
</a:t>
            </a:r>
            <a:r>
              <a:rPr lang="en-US" altLang="zh-Hans" sz="2400" dirty="0"/>
              <a:t>18.</a:t>
            </a:r>
            <a:r>
              <a:rPr lang="zh-Hans" altLang="en-US" sz="2400" dirty="0"/>
              <a:t>体育训练理论和技术扭曲的主要原因是什么？ </a:t>
            </a:r>
            <a:endParaRPr lang="en-US" altLang="zh-Hans" sz="2400" dirty="0"/>
          </a:p>
          <a:p>
            <a:pPr marL="0" indent="0">
              <a:buNone/>
            </a:pPr>
            <a:r>
              <a:rPr lang="en-US" altLang="zh-Hans" sz="2400" dirty="0"/>
              <a:t>19.</a:t>
            </a:r>
            <a:r>
              <a:rPr lang="zh-Hans" altLang="en-US" sz="2400" dirty="0"/>
              <a:t>体育训练理论与技术的区别？ </a:t>
            </a:r>
            <a:endParaRPr lang="en-US" altLang="zh-Hans" sz="2400" dirty="0"/>
          </a:p>
          <a:p>
            <a:pPr marL="0" indent="0">
              <a:buNone/>
            </a:pPr>
            <a:r>
              <a:rPr lang="en-US" altLang="zh-Hans" sz="2400" dirty="0"/>
              <a:t>20. </a:t>
            </a:r>
            <a:r>
              <a:rPr lang="zh-Hans" altLang="en-US" sz="2400" dirty="0"/>
              <a:t>培训的建设有何影响？</a:t>
            </a:r>
          </a:p>
          <a:p>
            <a:pPr marL="0" indent="0">
              <a:buNone/>
            </a:pPr>
            <a:endParaRPr lang="ru-BY" sz="2400" dirty="0"/>
          </a:p>
        </p:txBody>
      </p:sp>
    </p:spTree>
    <p:extLst>
      <p:ext uri="{BB962C8B-B14F-4D97-AF65-F5344CB8AC3E}">
        <p14:creationId xmlns:p14="http://schemas.microsoft.com/office/powerpoint/2010/main" val="850101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FC54016-BD7C-4D38-96CA-C6E34BB67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87930"/>
            <a:ext cx="8109520" cy="6082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F89919-3E11-495A-B224-13BF2C7A10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50" t="5952" r="5451" b="7143"/>
          <a:stretch/>
        </p:blipFill>
        <p:spPr bwMode="auto">
          <a:xfrm>
            <a:off x="1055440" y="370212"/>
            <a:ext cx="9721081" cy="611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27473"/>
      </p:ext>
    </p:extLst>
  </p:cSld>
  <p:clrMapOvr>
    <a:masterClrMapping/>
  </p:clrMapOvr>
</p:sld>
</file>

<file path=ppt/theme/theme1.xml><?xml version="1.0" encoding="utf-8"?>
<a:theme xmlns:a="http://schemas.openxmlformats.org/drawingml/2006/main" name="Default">
  <a:themeElements>
    <a:clrScheme name="Office Theme">
      <a:dk1>
        <a:srgbClr val="000000"/>
      </a:dk1>
      <a:lt1>
        <a:srgbClr val="FFFFFF"/>
      </a:lt1>
      <a:dk2>
        <a:srgbClr val="000000"/>
      </a:dk2>
      <a:lt2>
        <a:srgbClr val="969696"/>
      </a:lt2>
      <a:accent1>
        <a:srgbClr val="0066CC"/>
      </a:accent1>
      <a:accent2>
        <a:srgbClr val="3399FF"/>
      </a:accent2>
      <a:accent3>
        <a:srgbClr val="9BBB59"/>
      </a:accent3>
      <a:accent4>
        <a:srgbClr val="8064A2"/>
      </a:accent4>
      <a:accent5>
        <a:srgbClr val="4BACC6"/>
      </a:accent5>
      <a:accent6>
        <a:srgbClr val="F79646"/>
      </a:accent6>
      <a:hlink>
        <a:srgbClr val="CC3300"/>
      </a:hlink>
      <a:folHlink>
        <a:srgbClr val="996600"/>
      </a:folHlink>
    </a:clrScheme>
    <a:fontScheme name="Office Theme">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Theme">
      <a:dk1>
        <a:srgbClr val="000000"/>
      </a:dk1>
      <a:lt1>
        <a:srgbClr val="FFFFFF"/>
      </a:lt1>
      <a:dk2>
        <a:srgbClr val="000000"/>
      </a:dk2>
      <a:lt2>
        <a:srgbClr val="969696"/>
      </a:lt2>
      <a:accent1>
        <a:srgbClr val="0066CC"/>
      </a:accent1>
      <a:accent2>
        <a:srgbClr val="3399FF"/>
      </a:accent2>
      <a:accent3>
        <a:srgbClr val="9BBB59"/>
      </a:accent3>
      <a:accent4>
        <a:srgbClr val="8064A2"/>
      </a:accent4>
      <a:accent5>
        <a:srgbClr val="4BACC6"/>
      </a:accent5>
      <a:accent6>
        <a:srgbClr val="F79646"/>
      </a:accent6>
      <a:hlink>
        <a:srgbClr val="CC3300"/>
      </a:hlink>
      <a:folHlink>
        <a:srgbClr val="996600"/>
      </a:folHlink>
    </a:clrScheme>
    <a:fontScheme name="Office Theme">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Office Theme">
      <a:dk1>
        <a:srgbClr val="000000"/>
      </a:dk1>
      <a:lt1>
        <a:srgbClr val="FFFFFF"/>
      </a:lt1>
      <a:dk2>
        <a:srgbClr val="000000"/>
      </a:dk2>
      <a:lt2>
        <a:srgbClr val="969696"/>
      </a:lt2>
      <a:accent1>
        <a:srgbClr val="0066CC"/>
      </a:accent1>
      <a:accent2>
        <a:srgbClr val="3399FF"/>
      </a:accent2>
      <a:accent3>
        <a:srgbClr val="9BBB59"/>
      </a:accent3>
      <a:accent4>
        <a:srgbClr val="8064A2"/>
      </a:accent4>
      <a:accent5>
        <a:srgbClr val="4BACC6"/>
      </a:accent5>
      <a:accent6>
        <a:srgbClr val="F79646"/>
      </a:accent6>
      <a:hlink>
        <a:srgbClr val="CC3300"/>
      </a:hlink>
      <a:folHlink>
        <a:srgbClr val="996600"/>
      </a:folHlink>
    </a:clrScheme>
    <a:fontScheme name="Office Theme">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Office Theme">
      <a:dk1>
        <a:srgbClr val="000000"/>
      </a:dk1>
      <a:lt1>
        <a:srgbClr val="FFFFFF"/>
      </a:lt1>
      <a:dk2>
        <a:srgbClr val="000000"/>
      </a:dk2>
      <a:lt2>
        <a:srgbClr val="969696"/>
      </a:lt2>
      <a:accent1>
        <a:srgbClr val="0066CC"/>
      </a:accent1>
      <a:accent2>
        <a:srgbClr val="3399FF"/>
      </a:accent2>
      <a:accent3>
        <a:srgbClr val="9BBB59"/>
      </a:accent3>
      <a:accent4>
        <a:srgbClr val="8064A2"/>
      </a:accent4>
      <a:accent5>
        <a:srgbClr val="4BACC6"/>
      </a:accent5>
      <a:accent6>
        <a:srgbClr val="F79646"/>
      </a:accent6>
      <a:hlink>
        <a:srgbClr val="CC3300"/>
      </a:hlink>
      <a:folHlink>
        <a:srgbClr val="996600"/>
      </a:folHlink>
    </a:clrScheme>
    <a:fontScheme name="Office Theme">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Notes Theme">
  <a:themeElements>
    <a:clrScheme name="Office Notes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DB7227-8313-4611-A237-B9DED5D58654}"/>
</file>

<file path=customXml/itemProps2.xml><?xml version="1.0" encoding="utf-8"?>
<ds:datastoreItem xmlns:ds="http://schemas.openxmlformats.org/officeDocument/2006/customXml" ds:itemID="{E572C505-FED7-47E4-8247-EE39F3513CA2}"/>
</file>

<file path=customXml/itemProps3.xml><?xml version="1.0" encoding="utf-8"?>
<ds:datastoreItem xmlns:ds="http://schemas.openxmlformats.org/officeDocument/2006/customXml" ds:itemID="{6EE09A78-2199-4CA3-ABB7-486806EEFEBE}"/>
</file>

<file path=docProps/app.xml><?xml version="1.0" encoding="utf-8"?>
<Properties xmlns="http://schemas.openxmlformats.org/officeDocument/2006/extended-properties" xmlns:vt="http://schemas.openxmlformats.org/officeDocument/2006/docPropsVTypes">
  <TotalTime>3968</TotalTime>
  <Words>15638</Words>
  <Application>Microsoft Office PowerPoint</Application>
  <PresentationFormat>Широкоэкранный</PresentationFormat>
  <Paragraphs>441</Paragraphs>
  <Slides>82</Slides>
  <Notes>76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82</vt:i4>
      </vt:variant>
    </vt:vector>
  </HeadingPairs>
  <TitlesOfParts>
    <vt:vector size="91" baseType="lpstr">
      <vt:lpstr>Arial</vt:lpstr>
      <vt:lpstr>Calibri</vt:lpstr>
      <vt:lpstr>Segoe UI Web (West European)</vt:lpstr>
      <vt:lpstr>Times New Roman</vt:lpstr>
      <vt:lpstr>Wingdings</vt:lpstr>
      <vt:lpstr>Default</vt:lpstr>
      <vt:lpstr>Default</vt:lpstr>
      <vt:lpstr>Default</vt:lpstr>
      <vt:lpstr>Default</vt:lpstr>
      <vt:lpstr>Презентация PowerPoint</vt:lpstr>
      <vt:lpstr>Plan:
</vt:lpstr>
      <vt:lpstr>Презентация PowerPoint</vt:lpstr>
      <vt:lpstr>Picture 1 - Success (implementation of motor competitive tasks)
</vt:lpstr>
      <vt:lpstr>Презентация PowerPoint</vt:lpstr>
      <vt:lpstr>Презентация PowerPoint</vt:lpstr>
      <vt:lpstr>What parameters are the basis of personality typology in relation to its sports activities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Salomon GELLERSTEIN 1896 - 1967 г. (70 years)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Lev Matveev  列夫·马特维耶夫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65</cp:revision>
  <dcterms:created xsi:type="dcterms:W3CDTF">2021-03-08T17:23:00Z</dcterms:created>
  <dcterms:modified xsi:type="dcterms:W3CDTF">2021-05-12T11:54:56Z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