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6"/>
  </p:notesMasterIdLst>
  <p:sldIdLst>
    <p:sldId id="256" r:id="rId2"/>
    <p:sldId id="257" r:id="rId3"/>
    <p:sldId id="259" r:id="rId4"/>
    <p:sldId id="313" r:id="rId5"/>
    <p:sldId id="262" r:id="rId6"/>
    <p:sldId id="261" r:id="rId7"/>
    <p:sldId id="258" r:id="rId8"/>
    <p:sldId id="307" r:id="rId9"/>
    <p:sldId id="265" r:id="rId10"/>
    <p:sldId id="267" r:id="rId11"/>
    <p:sldId id="308" r:id="rId12"/>
    <p:sldId id="314" r:id="rId13"/>
    <p:sldId id="268" r:id="rId14"/>
    <p:sldId id="309" r:id="rId15"/>
    <p:sldId id="269" r:id="rId16"/>
    <p:sldId id="270" r:id="rId17"/>
    <p:sldId id="271" r:id="rId18"/>
    <p:sldId id="272" r:id="rId19"/>
    <p:sldId id="304"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5" r:id="rId41"/>
    <p:sldId id="310" r:id="rId42"/>
    <p:sldId id="311" r:id="rId43"/>
    <p:sldId id="312" r:id="rId44"/>
    <p:sldId id="30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1375" autoAdjust="0"/>
  </p:normalViewPr>
  <p:slideViewPr>
    <p:cSldViewPr snapToGrid="0">
      <p:cViewPr varScale="1">
        <p:scale>
          <a:sx n="61" d="100"/>
          <a:sy n="61" d="100"/>
        </p:scale>
        <p:origin x="152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BY"/>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72DF2-B19E-4DF5-A339-D40268D20FE5}" type="datetimeFigureOut">
              <a:rPr lang="ru-BY" smtClean="0"/>
              <a:t>06.04.2021</a:t>
            </a:fld>
            <a:endParaRPr lang="ru-BY"/>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BY"/>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BY"/>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BY"/>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2E247-BE31-4B15-885A-3B65CE3F3C10}" type="slidenum">
              <a:rPr lang="ru-BY" smtClean="0"/>
              <a:t>‹#›</a:t>
            </a:fld>
            <a:endParaRPr lang="ru-BY"/>
          </a:p>
        </p:txBody>
      </p:sp>
    </p:spTree>
    <p:extLst>
      <p:ext uri="{BB962C8B-B14F-4D97-AF65-F5344CB8AC3E}">
        <p14:creationId xmlns:p14="http://schemas.microsoft.com/office/powerpoint/2010/main" val="412542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dirty="0">
                <a:latin typeface="Times New Roman" panose="02020603050405020304" pitchFamily="18" charset="0"/>
                <a:cs typeface="Times New Roman" panose="02020603050405020304" pitchFamily="18" charset="0"/>
              </a:rPr>
              <a:t>Актуальные аспекты изучения утомления и восстановления в системе подготовки спортсменов с учетом условий современной соревновательной практики</a:t>
            </a:r>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1</a:t>
            </a:fld>
            <a:endParaRPr lang="ru-BY"/>
          </a:p>
        </p:txBody>
      </p:sp>
    </p:spTree>
    <p:extLst>
      <p:ext uri="{BB962C8B-B14F-4D97-AF65-F5344CB8AC3E}">
        <p14:creationId xmlns:p14="http://schemas.microsoft.com/office/powerpoint/2010/main" val="821283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sz="1200" dirty="0">
                <a:latin typeface="Times New Roman" panose="02020603050405020304" pitchFamily="18" charset="0"/>
                <a:cs typeface="Times New Roman" panose="02020603050405020304" pitchFamily="18" charset="0"/>
              </a:rPr>
              <a:t>К числу дополнительных факторов, ведущим к утомлению, можно отнести:</a:t>
            </a:r>
          </a:p>
          <a:p>
            <a:r>
              <a:rPr lang="ru-RU" sz="1200" dirty="0">
                <a:latin typeface="Times New Roman" panose="02020603050405020304" pitchFamily="18" charset="0"/>
                <a:cs typeface="Times New Roman" panose="02020603050405020304" pitchFamily="18" charset="0"/>
              </a:rPr>
              <a:t>факторы внешней среды (температура, влажность, газовый состав, барометрическое давление и др.);</a:t>
            </a:r>
          </a:p>
          <a:p>
            <a:r>
              <a:rPr lang="ru-RU" sz="1200" dirty="0">
                <a:latin typeface="Times New Roman" panose="02020603050405020304" pitchFamily="18" charset="0"/>
                <a:cs typeface="Times New Roman" panose="02020603050405020304" pitchFamily="18" charset="0"/>
              </a:rPr>
              <a:t> факторы, связанные с нарушением режимов труда и отдыха;</a:t>
            </a:r>
          </a:p>
          <a:p>
            <a:r>
              <a:rPr lang="ru-RU" sz="1200" dirty="0">
                <a:latin typeface="Times New Roman" panose="02020603050405020304" pitchFamily="18" charset="0"/>
                <a:cs typeface="Times New Roman" panose="02020603050405020304" pitchFamily="18" charset="0"/>
              </a:rPr>
              <a:t>факторы, обусловленные изменением привычных суточных биоритмов, и выключение сенсорных раздражений;</a:t>
            </a:r>
          </a:p>
          <a:p>
            <a:r>
              <a:rPr lang="ru-RU" sz="1200" dirty="0">
                <a:latin typeface="Times New Roman" panose="02020603050405020304" pitchFamily="18" charset="0"/>
                <a:cs typeface="Times New Roman" panose="02020603050405020304" pitchFamily="18" charset="0"/>
              </a:rPr>
              <a:t>социальные факторы, мотивация, взаимоотношения в команде и др.</a:t>
            </a:r>
          </a:p>
          <a:p>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10</a:t>
            </a:fld>
            <a:endParaRPr lang="ru-BY"/>
          </a:p>
        </p:txBody>
      </p:sp>
    </p:spTree>
    <p:extLst>
      <p:ext uri="{BB962C8B-B14F-4D97-AF65-F5344CB8AC3E}">
        <p14:creationId xmlns:p14="http://schemas.microsoft.com/office/powerpoint/2010/main" val="308500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ea typeface="Times New Roman" panose="02020603050405020304" pitchFamily="18" charset="0"/>
              </a:rPr>
              <a:t>Физиологические механизмы развития утомления неодинаковы. Они обусловлены мощностью работы, ее длительностью, характером упражнений, сложностью их выполнения и пр.   </a:t>
            </a:r>
            <a:endParaRPr lang="ru-RU" sz="1200" dirty="0">
              <a:solidFill>
                <a:schemeClr val="tx1"/>
              </a:solidFill>
              <a:latin typeface="Times New Roman" panose="02020603050405020304" pitchFamily="18" charset="0"/>
              <a:ea typeface="Times New Roman" panose="02020603050405020304" pitchFamily="18" charset="0"/>
            </a:endParaRPr>
          </a:p>
          <a:p>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11</a:t>
            </a:fld>
            <a:endParaRPr lang="ru-BY"/>
          </a:p>
        </p:txBody>
      </p:sp>
    </p:spTree>
    <p:extLst>
      <p:ext uri="{BB962C8B-B14F-4D97-AF65-F5344CB8AC3E}">
        <p14:creationId xmlns:p14="http://schemas.microsoft.com/office/powerpoint/2010/main" val="1102367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CYCLIC MOVEMENTS – repeating a series of combinations of movements that follow each other in the same order.</a:t>
            </a:r>
          </a:p>
          <a:p>
            <a:r>
              <a:rPr lang="en-US" dirty="0"/>
              <a:t>Acyclic movements- are integral, complete motor acts, unrelated, of independent importance.</a:t>
            </a:r>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12</a:t>
            </a:fld>
            <a:endParaRPr lang="ru-BY"/>
          </a:p>
        </p:txBody>
      </p:sp>
    </p:spTree>
    <p:extLst>
      <p:ext uri="{BB962C8B-B14F-4D97-AF65-F5344CB8AC3E}">
        <p14:creationId xmlns:p14="http://schemas.microsoft.com/office/powerpoint/2010/main" val="3610308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0000"/>
              </a:lnSpc>
            </a:pPr>
            <a:r>
              <a:rPr lang="ru-RU" sz="1200" dirty="0">
                <a:latin typeface="Times New Roman" panose="02020603050405020304" pitchFamily="18" charset="0"/>
                <a:cs typeface="Times New Roman" panose="02020603050405020304" pitchFamily="18" charset="0"/>
              </a:rPr>
              <a:t>При различных видах </a:t>
            </a:r>
            <a:r>
              <a:rPr lang="ru-RU" sz="1200" b="1" i="1" dirty="0">
                <a:latin typeface="Times New Roman" panose="02020603050405020304" pitchFamily="18" charset="0"/>
                <a:cs typeface="Times New Roman" panose="02020603050405020304" pitchFamily="18" charset="0"/>
              </a:rPr>
              <a:t>ациклических движений </a:t>
            </a:r>
            <a:r>
              <a:rPr lang="ru-RU" sz="1200" dirty="0">
                <a:latin typeface="Times New Roman" panose="02020603050405020304" pitchFamily="18" charset="0"/>
                <a:cs typeface="Times New Roman" panose="02020603050405020304" pitchFamily="18" charset="0"/>
              </a:rPr>
              <a:t>механизмы развития утомления также неодинаковы. В частности, при выполнении </a:t>
            </a:r>
            <a:r>
              <a:rPr lang="ru-RU" sz="1200" u="sng" dirty="0">
                <a:latin typeface="Times New Roman" panose="02020603050405020304" pitchFamily="18" charset="0"/>
                <a:cs typeface="Times New Roman" panose="02020603050405020304" pitchFamily="18" charset="0"/>
              </a:rPr>
              <a:t>ситуационных упражнений </a:t>
            </a:r>
            <a:r>
              <a:rPr lang="en-US" sz="1200" u="sng" dirty="0">
                <a:latin typeface="Times New Roman" panose="02020603050405020304" pitchFamily="18" charset="0"/>
                <a:cs typeface="Times New Roman" panose="02020603050405020304" pitchFamily="18" charset="0"/>
              </a:rPr>
              <a:t>(football, hockey, wrestling) </a:t>
            </a:r>
            <a:r>
              <a:rPr lang="ru-RU" sz="1200" dirty="0">
                <a:latin typeface="Times New Roman" panose="02020603050405020304" pitchFamily="18" charset="0"/>
                <a:cs typeface="Times New Roman" panose="02020603050405020304" pitchFamily="18" charset="0"/>
              </a:rPr>
              <a:t>, при разных формах работы переменной мощности большие нагрузки испытывают высшие отделы головного мозга и сенсорные системы, так как спортсменам необходимо постоянно анализировать изменяющуюся ситуацию, программировать свои действия и осуществлять переключение темпа и структуры движений, что и приводит к развитию утомления.         </a:t>
            </a:r>
            <a:endParaRPr lang="ru-RU" sz="1200" dirty="0">
              <a:solidFill>
                <a:schemeClr val="tx1"/>
              </a:solidFill>
              <a:latin typeface="Times New Roman" panose="02020603050405020304" pitchFamily="18" charset="0"/>
              <a:cs typeface="Times New Roman" panose="02020603050405020304" pitchFamily="18" charset="0"/>
            </a:endParaRPr>
          </a:p>
          <a:p>
            <a:pPr marL="0" indent="0">
              <a:lnSpc>
                <a:spcPct val="100000"/>
              </a:lnSpc>
              <a:buNone/>
            </a:pPr>
            <a:endParaRPr lang="ru-RU" sz="1400" dirty="0">
              <a:latin typeface="Times New Roman" panose="02020603050405020304" pitchFamily="18" charset="0"/>
              <a:cs typeface="Times New Roman" panose="02020603050405020304" pitchFamily="18" charset="0"/>
            </a:endParaRPr>
          </a:p>
          <a:p>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17</a:t>
            </a:fld>
            <a:endParaRPr lang="ru-BY"/>
          </a:p>
        </p:txBody>
      </p:sp>
    </p:spTree>
    <p:extLst>
      <p:ext uri="{BB962C8B-B14F-4D97-AF65-F5344CB8AC3E}">
        <p14:creationId xmlns:p14="http://schemas.microsoft.com/office/powerpoint/2010/main" val="1440434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latin typeface="Times New Roman" panose="02020603050405020304" pitchFamily="18" charset="0"/>
                <a:cs typeface="Times New Roman" panose="02020603050405020304" pitchFamily="18" charset="0"/>
              </a:rPr>
              <a:t>В некоторых видах спорта (например, футбол) существенная роль принадлежит недостаточности кислородного обеспечения и развитию кислородного долга. </a:t>
            </a:r>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18</a:t>
            </a:fld>
            <a:endParaRPr lang="ru-BY"/>
          </a:p>
        </p:txBody>
      </p:sp>
    </p:spTree>
    <p:extLst>
      <p:ext uri="{BB962C8B-B14F-4D97-AF65-F5344CB8AC3E}">
        <p14:creationId xmlns:p14="http://schemas.microsoft.com/office/powerpoint/2010/main" val="43139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0000"/>
              </a:lnSpc>
            </a:pPr>
            <a:r>
              <a:rPr lang="ru-RU" sz="1200" dirty="0">
                <a:latin typeface="Times New Roman" panose="02020603050405020304" pitchFamily="18" charset="0"/>
                <a:cs typeface="Times New Roman" panose="02020603050405020304" pitchFamily="18" charset="0"/>
              </a:rPr>
              <a:t>При выполнении </a:t>
            </a:r>
            <a:r>
              <a:rPr lang="ru-RU" sz="1200" i="1" dirty="0">
                <a:latin typeface="Times New Roman" panose="02020603050405020304" pitchFamily="18" charset="0"/>
                <a:cs typeface="Times New Roman" panose="02020603050405020304" pitchFamily="18" charset="0"/>
              </a:rPr>
              <a:t>гимнастических</a:t>
            </a:r>
            <a:r>
              <a:rPr lang="ru-RU" sz="1200" dirty="0">
                <a:latin typeface="Times New Roman" panose="02020603050405020304" pitchFamily="18" charset="0"/>
                <a:cs typeface="Times New Roman" panose="02020603050405020304" pitchFamily="18" charset="0"/>
              </a:rPr>
              <a:t> упражнений и в </a:t>
            </a:r>
            <a:r>
              <a:rPr lang="ru-RU" sz="1200" i="1" dirty="0">
                <a:latin typeface="Times New Roman" panose="02020603050405020304" pitchFamily="18" charset="0"/>
                <a:cs typeface="Times New Roman" panose="02020603050405020304" pitchFamily="18" charset="0"/>
              </a:rPr>
              <a:t>единоборствах</a:t>
            </a:r>
            <a:r>
              <a:rPr lang="ru-RU" sz="1200" dirty="0">
                <a:latin typeface="Times New Roman" panose="02020603050405020304" pitchFamily="18" charset="0"/>
                <a:cs typeface="Times New Roman" panose="02020603050405020304" pitchFamily="18" charset="0"/>
              </a:rPr>
              <a:t>, утомление развивается вследствие ухудшения пропускной способности мозга и снижения функционального состояния мышц (уменьшается их сила и, снижается скорость сокращения и расслабления).</a:t>
            </a:r>
          </a:p>
          <a:p>
            <a:pPr marL="0" indent="0">
              <a:buNone/>
            </a:pPr>
            <a:endParaRPr lang="ru-RU" sz="1100" b="1" dirty="0">
              <a:solidFill>
                <a:schemeClr val="tx1"/>
              </a:solidFill>
              <a:latin typeface="Times New Roman" panose="02020603050405020304" pitchFamily="18" charset="0"/>
              <a:cs typeface="Times New Roman" panose="02020603050405020304" pitchFamily="18" charset="0"/>
            </a:endParaRPr>
          </a:p>
          <a:p>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19</a:t>
            </a:fld>
            <a:endParaRPr lang="ru-BY"/>
          </a:p>
        </p:txBody>
      </p:sp>
    </p:spTree>
    <p:extLst>
      <p:ext uri="{BB962C8B-B14F-4D97-AF65-F5344CB8AC3E}">
        <p14:creationId xmlns:p14="http://schemas.microsoft.com/office/powerpoint/2010/main" val="2442983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i="1" dirty="0">
                <a:latin typeface="Times New Roman" panose="02020603050405020304" pitchFamily="18" charset="0"/>
                <a:cs typeface="Times New Roman" panose="02020603050405020304" pitchFamily="18" charset="0"/>
              </a:rPr>
              <a:t>Хроническое утомление </a:t>
            </a:r>
            <a:r>
              <a:rPr lang="ru-RU" sz="1200" dirty="0">
                <a:latin typeface="Times New Roman" panose="02020603050405020304" pitchFamily="18" charset="0"/>
                <a:cs typeface="Times New Roman" panose="02020603050405020304" pitchFamily="18" charset="0"/>
              </a:rPr>
              <a:t>– это пограничное функциональное состояние организма, которое характеризуется сохранением к началу очередного трудового цикла субъективных и объективных признаков утомления от предыдущей работы, для ликвидации которых необходим дополнительный отдых.</a:t>
            </a:r>
          </a:p>
          <a:p>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21</a:t>
            </a:fld>
            <a:endParaRPr lang="ru-BY"/>
          </a:p>
        </p:txBody>
      </p:sp>
    </p:spTree>
    <p:extLst>
      <p:ext uri="{BB962C8B-B14F-4D97-AF65-F5344CB8AC3E}">
        <p14:creationId xmlns:p14="http://schemas.microsoft.com/office/powerpoint/2010/main" val="3318369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i="1" dirty="0">
                <a:latin typeface="Times New Roman" panose="02020603050405020304" pitchFamily="18" charset="0"/>
                <a:cs typeface="Times New Roman" panose="02020603050405020304" pitchFamily="18" charset="0"/>
              </a:rPr>
              <a:t>Переутомление</a:t>
            </a:r>
            <a:r>
              <a:rPr lang="ru-RU" sz="1200" dirty="0">
                <a:latin typeface="Times New Roman" panose="02020603050405020304" pitchFamily="18" charset="0"/>
                <a:cs typeface="Times New Roman" panose="02020603050405020304" pitchFamily="18" charset="0"/>
              </a:rPr>
              <a:t> – это патологическое состояние организма, которое характеризуется постоянным ощущением усталости, вялостью, нарушением сна и аппетита, болями в области сердца и других частях тела.</a:t>
            </a:r>
          </a:p>
          <a:p>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22</a:t>
            </a:fld>
            <a:endParaRPr lang="ru-BY"/>
          </a:p>
        </p:txBody>
      </p:sp>
    </p:spTree>
    <p:extLst>
      <p:ext uri="{BB962C8B-B14F-4D97-AF65-F5344CB8AC3E}">
        <p14:creationId xmlns:p14="http://schemas.microsoft.com/office/powerpoint/2010/main" val="2289724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0000"/>
              </a:lnSpc>
            </a:pPr>
            <a:r>
              <a:rPr lang="ru-RU" sz="1200" b="1" i="1" dirty="0">
                <a:latin typeface="Times New Roman" panose="02020603050405020304" pitchFamily="18" charset="0"/>
                <a:cs typeface="Times New Roman" panose="02020603050405020304" pitchFamily="18" charset="0"/>
              </a:rPr>
              <a:t>Восстановительные процессы </a:t>
            </a:r>
            <a:r>
              <a:rPr lang="ru-RU" sz="1200" dirty="0">
                <a:latin typeface="Times New Roman" panose="02020603050405020304" pitchFamily="18" charset="0"/>
                <a:cs typeface="Times New Roman" panose="02020603050405020304" pitchFamily="18" charset="0"/>
              </a:rPr>
              <a:t>— важнейшее звено работоспособности спортсмена. Способность к восстановлению при мышечной деятельности является естественным свойством организма, существенно определяющим его </a:t>
            </a:r>
            <a:r>
              <a:rPr lang="ru-RU" sz="1200" dirty="0" err="1">
                <a:latin typeface="Times New Roman" panose="02020603050405020304" pitchFamily="18" charset="0"/>
                <a:cs typeface="Times New Roman" panose="02020603050405020304" pitchFamily="18" charset="0"/>
              </a:rPr>
              <a:t>тренируемость</a:t>
            </a:r>
            <a:r>
              <a:rPr lang="ru-RU" sz="1200" dirty="0">
                <a:latin typeface="Times New Roman" panose="02020603050405020304" pitchFamily="18" charset="0"/>
                <a:cs typeface="Times New Roman" panose="02020603050405020304" pitchFamily="18" charset="0"/>
              </a:rPr>
              <a:t>.</a:t>
            </a:r>
          </a:p>
          <a:p>
            <a:pPr marL="0" indent="0">
              <a:buNone/>
            </a:pPr>
            <a:endParaRPr lang="ru-RU" sz="1200" dirty="0">
              <a:solidFill>
                <a:schemeClr val="tx1"/>
              </a:solidFill>
              <a:latin typeface="Times New Roman" panose="02020603050405020304" pitchFamily="18" charset="0"/>
              <a:cs typeface="Times New Roman" panose="02020603050405020304" pitchFamily="18" charset="0"/>
            </a:endParaRPr>
          </a:p>
          <a:p>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23</a:t>
            </a:fld>
            <a:endParaRPr lang="ru-BY"/>
          </a:p>
        </p:txBody>
      </p:sp>
    </p:spTree>
    <p:extLst>
      <p:ext uri="{BB962C8B-B14F-4D97-AF65-F5344CB8AC3E}">
        <p14:creationId xmlns:p14="http://schemas.microsoft.com/office/powerpoint/2010/main" val="1110689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i="1" dirty="0">
                <a:latin typeface="Times New Roman" panose="02020603050405020304" pitchFamily="18" charset="0"/>
                <a:cs typeface="Times New Roman" panose="02020603050405020304" pitchFamily="18" charset="0"/>
              </a:rPr>
              <a:t>Восстановление</a:t>
            </a:r>
            <a:r>
              <a:rPr lang="ru-RU" sz="1200" dirty="0">
                <a:latin typeface="Times New Roman" panose="02020603050405020304" pitchFamily="18" charset="0"/>
                <a:cs typeface="Times New Roman" panose="02020603050405020304" pitchFamily="18" charset="0"/>
              </a:rPr>
              <a:t> – это совокупность происходящих в организме после работы физиологических, биохимических и структурных изменений, которые обеспечивают его переход от рабочего уровня к исходному (</a:t>
            </a:r>
            <a:r>
              <a:rPr lang="ru-RU" sz="1200" dirty="0" err="1">
                <a:latin typeface="Times New Roman" panose="02020603050405020304" pitchFamily="18" charset="0"/>
                <a:cs typeface="Times New Roman" panose="02020603050405020304" pitchFamily="18" charset="0"/>
              </a:rPr>
              <a:t>дорабочему</a:t>
            </a:r>
            <a:r>
              <a:rPr lang="ru-RU" sz="1200" dirty="0">
                <a:latin typeface="Times New Roman" panose="02020603050405020304" pitchFamily="18" charset="0"/>
                <a:cs typeface="Times New Roman" panose="02020603050405020304" pitchFamily="18" charset="0"/>
              </a:rPr>
              <a:t>) состоянию.</a:t>
            </a:r>
          </a:p>
          <a:p>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24</a:t>
            </a:fld>
            <a:endParaRPr lang="ru-BY"/>
          </a:p>
        </p:txBody>
      </p:sp>
    </p:spTree>
    <p:extLst>
      <p:ext uri="{BB962C8B-B14F-4D97-AF65-F5344CB8AC3E}">
        <p14:creationId xmlns:p14="http://schemas.microsoft.com/office/powerpoint/2010/main" val="4063679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nSpc>
                <a:spcPct val="100000"/>
              </a:lnSpc>
              <a:buNone/>
            </a:pPr>
            <a:r>
              <a:rPr lang="ru-RU" sz="1200" dirty="0">
                <a:solidFill>
                  <a:schemeClr val="tx1"/>
                </a:solidFill>
                <a:latin typeface="Times New Roman" panose="02020603050405020304" pitchFamily="18" charset="0"/>
                <a:cs typeface="Times New Roman" panose="02020603050405020304" pitchFamily="18" charset="0"/>
              </a:rPr>
              <a:t>1) Характеристика процессов утомления;</a:t>
            </a:r>
          </a:p>
          <a:p>
            <a:pPr marL="0" indent="0">
              <a:lnSpc>
                <a:spcPct val="100000"/>
              </a:lnSpc>
              <a:buNone/>
            </a:pPr>
            <a:r>
              <a:rPr lang="ru-RU" sz="1200" dirty="0">
                <a:solidFill>
                  <a:schemeClr val="tx1"/>
                </a:solidFill>
                <a:latin typeface="Times New Roman" panose="02020603050405020304" pitchFamily="18" charset="0"/>
                <a:cs typeface="Times New Roman" panose="02020603050405020304" pitchFamily="18" charset="0"/>
              </a:rPr>
              <a:t>2) Характеристика процессов восстановления;</a:t>
            </a:r>
          </a:p>
          <a:p>
            <a:pPr marL="0" indent="0">
              <a:lnSpc>
                <a:spcPct val="100000"/>
              </a:lnSpc>
              <a:buNone/>
            </a:pPr>
            <a:r>
              <a:rPr lang="ru-RU" sz="1200" dirty="0">
                <a:solidFill>
                  <a:schemeClr val="tx1"/>
                </a:solidFill>
                <a:latin typeface="Times New Roman" panose="02020603050405020304" pitchFamily="18" charset="0"/>
                <a:cs typeface="Times New Roman" panose="02020603050405020304" pitchFamily="18" charset="0"/>
              </a:rPr>
              <a:t>3) Мероприятия, направленные на ускорение восстановительных процессов.</a:t>
            </a:r>
          </a:p>
          <a:p>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2</a:t>
            </a:fld>
            <a:endParaRPr lang="ru-BY"/>
          </a:p>
        </p:txBody>
      </p:sp>
    </p:spTree>
    <p:extLst>
      <p:ext uri="{BB962C8B-B14F-4D97-AF65-F5344CB8AC3E}">
        <p14:creationId xmlns:p14="http://schemas.microsoft.com/office/powerpoint/2010/main" val="3414412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0000"/>
              </a:lnSpc>
            </a:pPr>
            <a:r>
              <a:rPr lang="ru-RU" sz="1200" dirty="0">
                <a:latin typeface="Times New Roman" panose="02020603050405020304" pitchFamily="18" charset="0"/>
                <a:cs typeface="Times New Roman" panose="02020603050405020304" pitchFamily="18" charset="0"/>
              </a:rPr>
              <a:t>При характеристике восстановительных процессов следует исходить из учения И.П. Павлова о том, что процессы истощения и восстановления в организме (деятельном органе) тесно связаны между собой и с процессами возбуждения и торможения в ЦНС.</a:t>
            </a:r>
          </a:p>
          <a:p>
            <a:pPr>
              <a:lnSpc>
                <a:spcPct val="100000"/>
              </a:lnSpc>
            </a:pPr>
            <a:r>
              <a:rPr lang="ru-RU" sz="1200" dirty="0">
                <a:latin typeface="Times New Roman" panose="02020603050405020304" pitchFamily="18" charset="0"/>
                <a:cs typeface="Times New Roman" panose="02020603050405020304" pitchFamily="18" charset="0"/>
              </a:rPr>
              <a:t> Это положение полностью подтверждено экспериментальными исследованиями Г.В. </a:t>
            </a:r>
            <a:r>
              <a:rPr lang="ru-RU" sz="1200" dirty="0" err="1">
                <a:latin typeface="Times New Roman" panose="02020603050405020304" pitchFamily="18" charset="0"/>
                <a:cs typeface="Times New Roman" panose="02020603050405020304" pitchFamily="18" charset="0"/>
              </a:rPr>
              <a:t>Фольборта</a:t>
            </a:r>
            <a:r>
              <a:rPr lang="ru-RU" sz="1200" dirty="0">
                <a:latin typeface="Times New Roman" panose="02020603050405020304" pitchFamily="18" charset="0"/>
                <a:cs typeface="Times New Roman" panose="02020603050405020304" pitchFamily="18" charset="0"/>
              </a:rPr>
              <a:t> (1951), в которых была установлена тесная связь между процессами истощения и восстановления функциональных потенциалов в работающем органе. </a:t>
            </a:r>
            <a:endParaRPr lang="ru-RU" sz="1200" dirty="0">
              <a:solidFill>
                <a:schemeClr val="tx1"/>
              </a:solidFill>
              <a:latin typeface="Times New Roman" panose="02020603050405020304" pitchFamily="18" charset="0"/>
              <a:cs typeface="Times New Roman" panose="02020603050405020304" pitchFamily="18" charset="0"/>
            </a:endParaRPr>
          </a:p>
          <a:p>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26</a:t>
            </a:fld>
            <a:endParaRPr lang="ru-BY"/>
          </a:p>
        </p:txBody>
      </p:sp>
    </p:spTree>
    <p:extLst>
      <p:ext uri="{BB962C8B-B14F-4D97-AF65-F5344CB8AC3E}">
        <p14:creationId xmlns:p14="http://schemas.microsoft.com/office/powerpoint/2010/main" val="2862820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1) К первому (рабочему) периоду относят те восстановительные реакции, которые осуществляются уже в процессе самой мышечной работы (восстановление АТФ, </a:t>
            </a:r>
            <a:r>
              <a:rPr lang="ru-RU" dirty="0" err="1"/>
              <a:t>креатинфосфата</a:t>
            </a:r>
            <a:r>
              <a:rPr lang="ru-RU" dirty="0"/>
              <a:t>, переход гликогена в глюкозу и </a:t>
            </a:r>
            <a:r>
              <a:rPr lang="ru-RU" dirty="0" err="1"/>
              <a:t>ресинтез</a:t>
            </a:r>
            <a:r>
              <a:rPr lang="ru-RU" dirty="0"/>
              <a:t> глюкозы из продуктов ее распада — глюконеогенез).</a:t>
            </a:r>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27</a:t>
            </a:fld>
            <a:endParaRPr lang="ru-BY"/>
          </a:p>
        </p:txBody>
      </p:sp>
    </p:spTree>
    <p:extLst>
      <p:ext uri="{BB962C8B-B14F-4D97-AF65-F5344CB8AC3E}">
        <p14:creationId xmlns:p14="http://schemas.microsoft.com/office/powerpoint/2010/main" val="1891307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1" dirty="0">
                <a:latin typeface="Times New Roman" panose="02020603050405020304" pitchFamily="18" charset="0"/>
                <a:cs typeface="Times New Roman" panose="02020603050405020304" pitchFamily="18" charset="0"/>
              </a:rPr>
              <a:t>Второй (ранний) период восстановления</a:t>
            </a:r>
            <a:r>
              <a:rPr lang="ru-RU" sz="1200" dirty="0">
                <a:latin typeface="Times New Roman" panose="02020603050405020304" pitchFamily="18" charset="0"/>
                <a:cs typeface="Times New Roman" panose="02020603050405020304" pitchFamily="18" charset="0"/>
              </a:rPr>
              <a:t> наблюдается непосредственно после окончания работы легкой и средней степени тяжести в течение нескольких десятков минут и характеризуется восстановлением ряда уже названных показателей, а также нормализацией кислородной задолженности, гликогена, некоторых физиологических, биохимических и психофизиологических констант.</a:t>
            </a:r>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28</a:t>
            </a:fld>
            <a:endParaRPr lang="ru-BY"/>
          </a:p>
        </p:txBody>
      </p:sp>
    </p:spTree>
    <p:extLst>
      <p:ext uri="{BB962C8B-B14F-4D97-AF65-F5344CB8AC3E}">
        <p14:creationId xmlns:p14="http://schemas.microsoft.com/office/powerpoint/2010/main" val="3045907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i="1" dirty="0">
                <a:latin typeface="Times New Roman" panose="02020603050405020304" pitchFamily="18" charset="0"/>
                <a:cs typeface="Times New Roman" panose="02020603050405020304" pitchFamily="18" charset="0"/>
              </a:rPr>
              <a:t>Третий (поздний) период </a:t>
            </a:r>
            <a:r>
              <a:rPr lang="ru-RU" sz="1200" dirty="0">
                <a:latin typeface="Times New Roman" panose="02020603050405020304" pitchFamily="18" charset="0"/>
                <a:cs typeface="Times New Roman" panose="02020603050405020304" pitchFamily="18" charset="0"/>
              </a:rPr>
              <a:t>восстановления отмечается после длительной напряженной работы (бег на марафонские дистанции, многокилометровые лыжные и велосипедные гонки) и затягивается на несколько часов и даже суток.</a:t>
            </a:r>
            <a:endParaRPr lang="ru-RU" sz="1050" dirty="0">
              <a:solidFill>
                <a:schemeClr val="tx1"/>
              </a:solidFill>
            </a:endParaRPr>
          </a:p>
          <a:p>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29</a:t>
            </a:fld>
            <a:endParaRPr lang="ru-BY"/>
          </a:p>
        </p:txBody>
      </p:sp>
    </p:spTree>
    <p:extLst>
      <p:ext uri="{BB962C8B-B14F-4D97-AF65-F5344CB8AC3E}">
        <p14:creationId xmlns:p14="http://schemas.microsoft.com/office/powerpoint/2010/main" val="3751227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i="1" dirty="0">
                <a:latin typeface="Times New Roman" panose="02020603050405020304" pitchFamily="18" charset="0"/>
                <a:cs typeface="Times New Roman" panose="02020603050405020304" pitchFamily="18" charset="0"/>
              </a:rPr>
              <a:t>Рис.1. Значения восстановительных процессов в изменении работоспособности</a:t>
            </a:r>
            <a:endParaRPr lang="en-US" b="1" i="1" dirty="0">
              <a:latin typeface="Times New Roman" panose="02020603050405020304" pitchFamily="18" charset="0"/>
              <a:cs typeface="Times New Roman" panose="02020603050405020304" pitchFamily="18" charset="0"/>
            </a:endParaRPr>
          </a:p>
          <a:p>
            <a:pPr>
              <a:lnSpc>
                <a:spcPct val="100000"/>
              </a:lnSpc>
            </a:pPr>
            <a:r>
              <a:rPr lang="ru-RU" sz="1200" b="1" dirty="0">
                <a:latin typeface="Times New Roman" panose="02020603050405020304" pitchFamily="18" charset="0"/>
                <a:cs typeface="Times New Roman" panose="02020603050405020304" pitchFamily="18" charset="0"/>
              </a:rPr>
              <a:t>I </a:t>
            </a:r>
            <a:r>
              <a:rPr lang="ru-RU" sz="1200" dirty="0">
                <a:latin typeface="Times New Roman" panose="02020603050405020304" pitchFamily="18" charset="0"/>
                <a:cs typeface="Times New Roman" panose="02020603050405020304" pitchFamily="18" charset="0"/>
              </a:rPr>
              <a:t>– поддерживание исходной работоспособности при длительных интервалах отдыха;</a:t>
            </a:r>
          </a:p>
          <a:p>
            <a:pPr marL="0" indent="0">
              <a:buNone/>
            </a:pPr>
            <a:r>
              <a:rPr lang="ru-RU" sz="1200" b="1" dirty="0">
                <a:latin typeface="Times New Roman" panose="02020603050405020304" pitchFamily="18" charset="0"/>
                <a:cs typeface="Times New Roman" panose="02020603050405020304" pitchFamily="18" charset="0"/>
              </a:rPr>
              <a:t>II </a:t>
            </a:r>
            <a:r>
              <a:rPr lang="ru-RU" sz="1200" dirty="0">
                <a:latin typeface="Times New Roman" panose="02020603050405020304" pitchFamily="18" charset="0"/>
                <a:cs typeface="Times New Roman" panose="02020603050405020304" pitchFamily="18" charset="0"/>
              </a:rPr>
              <a:t>– снижение работоспособности при недостаточном восстановлении;</a:t>
            </a:r>
          </a:p>
          <a:p>
            <a:pPr marL="0" indent="0">
              <a:buNone/>
            </a:pPr>
            <a:r>
              <a:rPr lang="ru-RU" sz="1200" b="1" dirty="0">
                <a:latin typeface="Times New Roman" panose="02020603050405020304" pitchFamily="18" charset="0"/>
                <a:cs typeface="Times New Roman" panose="02020603050405020304" pitchFamily="18" charset="0"/>
              </a:rPr>
              <a:t>III</a:t>
            </a:r>
            <a:r>
              <a:rPr lang="ru-RU" sz="1200" dirty="0">
                <a:latin typeface="Times New Roman" panose="02020603050405020304" pitchFamily="18" charset="0"/>
                <a:cs typeface="Times New Roman" panose="02020603050405020304" pitchFamily="18" charset="0"/>
              </a:rPr>
              <a:t> – повышение работоспособности при повторной работе в период </a:t>
            </a:r>
            <a:r>
              <a:rPr lang="ru-RU" sz="1200" b="1" i="1" dirty="0">
                <a:latin typeface="Times New Roman" panose="02020603050405020304" pitchFamily="18" charset="0"/>
                <a:cs typeface="Times New Roman" panose="02020603050405020304" pitchFamily="18" charset="0"/>
              </a:rPr>
              <a:t>суперкомпенсации.</a:t>
            </a:r>
            <a:r>
              <a:rPr lang="ru-RU" sz="1200" dirty="0">
                <a:latin typeface="Times New Roman" panose="02020603050405020304" pitchFamily="18" charset="0"/>
                <a:cs typeface="Times New Roman" panose="02020603050405020304" pitchFamily="18" charset="0"/>
              </a:rPr>
              <a:t> </a:t>
            </a:r>
            <a:endParaRPr lang="ru-RU" sz="1200" dirty="0">
              <a:solidFill>
                <a:schemeClr val="tx1"/>
              </a:solidFill>
              <a:latin typeface="Times New Roman" panose="02020603050405020304" pitchFamily="18" charset="0"/>
              <a:cs typeface="Times New Roman" panose="02020603050405020304" pitchFamily="18" charset="0"/>
            </a:endParaRPr>
          </a:p>
          <a:p>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30</a:t>
            </a:fld>
            <a:endParaRPr lang="ru-BY"/>
          </a:p>
        </p:txBody>
      </p:sp>
    </p:spTree>
    <p:extLst>
      <p:ext uri="{BB962C8B-B14F-4D97-AF65-F5344CB8AC3E}">
        <p14:creationId xmlns:p14="http://schemas.microsoft.com/office/powerpoint/2010/main" val="8937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sz="1200" i="1" dirty="0">
                <a:latin typeface="Times New Roman" panose="02020603050405020304" pitchFamily="18" charset="0"/>
                <a:cs typeface="Times New Roman" panose="02020603050405020304" pitchFamily="18" charset="0"/>
              </a:rPr>
              <a:t>Утомление</a:t>
            </a:r>
            <a:r>
              <a:rPr lang="ru-RU" sz="1200" dirty="0">
                <a:latin typeface="Times New Roman" panose="02020603050405020304" pitchFamily="18" charset="0"/>
                <a:cs typeface="Times New Roman" panose="02020603050405020304" pitchFamily="18" charset="0"/>
              </a:rPr>
              <a:t> и </a:t>
            </a:r>
            <a:r>
              <a:rPr lang="ru-RU" sz="1200" i="1" dirty="0">
                <a:latin typeface="Times New Roman" panose="02020603050405020304" pitchFamily="18" charset="0"/>
                <a:cs typeface="Times New Roman" panose="02020603050405020304" pitchFamily="18" charset="0"/>
              </a:rPr>
              <a:t>восстановление</a:t>
            </a:r>
            <a:r>
              <a:rPr lang="ru-RU" sz="1200" dirty="0">
                <a:latin typeface="Times New Roman" panose="02020603050405020304" pitchFamily="18" charset="0"/>
                <a:cs typeface="Times New Roman" panose="02020603050405020304" pitchFamily="18" charset="0"/>
              </a:rPr>
              <a:t> - своеобразные функциональные состояния организма и характеризуются рядом общих физиологических закономерностей. Механизмы развития этих процессов имеют сложный и во многом сходный генез, зависят от индивидуальных особенностей человека, характера его деятельности, уровня профессиональной подготовки, а их регуляция осуществляется как нервным, так и гуморальным путем.</a:t>
            </a:r>
          </a:p>
          <a:p>
            <a:pPr marL="0" indent="0">
              <a:buNone/>
            </a:pPr>
            <a:br>
              <a:rPr lang="ru-RU" sz="900" dirty="0">
                <a:solidFill>
                  <a:schemeClr val="tx1"/>
                </a:solidFill>
                <a:latin typeface="Times New Roman" panose="02020603050405020304" pitchFamily="18" charset="0"/>
                <a:cs typeface="Times New Roman" panose="02020603050405020304" pitchFamily="18" charset="0"/>
              </a:rPr>
            </a:br>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3</a:t>
            </a:fld>
            <a:endParaRPr lang="ru-BY"/>
          </a:p>
        </p:txBody>
      </p:sp>
    </p:spTree>
    <p:extLst>
      <p:ext uri="{BB962C8B-B14F-4D97-AF65-F5344CB8AC3E}">
        <p14:creationId xmlns:p14="http://schemas.microsoft.com/office/powerpoint/2010/main" val="100598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i="1" dirty="0">
                <a:latin typeface="Times New Roman" panose="02020603050405020304" pitchFamily="18" charset="0"/>
                <a:cs typeface="Times New Roman" panose="02020603050405020304" pitchFamily="18" charset="0"/>
              </a:rPr>
              <a:t>Утомление</a:t>
            </a:r>
            <a:r>
              <a:rPr lang="ru-RU" sz="1200" dirty="0">
                <a:latin typeface="Times New Roman" panose="02020603050405020304" pitchFamily="18" charset="0"/>
                <a:cs typeface="Times New Roman" panose="02020603050405020304" pitchFamily="18" charset="0"/>
              </a:rPr>
              <a:t> – это функциональное состояние организма, вызванное умственной или физической работой, при котором могут наблюдаться временное снижение работоспособности, изменение функций организма и появление субъективного ощущения – усталости. </a:t>
            </a:r>
          </a:p>
          <a:p>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4</a:t>
            </a:fld>
            <a:endParaRPr lang="ru-BY"/>
          </a:p>
        </p:txBody>
      </p:sp>
    </p:spTree>
    <p:extLst>
      <p:ext uri="{BB962C8B-B14F-4D97-AF65-F5344CB8AC3E}">
        <p14:creationId xmlns:p14="http://schemas.microsoft.com/office/powerpoint/2010/main" val="122718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i="1" dirty="0">
                <a:latin typeface="Times New Roman" panose="02020603050405020304" pitchFamily="18" charset="0"/>
                <a:cs typeface="Times New Roman" panose="02020603050405020304" pitchFamily="18" charset="0"/>
              </a:rPr>
              <a:t>Утомление</a:t>
            </a:r>
            <a:r>
              <a:rPr lang="ru-RU" sz="1200" dirty="0">
                <a:latin typeface="Times New Roman" panose="02020603050405020304" pitchFamily="18" charset="0"/>
                <a:cs typeface="Times New Roman" panose="02020603050405020304" pitchFamily="18" charset="0"/>
              </a:rPr>
              <a:t> – это функциональное состояние организма, вызванное умственной или физической работой, при котором могут наблюдаться временное снижение работоспособности, изменение функций организма и появление субъективного ощущения – усталости. </a:t>
            </a:r>
          </a:p>
          <a:p>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5</a:t>
            </a:fld>
            <a:endParaRPr lang="ru-BY"/>
          </a:p>
        </p:txBody>
      </p:sp>
    </p:spTree>
    <p:extLst>
      <p:ext uri="{BB962C8B-B14F-4D97-AF65-F5344CB8AC3E}">
        <p14:creationId xmlns:p14="http://schemas.microsoft.com/office/powerpoint/2010/main" val="3982606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i="1" dirty="0">
                <a:latin typeface="Times New Roman" panose="02020603050405020304" pitchFamily="18" charset="0"/>
                <a:cs typeface="Times New Roman" panose="02020603050405020304" pitchFamily="18" charset="0"/>
              </a:rPr>
              <a:t>Утомление следует рассматривать как естественное нормальное функциональное состояние организма в процессе труда.</a:t>
            </a:r>
          </a:p>
          <a:p>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6</a:t>
            </a:fld>
            <a:endParaRPr lang="ru-BY"/>
          </a:p>
        </p:txBody>
      </p:sp>
    </p:spTree>
    <p:extLst>
      <p:ext uri="{BB962C8B-B14F-4D97-AF65-F5344CB8AC3E}">
        <p14:creationId xmlns:p14="http://schemas.microsoft.com/office/powerpoint/2010/main" val="245968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Все </a:t>
            </a:r>
            <a:r>
              <a:rPr lang="ru-RU" sz="1200" b="1" i="1" dirty="0">
                <a:latin typeface="Times New Roman" panose="02020603050405020304" pitchFamily="18" charset="0"/>
                <a:cs typeface="Times New Roman" panose="02020603050405020304" pitchFamily="18" charset="0"/>
              </a:rPr>
              <a:t>локально-гуморальные теории </a:t>
            </a:r>
            <a:r>
              <a:rPr lang="ru-RU" sz="1200" dirty="0">
                <a:latin typeface="Times New Roman" panose="02020603050405020304" pitchFamily="18" charset="0"/>
                <a:cs typeface="Times New Roman" panose="02020603050405020304" pitchFamily="18" charset="0"/>
              </a:rPr>
              <a:t>(теорию истощения энергетических ресурсов в мышцах, теорию засорения мышц продуктами обмена, теорию отравления метаболитами) не полностью вскрывают механизмы утомления, так как в качестве его основной причины рассматривают лишь </a:t>
            </a:r>
            <a:r>
              <a:rPr lang="ru-RU" sz="1200" u="sng" dirty="0">
                <a:latin typeface="Times New Roman" panose="02020603050405020304" pitchFamily="18" charset="0"/>
                <a:cs typeface="Times New Roman" panose="02020603050405020304" pitchFamily="18" charset="0"/>
              </a:rPr>
              <a:t>местные изменения </a:t>
            </a:r>
            <a:r>
              <a:rPr lang="ru-RU" sz="1200" dirty="0">
                <a:latin typeface="Times New Roman" panose="02020603050405020304" pitchFamily="18" charset="0"/>
                <a:cs typeface="Times New Roman" panose="02020603050405020304" pitchFamily="18" charset="0"/>
              </a:rPr>
              <a:t>в мышечной ткани, и частные сдвиги принимаются за общие процессы. Однако каждая из этих теорий правильно отражала одну из многих сторон сложного процесса утомления.</a:t>
            </a:r>
          </a:p>
          <a:p>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7</a:t>
            </a:fld>
            <a:endParaRPr lang="ru-BY"/>
          </a:p>
        </p:txBody>
      </p:sp>
    </p:spTree>
    <p:extLst>
      <p:ext uri="{BB962C8B-B14F-4D97-AF65-F5344CB8AC3E}">
        <p14:creationId xmlns:p14="http://schemas.microsoft.com/office/powerpoint/2010/main" val="1794813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0000"/>
              </a:lnSpc>
            </a:pPr>
            <a:r>
              <a:rPr lang="ru-RU" sz="1200" dirty="0">
                <a:latin typeface="Times New Roman" panose="02020603050405020304" pitchFamily="18" charset="0"/>
                <a:ea typeface="Times New Roman" panose="02020603050405020304" pitchFamily="18" charset="0"/>
              </a:rPr>
              <a:t>Наиболее распространенная в нашей стране </a:t>
            </a:r>
            <a:r>
              <a:rPr lang="ru-RU" sz="1200" b="1" i="1" dirty="0">
                <a:latin typeface="Times New Roman" panose="02020603050405020304" pitchFamily="18" charset="0"/>
                <a:ea typeface="Times New Roman" panose="02020603050405020304" pitchFamily="18" charset="0"/>
              </a:rPr>
              <a:t>центрально-нервная теория утомления</a:t>
            </a:r>
            <a:r>
              <a:rPr lang="ru-RU" sz="1200" dirty="0">
                <a:latin typeface="Times New Roman" panose="02020603050405020304" pitchFamily="18" charset="0"/>
                <a:ea typeface="Times New Roman" panose="02020603050405020304" pitchFamily="18" charset="0"/>
              </a:rPr>
              <a:t>, сформулированная И.М. Сеченовым в 1903 году, всесторонне развития и дополненная А.А. Ухтомским, связывает возникновение утомления только с деятельностью нервной системы, в частности, </a:t>
            </a:r>
            <a:r>
              <a:rPr lang="ru-RU" sz="1200" dirty="0" err="1">
                <a:latin typeface="Times New Roman" panose="02020603050405020304" pitchFamily="18" charset="0"/>
                <a:ea typeface="Times New Roman" panose="02020603050405020304" pitchFamily="18" charset="0"/>
              </a:rPr>
              <a:t>коры</a:t>
            </a:r>
            <a:r>
              <a:rPr lang="ru-RU" sz="1200" dirty="0">
                <a:latin typeface="Times New Roman" panose="02020603050405020304" pitchFamily="18" charset="0"/>
                <a:ea typeface="Times New Roman" panose="02020603050405020304" pitchFamily="18" charset="0"/>
              </a:rPr>
              <a:t> больших полушарий.</a:t>
            </a:r>
          </a:p>
          <a:p>
            <a:pPr>
              <a:lnSpc>
                <a:spcPct val="110000"/>
              </a:lnSpc>
            </a:pPr>
            <a:r>
              <a:rPr lang="ru-RU" sz="1200" dirty="0">
                <a:latin typeface="Times New Roman" panose="02020603050405020304" pitchFamily="18" charset="0"/>
                <a:ea typeface="Times New Roman" panose="02020603050405020304" pitchFamily="18" charset="0"/>
              </a:rPr>
              <a:t>Однако современные электрофизиологические и биохимические методы исследования и полученные на их основе экспериментальные данные не позволяют свести причины утомления к изменениям в каком-то одном органе или системе органов, в том числе нервной системе.</a:t>
            </a:r>
          </a:p>
          <a:p>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8</a:t>
            </a:fld>
            <a:endParaRPr lang="ru-BY"/>
          </a:p>
        </p:txBody>
      </p:sp>
    </p:spTree>
    <p:extLst>
      <p:ext uri="{BB962C8B-B14F-4D97-AF65-F5344CB8AC3E}">
        <p14:creationId xmlns:p14="http://schemas.microsoft.com/office/powerpoint/2010/main" val="935260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Основным фактором, вызывающим утомление, является </a:t>
            </a:r>
            <a:r>
              <a:rPr lang="ru-RU" sz="1200" i="1" dirty="0">
                <a:latin typeface="Times New Roman" panose="02020603050405020304" pitchFamily="18" charset="0"/>
                <a:cs typeface="Times New Roman" panose="02020603050405020304" pitchFamily="18" charset="0"/>
              </a:rPr>
              <a:t>физическая</a:t>
            </a:r>
            <a:r>
              <a:rPr lang="ru-RU" sz="1200" dirty="0">
                <a:latin typeface="Times New Roman" panose="02020603050405020304" pitchFamily="18" charset="0"/>
                <a:cs typeface="Times New Roman" panose="02020603050405020304" pitchFamily="18" charset="0"/>
              </a:rPr>
              <a:t> или </a:t>
            </a:r>
            <a:r>
              <a:rPr lang="ru-RU" sz="1200" i="1" dirty="0">
                <a:latin typeface="Times New Roman" panose="02020603050405020304" pitchFamily="18" charset="0"/>
                <a:cs typeface="Times New Roman" panose="02020603050405020304" pitchFamily="18" charset="0"/>
              </a:rPr>
              <a:t>умственная</a:t>
            </a:r>
            <a:r>
              <a:rPr lang="ru-RU" sz="1200" dirty="0">
                <a:latin typeface="Times New Roman" panose="02020603050405020304" pitchFamily="18" charset="0"/>
                <a:cs typeface="Times New Roman" panose="02020603050405020304" pitchFamily="18" charset="0"/>
              </a:rPr>
              <a:t> нагрузка, падающая на афферентные системы во время работы. Зависимость между величиной нагрузки и степенью утомления почти всегда бывает </a:t>
            </a:r>
            <a:r>
              <a:rPr lang="ru-RU" sz="1200" i="1" u="sng" dirty="0">
                <a:latin typeface="Times New Roman" panose="02020603050405020304" pitchFamily="18" charset="0"/>
                <a:cs typeface="Times New Roman" panose="02020603050405020304" pitchFamily="18" charset="0"/>
              </a:rPr>
              <a:t>линейной</a:t>
            </a:r>
            <a:r>
              <a:rPr lang="ru-RU" sz="1200" dirty="0">
                <a:latin typeface="Times New Roman" panose="02020603050405020304" pitchFamily="18" charset="0"/>
                <a:cs typeface="Times New Roman" panose="02020603050405020304" pitchFamily="18" charset="0"/>
              </a:rPr>
              <a:t>, то есть чем больше нагрузка, тем более выраженным и ранним является утомление.</a:t>
            </a:r>
          </a:p>
          <a:p>
            <a:endParaRPr lang="ru-BY" dirty="0"/>
          </a:p>
        </p:txBody>
      </p:sp>
      <p:sp>
        <p:nvSpPr>
          <p:cNvPr id="4" name="Номер слайда 3"/>
          <p:cNvSpPr>
            <a:spLocks noGrp="1"/>
          </p:cNvSpPr>
          <p:nvPr>
            <p:ph type="sldNum" sz="quarter" idx="5"/>
          </p:nvPr>
        </p:nvSpPr>
        <p:spPr/>
        <p:txBody>
          <a:bodyPr/>
          <a:lstStyle/>
          <a:p>
            <a:fld id="{5812E247-BE31-4B15-885A-3B65CE3F3C10}" type="slidenum">
              <a:rPr lang="ru-BY" smtClean="0"/>
              <a:t>9</a:t>
            </a:fld>
            <a:endParaRPr lang="ru-BY"/>
          </a:p>
        </p:txBody>
      </p:sp>
    </p:spTree>
    <p:extLst>
      <p:ext uri="{BB962C8B-B14F-4D97-AF65-F5344CB8AC3E}">
        <p14:creationId xmlns:p14="http://schemas.microsoft.com/office/powerpoint/2010/main" val="14260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0E7984F-F641-48B5-8C2C-F0617A3F2702}" type="datetimeFigureOut">
              <a:rPr lang="ru-RU" smtClean="0"/>
              <a:t>06.04.2021</a:t>
            </a:fld>
            <a:endParaRPr lang="ru-RU"/>
          </a:p>
        </p:txBody>
      </p:sp>
      <p:sp>
        <p:nvSpPr>
          <p:cNvPr id="5" name="Footer Placeholder 4"/>
          <p:cNvSpPr>
            <a:spLocks noGrp="1"/>
          </p:cNvSpPr>
          <p:nvPr>
            <p:ph type="ftr" sz="quarter" idx="11"/>
          </p:nvPr>
        </p:nvSpPr>
        <p:spPr>
          <a:xfrm>
            <a:off x="2416500" y="329307"/>
            <a:ext cx="4973915" cy="309201"/>
          </a:xfrm>
        </p:spPr>
        <p:txBody>
          <a:bodyPr/>
          <a:lstStyle/>
          <a:p>
            <a:endParaRPr lang="ru-RU"/>
          </a:p>
        </p:txBody>
      </p:sp>
      <p:sp>
        <p:nvSpPr>
          <p:cNvPr id="6" name="Slide Number Placeholder 5"/>
          <p:cNvSpPr>
            <a:spLocks noGrp="1"/>
          </p:cNvSpPr>
          <p:nvPr>
            <p:ph type="sldNum" sz="quarter" idx="12"/>
          </p:nvPr>
        </p:nvSpPr>
        <p:spPr>
          <a:xfrm>
            <a:off x="1437664" y="798973"/>
            <a:ext cx="811019" cy="503578"/>
          </a:xfrm>
        </p:spPr>
        <p:txBody>
          <a:bodyPr/>
          <a:lstStyle/>
          <a:p>
            <a:fld id="{799141BC-2AA7-4285-AEB1-4E64EF15B448}" type="slidenum">
              <a:rPr lang="ru-RU" smtClean="0"/>
              <a:t>‹#›</a:t>
            </a:fld>
            <a:endParaRPr lang="ru-RU"/>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258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0E7984F-F641-48B5-8C2C-F0617A3F2702}" type="datetimeFigureOut">
              <a:rPr lang="ru-RU" smtClean="0"/>
              <a:t>06.04.2021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9141BC-2AA7-4285-AEB1-4E64EF15B448}" type="slidenum">
              <a:rPr lang="ru-RU" smtClean="0"/>
              <a:t>‹#›</a:t>
            </a:fld>
            <a:endParaRPr lang="ru-RU"/>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94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0E7984F-F641-48B5-8C2C-F0617A3F2702}" type="datetimeFigureOut">
              <a:rPr lang="ru-RU" smtClean="0"/>
              <a:t>06.04.2021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9141BC-2AA7-4285-AEB1-4E64EF15B448}" type="slidenum">
              <a:rPr lang="ru-RU" smtClean="0"/>
              <a:t>‹#›</a:t>
            </a:fld>
            <a:endParaRPr lang="ru-RU"/>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6257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0E7984F-F641-48B5-8C2C-F0617A3F2702}" type="datetimeFigureOut">
              <a:rPr lang="ru-RU" smtClean="0"/>
              <a:t>06.04.2021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9141BC-2AA7-4285-AEB1-4E64EF15B448}" type="slidenum">
              <a:rPr lang="ru-RU" smtClean="0"/>
              <a:t>‹#›</a:t>
            </a:fld>
            <a:endParaRPr lang="ru-RU"/>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734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0E7984F-F641-48B5-8C2C-F0617A3F2702}" type="datetimeFigureOut">
              <a:rPr lang="ru-RU" smtClean="0"/>
              <a:t>06.04.2021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99141BC-2AA7-4285-AEB1-4E64EF15B448}" type="slidenum">
              <a:rPr lang="ru-RU" smtClean="0"/>
              <a:t>‹#›</a:t>
            </a:fld>
            <a:endParaRPr lang="ru-RU"/>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537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0E7984F-F641-48B5-8C2C-F0617A3F2702}" type="datetimeFigureOut">
              <a:rPr lang="ru-RU" smtClean="0"/>
              <a:t>06.04.2021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9141BC-2AA7-4285-AEB1-4E64EF15B448}" type="slidenum">
              <a:rPr lang="ru-RU" smtClean="0"/>
              <a:t>‹#›</a:t>
            </a:fld>
            <a:endParaRPr lang="ru-RU"/>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188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0E7984F-F641-48B5-8C2C-F0617A3F2702}" type="datetimeFigureOut">
              <a:rPr lang="ru-RU" smtClean="0"/>
              <a:t>06.04.2021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99141BC-2AA7-4285-AEB1-4E64EF15B448}" type="slidenum">
              <a:rPr lang="ru-RU" smtClean="0"/>
              <a:t>‹#›</a:t>
            </a:fld>
            <a:endParaRPr lang="ru-RU"/>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351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0E7984F-F641-48B5-8C2C-F0617A3F2702}" type="datetimeFigureOut">
              <a:rPr lang="ru-RU" smtClean="0"/>
              <a:t>06.04.2021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99141BC-2AA7-4285-AEB1-4E64EF15B448}" type="slidenum">
              <a:rPr lang="ru-RU" smtClean="0"/>
              <a:t>‹#›</a:t>
            </a:fld>
            <a:endParaRPr lang="ru-RU"/>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3936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7984F-F641-48B5-8C2C-F0617A3F2702}" type="datetimeFigureOut">
              <a:rPr lang="ru-RU" smtClean="0"/>
              <a:t>06.04.2021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99141BC-2AA7-4285-AEB1-4E64EF15B448}" type="slidenum">
              <a:rPr lang="ru-RU" smtClean="0"/>
              <a:t>‹#›</a:t>
            </a:fld>
            <a:endParaRPr lang="ru-RU"/>
          </a:p>
        </p:txBody>
      </p:sp>
    </p:spTree>
    <p:extLst>
      <p:ext uri="{BB962C8B-B14F-4D97-AF65-F5344CB8AC3E}">
        <p14:creationId xmlns:p14="http://schemas.microsoft.com/office/powerpoint/2010/main" val="963109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0E7984F-F641-48B5-8C2C-F0617A3F2702}" type="datetimeFigureOut">
              <a:rPr lang="ru-RU" smtClean="0"/>
              <a:t>06.04.2021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99141BC-2AA7-4285-AEB1-4E64EF15B448}" type="slidenum">
              <a:rPr lang="ru-RU" smtClean="0"/>
              <a:t>‹#›</a:t>
            </a:fld>
            <a:endParaRPr lang="ru-RU"/>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7987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0E7984F-F641-48B5-8C2C-F0617A3F2702}" type="datetimeFigureOut">
              <a:rPr lang="ru-RU" smtClean="0"/>
              <a:t>06.04.2021</a:t>
            </a:fld>
            <a:endParaRPr lang="ru-RU"/>
          </a:p>
        </p:txBody>
      </p:sp>
      <p:sp>
        <p:nvSpPr>
          <p:cNvPr id="6" name="Footer Placeholder 5"/>
          <p:cNvSpPr>
            <a:spLocks noGrp="1"/>
          </p:cNvSpPr>
          <p:nvPr>
            <p:ph type="ftr" sz="quarter" idx="11"/>
          </p:nvPr>
        </p:nvSpPr>
        <p:spPr>
          <a:xfrm>
            <a:off x="1447382" y="318640"/>
            <a:ext cx="5541004" cy="320931"/>
          </a:xfrm>
        </p:spPr>
        <p:txBody>
          <a:bodyPr/>
          <a:lstStyle/>
          <a:p>
            <a:endParaRPr lang="ru-RU"/>
          </a:p>
        </p:txBody>
      </p:sp>
      <p:sp>
        <p:nvSpPr>
          <p:cNvPr id="7" name="Slide Number Placeholder 6"/>
          <p:cNvSpPr>
            <a:spLocks noGrp="1"/>
          </p:cNvSpPr>
          <p:nvPr>
            <p:ph type="sldNum" sz="quarter" idx="12"/>
          </p:nvPr>
        </p:nvSpPr>
        <p:spPr/>
        <p:txBody>
          <a:bodyPr/>
          <a:lstStyle/>
          <a:p>
            <a:fld id="{799141BC-2AA7-4285-AEB1-4E64EF15B448}" type="slidenum">
              <a:rPr lang="ru-RU" smtClean="0"/>
              <a:t>‹#›</a:t>
            </a:fld>
            <a:endParaRPr lang="ru-RU"/>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936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0E7984F-F641-48B5-8C2C-F0617A3F2702}" type="datetimeFigureOut">
              <a:rPr lang="ru-RU" smtClean="0"/>
              <a:t>06.04.2021</a:t>
            </a:fld>
            <a:endParaRPr lang="ru-RU"/>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99141BC-2AA7-4285-AEB1-4E64EF15B448}" type="slidenum">
              <a:rPr lang="ru-RU" smtClean="0"/>
              <a:t>‹#›</a:t>
            </a:fld>
            <a:endParaRPr lang="ru-RU"/>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97486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3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g"/><Relationship Id="rId1" Type="http://schemas.openxmlformats.org/officeDocument/2006/relationships/slideLayout" Target="../slideLayouts/slideLayout4.xml"/><Relationship Id="rId4" Type="http://schemas.openxmlformats.org/officeDocument/2006/relationships/image" Target="../media/image81.jpeg"/></Relationships>
</file>

<file path=ppt/slides/_rels/slide3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g"/><Relationship Id="rId1" Type="http://schemas.openxmlformats.org/officeDocument/2006/relationships/slideLayout" Target="../slideLayouts/slideLayout4.xml"/><Relationship Id="rId4" Type="http://schemas.openxmlformats.org/officeDocument/2006/relationships/image" Target="../media/image84.jpg"/></Relationships>
</file>

<file path=ppt/slides/_rels/slide3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4.xml"/><Relationship Id="rId4" Type="http://schemas.openxmlformats.org/officeDocument/2006/relationships/image" Target="../media/image8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41.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1.jpg"/><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4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4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 Id="rId4" Type="http://schemas.openxmlformats.org/officeDocument/2006/relationships/image" Target="../media/image9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56365" y="2191426"/>
            <a:ext cx="11536585" cy="3076397"/>
          </a:xfrm>
        </p:spPr>
        <p:txBody>
          <a:bodyPr>
            <a:noAutofit/>
          </a:bodyPr>
          <a:lstStyle/>
          <a:p>
            <a:pPr algn="ctr">
              <a:lnSpc>
                <a:spcPct val="100000"/>
              </a:lnSpc>
            </a:pPr>
            <a:r>
              <a:rPr lang="en" sz="3600" dirty="0">
                <a:solidFill>
                  <a:srgbClr val="663300"/>
                </a:solidFill>
              </a:rPr>
              <a:t>Current aspects of learning fatigue and recovery in the training system of athletes, taking into account the conditions of modern competitive practice</a:t>
            </a:r>
            <a:br>
              <a:rPr lang="en" dirty="0">
                <a:solidFill>
                  <a:srgbClr val="663300"/>
                </a:solidFill>
              </a:rPr>
            </a:br>
            <a:br>
              <a:rPr lang="en-US" altLang="zh-CN" sz="3600" b="1" dirty="0">
                <a:solidFill>
                  <a:srgbClr val="663300"/>
                </a:solidFill>
                <a:latin typeface="Times New Roman" panose="02020603050405020304" pitchFamily="18" charset="0"/>
                <a:cs typeface="Times New Roman" panose="02020603050405020304" pitchFamily="18" charset="0"/>
              </a:rPr>
            </a:br>
            <a:r>
              <a:rPr lang="zh-CN" altLang="en-US" sz="3600" b="1" dirty="0">
                <a:latin typeface="Times New Roman" panose="02020603050405020304" pitchFamily="18" charset="0"/>
                <a:cs typeface="Times New Roman" panose="02020603050405020304" pitchFamily="18" charset="0"/>
              </a:rPr>
              <a:t>从现代竞技实践条件下研究运动员训练体系疲劳与恢复的现实方面
</a:t>
            </a:r>
            <a:endParaRPr lang="ru-RU" sz="3600" b="1"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3690FA64-A1D0-47BB-9453-7AC23D4A9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24" y="4364538"/>
            <a:ext cx="447675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08BCE42-B8C1-4EBF-9A50-7FB407755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734" y="4501998"/>
            <a:ext cx="3920216" cy="220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987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237995" y="250520"/>
            <a:ext cx="9594937" cy="5824603"/>
          </a:xfrm>
        </p:spPr>
        <p:txBody>
          <a:bodyPr>
            <a:normAutofit lnSpcReduction="10000"/>
          </a:bodyPr>
          <a:lstStyle/>
          <a:p>
            <a:pPr marL="0" indent="0">
              <a:lnSpc>
                <a:spcPct val="110000"/>
              </a:lnSpc>
              <a:spcBef>
                <a:spcPts val="0"/>
              </a:spcBef>
              <a:buNone/>
            </a:pPr>
            <a:r>
              <a:rPr lang="ru-RU"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Additional factors leading to fatigue include:</a:t>
            </a:r>
            <a:r>
              <a:rPr lang="en-US" sz="3200" dirty="0">
                <a:latin typeface="Times New Roman" panose="02020603050405020304" pitchFamily="18" charset="0"/>
                <a:cs typeface="Times New Roman" panose="02020603050405020304" pitchFamily="18" charset="0"/>
              </a:rPr>
              <a:t>
- environmental factors (temperature, humidity, gas composition, barometric pressure, etc.);
 - factors associated with the disruption of working and recreational regimes;
- factors due to changes in the usual daily jet lag, and the turning off of sensory irritations;
- social factors, motivation, team relationships, etc.</a:t>
            </a:r>
          </a:p>
          <a:p>
            <a:pPr marL="0" indent="0">
              <a:lnSpc>
                <a:spcPct val="100000"/>
              </a:lnSpc>
              <a:spcBef>
                <a:spcPts val="0"/>
              </a:spcBef>
              <a:buNone/>
            </a:pPr>
            <a:r>
              <a:rPr lang="en-US" sz="2800" dirty="0">
                <a:latin typeface="Times New Roman" panose="02020603050405020304" pitchFamily="18" charset="0"/>
                <a:cs typeface="Times New Roman" panose="02020603050405020304" pitchFamily="18" charset="0"/>
              </a:rPr>
              <a:t>
</a:t>
            </a:r>
            <a:r>
              <a:rPr lang="zh-Hans" altLang="en-US" sz="2400" dirty="0"/>
              <a:t>导致疲劳的其他因素包括： </a:t>
            </a:r>
            <a:r>
              <a:rPr lang="en-US" altLang="zh-Hans" sz="2400" dirty="0"/>
              <a:t>-</a:t>
            </a:r>
            <a:r>
              <a:rPr lang="zh-Hans" altLang="en-US" sz="2400" dirty="0"/>
              <a:t>环境因素（温度、湿度、气体成分、气压等）： </a:t>
            </a:r>
            <a:r>
              <a:rPr lang="en-US" altLang="zh-Hans" sz="2400" dirty="0"/>
              <a:t>-</a:t>
            </a:r>
            <a:r>
              <a:rPr lang="zh-Hans" altLang="en-US" sz="2400" dirty="0"/>
              <a:t>与工作和娱乐制度中断有关的因素</a:t>
            </a:r>
            <a:r>
              <a:rPr lang="en-US" altLang="zh-Hans" sz="2400" dirty="0"/>
              <a:t>; -</a:t>
            </a:r>
            <a:r>
              <a:rPr lang="zh-Hans" altLang="en-US" sz="2400" dirty="0"/>
              <a:t>由于通常每日时差的变化和感觉刺激的关闭而导致的因素： 社会因素、动机、团队关系等。</a:t>
            </a:r>
          </a:p>
          <a:p>
            <a:pPr marL="0" indent="0">
              <a:lnSpc>
                <a:spcPct val="100000"/>
              </a:lnSpc>
              <a:spcBef>
                <a:spcPts val="0"/>
              </a:spcBef>
              <a:buNone/>
            </a:pP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1773" y="721894"/>
            <a:ext cx="2175310" cy="12914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1773" y="2409203"/>
            <a:ext cx="2175310" cy="11954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1773" y="4000481"/>
            <a:ext cx="2175310" cy="1370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91691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282341" y="659444"/>
            <a:ext cx="11341812" cy="2769556"/>
          </a:xfrm>
        </p:spPr>
        <p:txBody>
          <a:bodyPr>
            <a:normAutofit fontScale="92500"/>
          </a:bodyPr>
          <a:lstStyle/>
          <a:p>
            <a:pPr>
              <a:lnSpc>
                <a:spcPct val="100000"/>
              </a:lnSpc>
            </a:pPr>
            <a:r>
              <a:rPr lang="en" sz="3200" dirty="0"/>
              <a:t>Physiological mechanisms of the development of fatigue are not the same. </a:t>
            </a:r>
            <a:r>
              <a:rPr lang="en" sz="3200" b="1" dirty="0"/>
              <a:t>They are conditioned by </a:t>
            </a:r>
            <a:r>
              <a:rPr lang="en" sz="3200" dirty="0"/>
              <a:t>the power of work, its duration, the nature of the exercises, the complexity of their implementation, etc.</a:t>
            </a:r>
            <a:r>
              <a:rPr lang="ru-RU" sz="3200" b="1" dirty="0">
                <a:solidFill>
                  <a:schemeClr val="tx1"/>
                </a:solidFill>
                <a:latin typeface="Times New Roman" panose="02020603050405020304" pitchFamily="18" charset="0"/>
                <a:ea typeface="Times New Roman" panose="02020603050405020304" pitchFamily="18" charset="0"/>
              </a:rPr>
              <a:t> </a:t>
            </a:r>
          </a:p>
          <a:p>
            <a:pPr>
              <a:lnSpc>
                <a:spcPct val="100000"/>
              </a:lnSpc>
            </a:pPr>
            <a:r>
              <a:rPr lang="ru-RU" sz="3200" b="1" dirty="0">
                <a:solidFill>
                  <a:schemeClr val="tx1"/>
                </a:solidFill>
                <a:latin typeface="Times New Roman" panose="02020603050405020304" pitchFamily="18" charset="0"/>
                <a:ea typeface="Times New Roman" panose="02020603050405020304" pitchFamily="18" charset="0"/>
              </a:rPr>
              <a:t> </a:t>
            </a:r>
            <a:r>
              <a:rPr lang="zh-CN" altLang="en-US" sz="3200" dirty="0">
                <a:latin typeface="Times New Roman" panose="02020603050405020304" pitchFamily="18" charset="0"/>
                <a:ea typeface="Times New Roman" panose="02020603050405020304" pitchFamily="18" charset="0"/>
              </a:rPr>
              <a:t>疲劳的生理机制是不一样的。它们是由工作能力、持续时间、练习的性质、完成练习的复杂性等决定的。  </a:t>
            </a:r>
            <a:endParaRPr lang="ru-RU" sz="3200" dirty="0">
              <a:solidFill>
                <a:schemeClr val="tx1"/>
              </a:solidFill>
              <a:latin typeface="Times New Roman" panose="02020603050405020304" pitchFamily="18" charset="0"/>
              <a:ea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126" y="3935965"/>
            <a:ext cx="3204597" cy="21103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3346" y="3935963"/>
            <a:ext cx="2932497" cy="21103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8625" y="3935963"/>
            <a:ext cx="3033821" cy="21103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9345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3CF390B4-6902-489E-9194-DF7B8F45783B}"/>
              </a:ext>
            </a:extLst>
          </p:cNvPr>
          <p:cNvSpPr/>
          <p:nvPr/>
        </p:nvSpPr>
        <p:spPr>
          <a:xfrm>
            <a:off x="2916805" y="294361"/>
            <a:ext cx="7066439" cy="112734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002060"/>
                </a:solidFill>
              </a:rPr>
              <a:t>MOVEMENTS</a:t>
            </a:r>
            <a:endParaRPr lang="ru-BY" sz="4800" dirty="0">
              <a:solidFill>
                <a:srgbClr val="002060"/>
              </a:solidFill>
            </a:endParaRPr>
          </a:p>
        </p:txBody>
      </p:sp>
      <p:sp>
        <p:nvSpPr>
          <p:cNvPr id="6" name="Прямоугольник 5">
            <a:extLst>
              <a:ext uri="{FF2B5EF4-FFF2-40B4-BE49-F238E27FC236}">
                <a16:creationId xmlns:a16="http://schemas.microsoft.com/office/drawing/2014/main" id="{4B80171F-78EE-4039-BD28-3E4CC4DE34FA}"/>
              </a:ext>
            </a:extLst>
          </p:cNvPr>
          <p:cNvSpPr/>
          <p:nvPr/>
        </p:nvSpPr>
        <p:spPr>
          <a:xfrm>
            <a:off x="2870878" y="1976079"/>
            <a:ext cx="2217106" cy="302180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u="sng" dirty="0">
                <a:solidFill>
                  <a:srgbClr val="002060"/>
                </a:solidFill>
              </a:rPr>
              <a:t>CYCLIC</a:t>
            </a:r>
            <a:endParaRPr lang="ru-RU" sz="3600" u="sng" dirty="0">
              <a:solidFill>
                <a:srgbClr val="002060"/>
              </a:solidFill>
            </a:endParaRPr>
          </a:p>
          <a:p>
            <a:r>
              <a:rPr lang="en-US" sz="2400" dirty="0">
                <a:solidFill>
                  <a:srgbClr val="002060"/>
                </a:solidFill>
              </a:rPr>
              <a:t> -RUNNING</a:t>
            </a:r>
          </a:p>
          <a:p>
            <a:r>
              <a:rPr lang="en-US" sz="2400" dirty="0">
                <a:solidFill>
                  <a:srgbClr val="002060"/>
                </a:solidFill>
              </a:rPr>
              <a:t> -WALKING</a:t>
            </a:r>
          </a:p>
          <a:p>
            <a:r>
              <a:rPr lang="en-US" sz="2400" dirty="0">
                <a:solidFill>
                  <a:srgbClr val="002060"/>
                </a:solidFill>
              </a:rPr>
              <a:t>-SWIMMING</a:t>
            </a:r>
          </a:p>
        </p:txBody>
      </p:sp>
      <p:sp>
        <p:nvSpPr>
          <p:cNvPr id="7" name="Прямоугольник 6">
            <a:extLst>
              <a:ext uri="{FF2B5EF4-FFF2-40B4-BE49-F238E27FC236}">
                <a16:creationId xmlns:a16="http://schemas.microsoft.com/office/drawing/2014/main" id="{A42C89AD-2612-45DD-987C-83B38A53E0A4}"/>
              </a:ext>
            </a:extLst>
          </p:cNvPr>
          <p:cNvSpPr/>
          <p:nvPr/>
        </p:nvSpPr>
        <p:spPr>
          <a:xfrm>
            <a:off x="6477714" y="1942504"/>
            <a:ext cx="2843408" cy="302180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u="sng" dirty="0">
                <a:solidFill>
                  <a:srgbClr val="002060"/>
                </a:solidFill>
              </a:rPr>
              <a:t>ACYCLIC</a:t>
            </a:r>
          </a:p>
          <a:p>
            <a:r>
              <a:rPr lang="en-US" sz="2800" dirty="0">
                <a:solidFill>
                  <a:srgbClr val="002060"/>
                </a:solidFill>
              </a:rPr>
              <a:t>  -JUMPS</a:t>
            </a:r>
          </a:p>
          <a:p>
            <a:r>
              <a:rPr lang="en-US" sz="2800" dirty="0">
                <a:solidFill>
                  <a:srgbClr val="002060"/>
                </a:solidFill>
              </a:rPr>
              <a:t>  -THROWING</a:t>
            </a:r>
          </a:p>
          <a:p>
            <a:r>
              <a:rPr lang="en-US" sz="2800" dirty="0">
                <a:solidFill>
                  <a:srgbClr val="002060"/>
                </a:solidFill>
              </a:rPr>
              <a:t>  -CATCHING                   OBJECTS</a:t>
            </a:r>
            <a:endParaRPr lang="ru-RU" sz="2800" dirty="0">
              <a:solidFill>
                <a:srgbClr val="002060"/>
              </a:solidFill>
            </a:endParaRPr>
          </a:p>
          <a:p>
            <a:pPr algn="just"/>
            <a:r>
              <a:rPr lang="en-US" sz="2800" dirty="0">
                <a:solidFill>
                  <a:srgbClr val="002060"/>
                </a:solidFill>
              </a:rPr>
              <a:t>  -CLIMBING</a:t>
            </a:r>
            <a:endParaRPr lang="ru-BY" sz="2800" dirty="0">
              <a:solidFill>
                <a:srgbClr val="002060"/>
              </a:solidFill>
            </a:endParaRPr>
          </a:p>
        </p:txBody>
      </p:sp>
      <p:sp>
        <p:nvSpPr>
          <p:cNvPr id="2" name="Прямоугольник 1">
            <a:extLst>
              <a:ext uri="{FF2B5EF4-FFF2-40B4-BE49-F238E27FC236}">
                <a16:creationId xmlns:a16="http://schemas.microsoft.com/office/drawing/2014/main" id="{9A9AB0F5-D2E1-4398-81F9-A75853F775D6}"/>
              </a:ext>
            </a:extLst>
          </p:cNvPr>
          <p:cNvSpPr/>
          <p:nvPr/>
        </p:nvSpPr>
        <p:spPr>
          <a:xfrm>
            <a:off x="212940" y="2148154"/>
            <a:ext cx="2703865" cy="2677656"/>
          </a:xfrm>
          <a:prstGeom prst="rect">
            <a:avLst/>
          </a:prstGeom>
        </p:spPr>
        <p:txBody>
          <a:bodyPr wrap="square">
            <a:spAutoFit/>
          </a:bodyPr>
          <a:lstStyle/>
          <a:p>
            <a:r>
              <a:rPr lang="en-US" sz="2800" dirty="0"/>
              <a:t>CYCLIC MOVEMENTS –movements that follow each other in the same order.</a:t>
            </a:r>
          </a:p>
        </p:txBody>
      </p:sp>
      <p:sp>
        <p:nvSpPr>
          <p:cNvPr id="3" name="Прямоугольник 2">
            <a:extLst>
              <a:ext uri="{FF2B5EF4-FFF2-40B4-BE49-F238E27FC236}">
                <a16:creationId xmlns:a16="http://schemas.microsoft.com/office/drawing/2014/main" id="{324FB632-2748-42CD-BBB6-B89E345AF753}"/>
              </a:ext>
            </a:extLst>
          </p:cNvPr>
          <p:cNvSpPr/>
          <p:nvPr/>
        </p:nvSpPr>
        <p:spPr>
          <a:xfrm>
            <a:off x="9653394" y="2009654"/>
            <a:ext cx="2325666" cy="3539430"/>
          </a:xfrm>
          <a:prstGeom prst="rect">
            <a:avLst/>
          </a:prstGeom>
        </p:spPr>
        <p:txBody>
          <a:bodyPr wrap="square">
            <a:spAutoFit/>
          </a:bodyPr>
          <a:lstStyle/>
          <a:p>
            <a:r>
              <a:rPr lang="en-US" sz="2800" dirty="0"/>
              <a:t>Acyclic movements- are integral, complete motor acts, unrelated, of independent importance.</a:t>
            </a:r>
            <a:endParaRPr lang="ru-BY" sz="2800" dirty="0"/>
          </a:p>
        </p:txBody>
      </p:sp>
    </p:spTree>
    <p:extLst>
      <p:ext uri="{BB962C8B-B14F-4D97-AF65-F5344CB8AC3E}">
        <p14:creationId xmlns:p14="http://schemas.microsoft.com/office/powerpoint/2010/main" val="2838423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53530" y="324934"/>
            <a:ext cx="11684939" cy="5310909"/>
          </a:xfrm>
        </p:spPr>
        <p:txBody>
          <a:bodyPr>
            <a:noAutofit/>
          </a:bodyPr>
          <a:lstStyle/>
          <a:p>
            <a:pPr marL="0" indent="0">
              <a:buNone/>
            </a:pPr>
            <a:r>
              <a:rPr lang="ru-RU" dirty="0">
                <a:solidFill>
                  <a:schemeClr val="tx1"/>
                </a:solidFill>
                <a:latin typeface="Times New Roman" panose="02020603050405020304" pitchFamily="18" charset="0"/>
                <a:cs typeface="Times New Roman" panose="02020603050405020304" pitchFamily="18" charset="0"/>
              </a:rPr>
              <a:t>     </a:t>
            </a:r>
          </a:p>
          <a:p>
            <a:pPr>
              <a:lnSpc>
                <a:spcPct val="100000"/>
              </a:lnSpc>
            </a:pPr>
            <a:r>
              <a:rPr lang="ru-RU" sz="3200" dirty="0">
                <a:latin typeface="Times New Roman" panose="02020603050405020304" pitchFamily="18" charset="0"/>
                <a:cs typeface="Times New Roman" panose="02020603050405020304" pitchFamily="18" charset="0"/>
              </a:rPr>
              <a:t>При выполнении </a:t>
            </a:r>
            <a:r>
              <a:rPr lang="ru-RU" sz="3200" b="1" i="1" dirty="0">
                <a:latin typeface="Times New Roman" panose="02020603050405020304" pitchFamily="18" charset="0"/>
                <a:cs typeface="Times New Roman" panose="02020603050405020304" pitchFamily="18" charset="0"/>
              </a:rPr>
              <a:t>циклической работы максимальной мощности</a:t>
            </a:r>
            <a:r>
              <a:rPr lang="ru-RU" sz="3200" dirty="0">
                <a:latin typeface="Times New Roman" panose="02020603050405020304" pitchFamily="18" charset="0"/>
                <a:cs typeface="Times New Roman" panose="02020603050405020304" pitchFamily="18" charset="0"/>
              </a:rPr>
              <a:t> основной причиной снижения работоспособности и развития утомления является уменьшение подвижности основных нервных процессов в ЦНС с преобладанием торможения вследствие большого потока эфферентной </a:t>
            </a:r>
            <a:r>
              <a:rPr lang="ru-RU" sz="3200" dirty="0" err="1">
                <a:latin typeface="Times New Roman" panose="02020603050405020304" pitchFamily="18" charset="0"/>
                <a:cs typeface="Times New Roman" panose="02020603050405020304" pitchFamily="18" charset="0"/>
              </a:rPr>
              <a:t>импульсации</a:t>
            </a:r>
            <a:r>
              <a:rPr lang="ru-RU" sz="3200" dirty="0">
                <a:latin typeface="Times New Roman" panose="02020603050405020304" pitchFamily="18" charset="0"/>
                <a:cs typeface="Times New Roman" panose="02020603050405020304" pitchFamily="18" charset="0"/>
              </a:rPr>
              <a:t> от нервных центров к мышцам и афферентных импульсов от работающих мышц к центрам.</a:t>
            </a:r>
          </a:p>
          <a:p>
            <a:pPr marL="0" indent="0">
              <a:buNone/>
            </a:pPr>
            <a:endParaRPr lang="ru-RU" sz="3200" b="1" dirty="0">
              <a:solidFill>
                <a:schemeClr val="tx1"/>
              </a:solidFill>
              <a:latin typeface="Times New Roman" panose="02020603050405020304" pitchFamily="18" charset="0"/>
              <a:cs typeface="Times New Roman" panose="02020603050405020304" pitchFamily="18" charset="0"/>
            </a:endParaRPr>
          </a:p>
          <a:p>
            <a:pPr marL="0" indent="0">
              <a:buNone/>
            </a:pPr>
            <a:endParaRPr lang="ru-RU" sz="3200"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566" y="4882349"/>
            <a:ext cx="2796276" cy="1847249"/>
          </a:xfrm>
          <a:prstGeom prst="rect">
            <a:avLst/>
          </a:prstGeom>
          <a:ln>
            <a:noFill/>
          </a:ln>
          <a:effectLst>
            <a:softEdge rad="112500"/>
          </a:effec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0700" y="4886360"/>
            <a:ext cx="2739992" cy="1779380"/>
          </a:xfrm>
          <a:prstGeom prst="rect">
            <a:avLst/>
          </a:prstGeom>
          <a:ln>
            <a:noFill/>
          </a:ln>
          <a:effectLst>
            <a:softEdge rad="112500"/>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3732" y="4929211"/>
            <a:ext cx="2742077" cy="1843238"/>
          </a:xfrm>
          <a:prstGeom prst="rect">
            <a:avLst/>
          </a:prstGeom>
          <a:ln>
            <a:noFill/>
          </a:ln>
          <a:effectLst>
            <a:softEdge rad="112500"/>
          </a:effectLst>
        </p:spPr>
      </p:pic>
    </p:spTree>
    <p:extLst>
      <p:ext uri="{BB962C8B-B14F-4D97-AF65-F5344CB8AC3E}">
        <p14:creationId xmlns:p14="http://schemas.microsoft.com/office/powerpoint/2010/main" val="2384320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17634" y="1154881"/>
            <a:ext cx="11941743" cy="5111165"/>
          </a:xfrm>
        </p:spPr>
        <p:txBody>
          <a:bodyPr>
            <a:normAutofit fontScale="47500" lnSpcReduction="20000"/>
          </a:bodyPr>
          <a:lstStyle/>
          <a:p>
            <a:r>
              <a:rPr lang="ru-RU" sz="6700" dirty="0">
                <a:latin typeface="Times New Roman" panose="02020603050405020304" pitchFamily="18" charset="0"/>
                <a:cs typeface="Times New Roman" panose="02020603050405020304" pitchFamily="18" charset="0"/>
              </a:rPr>
              <a:t>При </a:t>
            </a:r>
            <a:r>
              <a:rPr lang="ru-RU" sz="6700" b="1" i="1" dirty="0">
                <a:latin typeface="Times New Roman" panose="02020603050405020304" pitchFamily="18" charset="0"/>
                <a:cs typeface="Times New Roman" panose="02020603050405020304" pitchFamily="18" charset="0"/>
              </a:rPr>
              <a:t>циклической работе </a:t>
            </a:r>
            <a:r>
              <a:rPr lang="ru-RU" sz="6700" b="1" i="1" dirty="0" err="1">
                <a:latin typeface="Times New Roman" panose="02020603050405020304" pitchFamily="18" charset="0"/>
                <a:cs typeface="Times New Roman" panose="02020603050405020304" pitchFamily="18" charset="0"/>
              </a:rPr>
              <a:t>субмаксимальной</a:t>
            </a:r>
            <a:r>
              <a:rPr lang="ru-RU" sz="6700" b="1" i="1" dirty="0">
                <a:latin typeface="Times New Roman" panose="02020603050405020304" pitchFamily="18" charset="0"/>
                <a:cs typeface="Times New Roman" panose="02020603050405020304" pitchFamily="18" charset="0"/>
              </a:rPr>
              <a:t> мощности </a:t>
            </a:r>
            <a:r>
              <a:rPr lang="ru-RU" sz="6700" dirty="0">
                <a:latin typeface="Times New Roman" panose="02020603050405020304" pitchFamily="18" charset="0"/>
                <a:cs typeface="Times New Roman" panose="02020603050405020304" pitchFamily="18" charset="0"/>
              </a:rPr>
              <a:t>ведущими причинами утомления являются угнетение деятельности нервных центров и изменения внутренней среды организма. Причина этого — большой недостаток кислорода, вследствие которого развивается гипоксемия, снижается рН крови, в 20-25 раз увеличивается содержание молочной кислоты в крови.</a:t>
            </a:r>
            <a:endParaRPr lang="ru-RU" sz="6700" dirty="0">
              <a:solidFill>
                <a:schemeClr val="tx1"/>
              </a:solidFill>
              <a:latin typeface="Times New Roman" panose="02020603050405020304" pitchFamily="18" charset="0"/>
              <a:cs typeface="Times New Roman" panose="02020603050405020304" pitchFamily="18" charset="0"/>
            </a:endParaRPr>
          </a:p>
          <a:p>
            <a:pPr marL="0" indent="0">
              <a:buNone/>
            </a:pPr>
            <a:endParaRPr lang="ru-RU" sz="3600" b="1" dirty="0">
              <a:latin typeface="Times New Roman" panose="02020603050405020304" pitchFamily="18" charset="0"/>
              <a:cs typeface="Times New Roman" panose="02020603050405020304" pitchFamily="18" charset="0"/>
            </a:endParaRPr>
          </a:p>
          <a:p>
            <a:pPr marL="0" indent="0">
              <a:buNone/>
            </a:pPr>
            <a:endParaRPr lang="ru-RU" sz="3600" b="1" dirty="0">
              <a:solidFill>
                <a:schemeClr val="tx1"/>
              </a:solidFill>
              <a:latin typeface="Times New Roman" panose="02020603050405020304" pitchFamily="18" charset="0"/>
              <a:cs typeface="Times New Roman" panose="02020603050405020304" pitchFamily="18" charset="0"/>
            </a:endParaRPr>
          </a:p>
          <a:p>
            <a:pPr marL="0" indent="0">
              <a:buNone/>
            </a:pPr>
            <a:br>
              <a:rPr lang="ru-RU" sz="2800" dirty="0">
                <a:solidFill>
                  <a:schemeClr val="tx1"/>
                </a:solidFill>
              </a:rPr>
            </a:br>
            <a:endParaRPr lang="ru-RU" sz="2800" dirty="0">
              <a:solidFill>
                <a:schemeClr val="tx1"/>
              </a:solidFill>
            </a:endParaRPr>
          </a:p>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1612" y="4669586"/>
            <a:ext cx="3048000" cy="2033016"/>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3857" y="4669586"/>
            <a:ext cx="2710688" cy="2033016"/>
          </a:xfrm>
          <a:prstGeom prst="rect">
            <a:avLst/>
          </a:prstGeom>
          <a:ln>
            <a:noFill/>
          </a:ln>
          <a:effectLst>
            <a:softEdge rad="112500"/>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9" y="4669586"/>
            <a:ext cx="2892391" cy="2033016"/>
          </a:xfrm>
          <a:prstGeom prst="rect">
            <a:avLst/>
          </a:prstGeom>
          <a:ln>
            <a:noFill/>
          </a:ln>
          <a:effectLst>
            <a:softEdge rad="112500"/>
          </a:effectLst>
        </p:spPr>
      </p:pic>
    </p:spTree>
    <p:extLst>
      <p:ext uri="{BB962C8B-B14F-4D97-AF65-F5344CB8AC3E}">
        <p14:creationId xmlns:p14="http://schemas.microsoft.com/office/powerpoint/2010/main" val="1088121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19683" y="1039238"/>
            <a:ext cx="11979272" cy="5634182"/>
          </a:xfrm>
        </p:spPr>
        <p:txBody>
          <a:bodyPr>
            <a:normAutofit/>
          </a:bodyPr>
          <a:lstStyle/>
          <a:p>
            <a:pPr marL="0" indent="0">
              <a:buNone/>
            </a:pPr>
            <a:r>
              <a:rPr lang="ru-RU" dirty="0">
                <a:solidFill>
                  <a:schemeClr val="tx1"/>
                </a:solidFill>
                <a:latin typeface="Times New Roman" panose="02020603050405020304" pitchFamily="18" charset="0"/>
                <a:cs typeface="Times New Roman" panose="02020603050405020304" pitchFamily="18" charset="0"/>
              </a:rPr>
              <a:t>          </a:t>
            </a:r>
          </a:p>
          <a:p>
            <a:pPr>
              <a:lnSpc>
                <a:spcPct val="110000"/>
              </a:lnSpc>
            </a:pPr>
            <a:r>
              <a:rPr lang="ru-RU" sz="3200" b="1" i="1" dirty="0">
                <a:latin typeface="Times New Roman" panose="02020603050405020304" pitchFamily="18" charset="0"/>
                <a:cs typeface="Times New Roman" panose="02020603050405020304" pitchFamily="18" charset="0"/>
              </a:rPr>
              <a:t>Циклическая работа большой мощности </a:t>
            </a:r>
            <a:r>
              <a:rPr lang="ru-RU" sz="3200" dirty="0">
                <a:latin typeface="Times New Roman" panose="02020603050405020304" pitchFamily="18" charset="0"/>
                <a:cs typeface="Times New Roman" panose="02020603050405020304" pitchFamily="18" charset="0"/>
              </a:rPr>
              <a:t>приводит к развитию утомления вследствие </a:t>
            </a:r>
            <a:r>
              <a:rPr lang="ru-RU" sz="3200" dirty="0" err="1">
                <a:latin typeface="Times New Roman" panose="02020603050405020304" pitchFamily="18" charset="0"/>
                <a:cs typeface="Times New Roman" panose="02020603050405020304" pitchFamily="18" charset="0"/>
              </a:rPr>
              <a:t>дискоординации</a:t>
            </a:r>
            <a:r>
              <a:rPr lang="ru-RU" sz="3200" dirty="0">
                <a:latin typeface="Times New Roman" panose="02020603050405020304" pitchFamily="18" charset="0"/>
                <a:cs typeface="Times New Roman" panose="02020603050405020304" pitchFamily="18" charset="0"/>
              </a:rPr>
              <a:t> моторных и вегетативных функций. На протяжении нескольких десятков минут должна поддерживаться весьма напряженная работа сердечно-сосудистой и дыхательной систем для обеспечения интенсивно работающего организма необходимым количеством кислорода.</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107" y="5028933"/>
            <a:ext cx="2660984" cy="1644487"/>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82" y="5028933"/>
            <a:ext cx="3096044" cy="1644487"/>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9517" y="5028933"/>
            <a:ext cx="2374150" cy="16444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1634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356134" y="1246522"/>
            <a:ext cx="12012329" cy="4519011"/>
          </a:xfrm>
        </p:spPr>
        <p:txBody>
          <a:bodyPr>
            <a:normAutofit/>
          </a:bodyPr>
          <a:lstStyle/>
          <a:p>
            <a:r>
              <a:rPr lang="ru-RU" sz="3200" b="1" i="1" dirty="0">
                <a:solidFill>
                  <a:schemeClr val="tx1"/>
                </a:solidFill>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Длительность выполнения </a:t>
            </a:r>
            <a:r>
              <a:rPr lang="ru-RU" sz="3200" b="1" i="1" dirty="0">
                <a:latin typeface="Times New Roman" panose="02020603050405020304" pitchFamily="18" charset="0"/>
                <a:cs typeface="Times New Roman" panose="02020603050405020304" pitchFamily="18" charset="0"/>
              </a:rPr>
              <a:t>циклической работы умеренной мощности</a:t>
            </a:r>
            <a:r>
              <a:rPr lang="ru-RU" sz="3200" dirty="0">
                <a:latin typeface="Times New Roman" panose="02020603050405020304" pitchFamily="18" charset="0"/>
                <a:cs typeface="Times New Roman" panose="02020603050405020304" pitchFamily="18" charset="0"/>
              </a:rPr>
              <a:t> приводит к развитию охранительного торможения в ЦНС, истощению энергоресурсов, напряжению функций кислородтранспортной системы, желез внутренней системы и изменению обмена веществ. В организме снижаются запасы гликогена, что ведет к уменьшению содержания глюкозы в крови. </a:t>
            </a:r>
            <a:endParaRPr lang="ru-RU" sz="3200" dirty="0">
              <a:solidFill>
                <a:schemeClr val="tx1"/>
              </a:solidFill>
              <a:latin typeface="Times New Roman" panose="02020603050405020304" pitchFamily="18" charset="0"/>
              <a:cs typeface="Times New Roman" panose="02020603050405020304" pitchFamily="18" charset="0"/>
            </a:endParaRPr>
          </a:p>
          <a:p>
            <a:pPr marL="0" indent="0">
              <a:buNone/>
            </a:pPr>
            <a:endParaRPr lang="ru-RU" sz="32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237" y="5033342"/>
            <a:ext cx="2548854" cy="1706252"/>
          </a:xfrm>
          <a:prstGeom prst="rect">
            <a:avLst/>
          </a:prstGeom>
          <a:ln>
            <a:noFill/>
          </a:ln>
          <a:effectLst>
            <a:softEdge rad="112500"/>
          </a:effec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9370" y="5033342"/>
            <a:ext cx="2695072" cy="1706252"/>
          </a:xfrm>
          <a:prstGeom prst="rect">
            <a:avLst/>
          </a:prstGeom>
          <a:ln>
            <a:noFill/>
          </a:ln>
          <a:effectLst>
            <a:softEdge rad="112500"/>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2721" y="5033342"/>
            <a:ext cx="2747478" cy="1706252"/>
          </a:xfrm>
          <a:prstGeom prst="rect">
            <a:avLst/>
          </a:prstGeom>
          <a:ln>
            <a:noFill/>
          </a:ln>
          <a:effectLst>
            <a:softEdge rad="112500"/>
          </a:effectLst>
        </p:spPr>
      </p:pic>
    </p:spTree>
    <p:extLst>
      <p:ext uri="{BB962C8B-B14F-4D97-AF65-F5344CB8AC3E}">
        <p14:creationId xmlns:p14="http://schemas.microsoft.com/office/powerpoint/2010/main" val="3476819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354069" y="237384"/>
            <a:ext cx="11483861" cy="4469765"/>
          </a:xfrm>
        </p:spPr>
        <p:txBody>
          <a:bodyPr>
            <a:noAutofit/>
          </a:bodyPr>
          <a:lstStyle/>
          <a:p>
            <a:pPr>
              <a:lnSpc>
                <a:spcPct val="100000"/>
              </a:lnSpc>
            </a:pPr>
            <a:r>
              <a:rPr lang="ru-RU" dirty="0">
                <a:solidFill>
                  <a:schemeClr val="tx1"/>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 different types of acyclic movements, the mechanisms of fatigue development are also different. In particular, when performing </a:t>
            </a:r>
            <a:r>
              <a:rPr lang="en-US" sz="3200" b="1" dirty="0">
                <a:latin typeface="Times New Roman" panose="02020603050405020304" pitchFamily="18" charset="0"/>
                <a:cs typeface="Times New Roman" panose="02020603050405020304" pitchFamily="18" charset="0"/>
              </a:rPr>
              <a:t>situational exercises</a:t>
            </a:r>
            <a:r>
              <a:rPr lang="en-US" sz="3200" dirty="0">
                <a:latin typeface="Times New Roman" panose="02020603050405020304" pitchFamily="18" charset="0"/>
                <a:cs typeface="Times New Roman" panose="02020603050405020304" pitchFamily="18" charset="0"/>
              </a:rPr>
              <a:t>, at different forms of variable power work, large loads are experienced by </a:t>
            </a:r>
            <a:r>
              <a:rPr lang="en-US" sz="3200" i="1" dirty="0">
                <a:latin typeface="Times New Roman" panose="02020603050405020304" pitchFamily="18" charset="0"/>
                <a:cs typeface="Times New Roman" panose="02020603050405020304" pitchFamily="18" charset="0"/>
              </a:rPr>
              <a:t>the higher parts of the brain and sensory systems</a:t>
            </a:r>
            <a:r>
              <a:rPr lang="en-US" sz="3200" dirty="0">
                <a:latin typeface="Times New Roman" panose="02020603050405020304" pitchFamily="18" charset="0"/>
                <a:cs typeface="Times New Roman" panose="02020603050405020304" pitchFamily="18" charset="0"/>
              </a:rPr>
              <a:t>, as athletes need to constantly analyze the changing situation, program their actions and switch the pace and structure of movements, which leads to the development of fatigue.</a:t>
            </a:r>
          </a:p>
          <a:p>
            <a:pPr>
              <a:lnSpc>
                <a:spcPct val="100000"/>
              </a:lnSpc>
            </a:pPr>
            <a:r>
              <a:rPr lang="zh-Hans" altLang="en-US" sz="2400" dirty="0"/>
              <a:t>在不同类型的循环运动中，疲劳发展的机制也不同。特别是，在进行情景练习时，在不同形式的可变功率工作，大脑和感官系统的较高部分会经历大负荷，</a:t>
            </a:r>
            <a:endParaRPr lang="en-US" altLang="zh-Hans" sz="2400" dirty="0"/>
          </a:p>
          <a:p>
            <a:pPr marL="0" indent="0">
              <a:lnSpc>
                <a:spcPct val="100000"/>
              </a:lnSpc>
              <a:buNone/>
            </a:pPr>
            <a:r>
              <a:rPr lang="en-US" altLang="zh-Hans" sz="2400" dirty="0"/>
              <a:t>   </a:t>
            </a:r>
            <a:r>
              <a:rPr lang="zh-Hans" altLang="en-US" sz="2400" dirty="0"/>
              <a:t>因为运动员需要不断分析不断变化的情况，规划自己的动作，</a:t>
            </a:r>
            <a:endParaRPr lang="en-US" altLang="zh-Hans" sz="2400" dirty="0"/>
          </a:p>
          <a:p>
            <a:pPr marL="0" indent="0">
              <a:lnSpc>
                <a:spcPct val="100000"/>
              </a:lnSpc>
              <a:buNone/>
            </a:pPr>
            <a:r>
              <a:rPr lang="en-US" altLang="zh-Hans" sz="2400" dirty="0"/>
              <a:t>   </a:t>
            </a:r>
            <a:r>
              <a:rPr lang="zh-Hans" altLang="en-US" sz="2400" dirty="0"/>
              <a:t>改变动作的速度和结构，从而导致疲劳的发展。</a:t>
            </a:r>
          </a:p>
          <a:p>
            <a:pPr>
              <a:lnSpc>
                <a:spcPct val="100000"/>
              </a:lnSpc>
            </a:pPr>
            <a:r>
              <a:rPr lang="en-US" sz="3200" dirty="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6156" y="5029248"/>
            <a:ext cx="2789303" cy="1828752"/>
          </a:xfrm>
          <a:prstGeom prst="rect">
            <a:avLst/>
          </a:prstGeom>
          <a:ln>
            <a:noFill/>
          </a:ln>
          <a:effectLst>
            <a:softEdge rad="112500"/>
          </a:effectLst>
        </p:spPr>
      </p:pic>
    </p:spTree>
    <p:extLst>
      <p:ext uri="{BB962C8B-B14F-4D97-AF65-F5344CB8AC3E}">
        <p14:creationId xmlns:p14="http://schemas.microsoft.com/office/powerpoint/2010/main" val="1599873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540869" y="2640237"/>
            <a:ext cx="11110262" cy="2468372"/>
          </a:xfrm>
        </p:spPr>
        <p:txBody>
          <a:bodyPr>
            <a:normAutofit/>
          </a:bodyPr>
          <a:lstStyle/>
          <a:p>
            <a:r>
              <a:rPr lang="ru-RU" sz="3600" dirty="0">
                <a:solidFill>
                  <a:schemeClr val="tx1"/>
                </a:solidFill>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在某些运动（如足球）中，缺氧和氧气债务的发展起着重要作用。</a:t>
            </a:r>
            <a:endParaRPr lang="ru-RU" altLang="zh-CN" sz="2800" dirty="0">
              <a:latin typeface="Times New Roman" panose="02020603050405020304" pitchFamily="18" charset="0"/>
              <a:cs typeface="Times New Roman" panose="02020603050405020304" pitchFamily="18" charset="0"/>
            </a:endParaRPr>
          </a:p>
          <a:p>
            <a:r>
              <a:rPr lang="en" sz="3200" dirty="0"/>
              <a:t>In some sports (e.g. football), </a:t>
            </a:r>
            <a:r>
              <a:rPr lang="en" sz="3200" b="1" dirty="0"/>
              <a:t>insufficient oxygen supply </a:t>
            </a:r>
            <a:r>
              <a:rPr lang="en" sz="3200" dirty="0"/>
              <a:t>and the development of oxygen debt play a significant role.</a:t>
            </a:r>
          </a:p>
          <a:p>
            <a:endParaRPr lang="ru-RU" sz="4000" dirty="0">
              <a:solidFill>
                <a:schemeClr val="tx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0672" y="77001"/>
            <a:ext cx="2387867" cy="1672390"/>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789" y="77001"/>
            <a:ext cx="2820203" cy="1672390"/>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233" y="77002"/>
            <a:ext cx="2666198" cy="16723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9441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61486" y="639546"/>
            <a:ext cx="11669027" cy="3623455"/>
          </a:xfrm>
        </p:spPr>
        <p:txBody>
          <a:bodyPr>
            <a:noAutofit/>
          </a:bodyPr>
          <a:lstStyle/>
          <a:p>
            <a:pPr>
              <a:lnSpc>
                <a:spcPct val="100000"/>
              </a:lnSpc>
            </a:pPr>
            <a:r>
              <a:rPr lang="ru-RU" sz="3200"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In gymnastic exercises </a:t>
            </a:r>
            <a:r>
              <a:rPr lang="en-US" sz="3600" dirty="0">
                <a:latin typeface="Times New Roman" panose="02020603050405020304" pitchFamily="18" charset="0"/>
                <a:cs typeface="Times New Roman" panose="02020603050405020304" pitchFamily="18" charset="0"/>
              </a:rPr>
              <a:t>and in </a:t>
            </a:r>
            <a:r>
              <a:rPr lang="en-US" sz="3600" i="1" dirty="0">
                <a:latin typeface="Times New Roman" panose="02020603050405020304" pitchFamily="18" charset="0"/>
                <a:cs typeface="Times New Roman" panose="02020603050405020304" pitchFamily="18" charset="0"/>
              </a:rPr>
              <a:t>martial arts</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fatigue develops </a:t>
            </a:r>
            <a:r>
              <a:rPr lang="en-US" sz="3600" dirty="0">
                <a:latin typeface="Times New Roman" panose="02020603050405020304" pitchFamily="18" charset="0"/>
                <a:cs typeface="Times New Roman" panose="02020603050405020304" pitchFamily="18" charset="0"/>
              </a:rPr>
              <a:t>due to the deterioration of the brain's bandwidth and the decrease in the functional state of the muscles (reducing their strength and reducing the rate of contraction and relaxation).
</a:t>
            </a:r>
            <a:r>
              <a:rPr lang="zh-Hans" altLang="en-US" sz="2800" dirty="0"/>
              <a:t>在体操练习和武术中，疲劳是由于大脑带宽的恶化和肌肉功能状态的下降（减少肌肉的强度，降低收缩和放松的速度）而发展起来的。</a:t>
            </a:r>
          </a:p>
          <a:p>
            <a:pPr>
              <a:lnSpc>
                <a:spcPct val="100000"/>
              </a:lnSpc>
            </a:pPr>
            <a:endParaRPr lang="ru-RU" sz="3200" b="1" dirty="0">
              <a:solidFill>
                <a:schemeClr val="tx1"/>
              </a:solidFill>
              <a:latin typeface="Times New Roman" panose="02020603050405020304" pitchFamily="18" charset="0"/>
              <a:cs typeface="Times New Roman" panose="02020603050405020304" pitchFamily="18" charset="0"/>
            </a:endParaRPr>
          </a:p>
          <a:p>
            <a:pPr marL="0" indent="0">
              <a:buNone/>
            </a:pPr>
            <a:endParaRPr lang="ru-RU" sz="3200" b="1" dirty="0">
              <a:latin typeface="Times New Roman" panose="02020603050405020304" pitchFamily="18" charset="0"/>
              <a:cs typeface="Times New Roman" panose="02020603050405020304" pitchFamily="18" charset="0"/>
            </a:endParaRPr>
          </a:p>
          <a:p>
            <a:pPr marL="0" indent="0">
              <a:buNone/>
            </a:pPr>
            <a:endParaRPr lang="ru-RU" sz="2800" dirty="0">
              <a:solidFill>
                <a:schemeClr val="tx1"/>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4887391"/>
            <a:ext cx="2752824" cy="1891036"/>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5079" y="4887391"/>
            <a:ext cx="2843341" cy="1891036"/>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6366" y="4887391"/>
            <a:ext cx="2579571" cy="18910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7891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4000" b="1" dirty="0">
                <a:latin typeface="Times New Roman" panose="02020603050405020304" pitchFamily="18" charset="0"/>
                <a:cs typeface="Times New Roman" panose="02020603050405020304" pitchFamily="18" charset="0"/>
              </a:rPr>
              <a:t>Questions</a:t>
            </a:r>
            <a:r>
              <a:rPr lang="ru-RU" sz="4000" b="1" dirty="0">
                <a:latin typeface="Times New Roman" panose="02020603050405020304" pitchFamily="18" charset="0"/>
                <a:cs typeface="Times New Roman" panose="02020603050405020304" pitchFamily="18" charset="0"/>
              </a:rPr>
              <a:t>    </a:t>
            </a:r>
            <a:r>
              <a:rPr lang="zh-Hans" altLang="en-US" dirty="0"/>
              <a:t>问题</a:t>
            </a:r>
            <a:br>
              <a:rPr lang="zh-Hans" altLang="en-US" dirty="0"/>
            </a:br>
            <a:r>
              <a:rPr lang="en-US" sz="4000" b="1" dirty="0">
                <a:latin typeface="Times New Roman" panose="02020603050405020304" pitchFamily="18" charset="0"/>
                <a:cs typeface="Times New Roman" panose="02020603050405020304" pitchFamily="18" charset="0"/>
              </a:rPr>
              <a:t>
</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48145" y="2171700"/>
            <a:ext cx="9422989" cy="3665429"/>
          </a:xfrm>
        </p:spPr>
        <p:txBody>
          <a:bodyPr>
            <a:normAutofit fontScale="92500"/>
          </a:bodyPr>
          <a:lstStyle/>
          <a:p>
            <a:pPr marL="0" indent="0">
              <a:lnSpc>
                <a:spcPct val="100000"/>
              </a:lnSpc>
              <a:buNone/>
            </a:pPr>
            <a:r>
              <a:rPr lang="en-US" altLang="zh-CN" sz="3000" dirty="0">
                <a:latin typeface="Times New Roman" panose="02020603050405020304" pitchFamily="18" charset="0"/>
                <a:cs typeface="Times New Roman" panose="02020603050405020304" pitchFamily="18" charset="0"/>
              </a:rPr>
              <a:t>1</a:t>
            </a:r>
            <a:r>
              <a:rPr lang="zh-CN" altLang="en-US" sz="3000" dirty="0">
                <a:latin typeface="Times New Roman" panose="02020603050405020304" pitchFamily="18" charset="0"/>
                <a:cs typeface="Times New Roman" panose="02020603050405020304" pitchFamily="18" charset="0"/>
              </a:rPr>
              <a:t>） 疲劳过程的特征</a:t>
            </a:r>
            <a:r>
              <a:rPr lang="en-US" altLang="zh-CN" sz="3000" dirty="0">
                <a:latin typeface="Times New Roman" panose="02020603050405020304" pitchFamily="18" charset="0"/>
                <a:cs typeface="Times New Roman" panose="02020603050405020304" pitchFamily="18" charset="0"/>
              </a:rPr>
              <a:t>;
2</a:t>
            </a:r>
            <a:r>
              <a:rPr lang="zh-CN" altLang="en-US" sz="3000" dirty="0">
                <a:latin typeface="Times New Roman" panose="02020603050405020304" pitchFamily="18" charset="0"/>
                <a:cs typeface="Times New Roman" panose="02020603050405020304" pitchFamily="18" charset="0"/>
              </a:rPr>
              <a:t>） 恢复过程的特征</a:t>
            </a:r>
            <a:r>
              <a:rPr lang="en-US" altLang="zh-CN" sz="3000" dirty="0">
                <a:latin typeface="Times New Roman" panose="02020603050405020304" pitchFamily="18" charset="0"/>
                <a:cs typeface="Times New Roman" panose="02020603050405020304" pitchFamily="18" charset="0"/>
              </a:rPr>
              <a:t>;</a:t>
            </a:r>
            <a:endParaRPr lang="ru-RU" altLang="zh-CN" sz="3000" dirty="0">
              <a:latin typeface="Times New Roman" panose="02020603050405020304" pitchFamily="18" charset="0"/>
              <a:cs typeface="Times New Roman" panose="02020603050405020304" pitchFamily="18" charset="0"/>
            </a:endParaRPr>
          </a:p>
          <a:p>
            <a:pPr marL="0" indent="0">
              <a:lnSpc>
                <a:spcPct val="100000"/>
              </a:lnSpc>
              <a:buNone/>
            </a:pPr>
            <a:r>
              <a:rPr lang="en-US" altLang="zh-CN" sz="3000" dirty="0">
                <a:latin typeface="Times New Roman" panose="02020603050405020304" pitchFamily="18" charset="0"/>
                <a:cs typeface="Times New Roman" panose="02020603050405020304" pitchFamily="18" charset="0"/>
              </a:rPr>
              <a:t>3</a:t>
            </a:r>
            <a:r>
              <a:rPr lang="zh-CN" altLang="en-US" sz="3000" dirty="0">
                <a:latin typeface="Times New Roman" panose="02020603050405020304" pitchFamily="18" charset="0"/>
                <a:cs typeface="Times New Roman" panose="02020603050405020304" pitchFamily="18" charset="0"/>
              </a:rPr>
              <a:t>） 旨在加快恢复进程的活动</a:t>
            </a:r>
            <a:r>
              <a:rPr lang="zh-CN" altLang="en-US" sz="3500" dirty="0">
                <a:latin typeface="Times New Roman" panose="02020603050405020304" pitchFamily="18" charset="0"/>
                <a:cs typeface="Times New Roman" panose="02020603050405020304" pitchFamily="18" charset="0"/>
              </a:rPr>
              <a:t>。
</a:t>
            </a:r>
            <a:r>
              <a:rPr lang="en" sz="3500" dirty="0"/>
              <a:t>1) Characteristics of fatigue processes; </a:t>
            </a:r>
            <a:endParaRPr lang="ru-RU" sz="3500" dirty="0"/>
          </a:p>
          <a:p>
            <a:pPr marL="0" indent="0">
              <a:lnSpc>
                <a:spcPct val="100000"/>
              </a:lnSpc>
              <a:buNone/>
            </a:pPr>
            <a:r>
              <a:rPr lang="en" sz="3500" dirty="0"/>
              <a:t>2) Characteristics of recovery processes; </a:t>
            </a:r>
            <a:endParaRPr lang="ru-RU" sz="3500" dirty="0"/>
          </a:p>
          <a:p>
            <a:pPr marL="0" indent="0">
              <a:lnSpc>
                <a:spcPct val="100000"/>
              </a:lnSpc>
              <a:buNone/>
            </a:pPr>
            <a:r>
              <a:rPr lang="en" sz="3500" dirty="0"/>
              <a:t>3) Activities aimed at speeding up recovery processes.</a:t>
            </a:r>
          </a:p>
          <a:p>
            <a:pPr marL="0" indent="0">
              <a:lnSpc>
                <a:spcPct val="100000"/>
              </a:lnSpc>
              <a:buNone/>
            </a:pPr>
            <a:endParaRPr lang="ru-RU"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831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420" y="250257"/>
            <a:ext cx="9192126" cy="66077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5646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45110" y="2027664"/>
            <a:ext cx="11554616" cy="3270846"/>
          </a:xfrm>
        </p:spPr>
        <p:txBody>
          <a:bodyPr>
            <a:noAutofit/>
          </a:bodyPr>
          <a:lstStyle/>
          <a:p>
            <a:pPr>
              <a:lnSpc>
                <a:spcPct val="100000"/>
              </a:lnSpc>
            </a:pPr>
            <a:r>
              <a:rPr lang="ru-RU" sz="3200" b="1" i="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Chronic fatigue </a:t>
            </a:r>
            <a:r>
              <a:rPr lang="en-US" sz="3200" dirty="0">
                <a:latin typeface="Times New Roman" panose="02020603050405020304" pitchFamily="18" charset="0"/>
                <a:cs typeface="Times New Roman" panose="02020603050405020304" pitchFamily="18" charset="0"/>
              </a:rPr>
              <a:t>is a borderline functional state of the body, which is characterized by the preservation to the beginning of the next labor cycle subjective and objective signs of fatigue from the previous work, for the elimination of which requires additional rest.</a:t>
            </a:r>
            <a:endParaRPr lang="ru-RU" sz="3200" dirty="0">
              <a:latin typeface="Times New Roman" panose="02020603050405020304" pitchFamily="18" charset="0"/>
              <a:cs typeface="Times New Roman" panose="02020603050405020304" pitchFamily="18" charset="0"/>
            </a:endParaRPr>
          </a:p>
          <a:p>
            <a:pPr>
              <a:lnSpc>
                <a:spcPct val="100000"/>
              </a:lnSpc>
            </a:pPr>
            <a:r>
              <a:rPr lang="zh-Hans" altLang="en-US" sz="2800" dirty="0"/>
              <a:t>慢性疲劳是身体的一种边缘功能状态，其特点是保存到下一个劳动周期的开始，主观和客观的疲劳迹象，从以前的工作，以消除它需要额外的休息。</a:t>
            </a:r>
          </a:p>
          <a:p>
            <a:pPr>
              <a:lnSpc>
                <a:spcPct val="100000"/>
              </a:lnSpc>
            </a:pPr>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7300" y="144379"/>
            <a:ext cx="2714323" cy="1612240"/>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0939" y="146858"/>
            <a:ext cx="2733575" cy="16097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4631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13886" y="1658463"/>
            <a:ext cx="11498366" cy="4010818"/>
          </a:xfrm>
        </p:spPr>
        <p:txBody>
          <a:bodyPr>
            <a:noAutofit/>
          </a:bodyPr>
          <a:lstStyle/>
          <a:p>
            <a:pPr marL="0" indent="0">
              <a:buNone/>
            </a:pPr>
            <a:r>
              <a:rPr lang="ru-RU" sz="3200" dirty="0">
                <a:solidFill>
                  <a:schemeClr val="tx1"/>
                </a:solidFill>
                <a:latin typeface="Times New Roman" panose="02020603050405020304" pitchFamily="18" charset="0"/>
                <a:cs typeface="Times New Roman" panose="02020603050405020304" pitchFamily="18" charset="0"/>
              </a:rPr>
              <a:t>       </a:t>
            </a:r>
          </a:p>
          <a:p>
            <a:pPr>
              <a:lnSpc>
                <a:spcPct val="100000"/>
              </a:lnSpc>
            </a:pPr>
            <a:r>
              <a:rPr lang="zh-CN" altLang="en-US" sz="2800" b="1" i="1" dirty="0">
                <a:latin typeface="Times New Roman" panose="02020603050405020304" pitchFamily="18" charset="0"/>
                <a:cs typeface="Times New Roman" panose="02020603050405020304" pitchFamily="18" charset="0"/>
              </a:rPr>
              <a:t>过度疲劳是身体的病理状态，其特征是持续感到疲劳、无力、</a:t>
            </a:r>
            <a:endParaRPr lang="ru-RU" altLang="zh-CN" sz="2800" b="1" i="1" dirty="0">
              <a:latin typeface="Times New Roman" panose="02020603050405020304" pitchFamily="18" charset="0"/>
              <a:cs typeface="Times New Roman" panose="02020603050405020304" pitchFamily="18" charset="0"/>
            </a:endParaRPr>
          </a:p>
          <a:p>
            <a:pPr marL="0" indent="0">
              <a:lnSpc>
                <a:spcPct val="100000"/>
              </a:lnSpc>
              <a:buNone/>
            </a:pPr>
            <a:r>
              <a:rPr lang="zh-CN" altLang="en-US" sz="2800" b="1" i="1" dirty="0">
                <a:latin typeface="Times New Roman" panose="02020603050405020304" pitchFamily="18" charset="0"/>
                <a:cs typeface="Times New Roman" panose="02020603050405020304" pitchFamily="18" charset="0"/>
              </a:rPr>
              <a:t>睡眠和食欲障碍、心脏疼痛和身体其他部位。</a:t>
            </a:r>
            <a:r>
              <a:rPr lang="zh-CN" altLang="en-US" sz="3600" b="1" i="1" dirty="0">
                <a:latin typeface="Times New Roman" panose="02020603050405020304" pitchFamily="18" charset="0"/>
                <a:cs typeface="Times New Roman" panose="02020603050405020304" pitchFamily="18" charset="0"/>
              </a:rPr>
              <a:t>
</a:t>
            </a:r>
            <a:r>
              <a:rPr lang="en" sz="3200" b="1" dirty="0"/>
              <a:t>Overwork</a:t>
            </a:r>
            <a:r>
              <a:rPr lang="en" sz="3200" dirty="0"/>
              <a:t> is a pathological </a:t>
            </a:r>
            <a:r>
              <a:rPr lang="en" sz="3200" u="sng" dirty="0"/>
              <a:t>condition of the body</a:t>
            </a:r>
            <a:r>
              <a:rPr lang="en" sz="3200" dirty="0"/>
              <a:t>, which is characterized by a constant feeling of fatigue, lethargy, sleep and appetite disturbance, pain in the heart and other parts of the body.</a:t>
            </a:r>
          </a:p>
          <a:p>
            <a:pPr>
              <a:lnSpc>
                <a:spcPct val="100000"/>
              </a:lnSpc>
            </a:pP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882" y="174841"/>
            <a:ext cx="2310596" cy="1483622"/>
          </a:xfrm>
          <a:prstGeom prst="rect">
            <a:avLst/>
          </a:prstGeom>
          <a:ln>
            <a:noFill/>
          </a:ln>
          <a:effectLst>
            <a:softEdge rad="112500"/>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8405" y="174841"/>
            <a:ext cx="2342147" cy="1483622"/>
          </a:xfrm>
          <a:prstGeom prst="rect">
            <a:avLst/>
          </a:prstGeom>
          <a:ln>
            <a:noFill/>
          </a:ln>
          <a:effectLst>
            <a:softEdge rad="112500"/>
          </a:effectLst>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4786" y="174841"/>
            <a:ext cx="2422310" cy="1483622"/>
          </a:xfrm>
          <a:prstGeom prst="rect">
            <a:avLst/>
          </a:prstGeom>
          <a:ln>
            <a:noFill/>
          </a:ln>
          <a:effectLst>
            <a:softEdge rad="112500"/>
          </a:effectLst>
        </p:spPr>
      </p:pic>
    </p:spTree>
    <p:extLst>
      <p:ext uri="{BB962C8B-B14F-4D97-AF65-F5344CB8AC3E}">
        <p14:creationId xmlns:p14="http://schemas.microsoft.com/office/powerpoint/2010/main" val="613423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4342" y="374089"/>
            <a:ext cx="11536218" cy="1112427"/>
          </a:xfrm>
        </p:spPr>
        <p:txBody>
          <a:bodyPr>
            <a:noAutofit/>
          </a:bodyPr>
          <a:lstStyle/>
          <a:p>
            <a:pPr algn="ctr"/>
            <a:r>
              <a:rPr lang="en-US" altLang="zh-CN" sz="4000" b="1" dirty="0">
                <a:latin typeface="Times New Roman" panose="02020603050405020304" pitchFamily="18" charset="0"/>
                <a:cs typeface="Times New Roman" panose="02020603050405020304" pitchFamily="18" charset="0"/>
              </a:rPr>
              <a:t>2. </a:t>
            </a:r>
            <a:r>
              <a:rPr lang="zh-CN" altLang="en-US" sz="4000" b="1" dirty="0">
                <a:latin typeface="Times New Roman" panose="02020603050405020304" pitchFamily="18" charset="0"/>
                <a:cs typeface="Times New Roman" panose="02020603050405020304" pitchFamily="18" charset="0"/>
              </a:rPr>
              <a:t>恢复过程的特征</a:t>
            </a:r>
            <a:br>
              <a:rPr lang="en-US" altLang="zh-CN" sz="4000" b="1" dirty="0">
                <a:latin typeface="Times New Roman" panose="02020603050405020304" pitchFamily="18" charset="0"/>
                <a:cs typeface="Times New Roman" panose="02020603050405020304" pitchFamily="18" charset="0"/>
              </a:rPr>
            </a:br>
            <a:r>
              <a:rPr lang="en" dirty="0"/>
              <a:t>2. </a:t>
            </a:r>
            <a:r>
              <a:rPr lang="en" dirty="0">
                <a:solidFill>
                  <a:schemeClr val="accent1">
                    <a:lumMod val="50000"/>
                  </a:schemeClr>
                </a:solidFill>
              </a:rPr>
              <a:t>Characteristics of recovery processes</a:t>
            </a:r>
            <a:br>
              <a:rPr lang="en" dirty="0"/>
            </a:br>
            <a:r>
              <a:rPr lang="zh-CN" altLang="en-US" sz="4000" b="1" dirty="0">
                <a:latin typeface="Times New Roman" panose="02020603050405020304" pitchFamily="18" charset="0"/>
                <a:cs typeface="Times New Roman" panose="02020603050405020304" pitchFamily="18" charset="0"/>
              </a:rPr>
              <a:t>
</a:t>
            </a:r>
            <a:endParaRPr lang="ru-RU" sz="40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324342" y="1908967"/>
            <a:ext cx="11536218" cy="3667224"/>
          </a:xfrm>
        </p:spPr>
        <p:txBody>
          <a:bodyPr>
            <a:noAutofit/>
          </a:bodyPr>
          <a:lstStyle/>
          <a:p>
            <a:pPr marL="0" indent="0">
              <a:buNone/>
            </a:pPr>
            <a:r>
              <a:rPr lang="ru-RU" dirty="0">
                <a:solidFill>
                  <a:schemeClr val="tx1"/>
                </a:solidFill>
                <a:latin typeface="Times New Roman" panose="02020603050405020304" pitchFamily="18" charset="0"/>
                <a:cs typeface="Times New Roman" panose="02020603050405020304" pitchFamily="18" charset="0"/>
              </a:rPr>
              <a:t>  </a:t>
            </a:r>
            <a:r>
              <a:rPr lang="ru-RU" sz="3200" dirty="0">
                <a:solidFill>
                  <a:schemeClr val="tx1"/>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Recovery processes </a:t>
            </a:r>
            <a:r>
              <a:rPr lang="en-US" sz="3200" dirty="0">
                <a:latin typeface="Times New Roman" panose="02020603050405020304" pitchFamily="18" charset="0"/>
                <a:cs typeface="Times New Roman" panose="02020603050405020304" pitchFamily="18" charset="0"/>
              </a:rPr>
              <a:t>are the most important part of an athlete's performance. The ability to recover from muscle activity is a natural property of the body, significantly determining its training.
</a:t>
            </a:r>
            <a:r>
              <a:rPr lang="zh-Hans" altLang="en-US" sz="3200" dirty="0"/>
              <a:t>恢复过程是运动员表现最重要的部分。从肌肉活动中恢复的能力是身体的自然属性，显著决定其训练</a:t>
            </a:r>
            <a:r>
              <a:rPr lang="zh-Hans" altLang="en-US" dirty="0"/>
              <a:t>。</a:t>
            </a:r>
          </a:p>
          <a:p>
            <a:pPr marL="0" indent="0">
              <a:buNone/>
            </a:pPr>
            <a:endParaRPr lang="ru-RU" sz="3200" dirty="0">
              <a:solidFill>
                <a:schemeClr val="tx1"/>
              </a:solidFill>
              <a:latin typeface="Times New Roman" panose="02020603050405020304" pitchFamily="18" charset="0"/>
              <a:cs typeface="Times New Roman" panose="02020603050405020304" pitchFamily="18" charset="0"/>
            </a:endParaRPr>
          </a:p>
          <a:p>
            <a:pPr>
              <a:lnSpc>
                <a:spcPct val="100000"/>
              </a:lnSpc>
            </a:pPr>
            <a:r>
              <a:rPr lang="ru-RU" sz="3200" b="1" i="1" dirty="0">
                <a:latin typeface="Times New Roman" panose="02020603050405020304" pitchFamily="18" charset="0"/>
                <a:cs typeface="Times New Roman" panose="02020603050405020304" pitchFamily="18" charset="0"/>
              </a:rPr>
              <a:t>  </a:t>
            </a:r>
            <a:endParaRPr lang="ru-RU" sz="3200" dirty="0">
              <a:solidFill>
                <a:schemeClr val="tx1"/>
              </a:solidFill>
              <a:latin typeface="Times New Roman" panose="02020603050405020304" pitchFamily="18" charset="0"/>
              <a:cs typeface="Times New Roman" panose="02020603050405020304" pitchFamily="18" charset="0"/>
            </a:endParaRPr>
          </a:p>
          <a:p>
            <a:pPr marL="0" indent="0">
              <a:buNone/>
            </a:pPr>
            <a:r>
              <a:rPr lang="ru-RU" sz="3200"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4836" y="4754881"/>
            <a:ext cx="3127610" cy="1959152"/>
          </a:xfrm>
          <a:prstGeom prst="rect">
            <a:avLst/>
          </a:prstGeom>
          <a:ln>
            <a:noFill/>
          </a:ln>
          <a:effectLst>
            <a:softEdge rad="112500"/>
          </a:effectLst>
        </p:spPr>
      </p:pic>
    </p:spTree>
    <p:extLst>
      <p:ext uri="{BB962C8B-B14F-4D97-AF65-F5344CB8AC3E}">
        <p14:creationId xmlns:p14="http://schemas.microsoft.com/office/powerpoint/2010/main" val="3744431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7643" y="1543919"/>
            <a:ext cx="11259127" cy="4500746"/>
          </a:xfrm>
        </p:spPr>
        <p:txBody>
          <a:bodyPr>
            <a:noAutofit/>
          </a:bodyPr>
          <a:lstStyle/>
          <a:p>
            <a:pPr marL="0" indent="0" algn="ctr">
              <a:buNone/>
            </a:pPr>
            <a:endParaRPr lang="ru-RU" sz="3200" u="sng" dirty="0">
              <a:solidFill>
                <a:schemeClr val="tx1"/>
              </a:solidFill>
              <a:latin typeface="Times New Roman" panose="02020603050405020304" pitchFamily="18" charset="0"/>
              <a:cs typeface="Times New Roman" panose="02020603050405020304" pitchFamily="18" charset="0"/>
            </a:endParaRPr>
          </a:p>
          <a:p>
            <a:pPr>
              <a:lnSpc>
                <a:spcPct val="100000"/>
              </a:lnSpc>
            </a:pPr>
            <a:r>
              <a:rPr lang="en" sz="3200" b="1" dirty="0"/>
              <a:t>Recovery</a:t>
            </a:r>
            <a:r>
              <a:rPr lang="en" sz="3200" dirty="0"/>
              <a:t> is a combination of physiological, biochemical and structural </a:t>
            </a:r>
            <a:r>
              <a:rPr lang="en" sz="3200" i="1" dirty="0"/>
              <a:t>changes </a:t>
            </a:r>
            <a:r>
              <a:rPr lang="en" sz="3200" dirty="0"/>
              <a:t>occurring in the body </a:t>
            </a:r>
            <a:r>
              <a:rPr lang="en" sz="3200" i="1" dirty="0"/>
              <a:t>after work</a:t>
            </a:r>
            <a:r>
              <a:rPr lang="en" sz="3200" dirty="0"/>
              <a:t>, which ensure its transition from the working level to the original (pre-work) state.</a:t>
            </a:r>
            <a:endParaRPr lang="en-US" sz="4800" dirty="0">
              <a:latin typeface="Times New Roman" panose="02020603050405020304" pitchFamily="18" charset="0"/>
              <a:cs typeface="Times New Roman" panose="02020603050405020304" pitchFamily="18" charset="0"/>
            </a:endParaRPr>
          </a:p>
          <a:p>
            <a:pPr>
              <a:lnSpc>
                <a:spcPct val="100000"/>
              </a:lnSpc>
            </a:pPr>
            <a:r>
              <a:rPr lang="zh-CN" altLang="en-US" sz="3200" b="1" i="1" dirty="0">
                <a:latin typeface="Times New Roman" panose="02020603050405020304" pitchFamily="18" charset="0"/>
                <a:cs typeface="Times New Roman" panose="02020603050405020304" pitchFamily="18" charset="0"/>
              </a:rPr>
              <a:t>恢复是身体在工作后发生的生理、生化和结构变化的集合，以确保它从工作水平过渡到初始（工作前）状态。</a:t>
            </a:r>
            <a:endParaRPr lang="ru-RU" sz="2800" u="sng"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9107" y="110384"/>
            <a:ext cx="2453485" cy="1694045"/>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5572" y="110383"/>
            <a:ext cx="2525326" cy="1694046"/>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9935" y="110384"/>
            <a:ext cx="2677429" cy="1694046"/>
          </a:xfrm>
          <a:prstGeom prst="rect">
            <a:avLst/>
          </a:prstGeom>
          <a:ln>
            <a:noFill/>
          </a:ln>
          <a:effectLst>
            <a:softEdge rad="112500"/>
          </a:effectLst>
        </p:spPr>
      </p:pic>
    </p:spTree>
    <p:extLst>
      <p:ext uri="{BB962C8B-B14F-4D97-AF65-F5344CB8AC3E}">
        <p14:creationId xmlns:p14="http://schemas.microsoft.com/office/powerpoint/2010/main" val="2695182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533768" y="623287"/>
            <a:ext cx="11388725" cy="4497354"/>
          </a:xfrm>
        </p:spPr>
        <p:txBody>
          <a:bodyPr>
            <a:noAutofit/>
          </a:bodyPr>
          <a:lstStyle/>
          <a:p>
            <a:pPr>
              <a:lnSpc>
                <a:spcPct val="100000"/>
              </a:lnSpc>
            </a:pPr>
            <a:r>
              <a:rPr lang="ru-RU" sz="3200" dirty="0">
                <a:latin typeface="Times New Roman" panose="02020603050405020304" pitchFamily="18" charset="0"/>
                <a:cs typeface="Times New Roman" panose="02020603050405020304" pitchFamily="18" charset="0"/>
              </a:rPr>
              <a:t>Во время мышечной деятельности в организме спортсменов происходят связанные друг с другом </a:t>
            </a:r>
            <a:r>
              <a:rPr lang="ru-RU" sz="3200" i="1" dirty="0">
                <a:latin typeface="Times New Roman" panose="02020603050405020304" pitchFamily="18" charset="0"/>
                <a:cs typeface="Times New Roman" panose="02020603050405020304" pitchFamily="18" charset="0"/>
              </a:rPr>
              <a:t>анаболические</a:t>
            </a:r>
            <a:r>
              <a:rPr lang="ru-RU" sz="3200" dirty="0">
                <a:latin typeface="Times New Roman" panose="02020603050405020304" pitchFamily="18" charset="0"/>
                <a:cs typeface="Times New Roman" panose="02020603050405020304" pitchFamily="18" charset="0"/>
              </a:rPr>
              <a:t> и </a:t>
            </a:r>
            <a:r>
              <a:rPr lang="ru-RU" sz="3200" i="1" dirty="0">
                <a:latin typeface="Times New Roman" panose="02020603050405020304" pitchFamily="18" charset="0"/>
                <a:cs typeface="Times New Roman" panose="02020603050405020304" pitchFamily="18" charset="0"/>
              </a:rPr>
              <a:t>катаболические</a:t>
            </a:r>
            <a:r>
              <a:rPr lang="ru-RU" sz="3200" dirty="0">
                <a:latin typeface="Times New Roman" panose="02020603050405020304" pitchFamily="18" charset="0"/>
                <a:cs typeface="Times New Roman" panose="02020603050405020304" pitchFamily="18" charset="0"/>
              </a:rPr>
              <a:t> процессы, при этом диссимиляция преобладает над ассимиляцией. </a:t>
            </a:r>
          </a:p>
          <a:p>
            <a:pPr>
              <a:lnSpc>
                <a:spcPct val="100000"/>
              </a:lnSpc>
            </a:pPr>
            <a:r>
              <a:rPr lang="ru-RU" sz="3200" dirty="0">
                <a:latin typeface="Times New Roman" panose="02020603050405020304" pitchFamily="18" charset="0"/>
                <a:cs typeface="Times New Roman" panose="02020603050405020304" pitchFamily="18" charset="0"/>
              </a:rPr>
              <a:t>В соответствии с концепцией академика В. А. Энгельгардта (1953), всякая реакция расщепления вызывает и усиливает в организме реакции </a:t>
            </a:r>
            <a:r>
              <a:rPr lang="ru-RU" sz="3200" dirty="0" err="1">
                <a:latin typeface="Times New Roman" panose="02020603050405020304" pitchFamily="18" charset="0"/>
                <a:cs typeface="Times New Roman" panose="02020603050405020304" pitchFamily="18" charset="0"/>
              </a:rPr>
              <a:t>ресинтеза</a:t>
            </a:r>
            <a:r>
              <a:rPr lang="ru-RU" sz="3200" dirty="0">
                <a:latin typeface="Times New Roman" panose="02020603050405020304" pitchFamily="18" charset="0"/>
                <a:cs typeface="Times New Roman" panose="02020603050405020304" pitchFamily="18" charset="0"/>
              </a:rPr>
              <a:t>, которые после прекращения трудовой деятельности ведут к преобладанию процессов ассимиляции.</a:t>
            </a:r>
            <a:endParaRPr lang="ru-RU" sz="3200" dirty="0">
              <a:solidFill>
                <a:schemeClr val="tx1"/>
              </a:solidFill>
              <a:latin typeface="Times New Roman" panose="02020603050405020304" pitchFamily="18" charset="0"/>
              <a:cs typeface="Times New Roman" panose="02020603050405020304" pitchFamily="18" charset="0"/>
            </a:endParaRPr>
          </a:p>
          <a:p>
            <a:pPr marL="0" indent="0">
              <a:lnSpc>
                <a:spcPct val="100000"/>
              </a:lnSpc>
              <a:buNone/>
            </a:pPr>
            <a:endParaRPr lang="ru-RU" sz="3200" dirty="0">
              <a:latin typeface="Times New Roman" panose="02020603050405020304" pitchFamily="18" charset="0"/>
              <a:cs typeface="Times New Roman" panose="02020603050405020304" pitchFamily="18" charset="0"/>
            </a:endParaRPr>
          </a:p>
          <a:p>
            <a:pPr marL="0" indent="0">
              <a:buNone/>
            </a:pPr>
            <a:endParaRPr lang="ru-RU" sz="3200" b="1" dirty="0">
              <a:solidFill>
                <a:schemeClr val="tx1"/>
              </a:solidFill>
              <a:latin typeface="Times New Roman" panose="02020603050405020304" pitchFamily="18" charset="0"/>
              <a:cs typeface="Times New Roman" panose="02020603050405020304" pitchFamily="18" charset="0"/>
            </a:endParaRPr>
          </a:p>
          <a:p>
            <a:pPr marL="0" indent="0">
              <a:buNone/>
            </a:pPr>
            <a:endParaRPr lang="ru-RU" sz="3200"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1175" y="5103334"/>
            <a:ext cx="2581576" cy="1670748"/>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1049" y="5103334"/>
            <a:ext cx="2602029" cy="16707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4242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346509" y="378693"/>
            <a:ext cx="11566359" cy="6204987"/>
          </a:xfrm>
        </p:spPr>
        <p:txBody>
          <a:bodyPr>
            <a:noAutofit/>
          </a:bodyPr>
          <a:lstStyle/>
          <a:p>
            <a:pPr>
              <a:lnSpc>
                <a:spcPct val="100000"/>
              </a:lnSpc>
            </a:pPr>
            <a:r>
              <a:rPr lang="ru-RU" sz="3200" dirty="0">
                <a:solidFill>
                  <a:schemeClr val="tx1"/>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 the characterization of the restorative processes should be based on the </a:t>
            </a:r>
            <a:r>
              <a:rPr lang="en-US" sz="2800" b="1" dirty="0">
                <a:latin typeface="Times New Roman" panose="02020603050405020304" pitchFamily="18" charset="0"/>
                <a:cs typeface="Times New Roman" panose="02020603050405020304" pitchFamily="18" charset="0"/>
              </a:rPr>
              <a:t>teachings of I.P. Pavlov </a:t>
            </a:r>
            <a:r>
              <a:rPr lang="en-US" sz="2800" dirty="0">
                <a:latin typeface="Times New Roman" panose="02020603050405020304" pitchFamily="18" charset="0"/>
                <a:cs typeface="Times New Roman" panose="02020603050405020304" pitchFamily="18" charset="0"/>
              </a:rPr>
              <a:t>that the processes of exhaustion and recovery in the body (active organ) are closely related to each other and to the processes of arousal and inhibition in the central nervous system.
 This provision is fully confirmed by the </a:t>
            </a:r>
            <a:r>
              <a:rPr lang="en-US" sz="2800" b="1" dirty="0">
                <a:latin typeface="Times New Roman" panose="02020603050405020304" pitchFamily="18" charset="0"/>
                <a:cs typeface="Times New Roman" panose="02020603050405020304" pitchFamily="18" charset="0"/>
              </a:rPr>
              <a:t>experimental studies of G.V. </a:t>
            </a:r>
            <a:r>
              <a:rPr lang="en-US" sz="2800" b="1" dirty="0" err="1">
                <a:latin typeface="Times New Roman" panose="02020603050405020304" pitchFamily="18" charset="0"/>
                <a:cs typeface="Times New Roman" panose="02020603050405020304" pitchFamily="18" charset="0"/>
              </a:rPr>
              <a:t>Folbort</a:t>
            </a:r>
            <a:r>
              <a:rPr lang="en-US" sz="2800" dirty="0">
                <a:latin typeface="Times New Roman" panose="02020603050405020304" pitchFamily="18" charset="0"/>
                <a:cs typeface="Times New Roman" panose="02020603050405020304" pitchFamily="18" charset="0"/>
              </a:rPr>
              <a:t> (1951), which established a close relationship between the processes of depletion and restoration of functional potentials in the working body. </a:t>
            </a:r>
            <a:r>
              <a:rPr lang="en-US" sz="3200" dirty="0">
                <a:latin typeface="Times New Roman" panose="02020603050405020304" pitchFamily="18" charset="0"/>
                <a:cs typeface="Times New Roman" panose="02020603050405020304" pitchFamily="18" charset="0"/>
              </a:rPr>
              <a:t>
</a:t>
            </a:r>
            <a:r>
              <a:rPr lang="zh-Hans" altLang="en-US" sz="2400" dirty="0"/>
              <a:t>在恢复过程的定性中，应基于</a:t>
            </a:r>
            <a:r>
              <a:rPr lang="en-US" altLang="zh-Hans" sz="2400" dirty="0" err="1"/>
              <a:t>I.P.Pavlov</a:t>
            </a:r>
            <a:r>
              <a:rPr lang="zh-Hans" altLang="en-US" sz="2400" dirty="0"/>
              <a:t>的教导，即身体（活动器官）的疲惫和恢复过程彼此密切相关，与中枢神经系统的觉醒和抑制过程密切相关。 这一规定得到了</a:t>
            </a:r>
            <a:r>
              <a:rPr lang="en-US" altLang="zh-Hans" sz="2400" dirty="0" err="1"/>
              <a:t>G.V.Folbort</a:t>
            </a:r>
            <a:r>
              <a:rPr lang="zh-Hans" altLang="en-US" sz="2400" dirty="0"/>
              <a:t>（</a:t>
            </a:r>
            <a:r>
              <a:rPr lang="en-US" altLang="zh-Hans" sz="2400" dirty="0"/>
              <a:t>1951</a:t>
            </a:r>
            <a:r>
              <a:rPr lang="zh-Hans" altLang="en-US" sz="2400" dirty="0"/>
              <a:t>年）的实验研究的充分证实，该研究在工作机构的耗竭和恢复功能潜力的过程之间建立了密切的关系。</a:t>
            </a:r>
          </a:p>
          <a:p>
            <a:pPr>
              <a:lnSpc>
                <a:spcPct val="100000"/>
              </a:lnSpc>
            </a:pPr>
            <a:endParaRPr lang="ru-RU" sz="32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2371" y="5162748"/>
            <a:ext cx="2431983" cy="15641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8754" y="5162747"/>
            <a:ext cx="2444817" cy="15641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21906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3138" y="188325"/>
            <a:ext cx="11213872" cy="1705130"/>
          </a:xfrm>
        </p:spPr>
        <p:txBody>
          <a:bodyPr>
            <a:noAutofit/>
          </a:bodyPr>
          <a:lstStyle/>
          <a:p>
            <a:pPr algn="ctr">
              <a:lnSpc>
                <a:spcPct val="100000"/>
              </a:lnSpc>
            </a:pPr>
            <a:r>
              <a:rPr lang="en" dirty="0"/>
              <a:t>The processes of restoring different functions in the body are divided into </a:t>
            </a:r>
            <a:r>
              <a:rPr lang="en" b="1" dirty="0"/>
              <a:t>3 separate periods</a:t>
            </a:r>
            <a:r>
              <a:rPr lang="en" dirty="0"/>
              <a:t>:</a:t>
            </a:r>
            <a:br>
              <a:rPr lang="en" dirty="0"/>
            </a:br>
            <a:r>
              <a:rPr lang="zh-CN" altLang="en-US" b="1" dirty="0">
                <a:latin typeface="Times New Roman" panose="02020603050405020304" pitchFamily="18" charset="0"/>
                <a:cs typeface="Times New Roman" panose="02020603050405020304" pitchFamily="18" charset="0"/>
              </a:rPr>
              <a:t>恢复身体不同功能的过程分为三个不同的时期：</a:t>
            </a:r>
            <a:br>
              <a:rPr lang="zh-CN" altLang="en-US" b="1" dirty="0">
                <a:latin typeface="Times New Roman" panose="02020603050405020304" pitchFamily="18" charset="0"/>
                <a:cs typeface="Times New Roman" panose="02020603050405020304" pitchFamily="18" charset="0"/>
              </a:rPr>
            </a:br>
            <a:r>
              <a:rPr lang="zh-CN" altLang="en-US" b="1" dirty="0">
                <a:latin typeface="Times New Roman" panose="02020603050405020304" pitchFamily="18" charset="0"/>
                <a:cs typeface="Times New Roman" panose="02020603050405020304" pitchFamily="18" charset="0"/>
              </a:rPr>
              <a:t>
</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9883" y="1356022"/>
            <a:ext cx="11758862" cy="4765964"/>
          </a:xfrm>
        </p:spPr>
        <p:txBody>
          <a:bodyPr>
            <a:normAutofit fontScale="92500"/>
          </a:bodyPr>
          <a:lstStyle/>
          <a:p>
            <a:pPr marL="0" indent="0">
              <a:buNone/>
            </a:pPr>
            <a:r>
              <a:rPr lang="ru-RU" dirty="0"/>
              <a:t> </a:t>
            </a:r>
          </a:p>
          <a:p>
            <a:pPr>
              <a:lnSpc>
                <a:spcPct val="100000"/>
              </a:lnSpc>
            </a:pPr>
            <a:r>
              <a:rPr lang="en-US" sz="3200" dirty="0">
                <a:latin typeface="Times New Roman" panose="02020603050405020304" pitchFamily="18" charset="0"/>
                <a:cs typeface="Times New Roman" panose="02020603050405020304" pitchFamily="18" charset="0"/>
              </a:rPr>
              <a:t>1) </a:t>
            </a:r>
            <a:r>
              <a:rPr lang="en-US" sz="3200" i="1" dirty="0">
                <a:latin typeface="Times New Roman" panose="02020603050405020304" pitchFamily="18" charset="0"/>
                <a:cs typeface="Times New Roman" panose="02020603050405020304" pitchFamily="18" charset="0"/>
              </a:rPr>
              <a:t>The first (working) period includes </a:t>
            </a:r>
            <a:r>
              <a:rPr lang="en-US" sz="3200" dirty="0">
                <a:latin typeface="Times New Roman" panose="02020603050405020304" pitchFamily="18" charset="0"/>
                <a:cs typeface="Times New Roman" panose="02020603050405020304" pitchFamily="18" charset="0"/>
              </a:rPr>
              <a:t>those restorative reactions that are already carried out </a:t>
            </a:r>
            <a:r>
              <a:rPr lang="en-US" sz="3200" i="1" dirty="0">
                <a:latin typeface="Times New Roman" panose="02020603050405020304" pitchFamily="18" charset="0"/>
                <a:cs typeface="Times New Roman" panose="02020603050405020304" pitchFamily="18" charset="0"/>
              </a:rPr>
              <a:t>in the process of muscle work </a:t>
            </a:r>
            <a:r>
              <a:rPr lang="en-US" sz="3200" dirty="0">
                <a:latin typeface="Times New Roman" panose="02020603050405020304" pitchFamily="18" charset="0"/>
                <a:cs typeface="Times New Roman" panose="02020603050405020304" pitchFamily="18" charset="0"/>
              </a:rPr>
              <a:t>(recovery of ATP, </a:t>
            </a:r>
            <a:r>
              <a:rPr lang="en-US" sz="3200" dirty="0" err="1">
                <a:latin typeface="Times New Roman" panose="02020603050405020304" pitchFamily="18" charset="0"/>
                <a:cs typeface="Times New Roman" panose="02020603050405020304" pitchFamily="18" charset="0"/>
              </a:rPr>
              <a:t>creatinfosphate</a:t>
            </a:r>
            <a:r>
              <a:rPr lang="en-US" sz="3200" dirty="0">
                <a:latin typeface="Times New Roman" panose="02020603050405020304" pitchFamily="18" charset="0"/>
                <a:cs typeface="Times New Roman" panose="02020603050405020304" pitchFamily="18" charset="0"/>
              </a:rPr>
              <a:t>, the transition of glycogen into glucose and glucose </a:t>
            </a:r>
            <a:r>
              <a:rPr lang="en-US" sz="3200" dirty="0" err="1">
                <a:latin typeface="Times New Roman" panose="02020603050405020304" pitchFamily="18" charset="0"/>
                <a:cs typeface="Times New Roman" panose="02020603050405020304" pitchFamily="18" charset="0"/>
              </a:rPr>
              <a:t>resynthesis</a:t>
            </a:r>
            <a:r>
              <a:rPr lang="en-US" sz="3200" dirty="0">
                <a:latin typeface="Times New Roman" panose="02020603050405020304" pitchFamily="18" charset="0"/>
                <a:cs typeface="Times New Roman" panose="02020603050405020304" pitchFamily="18" charset="0"/>
              </a:rPr>
              <a:t> from the products of its decay - gluconeogenesis).</a:t>
            </a:r>
            <a:r>
              <a:rPr lang="zh-Hans" altLang="en-US" dirty="0"/>
              <a:t> </a:t>
            </a:r>
            <a:endParaRPr lang="en-US" altLang="zh-Hans" dirty="0"/>
          </a:p>
          <a:p>
            <a:pPr>
              <a:lnSpc>
                <a:spcPct val="100000"/>
              </a:lnSpc>
            </a:pPr>
            <a:r>
              <a:rPr lang="en-US" altLang="zh-Hans" dirty="0"/>
              <a:t>1</a:t>
            </a:r>
            <a:r>
              <a:rPr lang="zh-Hans" altLang="en-US" sz="2400" dirty="0"/>
              <a:t>） 第一个（工作）时期包括那些在肌肉工作过程中已经进行的反应（恢复阿特普，磷酸肌酸盐，糖原向葡萄糖的过渡，以及葡萄糖从分解产品中重新合成 </a:t>
            </a:r>
            <a:r>
              <a:rPr lang="en-US" altLang="zh-Hans" sz="2400" dirty="0"/>
              <a:t>- </a:t>
            </a:r>
            <a:r>
              <a:rPr lang="zh-Hans" altLang="en-US" sz="2400" dirty="0"/>
              <a:t>葡萄糖生成）。</a:t>
            </a:r>
          </a:p>
          <a:p>
            <a:pPr>
              <a:lnSpc>
                <a:spcPct val="100000"/>
              </a:lnSpc>
            </a:pPr>
            <a:r>
              <a:rPr lang="en-US" sz="3200" dirty="0">
                <a:latin typeface="Times New Roman" panose="02020603050405020304" pitchFamily="18" charset="0"/>
                <a:cs typeface="Times New Roman" panose="02020603050405020304" pitchFamily="18" charset="0"/>
              </a:rPr>
              <a:t>
</a:t>
            </a:r>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992" y="4995512"/>
            <a:ext cx="2853823" cy="1814362"/>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255" y="4937760"/>
            <a:ext cx="2751931" cy="1872114"/>
          </a:xfrm>
          <a:prstGeom prst="rect">
            <a:avLst/>
          </a:prstGeom>
          <a:ln>
            <a:noFill/>
          </a:ln>
          <a:effectLst>
            <a:softEdge rad="11250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8648" y="4995512"/>
            <a:ext cx="2553469" cy="1814362"/>
          </a:xfrm>
          <a:prstGeom prst="rect">
            <a:avLst/>
          </a:prstGeom>
          <a:ln>
            <a:noFill/>
          </a:ln>
          <a:effectLst>
            <a:softEdge rad="112500"/>
          </a:effectLst>
        </p:spPr>
      </p:pic>
    </p:spTree>
    <p:extLst>
      <p:ext uri="{BB962C8B-B14F-4D97-AF65-F5344CB8AC3E}">
        <p14:creationId xmlns:p14="http://schemas.microsoft.com/office/powerpoint/2010/main" val="4009094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67377" y="2090628"/>
            <a:ext cx="11844875" cy="4666307"/>
          </a:xfrm>
        </p:spPr>
        <p:txBody>
          <a:bodyPr>
            <a:noAutofit/>
          </a:bodyPr>
          <a:lstStyle/>
          <a:p>
            <a:pPr>
              <a:lnSpc>
                <a:spcPct val="100000"/>
              </a:lnSpc>
            </a:pPr>
            <a:r>
              <a:rPr lang="en" sz="2800" b="1" dirty="0"/>
              <a:t>The second (</a:t>
            </a:r>
            <a:r>
              <a:rPr lang="en" sz="2800" b="1" i="1" dirty="0"/>
              <a:t>early) period of recovery </a:t>
            </a:r>
            <a:r>
              <a:rPr lang="en" sz="2800" i="1" dirty="0"/>
              <a:t>is observed </a:t>
            </a:r>
            <a:r>
              <a:rPr lang="en" sz="2800" dirty="0"/>
              <a:t>immediately after the end of the work of mild and moderate severity for several tens of minutes and is characterized by </a:t>
            </a:r>
            <a:r>
              <a:rPr lang="en" sz="2800" i="1" dirty="0"/>
              <a:t>the restoration of a number of already named indicators</a:t>
            </a:r>
            <a:r>
              <a:rPr lang="en" sz="2800" dirty="0"/>
              <a:t>, as well as the normalization of oxygen debt, glycogen, some physiological, biochemical and psychophysiological constants.</a:t>
            </a:r>
          </a:p>
          <a:p>
            <a:pPr>
              <a:lnSpc>
                <a:spcPct val="100000"/>
              </a:lnSpc>
            </a:pPr>
            <a:r>
              <a:rPr lang="zh-CN" altLang="en-US" sz="3200" dirty="0">
                <a:latin typeface="Times New Roman" panose="02020603050405020304" pitchFamily="18" charset="0"/>
                <a:cs typeface="Times New Roman" panose="02020603050405020304" pitchFamily="18" charset="0"/>
              </a:rPr>
              <a:t>第二个（早期）恢复期是在轻度和中度严重程度工作结束几十分钟后立即观察到的，其特点是恢复了一些已经命名的指标，以及氧气债务、糖原、一些生理、生化和心理生理常数的正常化。
</a:t>
            </a:r>
            <a:endParaRPr lang="ru-RU" sz="32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0215" y="266779"/>
            <a:ext cx="2467276" cy="1476355"/>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042" y="266779"/>
            <a:ext cx="2218622" cy="14790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3048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5677" y="2323772"/>
            <a:ext cx="11638428" cy="3413149"/>
          </a:xfrm>
        </p:spPr>
        <p:txBody>
          <a:bodyPr>
            <a:normAutofit/>
          </a:bodyPr>
          <a:lstStyle/>
          <a:p>
            <a:pPr>
              <a:lnSpc>
                <a:spcPct val="100000"/>
              </a:lnSpc>
            </a:pPr>
            <a:r>
              <a:rPr lang="en-US" sz="3600" dirty="0">
                <a:latin typeface="Times New Roman" panose="02020603050405020304" pitchFamily="18" charset="0"/>
                <a:cs typeface="Times New Roman" panose="02020603050405020304" pitchFamily="18" charset="0"/>
              </a:rPr>
              <a:t>The third (late) period of recovery is noted </a:t>
            </a:r>
            <a:r>
              <a:rPr lang="en-US" sz="3600" i="1" dirty="0">
                <a:latin typeface="Times New Roman" panose="02020603050405020304" pitchFamily="18" charset="0"/>
                <a:cs typeface="Times New Roman" panose="02020603050405020304" pitchFamily="18" charset="0"/>
              </a:rPr>
              <a:t>after a long hard work </a:t>
            </a:r>
            <a:r>
              <a:rPr lang="en-US" sz="3600" dirty="0">
                <a:latin typeface="Times New Roman" panose="02020603050405020304" pitchFamily="18" charset="0"/>
                <a:cs typeface="Times New Roman" panose="02020603050405020304" pitchFamily="18" charset="0"/>
              </a:rPr>
              <a:t>(marathon running, multi-kilometer ski and cycling races) and is delayed for several hours and even days.
</a:t>
            </a:r>
            <a:r>
              <a:rPr lang="zh-Hans" altLang="en-US" sz="2800" dirty="0"/>
              <a:t>第三个（晚期）恢复期是在长时间的艰苦工作（马拉松、数公里滑雪和自行车比赛）之后庆祝的，并被推迟了几个小时，甚至几天。</a:t>
            </a:r>
          </a:p>
          <a:p>
            <a:pPr>
              <a:lnSpc>
                <a:spcPct val="100000"/>
              </a:lnSpc>
            </a:pPr>
            <a:endParaRPr lang="ru-RU" sz="2800" dirty="0">
              <a:solidFill>
                <a:schemeClr val="tx1"/>
              </a:solidFill>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5853" y="126229"/>
            <a:ext cx="2723949" cy="1590485"/>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207" y="126229"/>
            <a:ext cx="2385728" cy="1590485"/>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7905" y="126228"/>
            <a:ext cx="2800978" cy="15904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30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63256" y="1795300"/>
            <a:ext cx="11311002" cy="5062699"/>
          </a:xfrm>
        </p:spPr>
        <p:txBody>
          <a:bodyPr>
            <a:normAutofit fontScale="55000" lnSpcReduction="20000"/>
          </a:bodyPr>
          <a:lstStyle/>
          <a:p>
            <a:pPr marL="0" indent="0">
              <a:buNone/>
            </a:pPr>
            <a:r>
              <a:rPr lang="ru-RU" sz="8000" dirty="0">
                <a:latin typeface="Times New Roman" panose="02020603050405020304" pitchFamily="18" charset="0"/>
                <a:cs typeface="Times New Roman" panose="02020603050405020304" pitchFamily="18" charset="0"/>
              </a:rPr>
              <a:t>     </a:t>
            </a:r>
            <a:r>
              <a:rPr lang="en-US" sz="5100" b="1" i="1" dirty="0">
                <a:latin typeface="Times New Roman" panose="02020603050405020304" pitchFamily="18" charset="0"/>
                <a:cs typeface="Times New Roman" panose="02020603050405020304" pitchFamily="18" charset="0"/>
              </a:rPr>
              <a:t>Fatigue and recovery </a:t>
            </a:r>
            <a:r>
              <a:rPr lang="en-US" sz="5100" i="1" dirty="0">
                <a:latin typeface="Times New Roman" panose="02020603050405020304" pitchFamily="18" charset="0"/>
                <a:cs typeface="Times New Roman" panose="02020603050405020304" pitchFamily="18" charset="0"/>
              </a:rPr>
              <a:t>- </a:t>
            </a:r>
            <a:r>
              <a:rPr lang="en-US" sz="5100" dirty="0">
                <a:latin typeface="Times New Roman" panose="02020603050405020304" pitchFamily="18" charset="0"/>
                <a:cs typeface="Times New Roman" panose="02020603050405020304" pitchFamily="18" charset="0"/>
              </a:rPr>
              <a:t>a kind of functional states of the body and are characterized by a number of common physiological patterns. Mechanisms of development of these processes have a complex and largely similar genesis, </a:t>
            </a:r>
            <a:r>
              <a:rPr lang="en-US" sz="5100" u="sng" dirty="0">
                <a:latin typeface="Times New Roman" panose="02020603050405020304" pitchFamily="18" charset="0"/>
                <a:cs typeface="Times New Roman" panose="02020603050405020304" pitchFamily="18" charset="0"/>
              </a:rPr>
              <a:t>depend on the individual characteristics of the person, the nature of his activities, the level of training, and their regulation is carried out both nervous and humoral way.</a:t>
            </a:r>
            <a:r>
              <a:rPr lang="en-US" sz="5100" i="1" dirty="0">
                <a:latin typeface="Times New Roman" panose="02020603050405020304" pitchFamily="18" charset="0"/>
                <a:cs typeface="Times New Roman" panose="02020603050405020304" pitchFamily="18" charset="0"/>
              </a:rPr>
              <a:t>
</a:t>
            </a:r>
            <a:r>
              <a:rPr lang="zh-Hans" altLang="en-US" sz="5100" dirty="0"/>
              <a:t>疲劳和恢复 </a:t>
            </a:r>
            <a:r>
              <a:rPr lang="en-US" altLang="zh-Hans" sz="5100" dirty="0"/>
              <a:t>- </a:t>
            </a:r>
            <a:r>
              <a:rPr lang="zh-Hans" altLang="en-US" sz="5100" dirty="0"/>
              <a:t>身体的一种功能状态，并具有许多常见的生理模式的特点。这些过程的发展机制有着复杂而大致相似的起源，取决于人的个体特征、活动的性质、训练水平，以及它们的调节方式。</a:t>
            </a:r>
          </a:p>
          <a:p>
            <a:pPr marL="0" indent="0">
              <a:buNone/>
            </a:pPr>
            <a:endParaRPr lang="ru-RU" sz="3800" dirty="0">
              <a:solidFill>
                <a:schemeClr val="tx1"/>
              </a:solidFill>
              <a:latin typeface="Times New Roman" panose="02020603050405020304" pitchFamily="18" charset="0"/>
              <a:cs typeface="Times New Roman" panose="02020603050405020304" pitchFamily="18" charset="0"/>
            </a:endParaRPr>
          </a:p>
          <a:p>
            <a:pPr marL="0" indent="0">
              <a:buNone/>
            </a:pPr>
            <a:endParaRPr lang="ru-RU" sz="2800" dirty="0">
              <a:solidFill>
                <a:schemeClr val="tx1"/>
              </a:solidFill>
              <a:latin typeface="Times New Roman" panose="02020603050405020304" pitchFamily="18" charset="0"/>
              <a:cs typeface="Times New Roman" panose="02020603050405020304" pitchFamily="18" charset="0"/>
            </a:endParaRPr>
          </a:p>
          <a:p>
            <a:pPr marL="0" indent="0">
              <a:buNone/>
            </a:pPr>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8292" y="125828"/>
            <a:ext cx="2512290" cy="1669473"/>
          </a:xfrm>
          <a:prstGeom prst="rect">
            <a:avLst/>
          </a:prstGeom>
          <a:ln>
            <a:noFill/>
          </a:ln>
          <a:effectLst>
            <a:softEdge rad="112500"/>
          </a:effectLst>
        </p:spPr>
      </p:pic>
    </p:spTree>
    <p:extLst>
      <p:ext uri="{BB962C8B-B14F-4D97-AF65-F5344CB8AC3E}">
        <p14:creationId xmlns:p14="http://schemas.microsoft.com/office/powerpoint/2010/main" val="3440135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38203" y="528401"/>
            <a:ext cx="10934299" cy="1453414"/>
          </a:xfrm>
        </p:spPr>
        <p:txBody>
          <a:bodyPr>
            <a:normAutofit fontScale="90000"/>
          </a:bodyPr>
          <a:lstStyle/>
          <a:p>
            <a:pPr algn="ctr"/>
            <a:r>
              <a:rPr lang="en" dirty="0"/>
              <a:t>Figure 1. Restorative process values in performance change</a:t>
            </a:r>
            <a:br>
              <a:rPr lang="en" dirty="0"/>
            </a:br>
            <a:r>
              <a:rPr lang="zh-CN" altLang="en-US" sz="3100" b="1" i="1" dirty="0">
                <a:latin typeface="Times New Roman" panose="02020603050405020304" pitchFamily="18" charset="0"/>
                <a:cs typeface="Times New Roman" panose="02020603050405020304" pitchFamily="18" charset="0"/>
              </a:rPr>
              <a:t>图 </a:t>
            </a:r>
            <a:r>
              <a:rPr lang="en-US" altLang="zh-CN" sz="3100" b="1" i="1" dirty="0">
                <a:latin typeface="Times New Roman" panose="02020603050405020304" pitchFamily="18" charset="0"/>
                <a:cs typeface="Times New Roman" panose="02020603050405020304" pitchFamily="18" charset="0"/>
              </a:rPr>
              <a:t>1. </a:t>
            </a:r>
            <a:r>
              <a:rPr lang="zh-CN" altLang="en-US" sz="3100" b="1" i="1" dirty="0">
                <a:latin typeface="Times New Roman" panose="02020603050405020304" pitchFamily="18" charset="0"/>
                <a:cs typeface="Times New Roman" panose="02020603050405020304" pitchFamily="18" charset="0"/>
              </a:rPr>
              <a:t>恢复过程在运行状况更改中的值</a:t>
            </a:r>
            <a:r>
              <a:rPr lang="ru-RU" sz="3100" b="1" i="1" dirty="0">
                <a:latin typeface="Times New Roman" panose="02020603050405020304" pitchFamily="18" charset="0"/>
                <a:cs typeface="Times New Roman" panose="02020603050405020304" pitchFamily="18" charset="0"/>
              </a:rPr>
              <a:t>.</a:t>
            </a:r>
            <a:br>
              <a:rPr lang="ru-RU" b="1" i="1" dirty="0">
                <a:latin typeface="Times New Roman" panose="02020603050405020304" pitchFamily="18" charset="0"/>
                <a:cs typeface="Times New Roman" panose="02020603050405020304" pitchFamily="18" charset="0"/>
              </a:rPr>
            </a:br>
            <a:endParaRPr lang="ru-RU" b="1" i="1" dirty="0"/>
          </a:p>
        </p:txBody>
      </p:sp>
      <p:sp>
        <p:nvSpPr>
          <p:cNvPr id="3" name="Объект 2"/>
          <p:cNvSpPr>
            <a:spLocks noGrp="1"/>
          </p:cNvSpPr>
          <p:nvPr>
            <p:ph type="body" idx="1"/>
          </p:nvPr>
        </p:nvSpPr>
        <p:spPr>
          <a:xfrm>
            <a:off x="219229" y="1383929"/>
            <a:ext cx="7651260" cy="5324381"/>
          </a:xfrm>
        </p:spPr>
        <p:txBody>
          <a:bodyPr>
            <a:noAutofit/>
          </a:bodyPr>
          <a:lstStyle/>
          <a:p>
            <a:pPr>
              <a:lnSpc>
                <a:spcPct val="100000"/>
              </a:lnSpc>
            </a:pPr>
            <a:r>
              <a:rPr lang="en-US" sz="2800" i="1" dirty="0">
                <a:latin typeface="Times New Roman" panose="02020603050405020304" pitchFamily="18" charset="0"/>
                <a:cs typeface="Times New Roman" panose="02020603050405020304" pitchFamily="18" charset="0"/>
              </a:rPr>
              <a:t>Note: black rectangles are working periods, horizontal lines are the original level of work capacity;
</a:t>
            </a:r>
            <a:r>
              <a:rPr lang="en-US" sz="2800" dirty="0">
                <a:latin typeface="Times New Roman" panose="02020603050405020304" pitchFamily="18" charset="0"/>
                <a:cs typeface="Times New Roman" panose="02020603050405020304" pitchFamily="18" charset="0"/>
              </a:rPr>
              <a:t>I - maintaining the initial performance at long rest intervals;
II - reduced performance with insufficient recovery;
III - improving performance when re-working during the supercompensation period. </a:t>
            </a:r>
            <a:r>
              <a:rPr lang="en-US" sz="2800" b="1" dirty="0">
                <a:latin typeface="Times New Roman" panose="02020603050405020304" pitchFamily="18" charset="0"/>
                <a:cs typeface="Times New Roman" panose="02020603050405020304" pitchFamily="18" charset="0"/>
              </a:rPr>
              <a:t>
</a:t>
            </a:r>
            <a:r>
              <a:rPr lang="en-US" altLang="zh-Hans" sz="2400" dirty="0"/>
              <a:t>I - </a:t>
            </a:r>
            <a:r>
              <a:rPr lang="zh-Hans" altLang="en-US" sz="2400" dirty="0"/>
              <a:t>保持长时间休息的初始性能： </a:t>
            </a:r>
            <a:endParaRPr lang="en-US" altLang="zh-Hans" sz="2400" dirty="0"/>
          </a:p>
          <a:p>
            <a:pPr>
              <a:lnSpc>
                <a:spcPct val="100000"/>
              </a:lnSpc>
            </a:pPr>
            <a:r>
              <a:rPr lang="en-US" altLang="zh-Hans" sz="2400" dirty="0"/>
              <a:t>II - </a:t>
            </a:r>
            <a:r>
              <a:rPr lang="zh-Hans" altLang="en-US" sz="2400" dirty="0"/>
              <a:t>恢复不足的绩效降低</a:t>
            </a:r>
            <a:r>
              <a:rPr lang="en-US" altLang="zh-Hans" sz="2400" dirty="0"/>
              <a:t>; </a:t>
            </a:r>
          </a:p>
          <a:p>
            <a:pPr>
              <a:lnSpc>
                <a:spcPct val="100000"/>
              </a:lnSpc>
            </a:pPr>
            <a:r>
              <a:rPr lang="en-US" altLang="zh-Hans" sz="2400" dirty="0"/>
              <a:t>III - </a:t>
            </a:r>
            <a:r>
              <a:rPr lang="zh-Hans" altLang="en-US" sz="2400" dirty="0"/>
              <a:t>在超级补偿期间重新工作时提高性能。</a:t>
            </a:r>
          </a:p>
          <a:p>
            <a:pPr>
              <a:lnSpc>
                <a:spcPct val="100000"/>
              </a:lnSpc>
            </a:pP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7962" y="1848856"/>
            <a:ext cx="4302492" cy="4745254"/>
          </a:xfrm>
          <a:prstGeom prst="rect">
            <a:avLst/>
          </a:prstGeom>
        </p:spPr>
      </p:pic>
    </p:spTree>
    <p:extLst>
      <p:ext uri="{BB962C8B-B14F-4D97-AF65-F5344CB8AC3E}">
        <p14:creationId xmlns:p14="http://schemas.microsoft.com/office/powerpoint/2010/main" val="1616866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39487" y="159626"/>
            <a:ext cx="11492563" cy="1049235"/>
          </a:xfrm>
        </p:spPr>
        <p:txBody>
          <a:bodyPr>
            <a:noAutofit/>
          </a:bodyPr>
          <a:lstStyle/>
          <a:p>
            <a:pPr algn="ctr">
              <a:lnSpc>
                <a:spcPct val="100000"/>
              </a:lnSpc>
            </a:pPr>
            <a:r>
              <a:rPr lang="ru-RU" sz="3600" b="1" dirty="0">
                <a:latin typeface="Times New Roman" panose="02020603050405020304" pitchFamily="18" charset="0"/>
                <a:cs typeface="Times New Roman" panose="02020603050405020304" pitchFamily="18" charset="0"/>
              </a:rPr>
              <a:t>3. мероприятия, направленные на ускорение восстановительных процессов</a:t>
            </a:r>
          </a:p>
        </p:txBody>
      </p:sp>
      <p:sp>
        <p:nvSpPr>
          <p:cNvPr id="3" name="Объект 2"/>
          <p:cNvSpPr>
            <a:spLocks noGrp="1"/>
          </p:cNvSpPr>
          <p:nvPr>
            <p:ph idx="1"/>
          </p:nvPr>
        </p:nvSpPr>
        <p:spPr>
          <a:xfrm>
            <a:off x="239487" y="2194560"/>
            <a:ext cx="11878719" cy="3898232"/>
          </a:xfrm>
        </p:spPr>
        <p:txBody>
          <a:bodyPr>
            <a:noAutofit/>
          </a:bodyPr>
          <a:lstStyle/>
          <a:p>
            <a:pPr>
              <a:lnSpc>
                <a:spcPct val="100000"/>
              </a:lnSpc>
            </a:pPr>
            <a:r>
              <a:rPr lang="ru-RU" sz="3200" dirty="0">
                <a:latin typeface="Times New Roman" panose="02020603050405020304" pitchFamily="18" charset="0"/>
                <a:cs typeface="Times New Roman" panose="02020603050405020304" pitchFamily="18" charset="0"/>
              </a:rPr>
              <a:t>Все мероприятия, направленные на ускорение восстановительных процессов, делят на </a:t>
            </a:r>
            <a:r>
              <a:rPr lang="ru-RU" sz="3200" i="1" dirty="0">
                <a:latin typeface="Times New Roman" panose="02020603050405020304" pitchFamily="18" charset="0"/>
                <a:cs typeface="Times New Roman" panose="02020603050405020304" pitchFamily="18" charset="0"/>
              </a:rPr>
              <a:t>педагогические</a:t>
            </a:r>
            <a:r>
              <a:rPr lang="ru-RU" sz="3200" dirty="0">
                <a:latin typeface="Times New Roman" panose="02020603050405020304" pitchFamily="18" charset="0"/>
                <a:cs typeface="Times New Roman" panose="02020603050405020304" pitchFamily="18" charset="0"/>
              </a:rPr>
              <a:t>, </a:t>
            </a:r>
            <a:r>
              <a:rPr lang="ru-RU" sz="3200" i="1" dirty="0">
                <a:latin typeface="Times New Roman" panose="02020603050405020304" pitchFamily="18" charset="0"/>
                <a:cs typeface="Times New Roman" panose="02020603050405020304" pitchFamily="18" charset="0"/>
              </a:rPr>
              <a:t>психологические</a:t>
            </a:r>
            <a:r>
              <a:rPr lang="ru-RU" sz="3200" dirty="0">
                <a:latin typeface="Times New Roman" panose="02020603050405020304" pitchFamily="18" charset="0"/>
                <a:cs typeface="Times New Roman" panose="02020603050405020304" pitchFamily="18" charset="0"/>
              </a:rPr>
              <a:t>, </a:t>
            </a:r>
            <a:r>
              <a:rPr lang="ru-RU" sz="3200" i="1" dirty="0">
                <a:latin typeface="Times New Roman" panose="02020603050405020304" pitchFamily="18" charset="0"/>
                <a:cs typeface="Times New Roman" panose="02020603050405020304" pitchFamily="18" charset="0"/>
              </a:rPr>
              <a:t>медицинские</a:t>
            </a:r>
            <a:r>
              <a:rPr lang="ru-RU" sz="3200" dirty="0">
                <a:latin typeface="Times New Roman" panose="02020603050405020304" pitchFamily="18" charset="0"/>
                <a:cs typeface="Times New Roman" panose="02020603050405020304" pitchFamily="18" charset="0"/>
              </a:rPr>
              <a:t> и </a:t>
            </a:r>
            <a:r>
              <a:rPr lang="ru-RU" sz="3200" i="1" dirty="0">
                <a:latin typeface="Times New Roman" panose="02020603050405020304" pitchFamily="18" charset="0"/>
                <a:cs typeface="Times New Roman" panose="02020603050405020304" pitchFamily="18" charset="0"/>
              </a:rPr>
              <a:t>физиологические</a:t>
            </a:r>
            <a:r>
              <a:rPr lang="ru-RU" sz="3200" dirty="0">
                <a:latin typeface="Times New Roman" panose="02020603050405020304" pitchFamily="18" charset="0"/>
                <a:cs typeface="Times New Roman" panose="02020603050405020304" pitchFamily="18" charset="0"/>
              </a:rPr>
              <a:t>. Если первые три вида достаточно хорошо известны и отражены в литературе, то по поводу физиологических мероприятий ясности нет.  </a:t>
            </a: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15556" y="4976261"/>
            <a:ext cx="1336307" cy="1785486"/>
          </a:xfrm>
          <a:prstGeom prst="rect">
            <a:avLst/>
          </a:prstGeom>
          <a:ln>
            <a:noFill/>
          </a:ln>
          <a:effectLst>
            <a:softEdge rad="112500"/>
          </a:effec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3091" y="4976261"/>
            <a:ext cx="2551546" cy="1785486"/>
          </a:xfrm>
          <a:prstGeom prst="rect">
            <a:avLst/>
          </a:prstGeom>
          <a:ln>
            <a:noFill/>
          </a:ln>
          <a:effectLst>
            <a:softEdge rad="112500"/>
          </a:effectLst>
        </p:spPr>
      </p:pic>
    </p:spTree>
    <p:extLst>
      <p:ext uri="{BB962C8B-B14F-4D97-AF65-F5344CB8AC3E}">
        <p14:creationId xmlns:p14="http://schemas.microsoft.com/office/powerpoint/2010/main" val="1047617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336884" y="789271"/>
            <a:ext cx="11925701" cy="5130266"/>
          </a:xfrm>
        </p:spPr>
        <p:txBody>
          <a:bodyPr>
            <a:noAutofit/>
          </a:bodyPr>
          <a:lstStyle/>
          <a:p>
            <a:pPr>
              <a:lnSpc>
                <a:spcPct val="100000"/>
              </a:lnSpc>
            </a:pPr>
            <a:r>
              <a:rPr lang="ru-RU" sz="3200" dirty="0">
                <a:latin typeface="Times New Roman" panose="02020603050405020304" pitchFamily="18" charset="0"/>
                <a:cs typeface="Times New Roman" panose="02020603050405020304" pitchFamily="18" charset="0"/>
              </a:rPr>
              <a:t>Теоретическое обоснование </a:t>
            </a:r>
            <a:r>
              <a:rPr lang="ru-RU" sz="3200" i="1" dirty="0">
                <a:latin typeface="Times New Roman" panose="02020603050405020304" pitchFamily="18" charset="0"/>
                <a:cs typeface="Times New Roman" panose="02020603050405020304" pitchFamily="18" charset="0"/>
              </a:rPr>
              <a:t>физиологических мероприятий по ускорению восстановления </a:t>
            </a:r>
            <a:r>
              <a:rPr lang="ru-RU" sz="3200" dirty="0">
                <a:latin typeface="Times New Roman" panose="02020603050405020304" pitchFamily="18" charset="0"/>
                <a:cs typeface="Times New Roman" panose="02020603050405020304" pitchFamily="18" charset="0"/>
              </a:rPr>
              <a:t>построено на представлениях о физиологических закономерностях спортивной деятельности и функциональных резервах организма. </a:t>
            </a:r>
          </a:p>
          <a:p>
            <a:pPr>
              <a:lnSpc>
                <a:spcPct val="100000"/>
              </a:lnSpc>
            </a:pPr>
            <a:r>
              <a:rPr lang="ru-RU" sz="3200" dirty="0">
                <a:latin typeface="Times New Roman" panose="02020603050405020304" pitchFamily="18" charset="0"/>
                <a:cs typeface="Times New Roman" panose="02020603050405020304" pitchFamily="18" charset="0"/>
              </a:rPr>
              <a:t> Включает в себя контроль за состоянием функций организма, динамикой работоспособности и утомления в период тренировки и соревнований, а также мобилизацию и использование функциональных резервов организма для ускорения восстановления.</a:t>
            </a:r>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6147" y="5178392"/>
            <a:ext cx="2677735" cy="1572589"/>
          </a:xfrm>
          <a:prstGeom prst="rect">
            <a:avLst/>
          </a:prstGeom>
          <a:ln>
            <a:noFill/>
          </a:ln>
          <a:effectLst>
            <a:softEdge rad="112500"/>
          </a:effec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1945" y="5178392"/>
            <a:ext cx="2358884" cy="1572589"/>
          </a:xfrm>
          <a:prstGeom prst="rect">
            <a:avLst/>
          </a:prstGeom>
          <a:ln>
            <a:noFill/>
          </a:ln>
          <a:effectLst>
            <a:softEdge rad="112500"/>
          </a:effectLst>
        </p:spPr>
      </p:pic>
    </p:spTree>
    <p:extLst>
      <p:ext uri="{BB962C8B-B14F-4D97-AF65-F5344CB8AC3E}">
        <p14:creationId xmlns:p14="http://schemas.microsoft.com/office/powerpoint/2010/main" val="2840840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237423" y="783924"/>
            <a:ext cx="11861533" cy="4849813"/>
          </a:xfrm>
        </p:spPr>
        <p:txBody>
          <a:bodyPr>
            <a:noAutofit/>
          </a:bodyPr>
          <a:lstStyle/>
          <a:p>
            <a:pPr marL="0" indent="0">
              <a:lnSpc>
                <a:spcPct val="100000"/>
              </a:lnSpc>
              <a:buNone/>
            </a:pPr>
            <a:r>
              <a:rPr lang="ru-RU" sz="3200" dirty="0">
                <a:latin typeface="Times New Roman" panose="02020603050405020304" pitchFamily="18" charset="0"/>
                <a:cs typeface="Times New Roman" panose="02020603050405020304" pitchFamily="18" charset="0"/>
              </a:rPr>
              <a:t>Все восстановительные физиологические мероприятия могут быть разделены на </a:t>
            </a:r>
            <a:r>
              <a:rPr lang="ru-RU" sz="3200" i="1" u="sng" dirty="0">
                <a:latin typeface="Times New Roman" panose="02020603050405020304" pitchFamily="18" charset="0"/>
                <a:cs typeface="Times New Roman" panose="02020603050405020304" pitchFamily="18" charset="0"/>
              </a:rPr>
              <a:t>постоянные</a:t>
            </a:r>
            <a:r>
              <a:rPr lang="ru-RU" sz="3200" dirty="0">
                <a:latin typeface="Times New Roman" panose="02020603050405020304" pitchFamily="18" charset="0"/>
                <a:cs typeface="Times New Roman" panose="02020603050405020304" pitchFamily="18" charset="0"/>
              </a:rPr>
              <a:t> и </a:t>
            </a:r>
            <a:r>
              <a:rPr lang="ru-RU" sz="3200" i="1" u="sng" dirty="0">
                <a:latin typeface="Times New Roman" panose="02020603050405020304" pitchFamily="18" charset="0"/>
                <a:cs typeface="Times New Roman" panose="02020603050405020304" pitchFamily="18" charset="0"/>
              </a:rPr>
              <a:t>периодические. </a:t>
            </a:r>
          </a:p>
          <a:p>
            <a:pPr>
              <a:lnSpc>
                <a:spcPct val="100000"/>
              </a:lnSpc>
            </a:pPr>
            <a:r>
              <a:rPr lang="ru-RU" sz="3200" dirty="0">
                <a:latin typeface="Times New Roman" panose="02020603050405020304" pitchFamily="18" charset="0"/>
                <a:cs typeface="Times New Roman" panose="02020603050405020304" pitchFamily="18" charset="0"/>
              </a:rPr>
              <a:t>Мероприятия </a:t>
            </a:r>
            <a:r>
              <a:rPr lang="ru-RU" sz="3200" b="1" i="1" dirty="0">
                <a:latin typeface="Times New Roman" panose="02020603050405020304" pitchFamily="18" charset="0"/>
                <a:cs typeface="Times New Roman" panose="02020603050405020304" pitchFamily="18" charset="0"/>
              </a:rPr>
              <a:t>первой группы </a:t>
            </a:r>
            <a:r>
              <a:rPr lang="ru-RU" sz="3200" dirty="0">
                <a:latin typeface="Times New Roman" panose="02020603050405020304" pitchFamily="18" charset="0"/>
                <a:cs typeface="Times New Roman" panose="02020603050405020304" pitchFamily="18" charset="0"/>
              </a:rPr>
              <a:t>проводятся с целью профилактики неблагоприятных функциональных изменений. К таким мероприятиям относятся рациональный режим тренировок и отдыха, сбалансированное питание, дополнительная витаминизация, закаливание, общеукрепляющие физические упражнения, оптимизация эмоционального состояния.</a:t>
            </a:r>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9297" y="5199673"/>
            <a:ext cx="2858703" cy="1540725"/>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360" y="5272067"/>
            <a:ext cx="3078480" cy="1468331"/>
          </a:xfrm>
          <a:prstGeom prst="rect">
            <a:avLst/>
          </a:prstGeom>
          <a:ln>
            <a:noFill/>
          </a:ln>
          <a:effectLst>
            <a:softEdge rad="112500"/>
          </a:effectLst>
        </p:spPr>
      </p:pic>
    </p:spTree>
    <p:extLst>
      <p:ext uri="{BB962C8B-B14F-4D97-AF65-F5344CB8AC3E}">
        <p14:creationId xmlns:p14="http://schemas.microsoft.com/office/powerpoint/2010/main" val="1554454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26720" y="788670"/>
            <a:ext cx="11907520" cy="5033963"/>
          </a:xfrm>
        </p:spPr>
        <p:txBody>
          <a:bodyPr>
            <a:normAutofit fontScale="92500" lnSpcReduction="10000"/>
          </a:bodyPr>
          <a:lstStyle/>
          <a:p>
            <a:r>
              <a:rPr lang="ru-RU" sz="3200" dirty="0">
                <a:latin typeface="Times New Roman" panose="02020603050405020304" pitchFamily="18" charset="0"/>
                <a:cs typeface="Times New Roman" panose="02020603050405020304" pitchFamily="18" charset="0"/>
              </a:rPr>
              <a:t>Мероприятия </a:t>
            </a:r>
            <a:r>
              <a:rPr lang="ru-RU" sz="3200" b="1" i="1" dirty="0">
                <a:latin typeface="Times New Roman" panose="02020603050405020304" pitchFamily="18" charset="0"/>
                <a:cs typeface="Times New Roman" panose="02020603050405020304" pitchFamily="18" charset="0"/>
              </a:rPr>
              <a:t>второй группы </a:t>
            </a:r>
            <a:r>
              <a:rPr lang="ru-RU" sz="3200" dirty="0">
                <a:latin typeface="Times New Roman" panose="02020603050405020304" pitchFamily="18" charset="0"/>
                <a:cs typeface="Times New Roman" panose="02020603050405020304" pitchFamily="18" charset="0"/>
              </a:rPr>
              <a:t>осуществляются по мере необходимости с целью мобилизации резервных возможностей организма для поддержания, экстренного восстановления и повышения работоспособности спортсменов. </a:t>
            </a:r>
          </a:p>
          <a:p>
            <a:r>
              <a:rPr lang="ru-RU" sz="3200" dirty="0">
                <a:latin typeface="Times New Roman" panose="02020603050405020304" pitchFamily="18" charset="0"/>
                <a:cs typeface="Times New Roman" panose="02020603050405020304" pitchFamily="18" charset="0"/>
              </a:rPr>
              <a:t>К мероприятиям этой группы относят различные воздействия на биологически активные точки, вдыхание чистого кислорода при нормальном и повышенном атмосферном давлении (гипербарическая </a:t>
            </a:r>
            <a:r>
              <a:rPr lang="ru-RU" sz="3200" dirty="0" err="1">
                <a:latin typeface="Times New Roman" panose="02020603050405020304" pitchFamily="18" charset="0"/>
                <a:cs typeface="Times New Roman" panose="02020603050405020304" pitchFamily="18" charset="0"/>
              </a:rPr>
              <a:t>оксигенация</a:t>
            </a:r>
            <a:r>
              <a:rPr lang="ru-RU" sz="3200" dirty="0">
                <a:latin typeface="Times New Roman" panose="02020603050405020304" pitchFamily="18" charset="0"/>
                <a:cs typeface="Times New Roman" panose="02020603050405020304" pitchFamily="18" charset="0"/>
              </a:rPr>
              <a:t>), пищевых веществ повышенной биологической активности и другие .</a:t>
            </a:r>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7760" y="5436553"/>
            <a:ext cx="1838960" cy="1226935"/>
          </a:xfrm>
          <a:prstGeom prst="rect">
            <a:avLst/>
          </a:prstGeom>
          <a:ln>
            <a:noFill/>
          </a:ln>
          <a:effectLst>
            <a:softEdge rad="112500"/>
          </a:effec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2413" y="5436553"/>
            <a:ext cx="1955907" cy="1226935"/>
          </a:xfrm>
          <a:prstGeom prst="rect">
            <a:avLst/>
          </a:prstGeom>
          <a:ln>
            <a:noFill/>
          </a:ln>
          <a:effectLst>
            <a:softEdge rad="112500"/>
          </a:effectLst>
        </p:spPr>
      </p:pic>
    </p:spTree>
    <p:extLst>
      <p:ext uri="{BB962C8B-B14F-4D97-AF65-F5344CB8AC3E}">
        <p14:creationId xmlns:p14="http://schemas.microsoft.com/office/powerpoint/2010/main" val="472883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30208"/>
            <a:ext cx="12105373" cy="4654575"/>
          </a:xfrm>
        </p:spPr>
        <p:txBody>
          <a:bodyPr>
            <a:noAutofit/>
          </a:bodyPr>
          <a:lstStyle/>
          <a:p>
            <a:pPr>
              <a:lnSpc>
                <a:spcPct val="100000"/>
              </a:lnSpc>
            </a:pPr>
            <a:r>
              <a:rPr lang="ru-RU" sz="3600" dirty="0">
                <a:latin typeface="Times New Roman" panose="02020603050405020304" pitchFamily="18" charset="0"/>
                <a:cs typeface="Times New Roman" panose="02020603050405020304" pitchFamily="18" charset="0"/>
              </a:rPr>
              <a:t> Воздействие </a:t>
            </a:r>
            <a:r>
              <a:rPr lang="ru-RU" sz="3600" b="1" i="1" dirty="0">
                <a:latin typeface="Times New Roman" panose="02020603050405020304" pitchFamily="18" charset="0"/>
                <a:cs typeface="Times New Roman" panose="02020603050405020304" pitchFamily="18" charset="0"/>
              </a:rPr>
              <a:t>импульсным электрическим током на ЦНС </a:t>
            </a:r>
            <a:r>
              <a:rPr lang="ru-RU" sz="3600" dirty="0">
                <a:latin typeface="Times New Roman" panose="02020603050405020304" pitchFamily="18" charset="0"/>
                <a:cs typeface="Times New Roman" panose="02020603050405020304" pitchFamily="18" charset="0"/>
              </a:rPr>
              <a:t>может использоваться в виде однократного (сеанс) или курсового применения (ежедневно или через день 6-10 сеансов) с целью регуляции функционального состояния, сохранения, восстановления и повышения работоспособности спортсменов.</a:t>
            </a:r>
            <a:endParaRPr lang="ru-RU" sz="3600"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4216" y="4793380"/>
            <a:ext cx="2897203" cy="1949116"/>
          </a:xfrm>
          <a:prstGeom prst="rect">
            <a:avLst/>
          </a:prstGeom>
          <a:ln w="88900" cap="sq" cmpd="thickThin">
            <a:solidFill>
              <a:srgbClr val="000000"/>
            </a:solidFill>
            <a:prstDash val="solid"/>
            <a:miter lim="800000"/>
          </a:ln>
          <a:effectLst>
            <a:innerShdw blurRad="76200">
              <a:srgbClr val="000000"/>
            </a:innerShdw>
          </a:effec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921" y="4793380"/>
            <a:ext cx="2861911" cy="1949116"/>
          </a:xfrm>
          <a:prstGeom prst="rect">
            <a:avLst/>
          </a:prstGeom>
          <a:ln w="88900" cap="sq" cmpd="thickThin">
            <a:solidFill>
              <a:srgbClr val="000000"/>
            </a:solidFill>
            <a:prstDash val="solid"/>
            <a:miter lim="800000"/>
          </a:ln>
          <a:effectLst>
            <a:innerShdw blurRad="76200">
              <a:srgbClr val="000000"/>
            </a:innerShdw>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643" y="4793380"/>
            <a:ext cx="2143894" cy="19491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65659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433137" y="812575"/>
            <a:ext cx="11758863" cy="4952958"/>
          </a:xfrm>
        </p:spPr>
        <p:txBody>
          <a:bodyPr>
            <a:noAutofit/>
          </a:bodyPr>
          <a:lstStyle/>
          <a:p>
            <a:pPr>
              <a:lnSpc>
                <a:spcPct val="100000"/>
              </a:lnSpc>
            </a:pPr>
            <a:r>
              <a:rPr lang="ru-RU" sz="3600" dirty="0">
                <a:latin typeface="Times New Roman" panose="02020603050405020304" pitchFamily="18" charset="0"/>
                <a:cs typeface="Times New Roman" panose="02020603050405020304" pitchFamily="18" charset="0"/>
              </a:rPr>
              <a:t>Одним из важнейших мероприятий устранения утомления и восстановления работоспособности спортсменов, особенно во время соревнований является применение </a:t>
            </a:r>
            <a:r>
              <a:rPr lang="ru-RU" sz="3600" b="1" i="1" dirty="0">
                <a:latin typeface="Times New Roman" panose="02020603050405020304" pitchFamily="18" charset="0"/>
                <a:cs typeface="Times New Roman" panose="02020603050405020304" pitchFamily="18" charset="0"/>
              </a:rPr>
              <a:t>электросна</a:t>
            </a:r>
            <a:r>
              <a:rPr lang="ru-RU" sz="3600" dirty="0">
                <a:latin typeface="Times New Roman" panose="02020603050405020304" pitchFamily="18" charset="0"/>
                <a:cs typeface="Times New Roman" panose="02020603050405020304" pitchFamily="18" charset="0"/>
              </a:rPr>
              <a:t>. </a:t>
            </a:r>
          </a:p>
          <a:p>
            <a:pPr>
              <a:lnSpc>
                <a:spcPct val="100000"/>
              </a:lnSpc>
            </a:pPr>
            <a:r>
              <a:rPr lang="ru-RU" sz="3600" dirty="0">
                <a:latin typeface="Times New Roman" panose="02020603050405020304" pitchFamily="18" charset="0"/>
                <a:cs typeface="Times New Roman" panose="02020603050405020304" pitchFamily="18" charset="0"/>
              </a:rPr>
              <a:t>При электростимуляции с помощью отечественных портативных аппаратов «Электросон» сон наступает в течение 20-30-минутного воздействия.</a:t>
            </a:r>
            <a:endParaRPr lang="ru-RU" sz="3600" dirty="0">
              <a:solidFill>
                <a:schemeClr val="tx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6590" y="4972503"/>
            <a:ext cx="2767264" cy="1783175"/>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139" y="4972504"/>
            <a:ext cx="2824213" cy="1783175"/>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5092" y="4972504"/>
            <a:ext cx="2902343" cy="1783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0643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798896" y="1876246"/>
            <a:ext cx="12355631" cy="4620808"/>
          </a:xfrm>
        </p:spPr>
        <p:txBody>
          <a:bodyPr>
            <a:noAutofit/>
          </a:bodyPr>
          <a:lstStyle/>
          <a:p>
            <a:pPr>
              <a:lnSpc>
                <a:spcPct val="100000"/>
              </a:lnSpc>
            </a:pPr>
            <a:r>
              <a:rPr lang="ru-RU" sz="3200" b="1" i="1" dirty="0">
                <a:latin typeface="Times New Roman" panose="02020603050405020304" pitchFamily="18" charset="0"/>
                <a:cs typeface="Times New Roman" panose="02020603050405020304" pitchFamily="18" charset="0"/>
              </a:rPr>
              <a:t> Дыхание кислородом при нормальном и повышенном атмосферном давлении </a:t>
            </a:r>
            <a:r>
              <a:rPr lang="ru-RU" sz="3200" dirty="0">
                <a:latin typeface="Times New Roman" panose="02020603050405020304" pitchFamily="18" charset="0"/>
                <a:cs typeface="Times New Roman" panose="02020603050405020304" pitchFamily="18" charset="0"/>
              </a:rPr>
              <a:t>способствует насыщению организма кислородом, нормализации </a:t>
            </a:r>
            <a:r>
              <a:rPr lang="ru-RU" sz="3200" dirty="0" err="1">
                <a:latin typeface="Times New Roman" panose="02020603050405020304" pitchFamily="18" charset="0"/>
                <a:cs typeface="Times New Roman" panose="02020603050405020304" pitchFamily="18" charset="0"/>
              </a:rPr>
              <a:t>окислительно</a:t>
            </a:r>
            <a:r>
              <a:rPr lang="ru-RU" sz="3200" dirty="0">
                <a:latin typeface="Times New Roman" panose="02020603050405020304" pitchFamily="18" charset="0"/>
                <a:cs typeface="Times New Roman" panose="02020603050405020304" pitchFamily="18" charset="0"/>
              </a:rPr>
              <a:t>-восстановительных процессов и повышению функциональных возможностей организма. Дыхание кислородом, применяемое периодически по  25-30 минут в сутки, приводит к улучшению самочувствия, нормализации сна, повышению аппетита, улучшению   деятельности сердечно-сосудистой и дыхательной и систем.</a:t>
            </a:r>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890" y="129261"/>
            <a:ext cx="2556470" cy="1622538"/>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0474" y="129261"/>
            <a:ext cx="2657150" cy="1622538"/>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4739" y="129261"/>
            <a:ext cx="2550053" cy="1622538"/>
          </a:xfrm>
          <a:prstGeom prst="rect">
            <a:avLst/>
          </a:prstGeom>
          <a:ln>
            <a:noFill/>
          </a:ln>
          <a:effectLst>
            <a:softEdge rad="112500"/>
          </a:effectLst>
        </p:spPr>
      </p:pic>
    </p:spTree>
    <p:extLst>
      <p:ext uri="{BB962C8B-B14F-4D97-AF65-F5344CB8AC3E}">
        <p14:creationId xmlns:p14="http://schemas.microsoft.com/office/powerpoint/2010/main" val="3823202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58183" y="650824"/>
            <a:ext cx="12155055" cy="5080000"/>
          </a:xfrm>
        </p:spPr>
        <p:txBody>
          <a:bodyPr>
            <a:normAutofit/>
          </a:bodyPr>
          <a:lstStyle/>
          <a:p>
            <a:pPr marL="0" indent="0">
              <a:buNone/>
            </a:pPr>
            <a:r>
              <a:rPr lang="ru-RU" dirty="0">
                <a:solidFill>
                  <a:schemeClr val="accent4"/>
                </a:solidFill>
                <a:latin typeface="Times New Roman" panose="02020603050405020304" pitchFamily="18" charset="0"/>
                <a:cs typeface="Times New Roman" panose="02020603050405020304" pitchFamily="18" charset="0"/>
              </a:rPr>
              <a:t>   </a:t>
            </a:r>
          </a:p>
          <a:p>
            <a:pPr marL="0" indent="0">
              <a:lnSpc>
                <a:spcPct val="100000"/>
              </a:lnSpc>
              <a:buNone/>
            </a:pPr>
            <a:r>
              <a:rPr lang="ru-RU" sz="3400" dirty="0">
                <a:solidFill>
                  <a:schemeClr val="tx1"/>
                </a:solidFill>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Особенно эффективным оказалось использование кислорода под повышенным давлением – </a:t>
            </a:r>
            <a:r>
              <a:rPr lang="ru-RU" sz="3200" b="1" i="1" dirty="0">
                <a:latin typeface="Times New Roman" panose="02020603050405020304" pitchFamily="18" charset="0"/>
                <a:cs typeface="Times New Roman" panose="02020603050405020304" pitchFamily="18" charset="0"/>
              </a:rPr>
              <a:t>гипербарическая </a:t>
            </a:r>
            <a:r>
              <a:rPr lang="ru-RU" sz="3200" b="1" i="1" dirty="0" err="1">
                <a:latin typeface="Times New Roman" panose="02020603050405020304" pitchFamily="18" charset="0"/>
                <a:cs typeface="Times New Roman" panose="02020603050405020304" pitchFamily="18" charset="0"/>
              </a:rPr>
              <a:t>оксигенация</a:t>
            </a:r>
            <a:r>
              <a:rPr lang="ru-RU" sz="3200" b="1" i="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(ГБО), которая позволяет быстро ликвидировать гипоксию тканей, ускоряет </a:t>
            </a:r>
            <a:r>
              <a:rPr lang="ru-RU" sz="3200" dirty="0" err="1">
                <a:latin typeface="Times New Roman" panose="02020603050405020304" pitchFamily="18" charset="0"/>
                <a:cs typeface="Times New Roman" panose="02020603050405020304" pitchFamily="18" charset="0"/>
              </a:rPr>
              <a:t>окислительно</a:t>
            </a:r>
            <a:r>
              <a:rPr lang="ru-RU" sz="3200" dirty="0">
                <a:latin typeface="Times New Roman" panose="02020603050405020304" pitchFamily="18" charset="0"/>
                <a:cs typeface="Times New Roman" panose="02020603050405020304" pitchFamily="18" charset="0"/>
              </a:rPr>
              <a:t>-восстановительные процессы, увеличивает функциональные резервы организма, повышает его неспецифическую устойчивость, умственную и физическую работоспособность спортсменов.</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161" y="4714236"/>
            <a:ext cx="2957679" cy="1953264"/>
          </a:xfrm>
          <a:prstGeom prst="rect">
            <a:avLst/>
          </a:prstGeom>
          <a:ln>
            <a:noFill/>
          </a:ln>
          <a:effectLst>
            <a:softEdge rad="112500"/>
          </a:effec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1524" y="4726004"/>
            <a:ext cx="2900412" cy="1953264"/>
          </a:xfrm>
          <a:prstGeom prst="rect">
            <a:avLst/>
          </a:prstGeom>
          <a:ln>
            <a:noFill/>
          </a:ln>
          <a:effectLst>
            <a:softEdge rad="112500"/>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1621" y="4726004"/>
            <a:ext cx="2910822" cy="1941496"/>
          </a:xfrm>
          <a:prstGeom prst="rect">
            <a:avLst/>
          </a:prstGeom>
          <a:ln>
            <a:noFill/>
          </a:ln>
          <a:effectLst>
            <a:softEdge rad="112500"/>
          </a:effectLst>
        </p:spPr>
      </p:pic>
    </p:spTree>
    <p:extLst>
      <p:ext uri="{BB962C8B-B14F-4D97-AF65-F5344CB8AC3E}">
        <p14:creationId xmlns:p14="http://schemas.microsoft.com/office/powerpoint/2010/main" val="3486933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20647" y="1809550"/>
            <a:ext cx="11229667" cy="4697127"/>
          </a:xfrm>
        </p:spPr>
        <p:txBody>
          <a:bodyPr>
            <a:noAutofit/>
          </a:bodyPr>
          <a:lstStyle/>
          <a:p>
            <a:pPr>
              <a:lnSpc>
                <a:spcPct val="100000"/>
              </a:lnSpc>
            </a:pPr>
            <a:r>
              <a:rPr lang="ru-RU" dirty="0">
                <a:solidFill>
                  <a:schemeClr val="accent4"/>
                </a:solidFill>
                <a:latin typeface="Times New Roman" panose="02020603050405020304" pitchFamily="18" charset="0"/>
                <a:cs typeface="Times New Roman" panose="02020603050405020304" pitchFamily="18" charset="0"/>
              </a:rPr>
              <a:t>  </a:t>
            </a:r>
            <a:r>
              <a:rPr lang="ru-RU" sz="3200" dirty="0">
                <a:solidFill>
                  <a:schemeClr val="tx1"/>
                </a:solidFill>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Использование </a:t>
            </a:r>
            <a:r>
              <a:rPr lang="ru-RU" sz="3600" b="1" i="1" dirty="0">
                <a:latin typeface="Times New Roman" panose="02020603050405020304" pitchFamily="18" charset="0"/>
                <a:cs typeface="Times New Roman" panose="02020603050405020304" pitchFamily="18" charset="0"/>
              </a:rPr>
              <a:t>кислородно-гелиевых смесей </a:t>
            </a:r>
            <a:r>
              <a:rPr lang="ru-RU" sz="3600" dirty="0">
                <a:latin typeface="Times New Roman" panose="02020603050405020304" pitchFamily="18" charset="0"/>
                <a:cs typeface="Times New Roman" panose="02020603050405020304" pitchFamily="18" charset="0"/>
              </a:rPr>
              <a:t>(КГС) целесообразно для быстрого повышения работоспособности спортсменов в период соревнований. Дыхание осуществляется в течение 15 минут 30-70% смесью КГС из баллона объемом 2 л под давлением 150-180 кг/см2.</a:t>
            </a:r>
            <a:endParaRPr lang="ru-RU" sz="3600" dirty="0">
              <a:solidFill>
                <a:schemeClr val="tx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691" y="86628"/>
            <a:ext cx="2192339" cy="1460132"/>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9969" y="176611"/>
            <a:ext cx="2311943" cy="1370149"/>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5580" y="131619"/>
            <a:ext cx="2283839" cy="13701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363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60218" y="507091"/>
            <a:ext cx="11471563" cy="1049235"/>
          </a:xfrm>
        </p:spPr>
        <p:txBody>
          <a:bodyPr>
            <a:noAutofit/>
          </a:bodyPr>
          <a:lstStyle/>
          <a:p>
            <a:pPr algn="ctr"/>
            <a:r>
              <a:rPr lang="ru-RU" sz="3200" b="1" dirty="0">
                <a:solidFill>
                  <a:schemeClr val="tx1"/>
                </a:solidFill>
                <a:latin typeface="Times New Roman" panose="02020603050405020304" pitchFamily="18" charset="0"/>
                <a:ea typeface="Times New Roman" panose="02020603050405020304" pitchFamily="18" charset="0"/>
              </a:rPr>
              <a:t>       </a:t>
            </a:r>
            <a:r>
              <a:rPr lang="en-US" altLang="zh-CN" sz="4000" b="1" dirty="0">
                <a:latin typeface="Times New Roman" panose="02020603050405020304" pitchFamily="18" charset="0"/>
                <a:cs typeface="Times New Roman" panose="02020603050405020304" pitchFamily="18" charset="0"/>
              </a:rPr>
              <a:t>1</a:t>
            </a:r>
            <a:r>
              <a:rPr lang="en" dirty="0"/>
              <a:t>. Characteristics of fatigue processes</a:t>
            </a:r>
            <a:br>
              <a:rPr lang="en" dirty="0"/>
            </a:br>
            <a:r>
              <a:rPr lang="zh-CN" altLang="en-US" sz="4000" b="1" dirty="0">
                <a:latin typeface="Times New Roman" panose="02020603050405020304" pitchFamily="18" charset="0"/>
                <a:cs typeface="Times New Roman" panose="02020603050405020304" pitchFamily="18" charset="0"/>
              </a:rPr>
              <a:t>疲劳过程的特征</a:t>
            </a:r>
            <a:endParaRPr lang="ru-RU" sz="6600" dirty="0">
              <a:solidFill>
                <a:schemeClr val="tx1"/>
              </a:solidFill>
            </a:endParaRPr>
          </a:p>
        </p:txBody>
      </p:sp>
      <p:sp>
        <p:nvSpPr>
          <p:cNvPr id="5" name="Объект 4"/>
          <p:cNvSpPr>
            <a:spLocks noGrp="1"/>
          </p:cNvSpPr>
          <p:nvPr>
            <p:ph idx="1"/>
          </p:nvPr>
        </p:nvSpPr>
        <p:spPr>
          <a:xfrm>
            <a:off x="2330504" y="2014301"/>
            <a:ext cx="7360369" cy="1476372"/>
          </a:xfrm>
        </p:spPr>
        <p:txBody>
          <a:bodyPr>
            <a:noAutofit/>
          </a:bodyPr>
          <a:lstStyle/>
          <a:p>
            <a:pPr marL="0" indent="0" algn="ctr">
              <a:lnSpc>
                <a:spcPct val="100000"/>
              </a:lnSpc>
              <a:buNone/>
            </a:pPr>
            <a:r>
              <a:rPr lang="en-US" sz="8000" i="1" dirty="0">
                <a:latin typeface="Angsana New" panose="02020603050405020304" pitchFamily="18" charset="-34"/>
                <a:cs typeface="Angsana New" panose="02020603050405020304" pitchFamily="18" charset="-34"/>
              </a:rPr>
              <a:t>What is </a:t>
            </a:r>
            <a:r>
              <a:rPr lang="en" sz="8000" dirty="0">
                <a:latin typeface="Angsana New" panose="02020603050405020304" pitchFamily="18" charset="-34"/>
                <a:cs typeface="Angsana New" panose="02020603050405020304" pitchFamily="18" charset="-34"/>
              </a:rPr>
              <a:t>fatigue?</a:t>
            </a:r>
            <a:endParaRPr lang="ru-RU" sz="8000" dirty="0">
              <a:cs typeface="Angsana New" panose="02020603050405020304" pitchFamily="18" charset="-34"/>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525" y="3490619"/>
            <a:ext cx="3999029" cy="2706050"/>
          </a:xfrm>
          <a:prstGeom prst="rect">
            <a:avLst/>
          </a:prstGeom>
          <a:ln>
            <a:noFill/>
          </a:ln>
          <a:effectLst>
            <a:softEdge rad="112500"/>
          </a:effectLst>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0364" y="3429000"/>
            <a:ext cx="4262263" cy="2829289"/>
          </a:xfrm>
          <a:prstGeom prst="rect">
            <a:avLst/>
          </a:prstGeom>
          <a:ln>
            <a:noFill/>
          </a:ln>
          <a:effectLst>
            <a:softEdge rad="112500"/>
          </a:effectLst>
        </p:spPr>
      </p:pic>
    </p:spTree>
    <p:extLst>
      <p:ext uri="{BB962C8B-B14F-4D97-AF65-F5344CB8AC3E}">
        <p14:creationId xmlns:p14="http://schemas.microsoft.com/office/powerpoint/2010/main" val="474592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70908" y="866826"/>
            <a:ext cx="12071350" cy="5740400"/>
          </a:xfrm>
        </p:spPr>
        <p:txBody>
          <a:bodyPr>
            <a:noAutofit/>
          </a:bodyPr>
          <a:lstStyle/>
          <a:p>
            <a:pPr>
              <a:lnSpc>
                <a:spcPct val="100000"/>
              </a:lnSpc>
            </a:pPr>
            <a:r>
              <a:rPr lang="ru-RU" sz="3200" b="1" i="1" dirty="0">
                <a:latin typeface="Times New Roman" panose="02020603050405020304" pitchFamily="18" charset="0"/>
                <a:cs typeface="Times New Roman" panose="02020603050405020304" pitchFamily="18" charset="0"/>
              </a:rPr>
              <a:t>Гипоксическая тренировка </a:t>
            </a:r>
            <a:r>
              <a:rPr lang="ru-RU" sz="3200" dirty="0">
                <a:latin typeface="Times New Roman" panose="02020603050405020304" pitchFamily="18" charset="0"/>
                <a:cs typeface="Times New Roman" panose="02020603050405020304" pitchFamily="18" charset="0"/>
              </a:rPr>
              <a:t>основана на повышении функциональных возможностей организма вследствие его непродолжительной (около 2 недель) жизнедеятельности при недостатке кислорода. Развитие в организме кислородной недостаточности вначале сопровождается напряженной работой различных функциональных систем и некоторым снижением работоспособности. Более длительное пребывание в таких условиях приводит к адаптации и относительной стабилизации функционального состояния организма.</a:t>
            </a:r>
            <a:endParaRPr lang="ru-RU" sz="3200"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2480" y="5478752"/>
            <a:ext cx="2030931" cy="1278183"/>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728" y="5478752"/>
            <a:ext cx="2068226" cy="1278183"/>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060" y="5478752"/>
            <a:ext cx="1948314" cy="1278183"/>
          </a:xfrm>
          <a:prstGeom prst="rect">
            <a:avLst/>
          </a:prstGeom>
          <a:ln>
            <a:noFill/>
          </a:ln>
          <a:effectLst>
            <a:softEdge rad="112500"/>
          </a:effectLst>
        </p:spPr>
      </p:pic>
    </p:spTree>
    <p:extLst>
      <p:ext uri="{BB962C8B-B14F-4D97-AF65-F5344CB8AC3E}">
        <p14:creationId xmlns:p14="http://schemas.microsoft.com/office/powerpoint/2010/main" val="2892050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0515" y="2001613"/>
            <a:ext cx="11840488" cy="4708636"/>
          </a:xfrm>
        </p:spPr>
        <p:txBody>
          <a:bodyPr>
            <a:normAutofit/>
          </a:bodyPr>
          <a:lstStyle/>
          <a:p>
            <a:pPr>
              <a:lnSpc>
                <a:spcPct val="100000"/>
              </a:lnSpc>
            </a:pPr>
            <a:r>
              <a:rPr lang="ru-RU" sz="3200" b="1" i="1" dirty="0">
                <a:latin typeface="Times New Roman" panose="02020603050405020304" pitchFamily="18" charset="0"/>
                <a:cs typeface="Times New Roman" panose="02020603050405020304" pitchFamily="18" charset="0"/>
              </a:rPr>
              <a:t>Ультрафиолетовое облучение </a:t>
            </a:r>
            <a:r>
              <a:rPr lang="ru-RU" sz="3200" dirty="0">
                <a:latin typeface="Times New Roman" panose="02020603050405020304" pitchFamily="18" charset="0"/>
                <a:cs typeface="Times New Roman" panose="02020603050405020304" pitchFamily="18" charset="0"/>
              </a:rPr>
              <a:t>– важное средство компенсации солнечного голодания, а также повышения некоторых иммунобиологических свойств организма. Кроме того, ультрафиолетовое облучение, вызывая усиление циркуляции крови и лимфы на месте воздействия, в значительной мере мобилизует защитную функцию кожных покровов спортсмена.</a:t>
            </a: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1069" y="77002"/>
            <a:ext cx="2581877" cy="1699322"/>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9275" y="77002"/>
            <a:ext cx="2554906" cy="1699322"/>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7418" y="77002"/>
            <a:ext cx="2637323" cy="1699322"/>
          </a:xfrm>
          <a:prstGeom prst="rect">
            <a:avLst/>
          </a:prstGeom>
          <a:ln>
            <a:noFill/>
          </a:ln>
          <a:effectLst>
            <a:softEdge rad="112500"/>
          </a:effectLst>
        </p:spPr>
      </p:pic>
    </p:spTree>
    <p:extLst>
      <p:ext uri="{BB962C8B-B14F-4D97-AF65-F5344CB8AC3E}">
        <p14:creationId xmlns:p14="http://schemas.microsoft.com/office/powerpoint/2010/main" val="2025179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3886" y="2075459"/>
            <a:ext cx="11778114" cy="3151059"/>
          </a:xfrm>
        </p:spPr>
        <p:txBody>
          <a:bodyPr>
            <a:noAutofit/>
          </a:bodyPr>
          <a:lstStyle/>
          <a:p>
            <a:pPr>
              <a:lnSpc>
                <a:spcPct val="100000"/>
              </a:lnSpc>
            </a:pPr>
            <a:r>
              <a:rPr lang="ru-RU" sz="4000" b="1" i="1" dirty="0">
                <a:latin typeface="Times New Roman" panose="02020603050405020304" pitchFamily="18" charset="0"/>
                <a:cs typeface="Times New Roman" panose="02020603050405020304" pitchFamily="18" charset="0"/>
              </a:rPr>
              <a:t>Воздушно-тепловые процедуры </a:t>
            </a:r>
            <a:r>
              <a:rPr lang="ru-RU" sz="3600" dirty="0">
                <a:latin typeface="Times New Roman" panose="02020603050405020304" pitchFamily="18" charset="0"/>
                <a:cs typeface="Times New Roman" panose="02020603050405020304" pitchFamily="18" charset="0"/>
              </a:rPr>
              <a:t>включают русскую баню и сауну, которые являются одним неспецифических методов сохранения и восстановления работоспособности спортсменов. Кроме того, эти процедуры широко используются для коррекции массы тела.</a:t>
            </a:r>
            <a:br>
              <a:rPr lang="ru-RU" sz="3600" dirty="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2736" y="184029"/>
            <a:ext cx="2608771" cy="1548518"/>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5139" y="184029"/>
            <a:ext cx="2596143" cy="1548518"/>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608" y="184029"/>
            <a:ext cx="2500078" cy="15485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8024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91429" y="741146"/>
            <a:ext cx="11935325" cy="5207267"/>
          </a:xfrm>
        </p:spPr>
        <p:txBody>
          <a:bodyPr>
            <a:normAutofit lnSpcReduction="10000"/>
          </a:bodyPr>
          <a:lstStyle/>
          <a:p>
            <a:pPr>
              <a:lnSpc>
                <a:spcPct val="110000"/>
              </a:lnSpc>
            </a:pPr>
            <a:r>
              <a:rPr lang="ru-RU" sz="3200" b="1" i="1" dirty="0">
                <a:latin typeface="Times New Roman" panose="02020603050405020304" pitchFamily="18" charset="0"/>
                <a:cs typeface="Times New Roman" panose="02020603050405020304" pitchFamily="18" charset="0"/>
              </a:rPr>
              <a:t>Биологические стимуляторы и адаптогены </a:t>
            </a:r>
            <a:r>
              <a:rPr lang="ru-RU" sz="3200" dirty="0">
                <a:latin typeface="Times New Roman" panose="02020603050405020304" pitchFamily="18" charset="0"/>
                <a:cs typeface="Times New Roman" panose="02020603050405020304" pitchFamily="18" charset="0"/>
              </a:rPr>
              <a:t>используются с целью повышения и сохранения эффективной деятельности спортсменов и рассматриваются в настоящее время в качестве резервного способа достижения необходимых спортивных результатов. Они должны применяться в тех случаях, когда остальные средства профилактики переутомления и перетренированности исчерпаны, или при необходимости быстро снять усталость и повысить работоспособность спортсменов в процессе соревнований.</a:t>
            </a:r>
            <a:br>
              <a:rPr lang="ru-RU" sz="3200" dirty="0">
                <a:solidFill>
                  <a:schemeClr val="tx1"/>
                </a:solidFill>
              </a:rPr>
            </a:br>
            <a:endParaRPr lang="ru-RU" sz="3200" dirty="0">
              <a:solidFill>
                <a:schemeClr val="tx1"/>
              </a:solidFill>
            </a:endParaRPr>
          </a:p>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99886" y="5332396"/>
            <a:ext cx="2164105" cy="1424539"/>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1287" y="5332396"/>
            <a:ext cx="2327510" cy="1424538"/>
          </a:xfrm>
          <a:prstGeom prst="rect">
            <a:avLst/>
          </a:prstGeom>
          <a:ln>
            <a:noFill/>
          </a:ln>
          <a:effectLst>
            <a:softEdge rad="112500"/>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148" y="5332396"/>
            <a:ext cx="2454442" cy="1424539"/>
          </a:xfrm>
          <a:prstGeom prst="rect">
            <a:avLst/>
          </a:prstGeom>
          <a:ln>
            <a:noFill/>
          </a:ln>
          <a:effectLst>
            <a:softEdge rad="112500"/>
          </a:effectLst>
        </p:spPr>
      </p:pic>
    </p:spTree>
    <p:extLst>
      <p:ext uri="{BB962C8B-B14F-4D97-AF65-F5344CB8AC3E}">
        <p14:creationId xmlns:p14="http://schemas.microsoft.com/office/powerpoint/2010/main" val="2170997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70318" y="1751798"/>
            <a:ext cx="10999787" cy="4948120"/>
          </a:xfrm>
        </p:spPr>
        <p:txBody>
          <a:bodyPr>
            <a:normAutofit/>
          </a:bodyPr>
          <a:lstStyle/>
          <a:p>
            <a:pPr algn="ctr"/>
            <a:r>
              <a:rPr lang="ru-RU" sz="8800" dirty="0">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2328917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776044" y="2124828"/>
            <a:ext cx="11318974" cy="3258232"/>
          </a:xfrm>
        </p:spPr>
        <p:txBody>
          <a:bodyPr>
            <a:noAutofit/>
          </a:bodyPr>
          <a:lstStyle/>
          <a:p>
            <a:pPr marL="0" indent="0">
              <a:lnSpc>
                <a:spcPct val="100000"/>
              </a:lnSpc>
              <a:buNone/>
            </a:pPr>
            <a:r>
              <a:rPr lang="en-US" sz="3600" i="1" dirty="0">
                <a:latin typeface="Times New Roman" panose="02020603050405020304" pitchFamily="18" charset="0"/>
                <a:cs typeface="Times New Roman" panose="02020603050405020304" pitchFamily="18" charset="0"/>
              </a:rPr>
              <a:t>    </a:t>
            </a:r>
            <a:r>
              <a:rPr lang="en-US" sz="3600" b="1" i="1" dirty="0">
                <a:latin typeface="Times New Roman" panose="02020603050405020304" pitchFamily="18" charset="0"/>
                <a:cs typeface="Times New Roman" panose="02020603050405020304" pitchFamily="18" charset="0"/>
              </a:rPr>
              <a:t>Fatigue</a:t>
            </a:r>
            <a:r>
              <a:rPr lang="en-US" sz="3600" i="1" dirty="0">
                <a:latin typeface="Times New Roman" panose="02020603050405020304" pitchFamily="18" charset="0"/>
                <a:cs typeface="Times New Roman" panose="02020603050405020304" pitchFamily="18" charset="0"/>
              </a:rPr>
              <a:t> is a functional state of the body caused by </a:t>
            </a:r>
            <a:r>
              <a:rPr lang="en-US" sz="3600" i="1" u="sng" dirty="0">
                <a:latin typeface="Times New Roman" panose="02020603050405020304" pitchFamily="18" charset="0"/>
                <a:cs typeface="Times New Roman" panose="02020603050405020304" pitchFamily="18" charset="0"/>
              </a:rPr>
              <a:t>mental or physical work</a:t>
            </a:r>
            <a:r>
              <a:rPr lang="en-US" sz="3600" i="1" dirty="0">
                <a:latin typeface="Times New Roman" panose="02020603050405020304" pitchFamily="18" charset="0"/>
                <a:cs typeface="Times New Roman" panose="02020603050405020304" pitchFamily="18" charset="0"/>
              </a:rPr>
              <a:t>, in which there may be a temporary decrease in organism , changes in bodily functions and the appearance of a subjective feeling - fatigue. </a:t>
            </a:r>
            <a:endParaRPr lang="ru-RU" sz="36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66584"/>
            <a:ext cx="2499592" cy="1691416"/>
          </a:xfrm>
          <a:prstGeom prst="rect">
            <a:avLst/>
          </a:prstGeom>
          <a:ln>
            <a:noFill/>
          </a:ln>
          <a:effectLst>
            <a:softEdge rad="112500"/>
          </a:effectLst>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6936" y="5166584"/>
            <a:ext cx="2548082" cy="1691416"/>
          </a:xfrm>
          <a:prstGeom prst="rect">
            <a:avLst/>
          </a:prstGeom>
          <a:ln>
            <a:noFill/>
          </a:ln>
          <a:effectLst>
            <a:softEdge rad="112500"/>
          </a:effectLst>
        </p:spPr>
      </p:pic>
      <p:sp>
        <p:nvSpPr>
          <p:cNvPr id="4" name="Прямоугольник 3">
            <a:extLst>
              <a:ext uri="{FF2B5EF4-FFF2-40B4-BE49-F238E27FC236}">
                <a16:creationId xmlns:a16="http://schemas.microsoft.com/office/drawing/2014/main" id="{749B9AB5-6165-427B-BB4A-87D57E03F8E1}"/>
              </a:ext>
            </a:extLst>
          </p:cNvPr>
          <p:cNvSpPr/>
          <p:nvPr/>
        </p:nvSpPr>
        <p:spPr>
          <a:xfrm>
            <a:off x="1356985" y="649888"/>
            <a:ext cx="9928965" cy="1077218"/>
          </a:xfrm>
          <a:prstGeom prst="rect">
            <a:avLst/>
          </a:prstGeom>
        </p:spPr>
        <p:txBody>
          <a:bodyPr wrap="square">
            <a:spAutoFit/>
          </a:bodyPr>
          <a:lstStyle/>
          <a:p>
            <a:r>
              <a:rPr lang="zh-Hans" altLang="en-US" sz="3200" dirty="0">
                <a:ea typeface="Segoe UI Web (West European)"/>
              </a:rPr>
              <a:t>疲劳是由</a:t>
            </a:r>
            <a:r>
              <a:rPr lang="en-US" altLang="zh-Hans" sz="3200" dirty="0">
                <a:ea typeface="Segoe UI Web (West European)"/>
              </a:rPr>
              <a:t>...</a:t>
            </a:r>
            <a:r>
              <a:rPr lang="zh-Hans" altLang="en-US" sz="3200" dirty="0">
                <a:ea typeface="Segoe UI Web (West European)"/>
              </a:rPr>
              <a:t>或。。。工作，其中可能有暂时减少</a:t>
            </a:r>
            <a:r>
              <a:rPr lang="en-US" altLang="zh-Hans" sz="3200" dirty="0">
                <a:ea typeface="Segoe UI Web (West European)"/>
              </a:rPr>
              <a:t>...</a:t>
            </a:r>
            <a:r>
              <a:rPr lang="zh-Hans" altLang="en-US" sz="3200" dirty="0">
                <a:ea typeface="Segoe UI Web (West European)"/>
              </a:rPr>
              <a:t>，身体机能的变化和主观感觉的外观 </a:t>
            </a:r>
            <a:r>
              <a:rPr lang="en-US" altLang="zh-Hans" sz="3200" dirty="0">
                <a:ea typeface="Segoe UI Web (West European)"/>
              </a:rPr>
              <a:t>- </a:t>
            </a:r>
            <a:r>
              <a:rPr lang="zh-Hans" altLang="en-US" sz="3200" dirty="0">
                <a:ea typeface="Segoe UI Web (West European)"/>
              </a:rPr>
              <a:t>疲劳。</a:t>
            </a:r>
            <a:endParaRPr lang="zh-Hans" sz="3200" dirty="0">
              <a:effectLst/>
              <a:ea typeface="Segoe UI Web (West European)"/>
            </a:endParaRPr>
          </a:p>
        </p:txBody>
      </p:sp>
    </p:spTree>
    <p:extLst>
      <p:ext uri="{BB962C8B-B14F-4D97-AF65-F5344CB8AC3E}">
        <p14:creationId xmlns:p14="http://schemas.microsoft.com/office/powerpoint/2010/main" val="221827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a:xfrm>
            <a:off x="358574" y="2687793"/>
            <a:ext cx="11474852" cy="2422826"/>
          </a:xfrm>
        </p:spPr>
        <p:txBody>
          <a:bodyPr>
            <a:normAutofit fontScale="92500"/>
          </a:bodyPr>
          <a:lstStyle/>
          <a:p>
            <a:r>
              <a:rPr lang="zh-CN" altLang="en-US" sz="4000" b="1" i="1" dirty="0">
                <a:latin typeface="Times New Roman" panose="02020603050405020304" pitchFamily="18" charset="0"/>
                <a:cs typeface="Times New Roman" panose="02020603050405020304" pitchFamily="18" charset="0"/>
              </a:rPr>
              <a:t>疲劳应被视为身体在劳动过程中的自然正常功能状态。
</a:t>
            </a:r>
            <a:r>
              <a:rPr lang="en" sz="3900" dirty="0"/>
              <a:t>Fatigue should be considered as a natural normal functional state of the body during labor.</a:t>
            </a:r>
          </a:p>
          <a:p>
            <a:endParaRPr lang="ru-RU" sz="4000" b="1" i="1"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9456" y="531706"/>
            <a:ext cx="2487087" cy="1718636"/>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2879" y="531706"/>
            <a:ext cx="2462784" cy="1718636"/>
          </a:xfrm>
          <a:prstGeom prst="rect">
            <a:avLst/>
          </a:prstGeom>
          <a:ln>
            <a:noFill/>
          </a:ln>
          <a:effectLst>
            <a:outerShdw blurRad="292100" dist="139700" dir="2700000" algn="tl" rotWithShape="0">
              <a:srgbClr val="333333">
                <a:alpha val="65000"/>
              </a:srgbClr>
            </a:outerShdw>
          </a:effectLst>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385877" y="531706"/>
            <a:ext cx="2444978" cy="17186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73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21920" y="268189"/>
            <a:ext cx="11835425" cy="4427622"/>
          </a:xfrm>
        </p:spPr>
        <p:txBody>
          <a:bodyPr anchor="ctr">
            <a:noAutofit/>
          </a:bodyPr>
          <a:lstStyle/>
          <a:p>
            <a:pPr>
              <a:lnSpc>
                <a:spcPct val="100000"/>
              </a:lnSpc>
            </a:pPr>
            <a:r>
              <a:rPr lang="ru-RU" sz="32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All locally-humoral theories </a:t>
            </a:r>
            <a:r>
              <a:rPr lang="en-US" sz="3200" dirty="0">
                <a:latin typeface="Times New Roman" panose="02020603050405020304" pitchFamily="18" charset="0"/>
                <a:cs typeface="Times New Roman" panose="02020603050405020304" pitchFamily="18" charset="0"/>
              </a:rPr>
              <a:t>(the theory of depletion of energy resources in muscles, the theory of muscle clogging by metabolic products, the theory of metabolite poisoning) do not fully reveal the mechanisms of fatigue, as its </a:t>
            </a:r>
            <a:r>
              <a:rPr lang="en-US" sz="3200" b="1" dirty="0">
                <a:latin typeface="Times New Roman" panose="02020603050405020304" pitchFamily="18" charset="0"/>
                <a:cs typeface="Times New Roman" panose="02020603050405020304" pitchFamily="18" charset="0"/>
              </a:rPr>
              <a:t>main cause </a:t>
            </a:r>
            <a:r>
              <a:rPr lang="en-US" sz="3200" dirty="0">
                <a:latin typeface="Times New Roman" panose="02020603050405020304" pitchFamily="18" charset="0"/>
                <a:cs typeface="Times New Roman" panose="02020603050405020304" pitchFamily="18" charset="0"/>
              </a:rPr>
              <a:t>is considered only </a:t>
            </a:r>
            <a:r>
              <a:rPr lang="en-US" sz="3200" u="sng" dirty="0">
                <a:latin typeface="Times New Roman" panose="02020603050405020304" pitchFamily="18" charset="0"/>
                <a:cs typeface="Times New Roman" panose="02020603050405020304" pitchFamily="18" charset="0"/>
              </a:rPr>
              <a:t>local changes in muscle tissue</a:t>
            </a:r>
            <a:r>
              <a:rPr lang="en-US" sz="3200" dirty="0">
                <a:latin typeface="Times New Roman" panose="02020603050405020304" pitchFamily="18" charset="0"/>
                <a:cs typeface="Times New Roman" panose="02020603050405020304" pitchFamily="18" charset="0"/>
              </a:rPr>
              <a:t>, and private shifts are accepted for general processes. However, each of these theories correctly reflected one of the many aspects of the complex process of fatigue.
</a:t>
            </a:r>
            <a:endParaRPr lang="ru-RU" sz="32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1509" y="5394017"/>
            <a:ext cx="2066050" cy="1441498"/>
          </a:xfrm>
          <a:prstGeom prst="rect">
            <a:avLst/>
          </a:prstGeom>
          <a:ln>
            <a:noFill/>
          </a:ln>
          <a:effectLst>
            <a:softEdge rad="112500"/>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960" y="5284395"/>
            <a:ext cx="2294451" cy="1441497"/>
          </a:xfrm>
          <a:prstGeom prst="rect">
            <a:avLst/>
          </a:prstGeom>
          <a:ln>
            <a:noFill/>
          </a:ln>
          <a:effectLst>
            <a:softEdge rad="112500"/>
          </a:effectLst>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6746" y="5284395"/>
            <a:ext cx="2130599" cy="1420399"/>
          </a:xfrm>
          <a:prstGeom prst="rect">
            <a:avLst/>
          </a:prstGeom>
          <a:ln>
            <a:noFill/>
          </a:ln>
          <a:effectLst>
            <a:softEdge rad="112500"/>
          </a:effectLst>
        </p:spPr>
      </p:pic>
      <p:sp>
        <p:nvSpPr>
          <p:cNvPr id="2" name="Прямоугольник 1">
            <a:extLst>
              <a:ext uri="{FF2B5EF4-FFF2-40B4-BE49-F238E27FC236}">
                <a16:creationId xmlns:a16="http://schemas.microsoft.com/office/drawing/2014/main" id="{4A629571-E3CE-4D8E-AE2F-D0B75C51112B}"/>
              </a:ext>
            </a:extLst>
          </p:cNvPr>
          <p:cNvSpPr/>
          <p:nvPr/>
        </p:nvSpPr>
        <p:spPr>
          <a:xfrm>
            <a:off x="449444" y="4029251"/>
            <a:ext cx="10598511" cy="1015663"/>
          </a:xfrm>
          <a:prstGeom prst="rect">
            <a:avLst/>
          </a:prstGeom>
        </p:spPr>
        <p:txBody>
          <a:bodyPr wrap="square">
            <a:spAutoFit/>
          </a:bodyPr>
          <a:lstStyle/>
          <a:p>
            <a:r>
              <a:rPr lang="zh-Hans" altLang="en-US" sz="2000" dirty="0">
                <a:ea typeface="Segoe UI Web (West European)"/>
              </a:rPr>
              <a:t>所有局部幽默理论（肌肉能量资源消耗理论、代谢产品肌肉堵塞理论、代谢物中毒理论）都没有充分揭示疲劳的机理，因为其主要原因只考虑肌肉组织的局部变化，而一般过程也接受私人转移。然而，这些理论都正确地反映了疲劳复杂过程的许多方面之一。</a:t>
            </a:r>
            <a:endParaRPr lang="zh-Hans" sz="2000" dirty="0">
              <a:effectLst/>
              <a:ea typeface="Segoe UI Web (West European)"/>
            </a:endParaRPr>
          </a:p>
        </p:txBody>
      </p:sp>
    </p:spTree>
    <p:extLst>
      <p:ext uri="{BB962C8B-B14F-4D97-AF65-F5344CB8AC3E}">
        <p14:creationId xmlns:p14="http://schemas.microsoft.com/office/powerpoint/2010/main" val="193796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12734" y="348944"/>
            <a:ext cx="11561524" cy="5119787"/>
          </a:xfrm>
        </p:spPr>
        <p:txBody>
          <a:bodyPr>
            <a:normAutofit/>
          </a:bodyPr>
          <a:lstStyle/>
          <a:p>
            <a:pPr>
              <a:lnSpc>
                <a:spcPct val="100000"/>
              </a:lnSpc>
            </a:pPr>
            <a:r>
              <a:rPr lang="ru-RU" sz="3200" b="1"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The most common </a:t>
            </a:r>
            <a:r>
              <a:rPr lang="en-US" sz="2800" b="1" dirty="0">
                <a:latin typeface="Times New Roman" panose="02020603050405020304" pitchFamily="18" charset="0"/>
                <a:ea typeface="Times New Roman" panose="02020603050405020304" pitchFamily="18" charset="0"/>
              </a:rPr>
              <a:t>central-nervous theory </a:t>
            </a:r>
            <a:r>
              <a:rPr lang="en-US" sz="2800" dirty="0">
                <a:latin typeface="Times New Roman" panose="02020603050405020304" pitchFamily="18" charset="0"/>
                <a:ea typeface="Times New Roman" panose="02020603050405020304" pitchFamily="18" charset="0"/>
              </a:rPr>
              <a:t>of fatigue in our country, formulated by I.M. </a:t>
            </a:r>
            <a:r>
              <a:rPr lang="en-US" sz="2800" dirty="0" err="1">
                <a:latin typeface="Times New Roman" panose="02020603050405020304" pitchFamily="18" charset="0"/>
                <a:ea typeface="Times New Roman" panose="02020603050405020304" pitchFamily="18" charset="0"/>
              </a:rPr>
              <a:t>Sechenov</a:t>
            </a:r>
            <a:r>
              <a:rPr lang="en-US" sz="2800" dirty="0">
                <a:latin typeface="Times New Roman" panose="02020603050405020304" pitchFamily="18" charset="0"/>
                <a:ea typeface="Times New Roman" panose="02020603050405020304" pitchFamily="18" charset="0"/>
              </a:rPr>
              <a:t> in 1903. It was  developed and supplemented by A.A. </a:t>
            </a:r>
            <a:r>
              <a:rPr lang="en-US" sz="2800" dirty="0" err="1">
                <a:latin typeface="Times New Roman" panose="02020603050405020304" pitchFamily="18" charset="0"/>
                <a:ea typeface="Times New Roman" panose="02020603050405020304" pitchFamily="18" charset="0"/>
              </a:rPr>
              <a:t>Ukhtovsky</a:t>
            </a:r>
            <a:r>
              <a:rPr lang="en-US" sz="2800" dirty="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connects</a:t>
            </a:r>
            <a:r>
              <a:rPr lang="en-US" sz="2800" dirty="0">
                <a:latin typeface="Times New Roman" panose="02020603050405020304" pitchFamily="18" charset="0"/>
                <a:ea typeface="Times New Roman" panose="02020603050405020304" pitchFamily="18" charset="0"/>
              </a:rPr>
              <a:t> the occurrence of </a:t>
            </a:r>
            <a:r>
              <a:rPr lang="en-US" sz="2800" b="1" dirty="0">
                <a:latin typeface="Times New Roman" panose="02020603050405020304" pitchFamily="18" charset="0"/>
                <a:ea typeface="Times New Roman" panose="02020603050405020304" pitchFamily="18" charset="0"/>
              </a:rPr>
              <a:t>fatigue</a:t>
            </a:r>
            <a:r>
              <a:rPr lang="en-US" sz="2800" dirty="0">
                <a:latin typeface="Times New Roman" panose="02020603050405020304" pitchFamily="18" charset="0"/>
                <a:ea typeface="Times New Roman" panose="02020603050405020304" pitchFamily="18" charset="0"/>
              </a:rPr>
              <a:t> only </a:t>
            </a:r>
            <a:r>
              <a:rPr lang="en-US" sz="2800" b="1" dirty="0">
                <a:latin typeface="Times New Roman" panose="02020603050405020304" pitchFamily="18" charset="0"/>
                <a:ea typeface="Times New Roman" panose="02020603050405020304" pitchFamily="18" charset="0"/>
              </a:rPr>
              <a:t>with the activity of the nervous system</a:t>
            </a:r>
            <a:r>
              <a:rPr lang="en-US" sz="2800" dirty="0">
                <a:latin typeface="Times New Roman" panose="02020603050405020304" pitchFamily="18" charset="0"/>
                <a:ea typeface="Times New Roman" panose="02020603050405020304" pitchFamily="18" charset="0"/>
              </a:rPr>
              <a:t>, in particular, </a:t>
            </a:r>
            <a:r>
              <a:rPr lang="en-US" sz="2800" b="1" dirty="0">
                <a:latin typeface="Times New Roman" panose="02020603050405020304" pitchFamily="18" charset="0"/>
                <a:ea typeface="Times New Roman" panose="02020603050405020304" pitchFamily="18" charset="0"/>
              </a:rPr>
              <a:t>the cortex of the large hemispheres</a:t>
            </a:r>
            <a:r>
              <a:rPr lang="en-US" sz="2800" dirty="0">
                <a:latin typeface="Times New Roman" panose="02020603050405020304" pitchFamily="18" charset="0"/>
                <a:ea typeface="Times New Roman" panose="02020603050405020304" pitchFamily="18" charset="0"/>
              </a:rPr>
              <a:t>.
However, modern electrophysiological and biochemical research methods and experimental data obtained on their basis do not reduce the causes of fatigue to changes in any single organ or organ system, including the nervous system.</a:t>
            </a:r>
            <a:endParaRPr lang="ru-RU" sz="32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0369" y="5168788"/>
            <a:ext cx="2418316" cy="1510703"/>
          </a:xfrm>
          <a:prstGeom prst="rect">
            <a:avLst/>
          </a:prstGeom>
          <a:ln>
            <a:noFill/>
          </a:ln>
          <a:effectLst>
            <a:softEdge rad="112500"/>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527" y="5404284"/>
            <a:ext cx="2249106" cy="1417022"/>
          </a:xfrm>
          <a:prstGeom prst="rect">
            <a:avLst/>
          </a:prstGeom>
          <a:ln>
            <a:noFill/>
          </a:ln>
          <a:effectLst>
            <a:softEdge rad="112500"/>
          </a:effectLst>
        </p:spPr>
      </p:pic>
      <p:sp>
        <p:nvSpPr>
          <p:cNvPr id="2" name="Прямоугольник 1">
            <a:extLst>
              <a:ext uri="{FF2B5EF4-FFF2-40B4-BE49-F238E27FC236}">
                <a16:creationId xmlns:a16="http://schemas.microsoft.com/office/drawing/2014/main" id="{F0847331-3ACD-4B2F-AD4C-D4C06260DCCF}"/>
              </a:ext>
            </a:extLst>
          </p:cNvPr>
          <p:cNvSpPr/>
          <p:nvPr/>
        </p:nvSpPr>
        <p:spPr>
          <a:xfrm>
            <a:off x="367882" y="3917175"/>
            <a:ext cx="11456235" cy="1569660"/>
          </a:xfrm>
          <a:prstGeom prst="rect">
            <a:avLst/>
          </a:prstGeom>
        </p:spPr>
        <p:txBody>
          <a:bodyPr wrap="square">
            <a:spAutoFit/>
          </a:bodyPr>
          <a:lstStyle/>
          <a:p>
            <a:r>
              <a:rPr lang="zh-Hans" altLang="en-US" sz="2400" dirty="0">
                <a:ea typeface="Segoe UI Web (West European)"/>
              </a:rPr>
              <a:t>我国最常见的中枢神经疲劳理论，由伊</a:t>
            </a:r>
            <a:r>
              <a:rPr lang="en-US" altLang="zh-Hans" sz="2400" dirty="0">
                <a:ea typeface="Segoe UI Web (West European)"/>
              </a:rPr>
              <a:t>.M</a:t>
            </a:r>
            <a:r>
              <a:rPr lang="zh-Hans" altLang="en-US" sz="2400" dirty="0">
                <a:ea typeface="Segoe UI Web (West European)"/>
              </a:rPr>
              <a:t>谢诺夫于</a:t>
            </a:r>
            <a:r>
              <a:rPr lang="en-US" altLang="zh-Hans" sz="2400" dirty="0">
                <a:ea typeface="Segoe UI Web (West European)"/>
              </a:rPr>
              <a:t>1903</a:t>
            </a:r>
            <a:r>
              <a:rPr lang="zh-Hans" altLang="en-US" sz="2400" dirty="0">
                <a:ea typeface="Segoe UI Web (West European)"/>
              </a:rPr>
              <a:t>年提出。它是由</a:t>
            </a:r>
            <a:r>
              <a:rPr lang="en-US" altLang="zh-Hans" sz="2400" dirty="0">
                <a:ea typeface="Segoe UI Web (West European)"/>
              </a:rPr>
              <a:t>A.A.</a:t>
            </a:r>
            <a:r>
              <a:rPr lang="zh-Hans" altLang="en-US" sz="2400" dirty="0">
                <a:ea typeface="Segoe UI Web (West European)"/>
              </a:rPr>
              <a:t>乌赫托夫斯基开发和补充的，它只将疲劳的发生与神经系统的活动联系起来，特别是大半球的皮层。 然而，现代电生理学和生化研究方法和实验数据的基础并没有减少疲劳的原因，任何单一的器官或器官系统的变化，包括神经系统。</a:t>
            </a:r>
            <a:endParaRPr lang="zh-Hans" sz="2400" dirty="0">
              <a:effectLst/>
              <a:ea typeface="Segoe UI Web (West European)"/>
            </a:endParaRPr>
          </a:p>
        </p:txBody>
      </p:sp>
    </p:spTree>
    <p:extLst>
      <p:ext uri="{BB962C8B-B14F-4D97-AF65-F5344CB8AC3E}">
        <p14:creationId xmlns:p14="http://schemas.microsoft.com/office/powerpoint/2010/main" val="263911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538740" y="225469"/>
            <a:ext cx="11114520" cy="5336087"/>
          </a:xfrm>
        </p:spPr>
        <p:txBody>
          <a:bodyPr>
            <a:noAutofit/>
          </a:bodyPr>
          <a:lstStyle/>
          <a:p>
            <a:pPr marL="0" indent="0">
              <a:buNone/>
            </a:pPr>
            <a:r>
              <a:rPr lang="ru-RU" b="1" dirty="0">
                <a:solidFill>
                  <a:schemeClr val="tx1"/>
                </a:solidFill>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造成疲劳的主要因素是工作时身体或精神压力落在情感系统上。负载大小和疲劳程度之间的关系几乎总是线性的，即负载越大，疲劳越明显和早期。</a:t>
            </a:r>
            <a:r>
              <a:rPr lang="zh-CN" altLang="en-US" sz="3600" dirty="0">
                <a:latin typeface="Times New Roman" panose="02020603050405020304" pitchFamily="18" charset="0"/>
                <a:cs typeface="Times New Roman" panose="02020603050405020304" pitchFamily="18" charset="0"/>
              </a:rPr>
              <a:t>
</a:t>
            </a:r>
            <a:r>
              <a:rPr lang="en" sz="3200" b="1" dirty="0"/>
              <a:t>The main factor </a:t>
            </a:r>
            <a:r>
              <a:rPr lang="en" sz="3200" dirty="0"/>
              <a:t>causing fatigue is </a:t>
            </a:r>
            <a:r>
              <a:rPr lang="en" sz="3200" b="1" dirty="0">
                <a:highlight>
                  <a:srgbClr val="FFFF00"/>
                </a:highlight>
              </a:rPr>
              <a:t>physical </a:t>
            </a:r>
            <a:r>
              <a:rPr lang="en" sz="3200" dirty="0">
                <a:highlight>
                  <a:srgbClr val="FFFF00"/>
                </a:highlight>
              </a:rPr>
              <a:t>or</a:t>
            </a:r>
            <a:r>
              <a:rPr lang="en" sz="3200" b="1" dirty="0">
                <a:highlight>
                  <a:srgbClr val="FFFF00"/>
                </a:highlight>
              </a:rPr>
              <a:t> mental </a:t>
            </a:r>
            <a:r>
              <a:rPr lang="en" sz="3200" dirty="0">
                <a:highlight>
                  <a:srgbClr val="FFFF00"/>
                </a:highlight>
              </a:rPr>
              <a:t>stress, </a:t>
            </a:r>
            <a:r>
              <a:rPr lang="en" sz="3200" dirty="0"/>
              <a:t>falling on the afferent systems while working. The relationship between the amount of load and the degree of fatigue is almost always </a:t>
            </a:r>
            <a:r>
              <a:rPr lang="en" sz="3200" b="1" dirty="0"/>
              <a:t>linear</a:t>
            </a:r>
            <a:r>
              <a:rPr lang="en" sz="3200" dirty="0"/>
              <a:t>, that is, the greater the load, the more pronounced and early is fatigue.</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8428" y="4847935"/>
            <a:ext cx="2463210" cy="1677762"/>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4109" y="4847935"/>
            <a:ext cx="2632051" cy="1677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079374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91788A-B83C-442C-9E4C-1402C81CED2B}"/>
</file>

<file path=customXml/itemProps2.xml><?xml version="1.0" encoding="utf-8"?>
<ds:datastoreItem xmlns:ds="http://schemas.openxmlformats.org/officeDocument/2006/customXml" ds:itemID="{4CB8E956-D4EB-4C6D-94EC-5ABD1631FF12}"/>
</file>

<file path=customXml/itemProps3.xml><?xml version="1.0" encoding="utf-8"?>
<ds:datastoreItem xmlns:ds="http://schemas.openxmlformats.org/officeDocument/2006/customXml" ds:itemID="{1E02E36B-D6CC-408D-B592-85747144F5FD}"/>
</file>

<file path=docProps/app.xml><?xml version="1.0" encoding="utf-8"?>
<Properties xmlns="http://schemas.openxmlformats.org/officeDocument/2006/extended-properties" xmlns:vt="http://schemas.openxmlformats.org/officeDocument/2006/docPropsVTypes">
  <Template>TM10001114[[fn=Галерея]]</Template>
  <TotalTime>3210</TotalTime>
  <Words>4559</Words>
  <Application>Microsoft Office PowerPoint</Application>
  <PresentationFormat>Широкоэкранный</PresentationFormat>
  <Paragraphs>162</Paragraphs>
  <Slides>44</Slides>
  <Notes>24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44</vt:i4>
      </vt:variant>
    </vt:vector>
  </HeadingPairs>
  <TitlesOfParts>
    <vt:vector size="50" baseType="lpstr">
      <vt:lpstr>Angsana New</vt:lpstr>
      <vt:lpstr>Arial</vt:lpstr>
      <vt:lpstr>Calibri</vt:lpstr>
      <vt:lpstr>Gill Sans MT</vt:lpstr>
      <vt:lpstr>Times New Roman</vt:lpstr>
      <vt:lpstr>Gallery</vt:lpstr>
      <vt:lpstr>Current aspects of learning fatigue and recovery in the training system of athletes, taking into account the conditions of modern competitive practice  从现代竞技实践条件下研究运动员训练体系疲劳与恢复的现实方面
</vt:lpstr>
      <vt:lpstr>Questions    问题 
</vt:lpstr>
      <vt:lpstr>Презентация PowerPoint</vt:lpstr>
      <vt:lpstr>       1. Characteristics of fatigue processes 疲劳过程的特征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恢复过程的特征 2. Characteristics of recovery processes 
</vt:lpstr>
      <vt:lpstr>Презентация PowerPoint</vt:lpstr>
      <vt:lpstr>Презентация PowerPoint</vt:lpstr>
      <vt:lpstr>Презентация PowerPoint</vt:lpstr>
      <vt:lpstr>The processes of restoring different functions in the body are divided into 3 separate periods: 恢复身体不同功能的过程分为三个不同的时期： 
</vt:lpstr>
      <vt:lpstr>Презентация PowerPoint</vt:lpstr>
      <vt:lpstr>Презентация PowerPoint</vt:lpstr>
      <vt:lpstr>Figure 1. Restorative process values in performance change 图 1. 恢复过程在运行状况更改中的值. </vt:lpstr>
      <vt:lpstr>3. мероприятия, направленные на ускорение восстановительных процессов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Всемирный Антидопинговый кодекс: антидопинговые правила и санкции за их нарушение</dc:title>
  <dc:creator>Microsoft Office</dc:creator>
  <cp:lastModifiedBy>User</cp:lastModifiedBy>
  <cp:revision>149</cp:revision>
  <dcterms:created xsi:type="dcterms:W3CDTF">2019-12-25T21:07:12Z</dcterms:created>
  <dcterms:modified xsi:type="dcterms:W3CDTF">2021-04-07T08:42:51Z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