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57" r:id="rId7"/>
    <p:sldId id="258" r:id="rId8"/>
    <p:sldId id="259" r:id="rId9"/>
    <p:sldId id="260" r:id="rId10"/>
    <p:sldId id="275" r:id="rId11"/>
    <p:sldId id="276" r:id="rId12"/>
    <p:sldId id="277" r:id="rId13"/>
    <p:sldId id="278" r:id="rId14"/>
    <p:sldId id="281" r:id="rId15"/>
    <p:sldId id="279" r:id="rId16"/>
    <p:sldId id="287" r:id="rId17"/>
    <p:sldId id="286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2" autoAdjust="0"/>
    <p:restoredTop sz="92083" autoAdjust="0"/>
  </p:normalViewPr>
  <p:slideViewPr>
    <p:cSldViewPr snapToGrid="0">
      <p:cViewPr varScale="1">
        <p:scale>
          <a:sx n="83" d="100"/>
          <a:sy n="83" d="100"/>
        </p:scale>
        <p:origin x="19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8085D-01B0-489F-B898-6D17F0AB9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533C82-E81C-47B2-8746-E01B34A8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D4AD4-47B6-4898-814C-C706D9ED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44410-E5D5-4B6C-A435-B7CD4A05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6E6F0-A611-4AAA-91C0-1CD14DDB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98617-4ED0-4030-A811-2DF492BA0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47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9E232-CEDC-4D1C-B201-C8DDFB3D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B2BAE4-AD0B-467B-B875-AF90CF36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1033C-6235-42B3-978F-FA4EDCB4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7817F-C6DB-4D22-93B7-FADA1E56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85D3A-ECE8-42E4-9A1F-05E2786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1250-1060-4383-8932-ACD60DA253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3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B432D6-19AC-4A03-BB3C-B0D7E2014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22779-69BE-4E2F-9A79-5EF95533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87D21-6F01-41F9-AA2F-4934FE21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463C4-CDF7-488A-8C1C-42AFAF7B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61141-2D58-4861-9A50-541DA7B3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8B7F-9F1E-43F4-BD99-97FE096AB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97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106BE9C-ED09-49C2-8895-EFC83062BA2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2C9DFC-0F9B-4848-A5A8-C026A312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63BD45-E6BB-4B88-B145-6A08883A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FC778D-1F8E-4FF9-8AF8-371C12E1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326E31-3CB8-45C5-84C1-6D9D2930BE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41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542C9-F535-4E68-9BEE-92094D02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0DE77-C7B8-43FF-8593-891F64ECDF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5B7784-3171-45B5-B17A-20D31A77D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CE4CE-747B-4D45-9E49-E2EEDDE7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DA6A79-3A14-4247-AD20-4215704C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8AB0F-20AB-4641-A626-7D9F85A6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42661F-7270-4683-AD09-177C746277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95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29CC4-3F97-4156-8E91-C69C7605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25561-4C6F-448C-86AF-2E7CDA3BD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3E116F-3366-46E6-B9F7-8776C7DCDF2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5E953B4-AFC6-4CB9-8864-4C8F672347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771D174-64CE-4A5A-AAC5-28F75783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D25BFD8-407E-4637-ABFD-8816E1E5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A542805-B8D2-444A-B3AF-F907D98F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6D0DA-37BA-4F44-9D0D-F6A191840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61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3468-656F-4181-9CBF-746607DB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492AA-EFA1-46F5-BB24-FB9C808661C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FC00A2-7BC4-43CA-B8E8-1BA2C55CA4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F485B75-5F0A-4C3B-8691-5070120F32F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460EBE1-FFE6-4585-BDF1-4C82BEA6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565AA2B-F660-445F-A2DD-2EDF68D7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FE7FDBE-4BDD-44ED-BC03-061B6149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E9DF92-50DE-4E7D-98A2-6112CCCAD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6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EA59-85DA-4DEB-B5D9-F543379E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D58B9-2465-4DCB-9EB6-D9EED387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6AE0D-BA29-4C97-9540-5A271DB5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3A4A2-6908-4872-93DC-4FBB1E1E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B7498-51E6-49E2-982B-653D4104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68425-3E34-4BFC-94D1-C8AF16760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54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4FBDC-5BBB-4900-A3D4-EA724891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0A4D5-1EFA-4B35-A36F-6B6C66686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FB46D-45EE-4881-90A1-497A1792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DEDE6-51F3-406A-AB22-E320504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733E4-E116-475A-BB65-87783C2A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3EC95-B748-407B-B549-16F07AD3B2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38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CA9FA-66B9-48BC-A4EA-ED8ACA28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694A47-7E4A-4578-B4B1-8951AB060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B2CD86-78DD-4368-B3E2-D79D6E2F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91B4E9-A0A5-402B-825B-D88750BA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E284E-37F6-4D37-847C-60535D44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0A5CC-2AB5-4A6D-91A3-43202028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1E1C-99CE-42EB-BF29-41A6791F9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70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7945-C79A-4A99-9815-73F3DA64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745E58-0898-4A3B-A232-E5E785EA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5DE95-1EDC-42FB-8A67-F1596247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14587B-3A87-4075-B167-3BB1E6035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916DBD-45CC-4930-92EC-FCB5CE9F4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1EEAE9-EBEB-4C80-9C02-142F441B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AEE190-D1BB-4808-9A24-D21E5AD2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CB19F0-1E80-4CE3-A386-25973E00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9C19-C512-4E94-AB77-88B270627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20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3E003-3213-4C5D-8B8F-1EAC9563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9E48C6-E6D0-4CC4-93BB-F8735743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87D4F9-8DAC-4208-A865-F63890CB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FD4DDF-856B-4F2D-B85F-9790317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0C1E9-DF71-4CF0-A43D-6B77CD030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6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0EED6B-E6BA-465F-AD85-EB9B1830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3A5A3E-0B22-4F5E-A7B5-4ADA1771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09A077-D12D-4455-A7CF-F4848917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AF4AB-ECF6-420D-B596-2316686758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413CB-2956-43FF-9FB1-23AEB219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0CA94-8E7D-41DD-975A-167D5008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3E593-53C7-4520-A4FE-77A0C2FB5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F7464A-449F-4DB3-9C90-6B46BA26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0958D-2409-466E-AB08-1267C93B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9CD47-F81B-4BEA-B95A-C8785AB1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FB86-4BAC-4C00-8C88-70AF4A8560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89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9AB99-0D0C-40CB-9305-2ABD4EBC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79DCDC-1F7E-4E60-AD92-583343794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D98EA-CFF3-4A67-9A23-AEC56361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E50EC4-EE0C-4177-A8E7-A1478DC5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0CC4C-BE6F-4F22-9664-1429A059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9523C-F863-4BC2-B24A-A18FD8C2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54B84-FFC3-4EC9-B4D3-891F994F1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16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1307ED-507E-4841-90EF-95BC27F31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FC9B7A-02B8-4E5F-B9E8-76FB808AC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9F085A-45D2-4BB1-8116-68DA6ED43F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21B9F4-5979-4CAC-8874-ED1DFC7043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8C7B0A-D411-4140-B188-613601CE65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B7C76-4D9F-44DF-ABAF-12AE35A1BF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BBA28D-01E3-473E-9589-297A234030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6100" y="203200"/>
            <a:ext cx="8305800" cy="971550"/>
          </a:xfrm>
        </p:spPr>
        <p:txBody>
          <a:bodyPr anchor="ctr"/>
          <a:lstStyle/>
          <a:p>
            <a:r>
              <a:rPr lang="ru-RU" altLang="ru-RU" sz="2800" b="1" i="1">
                <a:solidFill>
                  <a:srgbClr val="CC3300"/>
                </a:solidFill>
              </a:rPr>
              <a:t>Лекция.</a:t>
            </a:r>
            <a:r>
              <a:rPr lang="ru-RU" altLang="ru-RU" sz="2800" b="1" i="1"/>
              <a:t> </a:t>
            </a:r>
            <a:r>
              <a:rPr lang="ru-RU" altLang="ru-RU" sz="2800" b="1" i="1">
                <a:solidFill>
                  <a:schemeClr val="accent2"/>
                </a:solidFill>
              </a:rPr>
              <a:t>Содержание врачебного контроля в физической культуре и спорте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8FCD796-7B7F-46F0-9DBD-B164F481A3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413" y="1254125"/>
            <a:ext cx="8688387" cy="2543175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ru-RU" altLang="ru-RU" sz="2000">
                <a:solidFill>
                  <a:srgbClr val="CC3300"/>
                </a:solidFill>
              </a:rPr>
              <a:t>Вопросы: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altLang="ru-RU" sz="2000">
                <a:solidFill>
                  <a:schemeClr val="accent2"/>
                </a:solidFill>
              </a:rPr>
              <a:t>1. Организационно-методические основы врачебного контроля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altLang="ru-RU" sz="2000">
                <a:solidFill>
                  <a:schemeClr val="accent2"/>
                </a:solidFill>
              </a:rPr>
              <a:t>Методы функциональных исследований.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altLang="ru-RU" sz="2000">
                <a:solidFill>
                  <a:schemeClr val="accent2"/>
                </a:solidFill>
              </a:rPr>
              <a:t>Нагрузочное тестирование. Классификация функциональных проб.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altLang="ru-RU" sz="2000">
                <a:solidFill>
                  <a:schemeClr val="accent2"/>
                </a:solidFill>
              </a:rPr>
              <a:t>Оценка состояния основных функций организма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altLang="ru-RU" sz="2000">
                <a:solidFill>
                  <a:schemeClr val="accent2"/>
                </a:solidFill>
              </a:rPr>
              <a:t>Биоритмологический контроль функционального состояния организма</a:t>
            </a:r>
          </a:p>
          <a:p>
            <a:pPr marL="609600" indent="-609600" algn="l">
              <a:lnSpc>
                <a:spcPct val="80000"/>
              </a:lnSpc>
            </a:pPr>
            <a:endParaRPr lang="ru-RU" altLang="ru-RU" sz="2000">
              <a:solidFill>
                <a:schemeClr val="accent2"/>
              </a:solidFill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3B3508E-7AF5-4BB9-A8F4-AB5E3538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778250"/>
            <a:ext cx="549592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>
                <a:solidFill>
                  <a:srgbClr val="CC3300"/>
                </a:solidFill>
              </a:rPr>
              <a:t>Литература:</a:t>
            </a:r>
            <a:r>
              <a:rPr lang="ru-RU" altLang="ru-RU" sz="1400"/>
              <a:t> </a:t>
            </a:r>
          </a:p>
          <a:p>
            <a:r>
              <a:rPr lang="ru-RU" altLang="ru-RU" sz="1400"/>
              <a:t>1. Спортивная медицина / под ред. А.В. Крапмана. –М.: Физкультура и спорт, 1987. – 256 с.</a:t>
            </a:r>
          </a:p>
          <a:p>
            <a:r>
              <a:rPr lang="ru-RU" altLang="ru-RU" sz="1400"/>
              <a:t>2. Детская спортивная медицина / Под ред. С.Б. Тихвинского, С.В. Хрущева. –М.: Медицина. -1991. -560 с.</a:t>
            </a:r>
          </a:p>
          <a:p>
            <a:r>
              <a:rPr lang="ru-RU" altLang="ru-RU" sz="1400"/>
              <a:t>3. Врачебный контроль и фармакотерапия в физкультуре и спорте, механизмы регуляции функциональных систем / Под ред. В.А. Княжева, С.И. Матаева. –М.: «КРУК», 2000. -184 с.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4137E68-6583-4F6E-ADB5-8E05B82C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3773488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2350FFC-5EEF-430D-98E7-36652E65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40163"/>
            <a:ext cx="2786062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468CFA54-F310-417A-92B2-2793D6463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Классификация функциональных проб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A9E7CA77-B826-4C93-8C77-8E22A9F60A4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61950" y="928688"/>
            <a:ext cx="3916363" cy="54451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</a:rPr>
              <a:t>1. По характеру возмущающего воздействия:</a:t>
            </a:r>
            <a:endParaRPr lang="ru-RU" altLang="ru-RU" sz="1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altLang="ru-RU" sz="1400"/>
              <a:t>- физические нагрузки,</a:t>
            </a:r>
          </a:p>
          <a:p>
            <a:pPr>
              <a:buFontTx/>
              <a:buNone/>
            </a:pPr>
            <a:r>
              <a:rPr lang="ru-RU" altLang="ru-RU" sz="1400"/>
              <a:t>- перемена положения тела,</a:t>
            </a:r>
          </a:p>
          <a:p>
            <a:pPr>
              <a:buFontTx/>
              <a:buNone/>
            </a:pPr>
            <a:r>
              <a:rPr lang="ru-RU" altLang="ru-RU" sz="1400"/>
              <a:t>- задержка дыхания,</a:t>
            </a:r>
          </a:p>
          <a:p>
            <a:pPr>
              <a:buFontTx/>
              <a:buNone/>
            </a:pPr>
            <a:r>
              <a:rPr lang="ru-RU" altLang="ru-RU" sz="1400"/>
              <a:t>- натуживание, и др.</a:t>
            </a:r>
          </a:p>
          <a:p>
            <a:pPr>
              <a:buFontTx/>
              <a:buChar char="-"/>
            </a:pPr>
            <a:endParaRPr lang="ru-RU" altLang="ru-RU" sz="1400" b="1"/>
          </a:p>
          <a:p>
            <a:pPr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</a:rPr>
              <a:t>2.	По типу регистрируемых показателей:</a:t>
            </a:r>
            <a:endParaRPr lang="ru-RU" altLang="ru-RU" sz="1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altLang="ru-RU" sz="1400"/>
              <a:t>- дыхательной системы,</a:t>
            </a:r>
          </a:p>
          <a:p>
            <a:pPr>
              <a:buFontTx/>
              <a:buNone/>
            </a:pPr>
            <a:r>
              <a:rPr lang="ru-RU" altLang="ru-RU" sz="1400"/>
              <a:t>- органов кровообращения,</a:t>
            </a:r>
          </a:p>
          <a:p>
            <a:pPr>
              <a:buFontTx/>
              <a:buNone/>
            </a:pPr>
            <a:r>
              <a:rPr lang="ru-RU" altLang="ru-RU" sz="1400"/>
              <a:t>- нервной системы,</a:t>
            </a:r>
          </a:p>
          <a:p>
            <a:pPr>
              <a:buFontTx/>
              <a:buNone/>
            </a:pPr>
            <a:r>
              <a:rPr lang="ru-RU" altLang="ru-RU" sz="1400"/>
              <a:t>- органов выделения и др.</a:t>
            </a:r>
          </a:p>
          <a:p>
            <a:pPr>
              <a:buFontTx/>
              <a:buNone/>
            </a:pPr>
            <a:endParaRPr lang="ru-RU" altLang="ru-RU" sz="1400" b="1"/>
          </a:p>
          <a:p>
            <a:pPr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</a:rPr>
              <a:t>3.	По интенсивности применяемых нагрузок:</a:t>
            </a:r>
            <a:endParaRPr lang="ru-RU" altLang="ru-RU" sz="1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altLang="ru-RU" sz="1400"/>
              <a:t>- максимальные,</a:t>
            </a:r>
          </a:p>
          <a:p>
            <a:pPr>
              <a:buFontTx/>
              <a:buNone/>
            </a:pPr>
            <a:r>
              <a:rPr lang="ru-RU" altLang="ru-RU" sz="1400"/>
              <a:t>- субмаксимальные.</a:t>
            </a:r>
            <a:endParaRPr lang="ru-RU" altLang="ru-RU" sz="1400" b="1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46C76266-E01C-4CE7-87B6-48E2A6AC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949325"/>
            <a:ext cx="449421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</a:rPr>
              <a:t>4.	По порядку предъявления нагрузки:</a:t>
            </a:r>
          </a:p>
          <a:p>
            <a:pPr>
              <a:buFontTx/>
              <a:buChar char="-"/>
            </a:pPr>
            <a:r>
              <a:rPr lang="ru-RU" altLang="ru-RU" sz="1400"/>
              <a:t>непрерывная нагрузка равномерной </a:t>
            </a:r>
          </a:p>
          <a:p>
            <a:pPr>
              <a:buFontTx/>
              <a:buNone/>
            </a:pPr>
            <a:r>
              <a:rPr lang="ru-RU" altLang="ru-RU" sz="1400"/>
              <a:t>интенсивности;</a:t>
            </a:r>
          </a:p>
          <a:p>
            <a:pPr>
              <a:buFontTx/>
              <a:buNone/>
            </a:pPr>
            <a:r>
              <a:rPr lang="ru-RU" altLang="ru-RU" sz="1400"/>
              <a:t>- ступенеобразно повышающаяся нагрузка с интервалами отдыха после каждой ступени;</a:t>
            </a:r>
          </a:p>
          <a:p>
            <a:pPr>
              <a:buFontTx/>
              <a:buChar char="-"/>
            </a:pPr>
            <a:r>
              <a:rPr lang="ru-RU" altLang="ru-RU" sz="1400"/>
              <a:t>непрерывная работа равномерно </a:t>
            </a:r>
          </a:p>
          <a:p>
            <a:pPr>
              <a:buFontTx/>
              <a:buNone/>
            </a:pPr>
            <a:r>
              <a:rPr lang="ru-RU" altLang="ru-RU" sz="1400"/>
              <a:t>повышающейся мощности;</a:t>
            </a:r>
          </a:p>
          <a:p>
            <a:pPr>
              <a:buFontTx/>
              <a:buChar char="-"/>
            </a:pPr>
            <a:r>
              <a:rPr lang="ru-RU" altLang="ru-RU" sz="1400"/>
              <a:t>непрерывная ступенеобразно повышающая </a:t>
            </a:r>
          </a:p>
          <a:p>
            <a:pPr>
              <a:buFontTx/>
              <a:buNone/>
            </a:pPr>
            <a:r>
              <a:rPr lang="ru-RU" altLang="ru-RU" sz="1400"/>
              <a:t>нагрузка без интервалов отдыха при которой </a:t>
            </a:r>
          </a:p>
          <a:p>
            <a:pPr>
              <a:buFontTx/>
              <a:buNone/>
            </a:pPr>
            <a:r>
              <a:rPr lang="ru-RU" altLang="ru-RU" sz="1400"/>
              <a:t>кардиореспираторные показатели достигают </a:t>
            </a:r>
          </a:p>
          <a:p>
            <a:pPr>
              <a:buFontTx/>
              <a:buNone/>
            </a:pPr>
            <a:r>
              <a:rPr lang="ru-RU" altLang="ru-RU" sz="1400"/>
              <a:t>устойчивого состояния на каждой ступени, за </a:t>
            </a:r>
          </a:p>
          <a:p>
            <a:pPr>
              <a:buFontTx/>
              <a:buNone/>
            </a:pPr>
            <a:r>
              <a:rPr lang="ru-RU" altLang="ru-RU" sz="1400"/>
              <a:t>исключением последней.</a:t>
            </a:r>
          </a:p>
          <a:p>
            <a:pPr>
              <a:buFontTx/>
              <a:buNone/>
            </a:pPr>
            <a:endParaRPr lang="ru-RU" altLang="ru-RU" sz="1400"/>
          </a:p>
          <a:p>
            <a:pPr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</a:rPr>
              <a:t>5.  По периоду регистрации выходного сигнала:</a:t>
            </a:r>
          </a:p>
          <a:p>
            <a:pPr>
              <a:buFontTx/>
              <a:buNone/>
            </a:pPr>
            <a:r>
              <a:rPr lang="ru-RU" altLang="ru-RU" sz="1400"/>
              <a:t>- непосредственно во время воздействия,</a:t>
            </a:r>
          </a:p>
          <a:p>
            <a:pPr>
              <a:buFontTx/>
              <a:buNone/>
            </a:pPr>
            <a:r>
              <a:rPr lang="ru-RU" altLang="ru-RU" sz="1400"/>
              <a:t>- сразу после него,</a:t>
            </a:r>
          </a:p>
          <a:p>
            <a:pPr>
              <a:buFontTx/>
              <a:buChar char="-"/>
            </a:pPr>
            <a:r>
              <a:rPr lang="ru-RU" altLang="ru-RU" sz="1400"/>
              <a:t>спустя </a:t>
            </a:r>
            <a:r>
              <a:rPr lang="en-US" altLang="ru-RU" sz="1400"/>
              <a:t>I</a:t>
            </a:r>
            <a:r>
              <a:rPr lang="ru-RU" altLang="ru-RU" sz="1400"/>
              <a:t>, 2, 3 и т. д. мин.</a:t>
            </a:r>
          </a:p>
          <a:p>
            <a:pPr>
              <a:buFontTx/>
              <a:buChar char="-"/>
            </a:pPr>
            <a:endParaRPr lang="ru-RU" altLang="ru-RU" sz="1400"/>
          </a:p>
          <a:p>
            <a:pPr>
              <a:buFontTx/>
              <a:buNone/>
            </a:pPr>
            <a:r>
              <a:rPr lang="ru-RU" altLang="ru-RU" sz="1400" b="1">
                <a:solidFill>
                  <a:schemeClr val="accent2"/>
                </a:solidFill>
              </a:rPr>
              <a:t>6. По характеру предлагаемой нагрузки:</a:t>
            </a:r>
          </a:p>
          <a:p>
            <a:pPr>
              <a:buFontTx/>
              <a:buNone/>
            </a:pPr>
            <a:r>
              <a:rPr lang="ru-RU" altLang="ru-RU" sz="1400"/>
              <a:t>- одномоментные;</a:t>
            </a:r>
          </a:p>
          <a:p>
            <a:pPr>
              <a:buFontTx/>
              <a:buNone/>
            </a:pPr>
            <a:r>
              <a:rPr lang="ru-RU" altLang="ru-RU" sz="1400"/>
              <a:t>- двухмоментные;</a:t>
            </a:r>
          </a:p>
          <a:p>
            <a:pPr>
              <a:buFontTx/>
              <a:buNone/>
            </a:pPr>
            <a:r>
              <a:rPr lang="ru-RU" altLang="ru-RU" sz="1400"/>
              <a:t>- трехмоментные. </a:t>
            </a:r>
            <a:endParaRPr lang="en-US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5708649-0C84-4C64-B887-B3958AD6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5975"/>
          </a:xfrm>
        </p:spPr>
        <p:txBody>
          <a:bodyPr/>
          <a:lstStyle/>
          <a:p>
            <a:pPr marL="762000" indent="-762000"/>
            <a:r>
              <a:rPr lang="ru-RU" altLang="ru-RU" sz="2400" b="1" i="1">
                <a:solidFill>
                  <a:srgbClr val="CC3300"/>
                </a:solidFill>
              </a:rPr>
              <a:t>3. Оценка состояния основных функций организма</a:t>
            </a:r>
            <a:br>
              <a:rPr lang="ru-RU" altLang="ru-RU" sz="2400" b="1" i="1">
                <a:solidFill>
                  <a:schemeClr val="accent2"/>
                </a:solidFill>
              </a:rPr>
            </a:br>
            <a:endParaRPr lang="ru-RU" altLang="ru-RU" sz="2400" b="1" i="1">
              <a:solidFill>
                <a:schemeClr val="accent2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E4470F1-37DE-4F4F-9679-4C303C092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975" y="1616075"/>
            <a:ext cx="2914650" cy="49482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ЦНС и автономная нервная система:</a:t>
            </a:r>
            <a:r>
              <a:rPr lang="ru-RU" altLang="ru-RU" sz="16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-ортоклиностатическая проба,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-рефлекс Ашнера,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-проба Воячека,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-проба Ромберга,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-пальценосовая проба,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-теппинг-тест,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-проба Яроцкого,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-проба Крэмптона,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-кинестетическая проба. 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9A98EBE-32F9-482E-9310-68590A5C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1630363"/>
            <a:ext cx="2949575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Комплексная оценка: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а) одномоментные (пробы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ЦГИФК, Мартинэ, Ковдина,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 ЛНИИФК; Дешина</a:t>
            </a:r>
            <a:r>
              <a:rPr lang="en-US" altLang="ru-RU" sz="1600"/>
              <a:t>-</a:t>
            </a:r>
            <a:r>
              <a:rPr lang="ru-RU" altLang="ru-RU" sz="1600"/>
              <a:t>Котова);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б) двухмоментные (пробы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Коробова, Серкина, Пашона-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Мартине, </a:t>
            </a:r>
            <a:r>
              <a:rPr lang="en-US" altLang="ru-RU" sz="1600"/>
              <a:t>PWC170</a:t>
            </a:r>
            <a:r>
              <a:rPr lang="ru-RU" altLang="ru-RU" sz="1600"/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в) трехоментные (пробы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Летунова, Кверга,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Скибинской, определение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коэффициента выносливости,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 артериального давления).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 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220D109-FFC8-473B-8890-32E5A170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1628775"/>
            <a:ext cx="28908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Система внешнего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дыхания: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пневмотахометрия,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спирография,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спирометрия,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пробы Штанге, Генчи,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проба Серкина,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проба Розенталя,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- проба Шафрановского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D068346D-9D07-4E12-B85A-8069D60B5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2400" b="1" i="1">
                <a:solidFill>
                  <a:srgbClr val="CC3300"/>
                </a:solidFill>
              </a:rPr>
            </a:br>
            <a:r>
              <a:rPr lang="ru-RU" altLang="ru-RU" sz="2400" b="1" i="1">
                <a:solidFill>
                  <a:srgbClr val="CC3300"/>
                </a:solidFill>
              </a:rPr>
              <a:t>Методика проведения функциональных проб </a:t>
            </a:r>
            <a:br>
              <a:rPr lang="ru-RU" altLang="ru-RU" sz="2400" b="1" i="1">
                <a:solidFill>
                  <a:srgbClr val="CC3300"/>
                </a:solidFill>
              </a:rPr>
            </a:br>
            <a:r>
              <a:rPr lang="ru-RU" altLang="ru-RU" sz="2400" b="1" i="1">
                <a:solidFill>
                  <a:srgbClr val="CC3300"/>
                </a:solidFill>
              </a:rPr>
              <a:t>по Г.М. Куколевскому</a:t>
            </a:r>
            <a:br>
              <a:rPr lang="ru-RU" altLang="ru-RU" sz="2400" b="1" i="1">
                <a:solidFill>
                  <a:srgbClr val="CC3300"/>
                </a:solidFill>
              </a:rPr>
            </a:br>
            <a:r>
              <a:rPr lang="ru-RU" altLang="ru-RU" sz="4000"/>
              <a:t> 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C7CFD383-212C-48E1-9A27-4550B28C8ED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altLang="ru-RU" sz="1600"/>
              <a:t>Отдых (анамнез, наложение манжеты, и т.д.).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1600"/>
              <a:t>Измерение фоновых показателей ЧСС, АД, и др.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1600"/>
              <a:t>Выполнение функциональной пробы с соблюдением всех методических требований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1600"/>
              <a:t>Измерение посленагрузочных показателей (в первые 10 с –ЧСС; в последующие 50 с – АД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1600"/>
              <a:t>Измерение показателей в восстановительном периоде (3, 5, 10 мин и т.д.).</a:t>
            </a:r>
          </a:p>
        </p:txBody>
      </p:sp>
      <p:pic>
        <p:nvPicPr>
          <p:cNvPr id="47114" name="Picture 10">
            <a:extLst>
              <a:ext uri="{FF2B5EF4-FFF2-40B4-BE49-F238E27FC236}">
                <a16:creationId xmlns:a16="http://schemas.microsoft.com/office/drawing/2014/main" id="{DD3B5D15-F755-4963-B679-7BAF7F83DE3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1751013"/>
            <a:ext cx="4038600" cy="3230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9221FFDB-1A9A-4F2B-9B06-AA73924FB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0412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Оценка эффективности выполнения функциональной пробы</a:t>
            </a:r>
            <a:endParaRPr lang="ru-RU" altLang="ru-RU" sz="2400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03CDB231-4D35-45D2-8162-0FB675418D2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90638"/>
            <a:ext cx="4038600" cy="4835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>
                <a:solidFill>
                  <a:schemeClr val="accent2"/>
                </a:solidFill>
              </a:rPr>
              <a:t>Показатель качества реакции (по Б.П. Кушелевскому)</a:t>
            </a:r>
          </a:p>
          <a:p>
            <a:pPr algn="ctr">
              <a:buFontTx/>
              <a:buNone/>
            </a:pPr>
            <a:endParaRPr lang="ru-RU" altLang="ru-RU" sz="20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altLang="ru-RU" sz="2000"/>
              <a:t>ПКР = (ПД2-ПД1)/(ЧСС2-ЧСС1),</a:t>
            </a:r>
          </a:p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r>
              <a:rPr lang="ru-RU" altLang="ru-RU" sz="1400"/>
              <a:t>где ПД1</a:t>
            </a:r>
            <a:r>
              <a:rPr lang="ru-RU" altLang="ru-RU" sz="1400" baseline="-25000"/>
              <a:t> </a:t>
            </a:r>
            <a:r>
              <a:rPr lang="ru-RU" altLang="ru-RU" sz="1400"/>
              <a:t>- пульсовое давление до нагрузки; ПД2 - пульсовое давление после; нагрузки; </a:t>
            </a:r>
          </a:p>
          <a:p>
            <a:pPr>
              <a:buFontTx/>
              <a:buNone/>
            </a:pPr>
            <a:r>
              <a:rPr lang="ru-RU" altLang="ru-RU" sz="1400"/>
              <a:t>       ЧСС1 – частота сердечных сокращений до нагрузки; </a:t>
            </a:r>
          </a:p>
          <a:p>
            <a:pPr>
              <a:buFontTx/>
              <a:buNone/>
            </a:pPr>
            <a:r>
              <a:rPr lang="ru-RU" altLang="ru-RU" sz="1400"/>
              <a:t>       ЧСС2 - частота сердечных сокращений после нагрузки.</a:t>
            </a:r>
          </a:p>
          <a:p>
            <a:pPr>
              <a:buFontTx/>
              <a:buNone/>
            </a:pPr>
            <a:endParaRPr lang="ru-RU" altLang="ru-RU" sz="1400"/>
          </a:p>
          <a:p>
            <a:pPr>
              <a:buFontTx/>
              <a:buNone/>
            </a:pPr>
            <a:r>
              <a:rPr lang="ru-RU" altLang="ru-RU" sz="1600"/>
              <a:t>В норме ПКР = 0,5-1, отклонение в ту </a:t>
            </a:r>
          </a:p>
          <a:p>
            <a:pPr>
              <a:buFontTx/>
              <a:buNone/>
            </a:pPr>
            <a:r>
              <a:rPr lang="ru-RU" altLang="ru-RU" sz="1600"/>
              <a:t>или иную сторону свидетельствует об </a:t>
            </a:r>
          </a:p>
          <a:p>
            <a:pPr>
              <a:buFontTx/>
              <a:buNone/>
            </a:pPr>
            <a:r>
              <a:rPr lang="ru-RU" altLang="ru-RU" sz="1600"/>
              <a:t>ухудшении функционального состояния </a:t>
            </a:r>
          </a:p>
          <a:p>
            <a:pPr>
              <a:buFontTx/>
              <a:buNone/>
            </a:pPr>
            <a:r>
              <a:rPr lang="ru-RU" altLang="ru-RU" sz="1600"/>
              <a:t>системы кровообращения.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AF161625-613D-49D1-B0C5-4D06B901E75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648200" y="1273175"/>
            <a:ext cx="4278313" cy="50784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>
                <a:solidFill>
                  <a:schemeClr val="accent2"/>
                </a:solidFill>
              </a:rPr>
              <a:t>Среднее динамической давление </a:t>
            </a:r>
          </a:p>
          <a:p>
            <a:pPr algn="ctr">
              <a:buFontTx/>
              <a:buNone/>
            </a:pPr>
            <a:r>
              <a:rPr lang="ru-RU" altLang="ru-RU" sz="2000">
                <a:solidFill>
                  <a:schemeClr val="accent2"/>
                </a:solidFill>
              </a:rPr>
              <a:t>(по Хикэму)</a:t>
            </a:r>
          </a:p>
          <a:p>
            <a:pPr>
              <a:buFontTx/>
              <a:buNone/>
            </a:pPr>
            <a:endParaRPr lang="ru-RU" altLang="ru-RU" sz="20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altLang="ru-RU" sz="2000"/>
              <a:t>СДД = ДАД + (ПД/3),</a:t>
            </a:r>
          </a:p>
          <a:p>
            <a:pPr>
              <a:buFontTx/>
              <a:buNone/>
            </a:pPr>
            <a:endParaRPr lang="ru-RU" altLang="ru-RU" sz="1400"/>
          </a:p>
          <a:p>
            <a:pPr>
              <a:buFontTx/>
              <a:buNone/>
            </a:pPr>
            <a:r>
              <a:rPr lang="ru-RU" altLang="ru-RU" sz="1400"/>
              <a:t>где СДД – самый стабильный показатель артериального давления; </a:t>
            </a:r>
          </a:p>
          <a:p>
            <a:pPr>
              <a:buFontTx/>
              <a:buNone/>
            </a:pPr>
            <a:r>
              <a:rPr lang="ru-RU" altLang="ru-RU" sz="1400"/>
              <a:t>       ДАД – диастолическое артериальное давление;</a:t>
            </a:r>
          </a:p>
          <a:p>
            <a:pPr>
              <a:buFontTx/>
              <a:buNone/>
            </a:pPr>
            <a:r>
              <a:rPr lang="ru-RU" altLang="ru-RU" sz="1400"/>
              <a:t>       ПД – пульсовое давление;</a:t>
            </a:r>
          </a:p>
          <a:p>
            <a:pPr>
              <a:buFontTx/>
              <a:buNone/>
            </a:pPr>
            <a:endParaRPr lang="ru-RU" altLang="ru-RU" sz="1400"/>
          </a:p>
          <a:p>
            <a:pPr>
              <a:buFontTx/>
              <a:buNone/>
            </a:pPr>
            <a:r>
              <a:rPr lang="ru-RU" altLang="ru-RU" sz="1600"/>
              <a:t>У здоровых людей после умеренных </a:t>
            </a:r>
          </a:p>
          <a:p>
            <a:pPr>
              <a:buFontTx/>
              <a:buNone/>
            </a:pPr>
            <a:r>
              <a:rPr lang="ru-RU" altLang="ru-RU" sz="1600"/>
              <a:t>физических нагрузок СДД изменяется не </a:t>
            </a:r>
          </a:p>
          <a:p>
            <a:pPr>
              <a:buFontTx/>
              <a:buNone/>
            </a:pPr>
            <a:r>
              <a:rPr lang="ru-RU" altLang="ru-RU" sz="1600"/>
              <a:t>более чем на 3-5 мм.рт.ст. Неспособность </a:t>
            </a:r>
          </a:p>
          <a:p>
            <a:pPr>
              <a:buFontTx/>
              <a:buNone/>
            </a:pPr>
            <a:r>
              <a:rPr lang="ru-RU" altLang="ru-RU" sz="1600"/>
              <a:t>организма удерживать СДД при </a:t>
            </a:r>
          </a:p>
          <a:p>
            <a:pPr>
              <a:buFontTx/>
              <a:buNone/>
            </a:pPr>
            <a:r>
              <a:rPr lang="ru-RU" altLang="ru-RU" sz="1600"/>
              <a:t>физической нагрузке является одним из </a:t>
            </a:r>
          </a:p>
          <a:p>
            <a:pPr>
              <a:buFontTx/>
              <a:buNone/>
            </a:pPr>
            <a:r>
              <a:rPr lang="ru-RU" altLang="ru-RU" sz="1600"/>
              <a:t>ранних признаков нарушения </a:t>
            </a:r>
          </a:p>
          <a:p>
            <a:pPr>
              <a:buFontTx/>
              <a:buNone/>
            </a:pPr>
            <a:r>
              <a:rPr lang="ru-RU" altLang="ru-RU" sz="1600"/>
              <a:t>кровообращения.</a:t>
            </a:r>
            <a:endParaRPr lang="ru-RU" altLang="ru-RU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>
            <a:extLst>
              <a:ext uri="{FF2B5EF4-FFF2-40B4-BE49-F238E27FC236}">
                <a16:creationId xmlns:a16="http://schemas.microsoft.com/office/drawing/2014/main" id="{C10FD715-688B-4BD9-BBD2-B7212B84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2555875"/>
            <a:ext cx="1571625" cy="1528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/>
              <a:t>Типы реакции </a:t>
            </a:r>
          </a:p>
          <a:p>
            <a:pPr algn="ctr"/>
            <a:r>
              <a:rPr lang="ru-RU" altLang="ru-RU" sz="1600" b="1"/>
              <a:t>ССС на </a:t>
            </a:r>
          </a:p>
          <a:p>
            <a:pPr algn="ctr"/>
            <a:r>
              <a:rPr lang="ru-RU" altLang="ru-RU" sz="1600" b="1"/>
              <a:t>дозированную</a:t>
            </a:r>
          </a:p>
          <a:p>
            <a:pPr algn="ctr"/>
            <a:r>
              <a:rPr lang="ru-RU" altLang="ru-RU" sz="1600" b="1"/>
              <a:t>физическую </a:t>
            </a:r>
          </a:p>
          <a:p>
            <a:pPr algn="ctr"/>
            <a:r>
              <a:rPr lang="ru-RU" altLang="ru-RU" sz="1600" b="1"/>
              <a:t>нагрузку</a:t>
            </a:r>
          </a:p>
        </p:txBody>
      </p:sp>
      <p:sp>
        <p:nvSpPr>
          <p:cNvPr id="54284" name="Oval 12">
            <a:extLst>
              <a:ext uri="{FF2B5EF4-FFF2-40B4-BE49-F238E27FC236}">
                <a16:creationId xmlns:a16="http://schemas.microsoft.com/office/drawing/2014/main" id="{43F57DD5-E064-4F5E-966C-BE3C13DB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30188"/>
            <a:ext cx="1619250" cy="1619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нормо-</a:t>
            </a:r>
          </a:p>
          <a:p>
            <a:pPr algn="ctr"/>
            <a:r>
              <a:rPr lang="ru-RU" altLang="ru-RU" sz="1800"/>
              <a:t>тонический</a:t>
            </a:r>
          </a:p>
        </p:txBody>
      </p:sp>
      <p:sp>
        <p:nvSpPr>
          <p:cNvPr id="54285" name="Oval 13">
            <a:extLst>
              <a:ext uri="{FF2B5EF4-FFF2-40B4-BE49-F238E27FC236}">
                <a16:creationId xmlns:a16="http://schemas.microsoft.com/office/drawing/2014/main" id="{6D137B1A-70E3-4D50-8403-FF1F24A93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1695450"/>
            <a:ext cx="1619250" cy="161925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гипо-</a:t>
            </a:r>
          </a:p>
          <a:p>
            <a:pPr algn="ctr"/>
            <a:r>
              <a:rPr lang="ru-RU" altLang="ru-RU" sz="1800"/>
              <a:t>тонический</a:t>
            </a:r>
          </a:p>
        </p:txBody>
      </p:sp>
      <p:sp>
        <p:nvSpPr>
          <p:cNvPr id="54286" name="Oval 14">
            <a:extLst>
              <a:ext uri="{FF2B5EF4-FFF2-40B4-BE49-F238E27FC236}">
                <a16:creationId xmlns:a16="http://schemas.microsoft.com/office/drawing/2014/main" id="{8AB2544A-D7F9-485C-AD7F-CEA8E7F4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4486275"/>
            <a:ext cx="1619250" cy="16192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дистонический</a:t>
            </a:r>
          </a:p>
        </p:txBody>
      </p:sp>
      <p:sp>
        <p:nvSpPr>
          <p:cNvPr id="54287" name="Oval 15">
            <a:extLst>
              <a:ext uri="{FF2B5EF4-FFF2-40B4-BE49-F238E27FC236}">
                <a16:creationId xmlns:a16="http://schemas.microsoft.com/office/drawing/2014/main" id="{A028B4B0-183B-496A-92CC-8CC9F638D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57700"/>
            <a:ext cx="1619250" cy="1619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/>
              <a:t>ступенчатый</a:t>
            </a:r>
          </a:p>
        </p:txBody>
      </p:sp>
      <p:sp>
        <p:nvSpPr>
          <p:cNvPr id="54290" name="Oval 18">
            <a:extLst>
              <a:ext uri="{FF2B5EF4-FFF2-40B4-BE49-F238E27FC236}">
                <a16:creationId xmlns:a16="http://schemas.microsoft.com/office/drawing/2014/main" id="{47207053-2186-403C-ACD2-AFAFB6D9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463675"/>
            <a:ext cx="1619250" cy="16192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гипер-</a:t>
            </a:r>
          </a:p>
          <a:p>
            <a:pPr algn="ctr"/>
            <a:r>
              <a:rPr lang="ru-RU" altLang="ru-RU" sz="1800"/>
              <a:t>тонический</a:t>
            </a:r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901322F1-6078-4D69-987D-B13CE97F4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0425" y="1944688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C98CED7E-8DB7-4313-8044-8FCCBD0B1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6313" y="4119563"/>
            <a:ext cx="452437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281C0FE1-6E97-4BB1-B603-AAA7A8569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1325" y="2733675"/>
            <a:ext cx="60642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5" name="Line 23">
            <a:extLst>
              <a:ext uri="{FF2B5EF4-FFF2-40B4-BE49-F238E27FC236}">
                <a16:creationId xmlns:a16="http://schemas.microsoft.com/office/drawing/2014/main" id="{29151A0E-83D9-49FA-B360-AAADA975F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975" y="4144963"/>
            <a:ext cx="452438" cy="477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6" name="Line 24">
            <a:extLst>
              <a:ext uri="{FF2B5EF4-FFF2-40B4-BE49-F238E27FC236}">
                <a16:creationId xmlns:a16="http://schemas.microsoft.com/office/drawing/2014/main" id="{6CA4DF7C-43F4-4F50-8F42-DBD0154F33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0375" y="2600325"/>
            <a:ext cx="798513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8E864B1-89B1-403E-91EA-6C02C816D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713"/>
            <a:ext cx="8229600" cy="930275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Функциональный контроль при детских церебральных параличах (по К.А. Семеновой, 1999)</a:t>
            </a:r>
            <a:br>
              <a:rPr lang="ru-RU" altLang="ru-RU" sz="2400" b="1" i="1">
                <a:solidFill>
                  <a:srgbClr val="CC3300"/>
                </a:solidFill>
              </a:rPr>
            </a:br>
            <a:endParaRPr lang="ru-RU" altLang="ru-RU" sz="2400" b="1" i="1">
              <a:solidFill>
                <a:srgbClr val="CC3300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33AAAA6-8F7E-4EC8-91BD-F749A8E205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7763"/>
            <a:ext cx="8359775" cy="5581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Нулевой уровень</a:t>
            </a:r>
            <a:r>
              <a:rPr lang="ru-RU" altLang="ru-RU" sz="1600"/>
              <a:t>. Пациент не в состоянии самостоятельно удерживать позу сидя, стоя, поворачиваться в положении лежа, ползать, плохо удерживает голову. Активные движения верхних конечностей сохранены в минимальном объеме. Сохраняется влияние тонических рефлексов (всех или большинства). Отмечается выраженная дизартрия или анартрия. Интеллект резко снижен.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16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b="1" i="1"/>
              <a:t>I</a:t>
            </a:r>
            <a:r>
              <a:rPr lang="ru-RU" altLang="ru-RU" sz="1600" b="1" i="1"/>
              <a:t> уровень</a:t>
            </a:r>
            <a:r>
              <a:rPr lang="ru-RU" altLang="ru-RU" sz="1600"/>
              <a:t>. Больной передвигается с посторонней помощью (подуровень </a:t>
            </a:r>
            <a:r>
              <a:rPr lang="en-US" altLang="ru-RU" sz="1600" i="1"/>
              <a:t>I</a:t>
            </a:r>
            <a:r>
              <a:rPr lang="ru-RU" altLang="ru-RU" sz="1600" i="1"/>
              <a:t>б</a:t>
            </a:r>
            <a:r>
              <a:rPr lang="ru-RU" altLang="ru-RU" sz="1600"/>
              <a:t>) или с опорой на ходунки (подуровень </a:t>
            </a:r>
            <a:r>
              <a:rPr lang="en-US" altLang="ru-RU" sz="1600" i="1"/>
              <a:t>Ia</a:t>
            </a:r>
            <a:r>
              <a:rPr lang="ru-RU" altLang="ru-RU" sz="1600"/>
              <a:t>). Самообслуживание минимальное. Способен удерживать голову, сидеть с сохранением дефектной позы с дополнительной опорой. В положении стоя позу не удерживает. Сохраняется влияние всех или части тонических рефлексов. Дизартрия различной тяжести. Интеллект снижен.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II уровень</a:t>
            </a:r>
            <a:r>
              <a:rPr lang="ru-RU" altLang="ru-RU" sz="1600"/>
              <a:t>. Больной передвигается с опорой на костыли или трости (подуровень </a:t>
            </a:r>
            <a:r>
              <a:rPr lang="en-US" altLang="ru-RU" sz="1600" i="1"/>
              <a:t>IIa</a:t>
            </a:r>
            <a:r>
              <a:rPr lang="ru-RU" altLang="ru-RU" sz="1600"/>
              <a:t>) или без опоры на короткие расстояния (подуровень </a:t>
            </a:r>
            <a:r>
              <a:rPr lang="en-US" altLang="ru-RU" sz="1600" i="1"/>
              <a:t>II</a:t>
            </a:r>
            <a:r>
              <a:rPr lang="ru-RU" altLang="ru-RU" sz="1600" i="1"/>
              <a:t>б</a:t>
            </a:r>
            <a:r>
              <a:rPr lang="ru-RU" altLang="ru-RU" sz="1600"/>
              <a:t>). Характерно наличие гиперкинезов, атаксии. Имеется незначительное ограничение самообслуживания за счет патологических установок в суставах верхних конечностей. Способен сидеть с сохранением дефектной позы. Может стоять с дополнительной поддержкой. Сохраняется умеренная дизартрия. Частично сохранено влияние тонических рефлексов. Интеллект может быть нормальным или слегка сниженным.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16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b="1" i="1"/>
              <a:t>III</a:t>
            </a:r>
            <a:r>
              <a:rPr lang="ru-RU" altLang="ru-RU" sz="1600" b="1" i="1"/>
              <a:t> уровень</a:t>
            </a:r>
            <a:r>
              <a:rPr lang="ru-RU" altLang="ru-RU" sz="1600"/>
              <a:t>. Характеризуется дефектной ходьбой на короткие расстояния без дополнительной опоры (подуровень </a:t>
            </a:r>
            <a:r>
              <a:rPr lang="en-US" altLang="ru-RU" sz="1600" i="1"/>
              <a:t>IIIa</a:t>
            </a:r>
            <a:r>
              <a:rPr lang="ru-RU" altLang="ru-RU" sz="1600"/>
              <a:t>) или на значительные расстояния (подуровень </a:t>
            </a:r>
            <a:r>
              <a:rPr lang="en-US" altLang="ru-RU" sz="1600" i="1"/>
              <a:t>III</a:t>
            </a:r>
            <a:r>
              <a:rPr lang="ru-RU" altLang="ru-RU" sz="1600" i="1"/>
              <a:t>б</a:t>
            </a:r>
            <a:r>
              <a:rPr lang="ru-RU" altLang="ru-RU" sz="1600"/>
              <a:t>). Локомоторная функция рук без значительных нарушений. Самообслуживание не нарушено, однако затруднена мелкая моторика кисти. Сохраняются патологические синергии, легкая дизартрия. Интеллект нормальный или слегка сниженный.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6F2ED10-8887-402E-A2ED-AB04E77C1E0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670175" y="1404938"/>
            <a:ext cx="6016625" cy="47212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600"/>
              <a:t>Основываясь на приведенной классификации </a:t>
            </a:r>
          </a:p>
          <a:p>
            <a:pPr>
              <a:buFontTx/>
              <a:buNone/>
            </a:pPr>
            <a:r>
              <a:rPr lang="ru-RU" altLang="ru-RU" sz="1600"/>
              <a:t>двигательного и интеллектуального развития, можно </a:t>
            </a:r>
          </a:p>
          <a:p>
            <a:pPr>
              <a:buFontTx/>
              <a:buNone/>
            </a:pPr>
            <a:r>
              <a:rPr lang="ru-RU" altLang="ru-RU" sz="1600"/>
              <a:t>оценить изменения состояния больного под влиянием </a:t>
            </a:r>
          </a:p>
          <a:p>
            <a:pPr>
              <a:buFontTx/>
              <a:buNone/>
            </a:pPr>
            <a:r>
              <a:rPr lang="ru-RU" altLang="ru-RU" sz="1600"/>
              <a:t>курса реабилитационных мероприятий по </a:t>
            </a:r>
          </a:p>
          <a:p>
            <a:pPr>
              <a:buFontTx/>
              <a:buNone/>
            </a:pPr>
            <a:r>
              <a:rPr lang="ru-RU" altLang="ru-RU" sz="1600"/>
              <a:t>четырехбалльной системе.</a:t>
            </a:r>
          </a:p>
          <a:p>
            <a:pPr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0 баллов</a:t>
            </a:r>
            <a:r>
              <a:rPr lang="ru-RU" altLang="ru-RU" sz="1600"/>
              <a:t> — без изменений.</a:t>
            </a:r>
          </a:p>
          <a:p>
            <a:pPr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1балл </a:t>
            </a:r>
            <a:r>
              <a:rPr lang="ru-RU" altLang="ru-RU" sz="1600"/>
              <a:t>— положительная динамика отдельных двигательных навыков и отдельных двигательных актов. Функциональные возможности остаются без изменений и существенного влияния на двигательный стереотип.</a:t>
            </a:r>
          </a:p>
          <a:p>
            <a:pPr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2 балла</a:t>
            </a:r>
            <a:r>
              <a:rPr lang="ru-RU" altLang="ru-RU" sz="1600"/>
              <a:t> — положительная динамика двигательных возможностей в пределах первоначального уровня. Существенное улучшение функции ходьбы или снижение патологической симптоматики (нормализация мышечного тонуса, снижение интенсивности гиперкинезов, атаксии, улучшение осанки и т.д.).</a:t>
            </a:r>
          </a:p>
          <a:p>
            <a:pPr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3 балла</a:t>
            </a:r>
            <a:r>
              <a:rPr lang="ru-RU" altLang="ru-RU" sz="1600"/>
              <a:t> — положительная динамика, позволяющая отнести больного к более высокому уровню по сравнению с первоначальным. 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E760E9F1-192D-4E5E-89C1-62B270100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384175"/>
            <a:ext cx="8229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CC3300"/>
                </a:solidFill>
              </a:rPr>
              <a:t>Функциональный контроль при детских церебральных параличах (по К.А. Семеновой, 1999)</a:t>
            </a:r>
            <a:br>
              <a:rPr lang="ru-RU" altLang="ru-RU" sz="2400" b="1" i="1">
                <a:solidFill>
                  <a:srgbClr val="CC3300"/>
                </a:solidFill>
              </a:rPr>
            </a:br>
            <a:endParaRPr lang="ru-RU" altLang="ru-RU" sz="2400" b="1" i="1">
              <a:solidFill>
                <a:srgbClr val="CC3300"/>
              </a:solidFill>
            </a:endParaRPr>
          </a:p>
        </p:txBody>
      </p:sp>
      <p:pic>
        <p:nvPicPr>
          <p:cNvPr id="72710" name="Picture 6">
            <a:extLst>
              <a:ext uri="{FF2B5EF4-FFF2-40B4-BE49-F238E27FC236}">
                <a16:creationId xmlns:a16="http://schemas.microsoft.com/office/drawing/2014/main" id="{A4228DE2-464E-41BF-9BB8-2B7CDC94C34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1273175"/>
            <a:ext cx="2019300" cy="528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>
            <a:extLst>
              <a:ext uri="{FF2B5EF4-FFF2-40B4-BE49-F238E27FC236}">
                <a16:creationId xmlns:a16="http://schemas.microsoft.com/office/drawing/2014/main" id="{3749F961-F985-4A2C-BF9B-82CAC52AC8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5575" y="1058863"/>
            <a:ext cx="4340225" cy="50673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Степень выраженности мышечного тонуса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объем движений</a:t>
            </a:r>
            <a:r>
              <a:rPr lang="ru-RU" altLang="ru-RU" sz="1400"/>
              <a:t> можно характеризовать по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/>
              <a:t>шестибалльной шкале: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0 баллов</a:t>
            </a:r>
            <a:r>
              <a:rPr lang="ru-RU" altLang="ru-RU" sz="1400"/>
              <a:t> — резко выражен гипертонус мышц, стойкая контрактура сустава (анкилоз), полностью отсутствуют пассивные и активные движения;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1 балл</a:t>
            </a:r>
            <a:r>
              <a:rPr lang="ru-RU" altLang="ru-RU" sz="1400"/>
              <a:t> — резко выражен гипертонус мышц, контрактура сустава, определяется незначительная амплитуда при пассивных движениях с максимальным усилием;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2 балла</a:t>
            </a:r>
            <a:r>
              <a:rPr lang="ru-RU" altLang="ru-RU" sz="1400"/>
              <a:t> — значительный гипертонус мышц, контрактура сустава, при пассивных движениях выполняется до 50% физиологической амплитуды движений;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3 балла</a:t>
            </a:r>
            <a:r>
              <a:rPr lang="ru-RU" altLang="ru-RU" sz="1400"/>
              <a:t> — умеренный гипертонус, пассивно осуществляются движения в объеме от 50 до 70% физиологической нормы;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4 балла</a:t>
            </a:r>
            <a:r>
              <a:rPr lang="ru-RU" altLang="ru-RU" sz="1400"/>
              <a:t> — незначительный гипертонус, сохранен полный объем движений в суставе, имеется небольшое увеличение сопротивления пассивным движениям;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5 баллов</a:t>
            </a:r>
            <a:r>
              <a:rPr lang="ru-RU" altLang="ru-RU" sz="1400"/>
              <a:t> — физиологический тонус, соответствующий уровню непораженной конечности. </a:t>
            </a:r>
          </a:p>
        </p:txBody>
      </p:sp>
      <p:pic>
        <p:nvPicPr>
          <p:cNvPr id="71688" name="Picture 8">
            <a:extLst>
              <a:ext uri="{FF2B5EF4-FFF2-40B4-BE49-F238E27FC236}">
                <a16:creationId xmlns:a16="http://schemas.microsoft.com/office/drawing/2014/main" id="{8D5EA645-19DF-4B42-A290-28F8A8268B8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0" y="1101725"/>
            <a:ext cx="128587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6" name="Rectangle 6">
            <a:extLst>
              <a:ext uri="{FF2B5EF4-FFF2-40B4-BE49-F238E27FC236}">
                <a16:creationId xmlns:a16="http://schemas.microsoft.com/office/drawing/2014/main" id="{2469905D-CC23-48D1-999F-0C964618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179388"/>
            <a:ext cx="8229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CC3300"/>
                </a:solidFill>
              </a:rPr>
              <a:t>Измерение амплитуды движений в суставах верхних и нижних конечностей (по Г.С. Юмашеву)</a:t>
            </a:r>
          </a:p>
        </p:txBody>
      </p:sp>
      <p:pic>
        <p:nvPicPr>
          <p:cNvPr id="71689" name="Picture 9">
            <a:extLst>
              <a:ext uri="{FF2B5EF4-FFF2-40B4-BE49-F238E27FC236}">
                <a16:creationId xmlns:a16="http://schemas.microsoft.com/office/drawing/2014/main" id="{8F87A904-0AE6-414A-B360-D8889B259E6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100" y="1063625"/>
            <a:ext cx="8477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2" name="Picture 12">
            <a:extLst>
              <a:ext uri="{FF2B5EF4-FFF2-40B4-BE49-F238E27FC236}">
                <a16:creationId xmlns:a16="http://schemas.microsoft.com/office/drawing/2014/main" id="{234BFA8B-1DAA-405E-8590-B0D9F4E9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65263"/>
            <a:ext cx="14097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>
            <a:extLst>
              <a:ext uri="{FF2B5EF4-FFF2-40B4-BE49-F238E27FC236}">
                <a16:creationId xmlns:a16="http://schemas.microsoft.com/office/drawing/2014/main" id="{40C42B69-FE1D-4E19-9A98-4B62C0D1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222625"/>
            <a:ext cx="19589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>
            <a:extLst>
              <a:ext uri="{FF2B5EF4-FFF2-40B4-BE49-F238E27FC236}">
                <a16:creationId xmlns:a16="http://schemas.microsoft.com/office/drawing/2014/main" id="{01D7B13B-8ECE-41D4-8DAE-87D17691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51375"/>
            <a:ext cx="3086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Rectangle 15">
            <a:extLst>
              <a:ext uri="{FF2B5EF4-FFF2-40B4-BE49-F238E27FC236}">
                <a16:creationId xmlns:a16="http://schemas.microsoft.com/office/drawing/2014/main" id="{AB1FCA5F-25A7-4A35-A6CE-58CC0B03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6373813"/>
            <a:ext cx="743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/>
              <a:t>Рис. Измерение объема движений в суставах верхних конечностей (по Г.С. Юмашеву) </a:t>
            </a:r>
          </a:p>
        </p:txBody>
      </p:sp>
      <p:pic>
        <p:nvPicPr>
          <p:cNvPr id="71696" name="Picture 16">
            <a:extLst>
              <a:ext uri="{FF2B5EF4-FFF2-40B4-BE49-F238E27FC236}">
                <a16:creationId xmlns:a16="http://schemas.microsoft.com/office/drawing/2014/main" id="{CFCFE2B2-847F-44D5-B2A6-E050F5DA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4819650"/>
            <a:ext cx="1498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E6B9121F-BD18-4572-9DDC-0B50F799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4. Биоритмологический контроль функционального состояния организма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B84CDA3B-C3DD-45D5-8E00-E507E32416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9550" y="1165225"/>
            <a:ext cx="4837113" cy="537845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Биоритмы </a:t>
            </a:r>
            <a:r>
              <a:rPr lang="ru-RU" altLang="ru-RU" sz="1400"/>
              <a:t>- регулярное самоподдерживающееся,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автономное чередование во времени различных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биологических процессов, явлений, состояний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организма. </a:t>
            </a:r>
          </a:p>
          <a:p>
            <a:pPr marL="533400" indent="-533400"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Классификация: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1) ультрадианные ритмы с периодом от 0,5 до 20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часов (дыхание, сердечная деятельность, фазы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быстрого и медленного сна и др.);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2) циркадианные ритмы длительностью 20-28 часов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синхронизированы со сменой дня и ночи. Это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ритмы «сон - бодрствование», суточные колебания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температуры тела, артериального давления,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работоспособности и др.;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3) инфрадианные ритмы продолжительностью свыше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суток мало изучены (ОМЦ, гибернация, колебания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гормонального спектра).</a:t>
            </a:r>
          </a:p>
          <a:p>
            <a:pPr marL="533400" indent="-533400">
              <a:buFontTx/>
              <a:buNone/>
            </a:pPr>
            <a:endParaRPr lang="ru-RU" altLang="ru-RU" sz="1400"/>
          </a:p>
          <a:p>
            <a:pPr marL="533400" indent="-533400">
              <a:buFontTx/>
              <a:buNone/>
            </a:pPr>
            <a:r>
              <a:rPr lang="ru-RU" altLang="ru-RU" sz="1400"/>
              <a:t>Также можно выделить мегаритмы (сезонные, </a:t>
            </a:r>
          </a:p>
          <a:p>
            <a:pPr marL="533400" indent="-533400">
              <a:buFontTx/>
              <a:buNone/>
            </a:pPr>
            <a:r>
              <a:rPr lang="ru-RU" altLang="ru-RU" sz="1400"/>
              <a:t>годичные, ритмы урожайности, эпидемий, стихийных бедствий и др.).</a:t>
            </a:r>
          </a:p>
        </p:txBody>
      </p:sp>
      <p:pic>
        <p:nvPicPr>
          <p:cNvPr id="57353" name="Picture 9">
            <a:extLst>
              <a:ext uri="{FF2B5EF4-FFF2-40B4-BE49-F238E27FC236}">
                <a16:creationId xmlns:a16="http://schemas.microsoft.com/office/drawing/2014/main" id="{32741FDA-C8BF-4EFB-AFA6-C2A39646A60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4863" y="3721100"/>
            <a:ext cx="2987675" cy="294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4" name="Freeform 10">
            <a:extLst>
              <a:ext uri="{FF2B5EF4-FFF2-40B4-BE49-F238E27FC236}">
                <a16:creationId xmlns:a16="http://schemas.microsoft.com/office/drawing/2014/main" id="{DEFE7EAD-BBA6-461B-8422-3327A86DE862}"/>
              </a:ext>
            </a:extLst>
          </p:cNvPr>
          <p:cNvSpPr>
            <a:spLocks/>
          </p:cNvSpPr>
          <p:nvPr/>
        </p:nvSpPr>
        <p:spPr bwMode="auto">
          <a:xfrm>
            <a:off x="5824538" y="1393825"/>
            <a:ext cx="3149600" cy="1570038"/>
          </a:xfrm>
          <a:custGeom>
            <a:avLst/>
            <a:gdLst>
              <a:gd name="T0" fmla="*/ 0 w 2399"/>
              <a:gd name="T1" fmla="*/ 933 h 972"/>
              <a:gd name="T2" fmla="*/ 576 w 2399"/>
              <a:gd name="T3" fmla="*/ 38 h 972"/>
              <a:gd name="T4" fmla="*/ 1186 w 2399"/>
              <a:gd name="T5" fmla="*/ 967 h 972"/>
              <a:gd name="T6" fmla="*/ 1739 w 2399"/>
              <a:gd name="T7" fmla="*/ 5 h 972"/>
              <a:gd name="T8" fmla="*/ 2399 w 2399"/>
              <a:gd name="T9" fmla="*/ 939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9" h="972">
                <a:moveTo>
                  <a:pt x="0" y="933"/>
                </a:moveTo>
                <a:cubicBezTo>
                  <a:pt x="189" y="482"/>
                  <a:pt x="378" y="32"/>
                  <a:pt x="576" y="38"/>
                </a:cubicBezTo>
                <a:cubicBezTo>
                  <a:pt x="774" y="44"/>
                  <a:pt x="992" y="972"/>
                  <a:pt x="1186" y="967"/>
                </a:cubicBezTo>
                <a:cubicBezTo>
                  <a:pt x="1380" y="962"/>
                  <a:pt x="1537" y="10"/>
                  <a:pt x="1739" y="5"/>
                </a:cubicBezTo>
                <a:cubicBezTo>
                  <a:pt x="1941" y="0"/>
                  <a:pt x="2170" y="469"/>
                  <a:pt x="2399" y="93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7D578A99-97FB-436A-9EB6-B18023F14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0563" y="1349375"/>
            <a:ext cx="9525" cy="168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6" name="Line 12">
            <a:extLst>
              <a:ext uri="{FF2B5EF4-FFF2-40B4-BE49-F238E27FC236}">
                <a16:creationId xmlns:a16="http://schemas.microsoft.com/office/drawing/2014/main" id="{716AB236-9913-42D5-A441-7ABF48A3B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025" y="2209800"/>
            <a:ext cx="28225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C4C057E3-627E-4C1A-BD8B-0DF94B5F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884488"/>
            <a:ext cx="787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минимум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FAB2BEDB-110B-4B7E-9A74-188A237F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214438"/>
            <a:ext cx="93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максимум</a:t>
            </a:r>
          </a:p>
        </p:txBody>
      </p:sp>
      <p:sp>
        <p:nvSpPr>
          <p:cNvPr id="57361" name="Line 17">
            <a:extLst>
              <a:ext uri="{FF2B5EF4-FFF2-40B4-BE49-F238E27FC236}">
                <a16:creationId xmlns:a16="http://schemas.microsoft.com/office/drawing/2014/main" id="{647ECCAF-7E32-4988-8B0A-663879A05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289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62" name="Line 18">
            <a:extLst>
              <a:ext uri="{FF2B5EF4-FFF2-40B4-BE49-F238E27FC236}">
                <a16:creationId xmlns:a16="http://schemas.microsoft.com/office/drawing/2014/main" id="{C4BA8B27-2491-4B74-8A49-5BC0706333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7738" y="3044825"/>
            <a:ext cx="171291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63" name="Line 19">
            <a:extLst>
              <a:ext uri="{FF2B5EF4-FFF2-40B4-BE49-F238E27FC236}">
                <a16:creationId xmlns:a16="http://schemas.microsoft.com/office/drawing/2014/main" id="{C83E6AA9-2180-4353-AADC-2E97F5D96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0175" y="292893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64" name="Text Box 20">
            <a:extLst>
              <a:ext uri="{FF2B5EF4-FFF2-40B4-BE49-F238E27FC236}">
                <a16:creationId xmlns:a16="http://schemas.microsoft.com/office/drawing/2014/main" id="{78EC9971-8E69-4B41-860A-C35FC9FE9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3167063"/>
            <a:ext cx="858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Т, период</a:t>
            </a:r>
          </a:p>
        </p:txBody>
      </p:sp>
      <p:sp>
        <p:nvSpPr>
          <p:cNvPr id="57365" name="Text Box 21">
            <a:extLst>
              <a:ext uri="{FF2B5EF4-FFF2-40B4-BE49-F238E27FC236}">
                <a16:creationId xmlns:a16="http://schemas.microsoft.com/office/drawing/2014/main" id="{A6955F5C-9EB1-469F-A8D1-640E3D1C6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2112963"/>
            <a:ext cx="769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мезор</a:t>
            </a:r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F27C6E9D-B768-405D-87EC-8AFBCD51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1090613"/>
            <a:ext cx="401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000" b="1"/>
              <a:t>пик</a:t>
            </a:r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1694B287-DC36-43F6-8732-EF127610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843088"/>
            <a:ext cx="930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акрофаза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17D707CE-EB71-4984-8F93-3656A32FF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2762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Ритмы физической работоспособности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4C33A673-AD13-4F36-81AF-0A000D90F1B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908050"/>
            <a:ext cx="4340225" cy="57594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Синхронизаторы биологических ритмов:</a:t>
            </a:r>
          </a:p>
          <a:p>
            <a:pPr>
              <a:buFontTx/>
              <a:buNone/>
            </a:pPr>
            <a:r>
              <a:rPr lang="ru-RU" altLang="ru-RU" sz="1600"/>
              <a:t>-социальные факторы (сон-бодрствование, режим умственной и физической деятельности, прием пищи и др.);</a:t>
            </a:r>
          </a:p>
          <a:p>
            <a:pPr>
              <a:buFontTx/>
              <a:buNone/>
            </a:pPr>
            <a:r>
              <a:rPr lang="ru-RU" altLang="ru-RU" sz="1600"/>
              <a:t>-сезонные изменения;</a:t>
            </a:r>
          </a:p>
          <a:p>
            <a:pPr>
              <a:buFontTx/>
              <a:buNone/>
            </a:pPr>
            <a:r>
              <a:rPr lang="ru-RU" altLang="ru-RU" sz="1600"/>
              <a:t>-климатические факторы (барометрическое давление, температура, содержание кислорода, влажность, освещенность, радиация, электромагнитное поле Земли);</a:t>
            </a:r>
          </a:p>
          <a:p>
            <a:pPr>
              <a:buFontTx/>
              <a:buNone/>
            </a:pPr>
            <a:endParaRPr lang="ru-RU" altLang="ru-RU" sz="1600"/>
          </a:p>
          <a:p>
            <a:pPr algn="ctr"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Определение суточного хронотипа </a:t>
            </a:r>
          </a:p>
          <a:p>
            <a:pPr algn="ctr">
              <a:buFontTx/>
              <a:buNone/>
            </a:pPr>
            <a:r>
              <a:rPr lang="ru-RU" altLang="ru-RU" sz="1600">
                <a:solidFill>
                  <a:schemeClr val="accent2"/>
                </a:solidFill>
              </a:rPr>
              <a:t>(по Г. Хольбранту)</a:t>
            </a:r>
          </a:p>
          <a:p>
            <a:pPr algn="ctr">
              <a:buFontTx/>
              <a:buNone/>
            </a:pPr>
            <a:endParaRPr lang="ru-RU" altLang="ru-RU" sz="16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altLang="ru-RU" sz="1600"/>
              <a:t>СХ = ЧСС/ЧД,</a:t>
            </a:r>
          </a:p>
          <a:p>
            <a:pPr algn="ctr">
              <a:buFontTx/>
              <a:buNone/>
            </a:pPr>
            <a:endParaRPr lang="ru-RU" altLang="ru-RU" sz="1600"/>
          </a:p>
          <a:p>
            <a:pPr>
              <a:buFontTx/>
              <a:buNone/>
            </a:pPr>
            <a:r>
              <a:rPr lang="ru-RU" altLang="ru-RU" sz="1400"/>
              <a:t>где ЧСС –частота сердечных сокращений, ЧД – </a:t>
            </a:r>
          </a:p>
          <a:p>
            <a:pPr>
              <a:buFontTx/>
              <a:buNone/>
            </a:pPr>
            <a:r>
              <a:rPr lang="ru-RU" altLang="ru-RU" sz="1400"/>
              <a:t>частота дыхания в ранние утренние часы в </a:t>
            </a:r>
          </a:p>
          <a:p>
            <a:pPr>
              <a:buFontTx/>
              <a:buNone/>
            </a:pPr>
            <a:r>
              <a:rPr lang="ru-RU" altLang="ru-RU" sz="1400"/>
              <a:t>положении сидя.</a:t>
            </a:r>
          </a:p>
          <a:p>
            <a:pPr>
              <a:buFontTx/>
              <a:buNone/>
            </a:pPr>
            <a:r>
              <a:rPr lang="ru-RU" altLang="ru-RU" sz="1400">
                <a:solidFill>
                  <a:schemeClr val="accent2"/>
                </a:solidFill>
              </a:rPr>
              <a:t>Оценка:</a:t>
            </a:r>
            <a:r>
              <a:rPr lang="ru-RU" altLang="ru-RU" sz="1400"/>
              <a:t> </a:t>
            </a:r>
            <a:r>
              <a:rPr lang="en-US" altLang="ru-RU" sz="1400"/>
              <a:t>&lt;</a:t>
            </a:r>
            <a:r>
              <a:rPr lang="ru-RU" altLang="ru-RU" sz="1400"/>
              <a:t>4</a:t>
            </a:r>
            <a:r>
              <a:rPr lang="en-US" altLang="ru-RU" sz="1400"/>
              <a:t> –</a:t>
            </a:r>
            <a:r>
              <a:rPr lang="ru-RU" altLang="ru-RU" sz="1400"/>
              <a:t>вечерний («сова»); 4-5 – аритмики </a:t>
            </a:r>
          </a:p>
          <a:p>
            <a:pPr>
              <a:buFontTx/>
              <a:buNone/>
            </a:pPr>
            <a:r>
              <a:rPr lang="ru-RU" altLang="ru-RU" sz="1400"/>
              <a:t>(«голуби»); </a:t>
            </a:r>
            <a:r>
              <a:rPr lang="en-US" altLang="ru-RU" sz="1400"/>
              <a:t>&gt;</a:t>
            </a:r>
            <a:r>
              <a:rPr lang="ru-RU" altLang="ru-RU" sz="1400"/>
              <a:t>5 - утренний («жаворонок»). </a:t>
            </a:r>
          </a:p>
        </p:txBody>
      </p:sp>
      <p:pic>
        <p:nvPicPr>
          <p:cNvPr id="59401" name="Picture 9">
            <a:extLst>
              <a:ext uri="{FF2B5EF4-FFF2-40B4-BE49-F238E27FC236}">
                <a16:creationId xmlns:a16="http://schemas.microsoft.com/office/drawing/2014/main" id="{EC96DDC0-2A20-49B4-A423-9B6036C7157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141413"/>
            <a:ext cx="4011612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2" name="Rectangle 10">
            <a:extLst>
              <a:ext uri="{FF2B5EF4-FFF2-40B4-BE49-F238E27FC236}">
                <a16:creationId xmlns:a16="http://schemas.microsoft.com/office/drawing/2014/main" id="{AB290707-3940-486E-B886-83569ACC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3644900"/>
            <a:ext cx="45085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400"/>
              <a:t>Рис. Физиологическая кривая динамики суточной </a:t>
            </a:r>
          </a:p>
          <a:p>
            <a:pPr>
              <a:buFontTx/>
              <a:buNone/>
            </a:pPr>
            <a:r>
              <a:rPr lang="ru-RU" altLang="ru-RU" sz="1400"/>
              <a:t>работоспособности по О. Графу (заштрихованная </a:t>
            </a:r>
          </a:p>
          <a:p>
            <a:pPr>
              <a:buFontTx/>
              <a:buNone/>
            </a:pPr>
            <a:r>
              <a:rPr lang="ru-RU" altLang="ru-RU" sz="1400"/>
              <a:t>часть - период «физиологической ноги»).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74A33B6-4482-47F4-B7A2-CC07172CC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8" y="274638"/>
            <a:ext cx="8469312" cy="1116012"/>
          </a:xfrm>
        </p:spPr>
        <p:txBody>
          <a:bodyPr/>
          <a:lstStyle/>
          <a:p>
            <a:pPr marL="762000" indent="-762000"/>
            <a:br>
              <a:rPr lang="ru-RU" altLang="ru-RU" sz="2400">
                <a:solidFill>
                  <a:schemeClr val="accent2"/>
                </a:solidFill>
              </a:rPr>
            </a:br>
            <a:r>
              <a:rPr lang="ru-RU" altLang="ru-RU" sz="2400">
                <a:solidFill>
                  <a:srgbClr val="CC3300"/>
                </a:solidFill>
              </a:rPr>
              <a:t>1. Организационно-методические основы врачебного контроля</a:t>
            </a:r>
            <a:br>
              <a:rPr lang="ru-RU" altLang="ru-RU" sz="2400">
                <a:solidFill>
                  <a:schemeClr val="accent2"/>
                </a:solidFill>
              </a:rPr>
            </a:br>
            <a:endParaRPr lang="ru-RU" altLang="ru-RU" sz="1400">
              <a:solidFill>
                <a:schemeClr val="accent2"/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973298A-B3B3-4880-B62C-460ACD5CB9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2790825"/>
            <a:ext cx="4765675" cy="3678238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chemeClr val="accent2"/>
                </a:solidFill>
              </a:rPr>
              <a:t>Задачи ВПН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ru-RU" altLang="ru-RU" sz="18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1800"/>
              <a:t>1. Диагностика состояния здоровья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1800"/>
              <a:t>2. Определение и оценка уровня физического развития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1800"/>
              <a:t>3. Определение функционального состояния ведущих систем жизнеобеспечения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1800"/>
              <a:t>4. Назначение необходимых лечебно профилактических мероприятий, средств восстановления, рационального режима питания, личной гигиены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1800"/>
              <a:t>5. Рекомендации по выбору характера занятий, режиму и методике тренировок.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C94BB94-875C-47BA-BEF8-64DC4F34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1293813"/>
            <a:ext cx="8396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Врачебно-педагогический контроль – совместные наблюдение врача и тренера (преподавателя) непосредственно в процессе учебных, тренировочных занятий, во время спортивных сборов и соревнований. </a:t>
            </a:r>
          </a:p>
        </p:txBody>
      </p:sp>
      <p:pic>
        <p:nvPicPr>
          <p:cNvPr id="75783" name="Picture 7">
            <a:extLst>
              <a:ext uri="{FF2B5EF4-FFF2-40B4-BE49-F238E27FC236}">
                <a16:creationId xmlns:a16="http://schemas.microsoft.com/office/drawing/2014/main" id="{83AC49D3-9885-4B58-A7D3-69149D4C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127375"/>
            <a:ext cx="4157663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496CBDC1-A532-49F1-8FF9-0F2FC083E2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1825625"/>
            <a:ext cx="4019550" cy="464343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AD04EA3F-D0D6-4AE5-82C2-20B23BAF1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21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Формы врачебного контроля</a:t>
            </a: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6B0606F7-AD3A-496F-82A4-4666E73ED6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9413" y="1458913"/>
            <a:ext cx="4038600" cy="4525962"/>
          </a:xfrm>
        </p:spPr>
        <p:txBody>
          <a:bodyPr/>
          <a:lstStyle/>
          <a:p>
            <a:r>
              <a:rPr lang="ru-RU" altLang="ru-RU" sz="2000"/>
              <a:t>Оперативные ВПН (срочный тренировочный эффект)</a:t>
            </a:r>
          </a:p>
          <a:p>
            <a:endParaRPr lang="ru-RU" altLang="ru-RU" sz="2000"/>
          </a:p>
          <a:p>
            <a:r>
              <a:rPr lang="ru-RU" altLang="ru-RU" sz="2000"/>
              <a:t>Текущие ВПН (отставленный тренировочный эффект)</a:t>
            </a:r>
          </a:p>
          <a:p>
            <a:endParaRPr lang="ru-RU" altLang="ru-RU" sz="2000"/>
          </a:p>
          <a:p>
            <a:r>
              <a:rPr lang="ru-RU" altLang="ru-RU" sz="2000"/>
              <a:t>Этапные ВПН (кумулятивный тренировочный эффект)</a:t>
            </a: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FD01AB6F-9A6E-4F7B-86E9-D8D7E978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223963"/>
            <a:ext cx="4395788" cy="35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F85B398-0507-4A56-B29C-48E2B7CE4C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1825625"/>
            <a:ext cx="4019550" cy="464343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D61A7A6-BAEE-4E1D-A0ED-66DC1EC72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21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Формы врачебного контроля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0CB3FEEE-2B19-4C38-8AE3-B29ECD16C5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70025" y="12271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/>
              <a:t>По задачам и организации ВПН делятся на:</a:t>
            </a:r>
          </a:p>
          <a:p>
            <a:pPr>
              <a:buFontTx/>
              <a:buNone/>
            </a:pPr>
            <a:r>
              <a:rPr lang="ru-RU" altLang="ru-RU" sz="2000"/>
              <a:t>- </a:t>
            </a:r>
            <a:r>
              <a:rPr lang="ru-RU" altLang="ru-RU" sz="2000" i="1"/>
              <a:t>первичные </a:t>
            </a:r>
            <a:r>
              <a:rPr lang="ru-RU" altLang="ru-RU" sz="2000"/>
              <a:t>(до начала занятий, сезона);</a:t>
            </a:r>
          </a:p>
          <a:p>
            <a:pPr>
              <a:buFontTx/>
              <a:buNone/>
            </a:pPr>
            <a:r>
              <a:rPr lang="ru-RU" altLang="ru-RU" sz="2000"/>
              <a:t>- </a:t>
            </a:r>
            <a:r>
              <a:rPr lang="ru-RU" altLang="ru-RU" sz="2000" i="1"/>
              <a:t>повторные </a:t>
            </a:r>
            <a:r>
              <a:rPr lang="ru-RU" altLang="ru-RU" sz="2000"/>
              <a:t>(проводятся периодически 2-4 раза в год);</a:t>
            </a:r>
          </a:p>
          <a:p>
            <a:pPr>
              <a:buFontTx/>
              <a:buChar char="-"/>
            </a:pPr>
            <a:r>
              <a:rPr lang="ru-RU" altLang="ru-RU" sz="2000" i="1"/>
              <a:t>дополнительные</a:t>
            </a:r>
            <a:r>
              <a:rPr lang="ru-RU" altLang="ru-RU" sz="2000"/>
              <a:t> (перед возобновлением занятий после вынужденных перерывов, при появлении признаков перетренировки и перенапряжения).</a:t>
            </a:r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4EB8B5E1-6DC4-4419-BC65-215083BA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108075"/>
            <a:ext cx="3013075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F857656-56AD-434D-8649-090264AAC0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1825625"/>
            <a:ext cx="4019550" cy="464343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altLang="ru-RU" sz="180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D7A2561-48CD-42FB-8702-2A7EFA5EF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212"/>
          </a:xfrm>
        </p:spPr>
        <p:txBody>
          <a:bodyPr/>
          <a:lstStyle/>
          <a:p>
            <a:pPr algn="l"/>
            <a:r>
              <a:rPr lang="ru-RU" altLang="ru-RU" sz="1600">
                <a:solidFill>
                  <a:schemeClr val="accent2"/>
                </a:solidFill>
              </a:rPr>
              <a:t>Основой эффективности врачебного контроля являются правильно организованная система наблюдений, которая складывается из комплексного обследования, текущих наблюдений и обследований непосредственно во время тренировочных занятий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2ED15C15-9A45-4ACF-8934-F2351D0B6B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126206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 i="1"/>
              <a:t>Содержание методики комплексного обследования: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 i="1"/>
              <a:t>анамнез (общий, спортивный);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/>
              <a:t>исследование и оценка физического развития;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/>
              <a:t>общий врачебный осмотр и физикальное обследование;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/>
              <a:t>рентгеноскопия грудной клетки;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/>
              <a:t>клинический анализ крови, мочи;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/>
              <a:t>функциональное исследование основных систем, обеспечивающих физическую работоспособность;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1800"/>
              <a:t>функциональные пробы.</a:t>
            </a: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B4059F79-626E-41F3-956B-76AFB219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330325"/>
            <a:ext cx="441325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>
            <a:extLst>
              <a:ext uri="{FF2B5EF4-FFF2-40B4-BE49-F238E27FC236}">
                <a16:creationId xmlns:a16="http://schemas.microsoft.com/office/drawing/2014/main" id="{467691D0-226E-43DC-B7A1-DCCC243E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331913"/>
            <a:ext cx="2408237" cy="2122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400"/>
          </a:p>
          <a:p>
            <a:pPr algn="ctr"/>
            <a:r>
              <a:rPr lang="ru-RU" altLang="ru-RU" sz="1400"/>
              <a:t>ПРОСТЫЕ</a:t>
            </a:r>
          </a:p>
          <a:p>
            <a:pPr algn="ctr"/>
            <a:endParaRPr lang="ru-RU" altLang="ru-RU" sz="1400"/>
          </a:p>
          <a:p>
            <a:pPr algn="ctr">
              <a:buFontTx/>
              <a:buChar char="•"/>
            </a:pPr>
            <a:r>
              <a:rPr lang="ru-RU" altLang="ru-RU" sz="1400"/>
              <a:t>анамнез;</a:t>
            </a:r>
          </a:p>
          <a:p>
            <a:pPr algn="ctr">
              <a:buFontTx/>
              <a:buChar char="•"/>
            </a:pPr>
            <a:r>
              <a:rPr lang="ru-RU" altLang="ru-RU" sz="1400"/>
              <a:t>соматоскопия;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пальпация;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перкуссия;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аускультация, и др.</a:t>
            </a:r>
          </a:p>
          <a:p>
            <a:pPr algn="ctr">
              <a:buFontTx/>
              <a:buChar char="•"/>
            </a:pPr>
            <a:endParaRPr lang="ru-RU" altLang="ru-RU" sz="1400"/>
          </a:p>
          <a:p>
            <a:pPr algn="ctr">
              <a:buFontTx/>
              <a:buChar char="•"/>
            </a:pPr>
            <a:endParaRPr lang="ru-RU" altLang="ru-RU" sz="1400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E3ADB063-CB89-4DBF-8A69-334F33E57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331913"/>
            <a:ext cx="2327275" cy="210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/>
              <a:t>ИНСТРУМЕНТАЛЬНЫЕ</a:t>
            </a:r>
          </a:p>
          <a:p>
            <a:pPr algn="ctr"/>
            <a:endParaRPr lang="ru-RU" altLang="ru-RU" sz="1400"/>
          </a:p>
          <a:p>
            <a:pPr algn="ctr">
              <a:buFontTx/>
              <a:buChar char="•"/>
            </a:pPr>
            <a:r>
              <a:rPr lang="ru-RU" altLang="ru-RU" sz="1400"/>
              <a:t>антропометрия;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спирометрия;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спирография;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пневмотахометрия;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динамометрия;</a:t>
            </a:r>
          </a:p>
          <a:p>
            <a:pPr algn="ctr">
              <a:buFontTx/>
              <a:buChar char="•"/>
            </a:pPr>
            <a:r>
              <a:rPr lang="ru-RU" altLang="ru-RU" sz="1400"/>
              <a:t>калиперометрия,и др.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82D645D8-01D3-4589-BE86-D52EAB70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1358900"/>
            <a:ext cx="2308225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/>
              <a:t>СЛОЖНЫЕ</a:t>
            </a:r>
          </a:p>
          <a:p>
            <a:pPr algn="ctr"/>
            <a:endParaRPr lang="ru-RU" altLang="ru-RU" sz="1400"/>
          </a:p>
          <a:p>
            <a:pPr algn="ctr">
              <a:buFontTx/>
              <a:buChar char="•"/>
            </a:pPr>
            <a:r>
              <a:rPr lang="ru-RU" altLang="ru-RU" sz="1400"/>
              <a:t>электрофизиологические;</a:t>
            </a:r>
          </a:p>
          <a:p>
            <a:pPr algn="ctr">
              <a:buFontTx/>
              <a:buChar char="•"/>
            </a:pPr>
            <a:r>
              <a:rPr lang="ru-RU" altLang="ru-RU" sz="1400"/>
              <a:t>биохимические;</a:t>
            </a:r>
          </a:p>
          <a:p>
            <a:pPr algn="ctr">
              <a:buFontTx/>
              <a:buChar char="•"/>
            </a:pPr>
            <a:r>
              <a:rPr lang="ru-RU" altLang="ru-RU" sz="1400"/>
              <a:t>фармакологические;</a:t>
            </a:r>
          </a:p>
          <a:p>
            <a:pPr algn="ctr">
              <a:buFontTx/>
              <a:buChar char="•"/>
            </a:pPr>
            <a:r>
              <a:rPr lang="ru-RU" altLang="ru-RU" sz="1400"/>
              <a:t>рентгенологические;</a:t>
            </a:r>
          </a:p>
          <a:p>
            <a:pPr algn="ctr">
              <a:buFontTx/>
              <a:buChar char="•"/>
            </a:pPr>
            <a:r>
              <a:rPr lang="ru-RU" altLang="ru-RU" sz="1400"/>
              <a:t>радионуклидные, и др.</a:t>
            </a:r>
          </a:p>
          <a:p>
            <a:pPr algn="ctr"/>
            <a:endParaRPr lang="ru-RU" altLang="ru-RU" sz="1400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281EBE32-06E5-4FDA-B1F8-19ADBA3C30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6888" y="763588"/>
            <a:ext cx="28844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38918276-75D4-4E33-846A-5FB0B463E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1713" y="754063"/>
            <a:ext cx="2787650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974FD97C-0140-4ED7-BD76-0D21B9CC1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2338" y="790575"/>
            <a:ext cx="7937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91224A63-049F-4535-A7AC-DCE3086D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33350"/>
            <a:ext cx="8281987" cy="612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altLang="ru-RU" sz="2400" b="1">
                <a:solidFill>
                  <a:schemeClr val="accent2"/>
                </a:solidFill>
              </a:rPr>
              <a:t>Методы функциональных исследований</a:t>
            </a:r>
            <a:endParaRPr lang="ru-RU" altLang="ru-RU" sz="2400" b="1"/>
          </a:p>
        </p:txBody>
      </p:sp>
      <p:pic>
        <p:nvPicPr>
          <p:cNvPr id="3096" name="Picture 24">
            <a:extLst>
              <a:ext uri="{FF2B5EF4-FFF2-40B4-BE49-F238E27FC236}">
                <a16:creationId xmlns:a16="http://schemas.microsoft.com/office/drawing/2014/main" id="{A6BC70A5-F2FD-4021-A287-BA92B5AC34A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525" y="3609975"/>
            <a:ext cx="5437188" cy="306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8A24BD24-EB02-4CCC-B5CB-9A61EDD07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Выбор методов функциональных исследований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AE1C10-1AB5-4ABA-BA7B-1A12BD2E99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1249363"/>
            <a:ext cx="4019550" cy="5219700"/>
          </a:xfrm>
        </p:spPr>
        <p:txBody>
          <a:bodyPr/>
          <a:lstStyle/>
          <a:p>
            <a:pPr marL="533400" indent="-533400" algn="ctr">
              <a:buFontTx/>
              <a:buNone/>
            </a:pPr>
            <a:r>
              <a:rPr lang="ru-RU" altLang="ru-RU" sz="2000">
                <a:solidFill>
                  <a:schemeClr val="accent2"/>
                </a:solidFill>
              </a:rPr>
              <a:t>Специфика мышечной деятельности:</a:t>
            </a:r>
          </a:p>
          <a:p>
            <a:pPr marL="533400" indent="-533400" algn="ctr">
              <a:buFontTx/>
              <a:buNone/>
            </a:pPr>
            <a:endParaRPr lang="ru-RU" altLang="ru-RU" sz="2000">
              <a:solidFill>
                <a:schemeClr val="accent2"/>
              </a:solidFill>
            </a:endParaRPr>
          </a:p>
          <a:p>
            <a:pPr marL="533400" indent="-533400">
              <a:buFontTx/>
              <a:buNone/>
            </a:pPr>
            <a:r>
              <a:rPr lang="ru-RU" altLang="ru-RU" sz="1600"/>
              <a:t>1. Выносливость (ЭМГ,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поликардиография, определение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МВЛ, ЖЕЛ, биохимический анализ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крови, мочи, и др.).</a:t>
            </a:r>
          </a:p>
          <a:p>
            <a:pPr marL="533400" indent="-533400">
              <a:buFontTx/>
              <a:buNone/>
            </a:pPr>
            <a:endParaRPr lang="ru-RU" altLang="ru-RU" sz="1600"/>
          </a:p>
          <a:p>
            <a:pPr marL="533400" indent="-533400">
              <a:buFontTx/>
              <a:buNone/>
            </a:pPr>
            <a:r>
              <a:rPr lang="ru-RU" altLang="ru-RU" sz="1600"/>
              <a:t>2. Скоростно-силовые качества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(миотонометрия, проба Ромберга,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пальценосовая проба, треморография,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 и др.).</a:t>
            </a:r>
          </a:p>
          <a:p>
            <a:pPr marL="533400" indent="-533400">
              <a:buFontTx/>
              <a:buNone/>
            </a:pPr>
            <a:endParaRPr lang="ru-RU" altLang="ru-RU" sz="1600"/>
          </a:p>
          <a:p>
            <a:pPr marL="533400" indent="-533400">
              <a:buFontTx/>
              <a:buNone/>
            </a:pPr>
            <a:r>
              <a:rPr lang="ru-RU" altLang="ru-RU" sz="1600"/>
              <a:t>3. Игровые виды деятельности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(исследование остроты и поля зрения,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оценка латентных периодов простой и </a:t>
            </a:r>
          </a:p>
          <a:p>
            <a:pPr marL="533400" indent="-533400">
              <a:buFontTx/>
              <a:buNone/>
            </a:pPr>
            <a:r>
              <a:rPr lang="ru-RU" altLang="ru-RU" sz="1600"/>
              <a:t>сложной двигательной реакции, и др.).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6336F22-235B-4604-9ABE-0A3F1D7EB2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306513"/>
            <a:ext cx="4270375" cy="51847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>
                <a:solidFill>
                  <a:schemeClr val="accent2"/>
                </a:solidFill>
              </a:rPr>
              <a:t>Выявленные отклонения в состоянии здоровья:</a:t>
            </a:r>
          </a:p>
          <a:p>
            <a:pPr algn="ctr">
              <a:buFontTx/>
              <a:buNone/>
            </a:pPr>
            <a:endParaRPr lang="ru-RU" altLang="ru-RU" sz="2000">
              <a:solidFill>
                <a:schemeClr val="accent2"/>
              </a:solidFill>
            </a:endParaRPr>
          </a:p>
          <a:p>
            <a:r>
              <a:rPr lang="ru-RU" altLang="ru-RU" sz="1600"/>
              <a:t>аритмия, ангина – электрокардиография;</a:t>
            </a:r>
          </a:p>
          <a:p>
            <a:r>
              <a:rPr lang="ru-RU" altLang="ru-RU" sz="1600"/>
              <a:t>гипертоническая болезнь – механокардиография;</a:t>
            </a:r>
          </a:p>
          <a:p>
            <a:r>
              <a:rPr lang="ru-RU" altLang="ru-RU" sz="1600"/>
              <a:t>пиелонефефрит – биохимический анализ крови;</a:t>
            </a:r>
          </a:p>
          <a:p>
            <a:r>
              <a:rPr lang="ru-RU" altLang="ru-RU" sz="1600"/>
              <a:t>сосудистые заболевания – реовазография</a:t>
            </a:r>
          </a:p>
          <a:p>
            <a:r>
              <a:rPr lang="ru-RU" altLang="ru-RU" sz="1600"/>
              <a:t>легочные заболевания – спирография, пневмотахометрия</a:t>
            </a:r>
          </a:p>
          <a:p>
            <a:pPr algn="ctr">
              <a:buFontTx/>
              <a:buNone/>
            </a:pPr>
            <a:endParaRPr lang="ru-RU" altLang="ru-RU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E946042B-B544-4D9F-A922-A89262F1B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Цели и задачи функциональных исследований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9729717-4A31-4CE9-AF6D-9651F8BF11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800"/>
              <a:t>1. Определение подготовленности к занятиям тем или иным видом физических упражнений (проблема допуска);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/>
              <a:t>2. Экспертиза профессиональной пригодности;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/>
              <a:t>3. Оценка функционального состояния ведущих систем жизнеобеспечения (сердечно-сосудистой, дыхательной, нервной, мышечной и т.д.);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/>
              <a:t>4. Оценка эффективности оздоровительных, тренировочных и реабилитационных программ;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/>
              <a:t>5. Оценка биологического возраста занимающихся.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12BE1DED-2BCB-4C04-A03A-E4FFF30BE16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85938"/>
            <a:ext cx="4271963" cy="3905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63F3B11-4583-4FE6-B5B9-BBB42D57F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68275"/>
            <a:ext cx="8758238" cy="866775"/>
          </a:xfrm>
        </p:spPr>
        <p:txBody>
          <a:bodyPr/>
          <a:lstStyle/>
          <a:p>
            <a:r>
              <a:rPr lang="ru-RU" altLang="ru-RU" sz="2400" b="1" i="1">
                <a:solidFill>
                  <a:srgbClr val="CC3300"/>
                </a:solidFill>
              </a:rPr>
              <a:t>2. Нагрузочное тестирование. Классификация функциональных проб.</a:t>
            </a:r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4E98623D-706E-4D6B-AE27-B96F81E9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78175"/>
            <a:ext cx="2413000" cy="887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аутентичность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9493B2E1-E075-4510-900C-E7D0DAFA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5132388"/>
            <a:ext cx="2032000" cy="620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/>
              <a:t>валидность</a:t>
            </a:r>
          </a:p>
          <a:p>
            <a:pPr algn="ctr"/>
            <a:r>
              <a:rPr lang="ru-RU" altLang="ru-RU" sz="1600"/>
              <a:t>(информативность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1F8C5FE6-04C8-49D9-A4DA-18F16E66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1617663"/>
            <a:ext cx="2151063" cy="67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/>
              <a:t>стабильность </a:t>
            </a:r>
          </a:p>
          <a:p>
            <a:pPr algn="ctr"/>
            <a:r>
              <a:rPr lang="ru-RU" altLang="ru-RU" sz="1600"/>
              <a:t>(воспроизводимость)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CD680F34-890B-47F5-89D4-0DA77304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5097463"/>
            <a:ext cx="1643062" cy="655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/>
              <a:t>объективность</a:t>
            </a:r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43C32048-5DF0-4F97-99AB-71B089CF2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6025" y="4067175"/>
            <a:ext cx="630238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BE415452-235D-443E-9809-8626BFCF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638" y="4065588"/>
            <a:ext cx="684212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6A432C96-7CC8-440C-8387-4C56621816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237807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FDA5E271-4356-46CF-AB43-664CB881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192213"/>
            <a:ext cx="3621088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AutoNum type="arabicPeriod"/>
            </a:pPr>
            <a:endParaRPr lang="ru-RU" altLang="ru-RU" sz="1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1800" b="1" i="1">
                <a:solidFill>
                  <a:schemeClr val="accent2"/>
                </a:solidFill>
              </a:rPr>
              <a:t>Требования, предъявляемые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1800" b="1" i="1">
                <a:solidFill>
                  <a:schemeClr val="accent2"/>
                </a:solidFill>
              </a:rPr>
              <a:t>к тестам: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1800" b="1" i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Возможность количественного измерения нагрузок;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Участие в работе не менее 2/3 мышечной массы (МПК не менее 60%);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Точная воспроизводимость при повторном тестировании (стабильность);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Безопасность и доступность теста для детей и подростков;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Стандартность условий проведения тестов.</a:t>
            </a:r>
            <a:endParaRPr lang="ru-RU" altLang="ru-RU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DC6CFB-2767-4648-866C-9593CD85CED3}"/>
</file>

<file path=customXml/itemProps2.xml><?xml version="1.0" encoding="utf-8"?>
<ds:datastoreItem xmlns:ds="http://schemas.openxmlformats.org/officeDocument/2006/customXml" ds:itemID="{E2EEF932-1034-4B86-BED1-0E7B40A29290}"/>
</file>

<file path=customXml/itemProps3.xml><?xml version="1.0" encoding="utf-8"?>
<ds:datastoreItem xmlns:ds="http://schemas.openxmlformats.org/officeDocument/2006/customXml" ds:itemID="{FD6AEDFE-6DB8-44E9-B9FB-4949D477917A}"/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2005</Words>
  <Application>Microsoft Office PowerPoint</Application>
  <PresentationFormat>Экран (4:3)</PresentationFormat>
  <Paragraphs>309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Оформление по умолчанию</vt:lpstr>
      <vt:lpstr>Лекция. Содержание врачебного контроля в физической культуре и спорте</vt:lpstr>
      <vt:lpstr> 1. Организационно-методические основы врачебного контроля </vt:lpstr>
      <vt:lpstr>Формы врачебного контроля</vt:lpstr>
      <vt:lpstr>Формы врачебного контроля</vt:lpstr>
      <vt:lpstr>Основой эффективности врачебного контроля являются правильно организованная система наблюдений, которая складывается из комплексного обследования, текущих наблюдений и обследований непосредственно во время тренировочных занятий</vt:lpstr>
      <vt:lpstr>Презентация PowerPoint</vt:lpstr>
      <vt:lpstr>Выбор методов функциональных исследований</vt:lpstr>
      <vt:lpstr>Цели и задачи функциональных исследований</vt:lpstr>
      <vt:lpstr>2. Нагрузочное тестирование. Классификация функциональных проб.</vt:lpstr>
      <vt:lpstr>Классификация функциональных проб</vt:lpstr>
      <vt:lpstr>3. Оценка состояния основных функций организма </vt:lpstr>
      <vt:lpstr> Методика проведения функциональных проб  по Г.М. Куколевскому  </vt:lpstr>
      <vt:lpstr>Оценка эффективности выполнения функциональной пробы</vt:lpstr>
      <vt:lpstr>Презентация PowerPoint</vt:lpstr>
      <vt:lpstr>Функциональный контроль при детских церебральных параличах (по К.А. Семеновой, 1999) </vt:lpstr>
      <vt:lpstr>Презентация PowerPoint</vt:lpstr>
      <vt:lpstr>Презентация PowerPoint</vt:lpstr>
      <vt:lpstr>4. Биоритмологический контроль функционального состояния организма</vt:lpstr>
      <vt:lpstr>Ритмы физической работоспособности</vt:lpstr>
    </vt:vector>
  </TitlesOfParts>
  <Company>Хоум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Лекция. Физическая реабилитация в травматологии и ортопедии</dc:title>
  <dc:creator>Речкалов</dc:creator>
  <cp:lastModifiedBy>User</cp:lastModifiedBy>
  <cp:revision>22</cp:revision>
  <dcterms:created xsi:type="dcterms:W3CDTF">2007-01-23T02:55:58Z</dcterms:created>
  <dcterms:modified xsi:type="dcterms:W3CDTF">2021-03-24T11:16:16Z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