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8" r:id="rId2"/>
    <p:sldId id="300" r:id="rId3"/>
    <p:sldId id="462" r:id="rId4"/>
    <p:sldId id="487" r:id="rId5"/>
    <p:sldId id="354" r:id="rId6"/>
    <p:sldId id="488" r:id="rId7"/>
    <p:sldId id="355" r:id="rId8"/>
    <p:sldId id="489" r:id="rId9"/>
    <p:sldId id="356" r:id="rId10"/>
    <p:sldId id="490" r:id="rId11"/>
    <p:sldId id="357" r:id="rId12"/>
    <p:sldId id="491" r:id="rId13"/>
    <p:sldId id="358" r:id="rId14"/>
    <p:sldId id="360" r:id="rId15"/>
    <p:sldId id="492" r:id="rId16"/>
    <p:sldId id="463" r:id="rId17"/>
    <p:sldId id="493" r:id="rId18"/>
    <p:sldId id="361" r:id="rId19"/>
    <p:sldId id="362" r:id="rId20"/>
    <p:sldId id="494" r:id="rId21"/>
    <p:sldId id="464" r:id="rId22"/>
    <p:sldId id="363" r:id="rId23"/>
    <p:sldId id="495" r:id="rId24"/>
    <p:sldId id="465" r:id="rId25"/>
    <p:sldId id="364" r:id="rId26"/>
    <p:sldId id="466" r:id="rId27"/>
    <p:sldId id="365" r:id="rId28"/>
    <p:sldId id="496" r:id="rId29"/>
    <p:sldId id="467" r:id="rId30"/>
    <p:sldId id="366" r:id="rId31"/>
    <p:sldId id="497" r:id="rId32"/>
    <p:sldId id="468" r:id="rId33"/>
    <p:sldId id="367" r:id="rId34"/>
    <p:sldId id="499" r:id="rId35"/>
    <p:sldId id="498" r:id="rId36"/>
    <p:sldId id="368" r:id="rId37"/>
    <p:sldId id="470" r:id="rId38"/>
    <p:sldId id="369" r:id="rId39"/>
    <p:sldId id="471" r:id="rId40"/>
    <p:sldId id="370" r:id="rId41"/>
    <p:sldId id="472" r:id="rId42"/>
    <p:sldId id="371" r:id="rId43"/>
    <p:sldId id="473" r:id="rId44"/>
    <p:sldId id="372" r:id="rId45"/>
    <p:sldId id="474" r:id="rId46"/>
    <p:sldId id="386" r:id="rId47"/>
    <p:sldId id="475" r:id="rId48"/>
    <p:sldId id="387" r:id="rId49"/>
    <p:sldId id="476" r:id="rId50"/>
    <p:sldId id="388" r:id="rId51"/>
    <p:sldId id="500" r:id="rId52"/>
    <p:sldId id="477" r:id="rId53"/>
    <p:sldId id="373" r:id="rId54"/>
    <p:sldId id="478" r:id="rId55"/>
    <p:sldId id="374" r:id="rId56"/>
    <p:sldId id="479" r:id="rId57"/>
    <p:sldId id="375" r:id="rId58"/>
    <p:sldId id="480" r:id="rId59"/>
  </p:sldIdLst>
  <p:sldSz cx="9144000" cy="6858000" type="screen4x3"/>
  <p:notesSz cx="6858000" cy="9144000"/>
  <p:custDataLst>
    <p:tags r:id="rId6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85" autoAdjust="0"/>
  </p:normalViewPr>
  <p:slideViewPr>
    <p:cSldViewPr snapToGrid="0">
      <p:cViewPr varScale="1">
        <p:scale>
          <a:sx n="73" d="100"/>
          <a:sy n="73"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461F8-25C5-42AE-8D47-88E1C2DD7CE1}" type="datetimeFigureOut">
              <a:rPr lang="ru-RU" smtClean="0"/>
              <a:t>10.03.2021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8D5C3-3A75-4992-8E4B-6DDAA6CF343E}" type="slidenum">
              <a:rPr lang="ru-RU" smtClean="0"/>
              <a:t>‹#›</a:t>
            </a:fld>
            <a:endParaRPr lang="ru-RU"/>
          </a:p>
        </p:txBody>
      </p:sp>
    </p:spTree>
    <p:extLst>
      <p:ext uri="{BB962C8B-B14F-4D97-AF65-F5344CB8AC3E}">
        <p14:creationId xmlns:p14="http://schemas.microsoft.com/office/powerpoint/2010/main" val="324545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hello dear students. How can you hear me. today's lecture, oh, turned out to be quite voluminous. The lecture is very important, so I will ask you to take your pens and notes to write them down for better memorization. </a:t>
            </a:r>
          </a:p>
          <a:p>
            <a:r>
              <a:rPr lang="en-US" dirty="0"/>
              <a:t>Can you see the slide
</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1</a:t>
            </a:fld>
            <a:endParaRPr lang="ru-RU"/>
          </a:p>
        </p:txBody>
      </p:sp>
    </p:spTree>
    <p:extLst>
      <p:ext uri="{BB962C8B-B14F-4D97-AF65-F5344CB8AC3E}">
        <p14:creationId xmlns:p14="http://schemas.microsoft.com/office/powerpoint/2010/main" val="351522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I'd like you to write a summary of my lectures live.</a:t>
            </a:r>
            <a:r>
              <a:rPr lang="ru-RU" dirty="0"/>
              <a:t> </a:t>
            </a:r>
            <a:r>
              <a:rPr lang="en-US" dirty="0"/>
              <a:t>This will help you better understand and memorize terminology
</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7</a:t>
            </a:fld>
            <a:endParaRPr lang="ru-RU"/>
          </a:p>
        </p:txBody>
      </p:sp>
    </p:spTree>
    <p:extLst>
      <p:ext uri="{BB962C8B-B14F-4D97-AF65-F5344CB8AC3E}">
        <p14:creationId xmlns:p14="http://schemas.microsoft.com/office/powerpoint/2010/main" val="49272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I'd like you to write a summary of my lectures live.</a:t>
            </a:r>
            <a:r>
              <a:rPr lang="ru-RU" dirty="0"/>
              <a:t> </a:t>
            </a:r>
            <a:r>
              <a:rPr lang="en-US" dirty="0"/>
              <a:t>This will help you better understand and memorize terminology
</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8</a:t>
            </a:fld>
            <a:endParaRPr lang="ru-RU"/>
          </a:p>
        </p:txBody>
      </p:sp>
    </p:spTree>
    <p:extLst>
      <p:ext uri="{BB962C8B-B14F-4D97-AF65-F5344CB8AC3E}">
        <p14:creationId xmlns:p14="http://schemas.microsoft.com/office/powerpoint/2010/main" val="242224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zh-CN" altLang="en-US" dirty="0"/>
              <a:t>这样更好吗？
</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22</a:t>
            </a:fld>
            <a:endParaRPr lang="ru-RU"/>
          </a:p>
        </p:txBody>
      </p:sp>
    </p:spTree>
    <p:extLst>
      <p:ext uri="{BB962C8B-B14F-4D97-AF65-F5344CB8AC3E}">
        <p14:creationId xmlns:p14="http://schemas.microsoft.com/office/powerpoint/2010/main" val="118345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will send homework today with detailed instructions</a:t>
            </a:r>
            <a:endParaRPr lang="ru-RU" dirty="0"/>
          </a:p>
        </p:txBody>
      </p:sp>
      <p:sp>
        <p:nvSpPr>
          <p:cNvPr id="4" name="Номер слайда 3"/>
          <p:cNvSpPr>
            <a:spLocks noGrp="1"/>
          </p:cNvSpPr>
          <p:nvPr>
            <p:ph type="sldNum" sz="quarter" idx="5"/>
          </p:nvPr>
        </p:nvSpPr>
        <p:spPr/>
        <p:txBody>
          <a:bodyPr/>
          <a:lstStyle/>
          <a:p>
            <a:fld id="{9948D5C3-3A75-4992-8E4B-6DDAA6CF343E}" type="slidenum">
              <a:rPr lang="ru-RU" smtClean="0"/>
              <a:t>52</a:t>
            </a:fld>
            <a:endParaRPr lang="ru-RU"/>
          </a:p>
        </p:txBody>
      </p:sp>
    </p:spTree>
    <p:extLst>
      <p:ext uri="{BB962C8B-B14F-4D97-AF65-F5344CB8AC3E}">
        <p14:creationId xmlns:p14="http://schemas.microsoft.com/office/powerpoint/2010/main" val="198493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10.03.2021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booksite.ru/fulltext/1/001/008/064/946.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achinelearning.ru/wiki/index.php?title=%D0%94%D0%B8%D1%81%D0%BF%D0%B5%D1%80%D1%81%D0%B8%D1%8F_%D1%81%D0%BB%D1%83%D1%87%D0%B0%D0%B9%D0%BD%D0%BE%D0%B9_%D0%B2%D0%B5%D0%BB%D0%B8%D1%87%D0%B8%D0%BD%D1%8B&amp;action=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machinelearning.ru/wiki/index.php?title=%D0%92%D1%8B%D0%B1%D0%BE%D1%80%D0%BA%D0%B0" TargetMode="External"/><Relationship Id="rId5" Type="http://schemas.openxmlformats.org/officeDocument/2006/relationships/hyperlink" Target="http://www.machinelearning.ru/wiki/index.php?title=%D0%A0%D0%B0%D1%81%D0%BF%D1%80%D0%B5%D0%B4%D0%B5%D0%BB%D0%B5%D0%BD%D0%B8%D0%B5_%D0%A1%D1%82%D1%8C%D1%8E%D0%B4%D0%B5%D0%BD%D1%82%D0%B0" TargetMode="External"/><Relationship Id="rId4" Type="http://schemas.openxmlformats.org/officeDocument/2006/relationships/hyperlink" Target="http://www.machinelearning.ru/wiki/index.php?title=%D0%A1%D1%82%D0%B0%D1%82%D0%B8%D1%81%D1%82%D0%B8%D1%87%D0%B5%D1%81%D0%BA%D0%B8%D0%B9_%D1%82%D0%B5%D1%81%D1%82"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01168" y="4855103"/>
            <a:ext cx="8741664" cy="2453161"/>
          </a:xfrm>
        </p:spPr>
        <p:txBody>
          <a:bodyPr>
            <a:normAutofit/>
          </a:bodyPr>
          <a:lstStyle/>
          <a:p>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The methodological apparatus of research (part </a:t>
            </a:r>
            <a:r>
              <a:rPr lang="ru-RU"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2</a:t>
            </a:r>
            <a:r>
              <a:rPr lang="en-US"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rPr>
              <a:t>)
</a:t>
            </a:r>
            <a:endParaRPr lang="ru-RU" sz="5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mn-lt"/>
            </a:endParaRPr>
          </a:p>
        </p:txBody>
      </p:sp>
    </p:spTree>
    <p:extLst>
      <p:ext uri="{BB962C8B-B14F-4D97-AF65-F5344CB8AC3E}">
        <p14:creationId xmlns:p14="http://schemas.microsoft.com/office/powerpoint/2010/main" val="257929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E18447-1065-44FF-B9EA-810AF2D5E364}"/>
              </a:ext>
            </a:extLst>
          </p:cNvPr>
          <p:cNvSpPr>
            <a:spLocks noGrp="1"/>
          </p:cNvSpPr>
          <p:nvPr>
            <p:ph type="title"/>
          </p:nvPr>
        </p:nvSpPr>
        <p:spPr>
          <a:xfrm>
            <a:off x="856972" y="1113311"/>
            <a:ext cx="7658378" cy="496602"/>
          </a:xfrm>
        </p:spPr>
        <p:txBody>
          <a:bodyPr>
            <a:normAutofit fontScale="90000"/>
          </a:bodyPr>
          <a:lstStyle/>
          <a:p>
            <a:pPr algn="ctr"/>
            <a:r>
              <a:rPr 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Choosing a research topic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FD2004B3-1F88-438A-8FE2-65E50FACECCB}"/>
              </a:ext>
            </a:extLst>
          </p:cNvPr>
          <p:cNvSpPr>
            <a:spLocks noGrp="1"/>
          </p:cNvSpPr>
          <p:nvPr>
            <p:ph idx="1"/>
          </p:nvPr>
        </p:nvSpPr>
        <p:spPr>
          <a:xfrm>
            <a:off x="378826" y="1970838"/>
            <a:ext cx="5165282" cy="3572712"/>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Lack of knowledge, facts, contradictory scientific ideas create grounds for scientific research. 
Setting a scientific problem suggests</a:t>
            </a: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Detection of such a deficit;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Awareness of the need to eliminate the deficit;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formulating the problem.</a:t>
            </a:r>
            <a:r>
              <a:rPr lang="en-US" sz="1800" dirty="0">
                <a:latin typeface="Times New Roman" panose="02020603050405020304" pitchFamily="18" charset="0"/>
                <a:cs typeface="Times New Roman" panose="02020603050405020304" pitchFamily="18" charset="0"/>
              </a:rPr>
              <a:t>
</a:t>
            </a:r>
            <a:endParaRPr lang="ru-RU" dirty="0"/>
          </a:p>
        </p:txBody>
      </p:sp>
      <p:sp>
        <p:nvSpPr>
          <p:cNvPr id="4" name="Номер слайда 3">
            <a:extLst>
              <a:ext uri="{FF2B5EF4-FFF2-40B4-BE49-F238E27FC236}">
                <a16:creationId xmlns:a16="http://schemas.microsoft.com/office/drawing/2014/main" id="{A7FA729B-6615-4225-A3D5-477935AE88A8}"/>
              </a:ext>
            </a:extLst>
          </p:cNvPr>
          <p:cNvSpPr>
            <a:spLocks noGrp="1"/>
          </p:cNvSpPr>
          <p:nvPr>
            <p:ph type="sldNum" sz="quarter" idx="12"/>
          </p:nvPr>
        </p:nvSpPr>
        <p:spPr/>
        <p:txBody>
          <a:bodyPr/>
          <a:lstStyle/>
          <a:p>
            <a:pPr>
              <a:defRPr/>
            </a:pPr>
            <a:fld id="{7D75A99D-A522-49F7-AA2D-17BC18969E4A}" type="slidenum">
              <a:rPr lang="ru-RU" altLang="ru-RU" smtClean="0"/>
              <a:pPr>
                <a:defRPr/>
              </a:pPr>
              <a:t>10</a:t>
            </a:fld>
            <a:endParaRPr lang="ru-RU" altLang="ru-RU"/>
          </a:p>
        </p:txBody>
      </p:sp>
      <p:pic>
        <p:nvPicPr>
          <p:cNvPr id="5" name="Picture 2" descr="ÐÐ¾ÑÐ¾Ð¶ÐµÐµ Ð¸Ð·Ð¾Ð±ÑÐ°Ð¶ÐµÐ½Ð¸Ðµ">
            <a:extLst>
              <a:ext uri="{FF2B5EF4-FFF2-40B4-BE49-F238E27FC236}">
                <a16:creationId xmlns:a16="http://schemas.microsoft.com/office/drawing/2014/main" id="{BF0A6378-7B1E-4D69-835E-41AB2F49D0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2132856"/>
            <a:ext cx="3005042" cy="300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79162-5CAC-4CEE-9C63-74B7F4FB11A9}"/>
              </a:ext>
            </a:extLst>
          </p:cNvPr>
          <p:cNvSpPr>
            <a:spLocks noGrp="1"/>
          </p:cNvSpPr>
          <p:nvPr>
            <p:ph type="title"/>
          </p:nvPr>
        </p:nvSpPr>
        <p:spPr>
          <a:xfrm>
            <a:off x="856060" y="1314450"/>
            <a:ext cx="7429500" cy="548376"/>
          </a:xfrm>
        </p:spPr>
        <p:txBody>
          <a:bodyPr>
            <a:noAutofit/>
          </a:bodyPr>
          <a:lstStyle/>
          <a:p>
            <a:pPr algn="ct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Determining the object of the study</a:t>
            </a:r>
            <a:br>
              <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确定研究对象</a:t>
            </a: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B4BF2DB1-DE61-44C8-9EB0-8365A1D98AB3}"/>
              </a:ext>
            </a:extLst>
          </p:cNvPr>
          <p:cNvSpPr>
            <a:spLocks noGrp="1"/>
          </p:cNvSpPr>
          <p:nvPr>
            <p:ph idx="1"/>
          </p:nvPr>
        </p:nvSpPr>
        <p:spPr>
          <a:xfrm>
            <a:off x="294217" y="2533271"/>
            <a:ext cx="5022365" cy="4545773"/>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The object of the study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a process or phenomenon that is chosen to study, contain a problem situation and serve as a source of information necessary for the researcher. </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研究的对象是选择研究、包含问题情况并作为研究人员必要的信息来源的过程或现象。
</a:t>
            </a:r>
            <a:endParaRPr lang="ru-RU"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object of the study can be processes: educational, educational, organizational, training, management, etc.</a:t>
            </a:r>
            <a:endParaRPr lang="ru-RU" sz="2000" dirty="0">
              <a:latin typeface="Times New Roman" panose="02020603050405020304" pitchFamily="18" charset="0"/>
              <a:cs typeface="Times New Roman" panose="02020603050405020304" pitchFamily="18" charset="0"/>
            </a:endParaRPr>
          </a:p>
          <a:p>
            <a:pPr marL="0" indent="0">
              <a:buNone/>
            </a:pPr>
            <a:r>
              <a:rPr lang="en-US" sz="1650" dirty="0">
                <a:latin typeface="Times New Roman" panose="02020603050405020304" pitchFamily="18" charset="0"/>
                <a:cs typeface="Times New Roman" panose="02020603050405020304" pitchFamily="18" charset="0"/>
              </a:rPr>
              <a:t>
</a:t>
            </a:r>
            <a:r>
              <a:rPr lang="zh-CN" altLang="en-US" sz="1650" dirty="0">
                <a:latin typeface="Times New Roman" panose="02020603050405020304" pitchFamily="18" charset="0"/>
                <a:cs typeface="Times New Roman" panose="02020603050405020304" pitchFamily="18" charset="0"/>
              </a:rPr>
              <a:t>研究对象可以是过程：教育、教育、组织、培训、管理等。</a:t>
            </a:r>
            <a:endParaRPr lang="ru-RU" sz="165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2EBC43A6-580C-4954-8D9D-D9A17B1D8EDC}"/>
              </a:ext>
            </a:extLst>
          </p:cNvPr>
          <p:cNvSpPr>
            <a:spLocks noGrp="1"/>
          </p:cNvSpPr>
          <p:nvPr>
            <p:ph type="sldNum" sz="quarter" idx="12"/>
          </p:nvPr>
        </p:nvSpPr>
        <p:spPr/>
        <p:txBody>
          <a:bodyPr/>
          <a:lstStyle/>
          <a:p>
            <a:pPr>
              <a:defRPr/>
            </a:pPr>
            <a:fld id="{7D75A99D-A522-49F7-AA2D-17BC18969E4A}" type="slidenum">
              <a:rPr lang="ru-RU" altLang="ru-RU" smtClean="0"/>
              <a:pPr>
                <a:defRPr/>
              </a:pPr>
              <a:t>11</a:t>
            </a:fld>
            <a:endParaRPr lang="ru-RU" altLang="ru-RU"/>
          </a:p>
        </p:txBody>
      </p:sp>
      <p:pic>
        <p:nvPicPr>
          <p:cNvPr id="5" name="Picture 10" descr="ÐÐ¾ÑÐ¾Ð¶ÐµÐµ Ð¸Ð·Ð¾Ð±ÑÐ°Ð¶ÐµÐ½Ð¸Ðµ">
            <a:extLst>
              <a:ext uri="{FF2B5EF4-FFF2-40B4-BE49-F238E27FC236}">
                <a16:creationId xmlns:a16="http://schemas.microsoft.com/office/drawing/2014/main" id="{8CC78EAA-AAC5-4497-A495-57E3199F55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108" y="2672916"/>
            <a:ext cx="3413185" cy="213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97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79162-5CAC-4CEE-9C63-74B7F4FB11A9}"/>
              </a:ext>
            </a:extLst>
          </p:cNvPr>
          <p:cNvSpPr>
            <a:spLocks noGrp="1"/>
          </p:cNvSpPr>
          <p:nvPr>
            <p:ph type="title"/>
          </p:nvPr>
        </p:nvSpPr>
        <p:spPr>
          <a:xfrm>
            <a:off x="856060" y="1314450"/>
            <a:ext cx="7429500" cy="548376"/>
          </a:xfrm>
        </p:spPr>
        <p:txBody>
          <a:bodyPr>
            <a:noAutofit/>
          </a:bodyPr>
          <a:lstStyle/>
          <a:p>
            <a:pPr algn="ct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Determining the object of the study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B4BF2DB1-DE61-44C8-9EB0-8365A1D98AB3}"/>
              </a:ext>
            </a:extLst>
          </p:cNvPr>
          <p:cNvSpPr>
            <a:spLocks noGrp="1"/>
          </p:cNvSpPr>
          <p:nvPr>
            <p:ph idx="1"/>
          </p:nvPr>
        </p:nvSpPr>
        <p:spPr>
          <a:xfrm>
            <a:off x="359531" y="2024843"/>
            <a:ext cx="5022365" cy="4545773"/>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The object of the study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a process or phenomenon that is chosen to study, contain a problem situation and serve as a source of information necessary for the researcher. </a:t>
            </a: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object of the study can be processes: educational, educational, organizational, training, management, etc.</a:t>
            </a:r>
            <a:r>
              <a:rPr lang="en-US" sz="1650" dirty="0">
                <a:latin typeface="Times New Roman" panose="02020603050405020304" pitchFamily="18" charset="0"/>
                <a:cs typeface="Times New Roman" panose="02020603050405020304" pitchFamily="18" charset="0"/>
              </a:rPr>
              <a:t>
</a:t>
            </a:r>
            <a:endParaRPr lang="ru-RU" sz="165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2EBC43A6-580C-4954-8D9D-D9A17B1D8EDC}"/>
              </a:ext>
            </a:extLst>
          </p:cNvPr>
          <p:cNvSpPr>
            <a:spLocks noGrp="1"/>
          </p:cNvSpPr>
          <p:nvPr>
            <p:ph type="sldNum" sz="quarter" idx="12"/>
          </p:nvPr>
        </p:nvSpPr>
        <p:spPr/>
        <p:txBody>
          <a:bodyPr/>
          <a:lstStyle/>
          <a:p>
            <a:pPr>
              <a:defRPr/>
            </a:pPr>
            <a:fld id="{7D75A99D-A522-49F7-AA2D-17BC18969E4A}" type="slidenum">
              <a:rPr lang="ru-RU" altLang="ru-RU" smtClean="0"/>
              <a:pPr>
                <a:defRPr/>
              </a:pPr>
              <a:t>12</a:t>
            </a:fld>
            <a:endParaRPr lang="ru-RU" altLang="ru-RU"/>
          </a:p>
        </p:txBody>
      </p:sp>
      <p:pic>
        <p:nvPicPr>
          <p:cNvPr id="5" name="Picture 10" descr="ÐÐ¾ÑÐ¾Ð¶ÐµÐµ Ð¸Ð·Ð¾Ð±ÑÐ°Ð¶ÐµÐ½Ð¸Ðµ">
            <a:extLst>
              <a:ext uri="{FF2B5EF4-FFF2-40B4-BE49-F238E27FC236}">
                <a16:creationId xmlns:a16="http://schemas.microsoft.com/office/drawing/2014/main" id="{8CC78EAA-AAC5-4497-A495-57E3199F55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108" y="2672916"/>
            <a:ext cx="3413185" cy="213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0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C2EFB-2B82-4A23-ABF4-204139F1B195}"/>
              </a:ext>
            </a:extLst>
          </p:cNvPr>
          <p:cNvSpPr>
            <a:spLocks noGrp="1"/>
          </p:cNvSpPr>
          <p:nvPr>
            <p:ph type="title"/>
          </p:nvPr>
        </p:nvSpPr>
        <p:spPr>
          <a:xfrm>
            <a:off x="744001" y="1160748"/>
            <a:ext cx="7655998" cy="756084"/>
          </a:xfrm>
        </p:spPr>
        <p:txBody>
          <a:bodyPr>
            <a:normAutofit/>
          </a:bodyPr>
          <a:lstStyle/>
          <a:p>
            <a:pPr algn="ctr"/>
            <a:br>
              <a:rPr lang="ru-RU" dirty="0">
                <a:effectLst/>
              </a:rPr>
            </a:br>
            <a:endParaRPr lang="ru-RU" sz="1500" dirty="0"/>
          </a:p>
        </p:txBody>
      </p:sp>
      <p:sp>
        <p:nvSpPr>
          <p:cNvPr id="3" name="Объект 2">
            <a:extLst>
              <a:ext uri="{FF2B5EF4-FFF2-40B4-BE49-F238E27FC236}">
                <a16:creationId xmlns:a16="http://schemas.microsoft.com/office/drawing/2014/main" id="{73C3EC47-FBEA-4C02-9D17-7D4CCE8EED05}"/>
              </a:ext>
            </a:extLst>
          </p:cNvPr>
          <p:cNvSpPr>
            <a:spLocks noGrp="1"/>
          </p:cNvSpPr>
          <p:nvPr>
            <p:ph idx="1"/>
          </p:nvPr>
        </p:nvSpPr>
        <p:spPr>
          <a:xfrm>
            <a:off x="535971" y="2074171"/>
            <a:ext cx="8072055" cy="2709657"/>
          </a:xfrm>
        </p:spPr>
        <p:txBody>
          <a:bodyPr>
            <a:normAutofit/>
          </a:bodyPr>
          <a:lstStyle/>
          <a:p>
            <a:pPr marL="0" indent="0" algn="just">
              <a:buNone/>
            </a:pPr>
            <a:r>
              <a:rPr lang="en-US" sz="1800" b="1" dirty="0">
                <a:latin typeface="Times New Roman" panose="02020603050405020304" pitchFamily="18" charset="0"/>
                <a:cs typeface="Times New Roman" panose="02020603050405020304" pitchFamily="18" charset="0"/>
              </a:rPr>
              <a:t>Subject</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research can act</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主题研究可以起到：</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Improving and developing the educational process</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改进和发展教育进程：</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forms and methods of pedagogical activity</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教学活动的形式和方法：</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diagnosis of the educational process</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教育过程的诊断</a:t>
            </a:r>
            <a:r>
              <a:rPr lang="en-US" altLang="zh-CN" sz="18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algn="just">
              <a:buFontTx/>
              <a:buChar char="-"/>
            </a:pPr>
            <a:r>
              <a:rPr lang="en-US" sz="1800" dirty="0">
                <a:latin typeface="Times New Roman" panose="02020603050405020304" pitchFamily="18" charset="0"/>
                <a:cs typeface="Times New Roman" panose="02020603050405020304" pitchFamily="18" charset="0"/>
              </a:rPr>
              <a:t>pathways, conditions, factors of improving learning, education, training, etc.</a:t>
            </a:r>
            <a:endParaRPr lang="ru-RU" sz="1800" dirty="0">
              <a:latin typeface="Times New Roman" panose="02020603050405020304" pitchFamily="18" charset="0"/>
              <a:cs typeface="Times New Roman" panose="02020603050405020304" pitchFamily="18" charset="0"/>
            </a:endParaRPr>
          </a:p>
          <a:p>
            <a:pPr algn="just">
              <a:buFontTx/>
              <a:buChar char="-"/>
            </a:pPr>
            <a:r>
              <a:rPr lang="zh-CN" altLang="en-US" sz="1800" dirty="0">
                <a:latin typeface="Times New Roman" panose="02020603050405020304" pitchFamily="18" charset="0"/>
                <a:cs typeface="Times New Roman" panose="02020603050405020304" pitchFamily="18" charset="0"/>
              </a:rPr>
              <a:t>改善学习、教育、培训等途径、条件、因素。</a:t>
            </a:r>
            <a:endParaRPr lang="ru-RU" sz="1800" dirty="0">
              <a:latin typeface="Times New Roman" panose="02020603050405020304" pitchFamily="18" charset="0"/>
              <a:cs typeface="Times New Roman" panose="02020603050405020304" pitchFamily="18" charset="0"/>
            </a:endParaRPr>
          </a:p>
          <a:p>
            <a:pPr marL="0" indent="0" algn="just">
              <a:buNone/>
            </a:pPr>
            <a:r>
              <a:rPr lang="ru-RU" sz="1800" dirty="0">
                <a:latin typeface="Times New Roman" panose="02020603050405020304" pitchFamily="18" charset="0"/>
                <a:cs typeface="Times New Roman" panose="02020603050405020304" pitchFamily="18" charset="0"/>
              </a:rPr>
              <a:t> </a:t>
            </a:r>
            <a:endParaRPr lang="ru-RU" sz="2400" dirty="0"/>
          </a:p>
        </p:txBody>
      </p:sp>
      <p:sp>
        <p:nvSpPr>
          <p:cNvPr id="4" name="Номер слайда 3">
            <a:extLst>
              <a:ext uri="{FF2B5EF4-FFF2-40B4-BE49-F238E27FC236}">
                <a16:creationId xmlns:a16="http://schemas.microsoft.com/office/drawing/2014/main" id="{CA674595-4F50-4937-B52F-39C34AFCC537}"/>
              </a:ext>
            </a:extLst>
          </p:cNvPr>
          <p:cNvSpPr>
            <a:spLocks noGrp="1"/>
          </p:cNvSpPr>
          <p:nvPr>
            <p:ph type="sldNum" sz="quarter" idx="12"/>
          </p:nvPr>
        </p:nvSpPr>
        <p:spPr/>
        <p:txBody>
          <a:bodyPr/>
          <a:lstStyle/>
          <a:p>
            <a:pPr>
              <a:defRPr/>
            </a:pPr>
            <a:fld id="{7D75A99D-A522-49F7-AA2D-17BC18969E4A}" type="slidenum">
              <a:rPr lang="ru-RU" altLang="ru-RU" smtClean="0"/>
              <a:pPr>
                <a:defRPr/>
              </a:pPr>
              <a:t>13</a:t>
            </a:fld>
            <a:endParaRPr lang="ru-RU" altLang="ru-RU"/>
          </a:p>
        </p:txBody>
      </p:sp>
      <p:pic>
        <p:nvPicPr>
          <p:cNvPr id="5" name="Picture 8" descr="ÐÐ°ÑÑÐ¸Ð½ÐºÐ¸ Ð¿Ð¾ Ð·Ð°Ð¿ÑÐ¾ÑÑ Ð¼ÐµÐ´Ð¸ÑÐ¸Ð½Ð° Ð¸ Ð½Ð°ÑÐºÐ° Ð² ÑÐ¿Ð¾ÑÑÐµ Ð¸ ÑÑÐµÐ½Ð¸ÑÐ¾Ð²ÐºÐ°Ñ ÐºÐ°ÑÑÐ¸Ð½ÐºÐ¸">
            <a:extLst>
              <a:ext uri="{FF2B5EF4-FFF2-40B4-BE49-F238E27FC236}">
                <a16:creationId xmlns:a16="http://schemas.microsoft.com/office/drawing/2014/main" id="{33909867-D61F-46D3-8022-05E845E23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906" y="4540691"/>
            <a:ext cx="5058187" cy="199822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39DCFE23-4CE5-4386-B952-72B4314062E8}"/>
              </a:ext>
            </a:extLst>
          </p:cNvPr>
          <p:cNvSpPr/>
          <p:nvPr/>
        </p:nvSpPr>
        <p:spPr>
          <a:xfrm>
            <a:off x="1867217" y="788005"/>
            <a:ext cx="5994666" cy="1323439"/>
          </a:xfrm>
          <a:prstGeom prst="rect">
            <a:avLst/>
          </a:prstGeom>
        </p:spPr>
        <p:txBody>
          <a:bodyPr wrap="square">
            <a:spAutoFit/>
          </a:bodyPr>
          <a:lstStyle/>
          <a:p>
            <a:pPr algn="ctr"/>
            <a:r>
              <a:rPr lang="en-US" sz="2000" b="1" cap="all" dirty="0">
                <a:ln w="3175" cmpd="sng">
                  <a:noFill/>
                </a:ln>
                <a:gradFill flip="none" rotWithShape="1">
                  <a:gsLst>
                    <a:gs pos="0">
                      <a:schemeClr val="tx1"/>
                    </a:gs>
                    <a:gs pos="100000">
                      <a:schemeClr val="tx1">
                        <a:lumMod val="7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cs typeface="Times New Roman" panose="02020603050405020304" pitchFamily="18" charset="0"/>
              </a:rPr>
              <a:t>Determining the subject of research</a:t>
            </a:r>
            <a:endParaRPr lang="ru-RU" sz="2000" b="1" cap="all" dirty="0">
              <a:ln w="3175" cmpd="sng">
                <a:noFill/>
              </a:ln>
              <a:gradFill flip="none" rotWithShape="1">
                <a:gsLst>
                  <a:gs pos="0">
                    <a:schemeClr val="tx1"/>
                  </a:gs>
                  <a:gs pos="100000">
                    <a:schemeClr val="tx1">
                      <a:lumMod val="7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r>
              <a:rPr lang="zh-CN" altLang="en-US" sz="2000" b="1" cap="all" dirty="0">
                <a:ln w="3175" cmpd="sng">
                  <a:noFill/>
                </a:ln>
                <a:gradFill flip="none" rotWithShape="1">
                  <a:gsLst>
                    <a:gs pos="0">
                      <a:schemeClr val="tx1"/>
                    </a:gs>
                    <a:gs pos="100000">
                      <a:schemeClr val="tx1">
                        <a:lumMod val="7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cs typeface="Times New Roman" panose="02020603050405020304" pitchFamily="18" charset="0"/>
              </a:rPr>
              <a:t>确定研究课题
</a:t>
            </a:r>
            <a:r>
              <a:rPr lang="en-US" sz="2000" b="1" cap="all" dirty="0">
                <a:ln w="3175" cmpd="sng">
                  <a:noFill/>
                </a:ln>
                <a:gradFill flip="none" rotWithShape="1">
                  <a:gsLst>
                    <a:gs pos="0">
                      <a:schemeClr val="tx1"/>
                    </a:gs>
                    <a:gs pos="100000">
                      <a:schemeClr val="tx1">
                        <a:lumMod val="7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cs typeface="Times New Roman" panose="02020603050405020304" pitchFamily="18" charset="0"/>
              </a:rPr>
              <a:t>
</a:t>
            </a:r>
            <a:endParaRPr lang="ru-RU" sz="2000" b="1" cap="all" dirty="0">
              <a:ln w="3175" cmpd="sng">
                <a:noFill/>
              </a:ln>
              <a:gradFill flip="none" rotWithShape="1">
                <a:gsLst>
                  <a:gs pos="0">
                    <a:schemeClr val="tx1"/>
                  </a:gs>
                  <a:gs pos="100000">
                    <a:schemeClr val="tx1">
                      <a:lumMod val="7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64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31A888-5130-4BBC-9F47-7DAD791438EE}"/>
              </a:ext>
            </a:extLst>
          </p:cNvPr>
          <p:cNvSpPr>
            <a:spLocks noGrp="1"/>
          </p:cNvSpPr>
          <p:nvPr>
            <p:ph type="title"/>
          </p:nvPr>
        </p:nvSpPr>
        <p:spPr>
          <a:xfrm>
            <a:off x="1359210" y="416509"/>
            <a:ext cx="7429500" cy="1268599"/>
          </a:xfrm>
        </p:spPr>
        <p:txBody>
          <a:bodyPr>
            <a:normAutofit/>
          </a:bodyPr>
          <a:lstStyle/>
          <a:p>
            <a:pPr algn="ct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Determining a purpose and</a:t>
            </a:r>
            <a:r>
              <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tasks </a:t>
            </a:r>
            <a:br>
              <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确定目标和任务</a:t>
            </a:r>
            <a:endPar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1979DA7E-1A02-45B1-8924-E4FD98873C07}"/>
              </a:ext>
            </a:extLst>
          </p:cNvPr>
          <p:cNvSpPr>
            <a:spLocks noGrp="1"/>
          </p:cNvSpPr>
          <p:nvPr>
            <p:ph idx="1"/>
          </p:nvPr>
        </p:nvSpPr>
        <p:spPr>
          <a:xfrm>
            <a:off x="117566" y="2117609"/>
            <a:ext cx="5094514" cy="4479134"/>
          </a:xfrm>
        </p:spPr>
        <p:txBody>
          <a:bodyPr>
            <a:normAutofit fontScale="92500" lnSpcReduction="20000"/>
          </a:bodyPr>
          <a:lstStyle/>
          <a:p>
            <a:pPr algn="just"/>
            <a:r>
              <a:rPr lang="en-US"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Purpose</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is formulated briefly expressing what the basic that the researcher intends to do. </a:t>
            </a:r>
            <a:endParaRPr lang="ru-RU" sz="1900" dirty="0">
              <a:latin typeface="Times New Roman" panose="02020603050405020304" pitchFamily="18" charset="0"/>
              <a:cs typeface="Times New Roman" panose="02020603050405020304" pitchFamily="18" charset="0"/>
            </a:endParaRPr>
          </a:p>
          <a:p>
            <a:pPr marL="0" indent="0" algn="just">
              <a:buNone/>
            </a:pPr>
            <a:r>
              <a:rPr lang="zh-CN" altLang="en-US" sz="1900" dirty="0">
                <a:latin typeface="Times New Roman" panose="02020603050405020304" pitchFamily="18" charset="0"/>
                <a:cs typeface="Times New Roman" panose="02020603050405020304" pitchFamily="18" charset="0"/>
              </a:rPr>
              <a:t>目的的制定简要地表达了研究者打算做什么。</a:t>
            </a:r>
            <a:endParaRPr lang="ru-RU" sz="1900" dirty="0">
              <a:latin typeface="Times New Roman" panose="02020603050405020304" pitchFamily="18" charset="0"/>
              <a:cs typeface="Times New Roman" panose="02020603050405020304" pitchFamily="18" charset="0"/>
            </a:endParaRPr>
          </a:p>
          <a:p>
            <a:pPr marL="0" indent="0" algn="just">
              <a:buNone/>
            </a:pPr>
            <a:r>
              <a:rPr lang="en-US" sz="1900" dirty="0">
                <a:latin typeface="Times New Roman" panose="02020603050405020304" pitchFamily="18" charset="0"/>
                <a:cs typeface="Times New Roman" panose="02020603050405020304" pitchFamily="18" charset="0"/>
              </a:rPr>
              <a:t>The </a:t>
            </a:r>
            <a:r>
              <a:rPr lang="en-US"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purpose</a:t>
            </a:r>
            <a:r>
              <a:rPr lang="en-US" sz="1900" dirty="0">
                <a:latin typeface="Times New Roman" panose="02020603050405020304" pitchFamily="18" charset="0"/>
                <a:cs typeface="Times New Roman" panose="02020603050405020304" pitchFamily="18" charset="0"/>
              </a:rPr>
              <a:t> of the research may be</a:t>
            </a:r>
            <a:r>
              <a:rPr lang="ru-RU" sz="1900" dirty="0">
                <a:latin typeface="Times New Roman" panose="02020603050405020304" pitchFamily="18" charset="0"/>
                <a:cs typeface="Times New Roman" panose="02020603050405020304" pitchFamily="18" charset="0"/>
              </a:rPr>
              <a:t>:</a:t>
            </a:r>
          </a:p>
          <a:p>
            <a:pPr marL="0" indent="0" algn="just">
              <a:buNone/>
            </a:pPr>
            <a:r>
              <a:rPr lang="ja-JP" altLang="en-US" sz="1900" dirty="0">
                <a:latin typeface="Times New Roman" panose="02020603050405020304" pitchFamily="18" charset="0"/>
                <a:cs typeface="Times New Roman" panose="02020603050405020304" pitchFamily="18" charset="0"/>
              </a:rPr>
              <a:t>研究的目的可能是：</a:t>
            </a:r>
            <a:endParaRPr lang="ru-RU" sz="1900" dirty="0">
              <a:latin typeface="Times New Roman" panose="02020603050405020304" pitchFamily="18" charset="0"/>
              <a:cs typeface="Times New Roman" panose="02020603050405020304" pitchFamily="18" charset="0"/>
            </a:endParaRP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development of methods and means of training, training, education of personality abilities</a:t>
            </a:r>
            <a:r>
              <a:rPr lang="ru-RU" sz="1900" dirty="0">
                <a:latin typeface="Times New Roman" panose="02020603050405020304" pitchFamily="18" charset="0"/>
                <a:cs typeface="Times New Roman" panose="02020603050405020304" pitchFamily="18" charset="0"/>
              </a:rPr>
              <a:t>, </a:t>
            </a:r>
          </a:p>
          <a:p>
            <a:pPr algn="just"/>
            <a:r>
              <a:rPr lang="zh-CN" altLang="en-US" sz="1900" dirty="0">
                <a:latin typeface="Times New Roman" panose="02020603050405020304" pitchFamily="18" charset="0"/>
                <a:cs typeface="Times New Roman" panose="02020603050405020304" pitchFamily="18" charset="0"/>
              </a:rPr>
              <a:t>发展训练、培训、人格能力教育的方法和手段，</a:t>
            </a:r>
            <a:endParaRPr lang="ru-RU" sz="1900" dirty="0">
              <a:latin typeface="Times New Roman" panose="02020603050405020304" pitchFamily="18" charset="0"/>
              <a:cs typeface="Times New Roman" panose="02020603050405020304" pitchFamily="18" charset="0"/>
            </a:endParaRP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development of motor abilities, forms and methods of physical education in different structural units and age groups</a:t>
            </a:r>
            <a:r>
              <a:rPr lang="ru-RU" sz="1900" dirty="0">
                <a:latin typeface="Times New Roman" panose="02020603050405020304" pitchFamily="18" charset="0"/>
                <a:cs typeface="Times New Roman" panose="02020603050405020304" pitchFamily="18" charset="0"/>
              </a:rPr>
              <a:t>, </a:t>
            </a:r>
            <a:r>
              <a:rPr lang="zh-CN" altLang="en-US" sz="1900" dirty="0">
                <a:latin typeface="Times New Roman" panose="02020603050405020304" pitchFamily="18" charset="0"/>
                <a:cs typeface="Times New Roman" panose="02020603050405020304" pitchFamily="18" charset="0"/>
              </a:rPr>
              <a:t>不同结构单位和年龄组的运动能力、体育形式和方法的发展，</a:t>
            </a:r>
            <a:endParaRPr lang="ru-RU" sz="1900" dirty="0">
              <a:latin typeface="Times New Roman" panose="02020603050405020304" pitchFamily="18" charset="0"/>
              <a:cs typeface="Times New Roman" panose="02020603050405020304" pitchFamily="18" charset="0"/>
            </a:endParaRP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content training</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ways and means to improve the management of the training and educational process, etc. </a:t>
            </a:r>
            <a:r>
              <a:rPr lang="zh-CN" altLang="en-US" sz="1900" dirty="0">
                <a:latin typeface="Times New Roman" panose="02020603050405020304" pitchFamily="18" charset="0"/>
                <a:cs typeface="Times New Roman" panose="02020603050405020304" pitchFamily="18" charset="0"/>
              </a:rPr>
              <a:t>内容培训、改进培训管理的方法方法、教育过程等。
</a:t>
            </a:r>
            <a:endParaRPr lang="ru-RU" sz="19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0D208EB8-97B8-42A2-86E4-BA76F3A89E38}"/>
              </a:ext>
            </a:extLst>
          </p:cNvPr>
          <p:cNvSpPr>
            <a:spLocks noGrp="1"/>
          </p:cNvSpPr>
          <p:nvPr>
            <p:ph type="sldNum" sz="quarter" idx="12"/>
          </p:nvPr>
        </p:nvSpPr>
        <p:spPr/>
        <p:txBody>
          <a:bodyPr/>
          <a:lstStyle/>
          <a:p>
            <a:pPr>
              <a:defRPr/>
            </a:pPr>
            <a:fld id="{7D75A99D-A522-49F7-AA2D-17BC18969E4A}" type="slidenum">
              <a:rPr lang="ru-RU" altLang="ru-RU" smtClean="0"/>
              <a:pPr>
                <a:defRPr/>
              </a:pPr>
              <a:t>14</a:t>
            </a:fld>
            <a:endParaRPr lang="ru-RU" altLang="ru-RU"/>
          </a:p>
        </p:txBody>
      </p:sp>
      <p:pic>
        <p:nvPicPr>
          <p:cNvPr id="1026" name="Picture 2" descr="ÐÐ°ÑÑÐ¸Ð½ÐºÐ¸ Ð¿Ð¾ Ð·Ð°Ð¿ÑÐ¾ÑÑ Ð½Ð°ÑÐºÐ° Ð¸ ÑÐ¿Ð¾ÑÑ ÐºÐ°ÑÑÐ¸Ð½ÐºÐ¸">
            <a:extLst>
              <a:ext uri="{FF2B5EF4-FFF2-40B4-BE49-F238E27FC236}">
                <a16:creationId xmlns:a16="http://schemas.microsoft.com/office/drawing/2014/main" id="{6CF71629-0353-4A41-9899-859AC81A6F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2402886"/>
            <a:ext cx="3402378" cy="255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56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31A888-5130-4BBC-9F47-7DAD791438EE}"/>
              </a:ext>
            </a:extLst>
          </p:cNvPr>
          <p:cNvSpPr>
            <a:spLocks noGrp="1"/>
          </p:cNvSpPr>
          <p:nvPr>
            <p:ph type="title"/>
          </p:nvPr>
        </p:nvSpPr>
        <p:spPr>
          <a:xfrm>
            <a:off x="1359210" y="416510"/>
            <a:ext cx="7429500" cy="602382"/>
          </a:xfrm>
        </p:spPr>
        <p:txBody>
          <a:bodyPr>
            <a:normAutofit/>
          </a:bodyPr>
          <a:lstStyle/>
          <a:p>
            <a:pPr algn="ct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Determining a purpose and</a:t>
            </a:r>
            <a:r>
              <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tasks </a:t>
            </a:r>
            <a:endPar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1979DA7E-1A02-45B1-8924-E4FD98873C07}"/>
              </a:ext>
            </a:extLst>
          </p:cNvPr>
          <p:cNvSpPr>
            <a:spLocks noGrp="1"/>
          </p:cNvSpPr>
          <p:nvPr>
            <p:ph idx="1"/>
          </p:nvPr>
        </p:nvSpPr>
        <p:spPr>
          <a:xfrm>
            <a:off x="375438" y="2117609"/>
            <a:ext cx="4698522" cy="4238742"/>
          </a:xfrm>
        </p:spPr>
        <p:txBody>
          <a:bodyPr>
            <a:normAutofit/>
          </a:bodyPr>
          <a:lstStyle/>
          <a:p>
            <a:pPr algn="just"/>
            <a:r>
              <a:rPr lang="en-US"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Purpose</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is formulated briefly expressing what the basic that the researcher intends to do. </a:t>
            </a:r>
            <a:endParaRPr lang="ru-RU" sz="1900" dirty="0">
              <a:latin typeface="Times New Roman" panose="02020603050405020304" pitchFamily="18" charset="0"/>
              <a:cs typeface="Times New Roman" panose="02020603050405020304" pitchFamily="18" charset="0"/>
            </a:endParaRPr>
          </a:p>
          <a:p>
            <a:pPr marL="0" indent="0" algn="just">
              <a:buNone/>
            </a:pPr>
            <a:r>
              <a:rPr lang="en-US" sz="1900" dirty="0">
                <a:latin typeface="Times New Roman" panose="02020603050405020304" pitchFamily="18" charset="0"/>
                <a:cs typeface="Times New Roman" panose="02020603050405020304" pitchFamily="18" charset="0"/>
              </a:rPr>
              <a:t>The </a:t>
            </a:r>
            <a:r>
              <a:rPr lang="en-US"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purpose</a:t>
            </a:r>
            <a:r>
              <a:rPr lang="en-US" sz="1900" dirty="0">
                <a:latin typeface="Times New Roman" panose="02020603050405020304" pitchFamily="18" charset="0"/>
                <a:cs typeface="Times New Roman" panose="02020603050405020304" pitchFamily="18" charset="0"/>
              </a:rPr>
              <a:t> of the research may be</a:t>
            </a:r>
            <a:r>
              <a:rPr lang="ru-RU" sz="1900" dirty="0">
                <a:latin typeface="Times New Roman" panose="02020603050405020304" pitchFamily="18" charset="0"/>
                <a:cs typeface="Times New Roman" panose="02020603050405020304" pitchFamily="18" charset="0"/>
              </a:rPr>
              <a:t>:</a:t>
            </a: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development of methods and means of training, training, education of personality abilities</a:t>
            </a:r>
            <a:r>
              <a:rPr lang="ru-RU" sz="1900" dirty="0">
                <a:latin typeface="Times New Roman" panose="02020603050405020304" pitchFamily="18" charset="0"/>
                <a:cs typeface="Times New Roman" panose="02020603050405020304" pitchFamily="18" charset="0"/>
              </a:rPr>
              <a:t>,</a:t>
            </a: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development of motor abilities, forms and methods of physical education in different structural units and age groups</a:t>
            </a:r>
            <a:r>
              <a:rPr lang="ru-RU" sz="1900" dirty="0">
                <a:latin typeface="Times New Roman" panose="02020603050405020304" pitchFamily="18" charset="0"/>
                <a:cs typeface="Times New Roman" panose="02020603050405020304" pitchFamily="18" charset="0"/>
              </a:rPr>
              <a:t>,</a:t>
            </a:r>
          </a:p>
          <a:p>
            <a:pPr algn="just"/>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content training</a:t>
            </a:r>
            <a:r>
              <a:rPr lang="ru-RU"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ways and means to improve the management of the training and educational process, etc. </a:t>
            </a:r>
            <a:endParaRPr lang="ru-RU" sz="19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Номер слайда 3">
            <a:extLst>
              <a:ext uri="{FF2B5EF4-FFF2-40B4-BE49-F238E27FC236}">
                <a16:creationId xmlns:a16="http://schemas.microsoft.com/office/drawing/2014/main" id="{0D208EB8-97B8-42A2-86E4-BA76F3A89E38}"/>
              </a:ext>
            </a:extLst>
          </p:cNvPr>
          <p:cNvSpPr>
            <a:spLocks noGrp="1"/>
          </p:cNvSpPr>
          <p:nvPr>
            <p:ph type="sldNum" sz="quarter" idx="12"/>
          </p:nvPr>
        </p:nvSpPr>
        <p:spPr/>
        <p:txBody>
          <a:bodyPr/>
          <a:lstStyle/>
          <a:p>
            <a:pPr>
              <a:defRPr/>
            </a:pPr>
            <a:fld id="{7D75A99D-A522-49F7-AA2D-17BC18969E4A}" type="slidenum">
              <a:rPr lang="ru-RU" altLang="ru-RU" smtClean="0"/>
              <a:pPr>
                <a:defRPr/>
              </a:pPr>
              <a:t>15</a:t>
            </a:fld>
            <a:endParaRPr lang="ru-RU" altLang="ru-RU"/>
          </a:p>
        </p:txBody>
      </p:sp>
      <p:pic>
        <p:nvPicPr>
          <p:cNvPr id="1026" name="Picture 2" descr="ÐÐ°ÑÑÐ¸Ð½ÐºÐ¸ Ð¿Ð¾ Ð·Ð°Ð¿ÑÐ¾ÑÑ Ð½Ð°ÑÐºÐ° Ð¸ ÑÐ¿Ð¾ÑÑ ÐºÐ°ÑÑÐ¸Ð½ÐºÐ¸">
            <a:extLst>
              <a:ext uri="{FF2B5EF4-FFF2-40B4-BE49-F238E27FC236}">
                <a16:creationId xmlns:a16="http://schemas.microsoft.com/office/drawing/2014/main" id="{6CF71629-0353-4A41-9899-859AC81A6F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102" y="2402886"/>
            <a:ext cx="3402378" cy="255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95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BE482-F9B1-427A-B68A-181C894DAC34}"/>
              </a:ext>
            </a:extLst>
          </p:cNvPr>
          <p:cNvSpPr>
            <a:spLocks noGrp="1"/>
          </p:cNvSpPr>
          <p:nvPr>
            <p:ph type="title"/>
          </p:nvPr>
        </p:nvSpPr>
        <p:spPr>
          <a:xfrm>
            <a:off x="1214846" y="1646802"/>
            <a:ext cx="7929154" cy="378042"/>
          </a:xfrm>
        </p:spPr>
        <p:txBody>
          <a:bodyPr>
            <a:noAutofit/>
          </a:bodyPr>
          <a:lstStyle/>
          <a:p>
            <a:pPr algn="ct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The p</a:t>
            </a: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urpose (</a:t>
            </a: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goal) is specified in the objectives of the study</a:t>
            </a:r>
            <a:b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(research tasks)</a:t>
            </a:r>
            <a:br>
              <a:rPr lang="ru-RU"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研究目标中指定了目的（目标）</a:t>
            </a:r>
            <a:b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（研究任务）</a:t>
            </a:r>
            <a:b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b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br>
              <a:rPr lang="ru-RU"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endParaRPr lang="ru-RU"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76476715-2C37-4BD0-8D0A-632289C5ACD4}"/>
              </a:ext>
            </a:extLst>
          </p:cNvPr>
          <p:cNvSpPr>
            <a:spLocks noGrp="1"/>
          </p:cNvSpPr>
          <p:nvPr>
            <p:ph idx="1"/>
          </p:nvPr>
        </p:nvSpPr>
        <p:spPr>
          <a:xfrm>
            <a:off x="251520" y="1920240"/>
            <a:ext cx="8657349" cy="2925608"/>
          </a:xfrm>
        </p:spPr>
        <p:txBody>
          <a:bodyPr>
            <a:normAutofit/>
          </a:bodyPr>
          <a:lstStyle/>
          <a:p>
            <a:pPr algn="just"/>
            <a:r>
              <a:rPr lang="en-US" sz="1650" dirty="0">
                <a:latin typeface="Times New Roman" panose="02020603050405020304" pitchFamily="18" charset="0"/>
                <a:cs typeface="Times New Roman" panose="02020603050405020304" pitchFamily="18" charset="0"/>
              </a:rPr>
              <a:t>The first is related to the refinement of the structure of the object under study.</a:t>
            </a:r>
            <a:endParaRPr lang="ru-RU" sz="1650" dirty="0">
              <a:latin typeface="Times New Roman" panose="02020603050405020304" pitchFamily="18" charset="0"/>
              <a:cs typeface="Times New Roman" panose="02020603050405020304" pitchFamily="18" charset="0"/>
            </a:endParaRPr>
          </a:p>
          <a:p>
            <a:pPr algn="just"/>
            <a:r>
              <a:rPr lang="zh-CN" altLang="en-US" sz="1650" dirty="0">
                <a:latin typeface="Times New Roman" panose="02020603050405020304" pitchFamily="18" charset="0"/>
                <a:cs typeface="Times New Roman" panose="02020603050405020304" pitchFamily="18" charset="0"/>
              </a:rPr>
              <a:t>第一个与研究对象结构的优化有关。</a:t>
            </a:r>
            <a:r>
              <a:rPr lang="en-US" sz="1650" dirty="0">
                <a:latin typeface="Times New Roman" panose="02020603050405020304" pitchFamily="18" charset="0"/>
                <a:cs typeface="Times New Roman" panose="02020603050405020304" pitchFamily="18" charset="0"/>
              </a:rPr>
              <a:t>
The second is related to the analysis of the real state of the subject of the study.</a:t>
            </a:r>
            <a:endParaRPr lang="ru-RU" sz="1650" dirty="0">
              <a:latin typeface="Times New Roman" panose="02020603050405020304" pitchFamily="18" charset="0"/>
              <a:cs typeface="Times New Roman" panose="02020603050405020304" pitchFamily="18" charset="0"/>
            </a:endParaRPr>
          </a:p>
          <a:p>
            <a:pPr algn="just"/>
            <a:r>
              <a:rPr lang="zh-CN" altLang="en-US" sz="1650" dirty="0">
                <a:latin typeface="Times New Roman" panose="02020603050405020304" pitchFamily="18" charset="0"/>
                <a:cs typeface="Times New Roman" panose="02020603050405020304" pitchFamily="18" charset="0"/>
              </a:rPr>
              <a:t>第二个与研究对象的真实状态分析有关。</a:t>
            </a:r>
            <a:r>
              <a:rPr lang="en-US" sz="1650" dirty="0">
                <a:latin typeface="Times New Roman" panose="02020603050405020304" pitchFamily="18" charset="0"/>
                <a:cs typeface="Times New Roman" panose="02020603050405020304" pitchFamily="18" charset="0"/>
              </a:rPr>
              <a:t>
The third is to identify ways and means to improve the effectiveness of the phenomenon under study.</a:t>
            </a:r>
            <a:r>
              <a:rPr lang="ru-RU" sz="1650" dirty="0">
                <a:latin typeface="Times New Roman" panose="02020603050405020304" pitchFamily="18" charset="0"/>
                <a:cs typeface="Times New Roman" panose="02020603050405020304" pitchFamily="18" charset="0"/>
              </a:rPr>
              <a:t> </a:t>
            </a:r>
            <a:r>
              <a:rPr lang="zh-CN" altLang="en-US" sz="1650" dirty="0">
                <a:latin typeface="Times New Roman" panose="02020603050405020304" pitchFamily="18" charset="0"/>
                <a:cs typeface="Times New Roman" panose="02020603050405020304" pitchFamily="18" charset="0"/>
              </a:rPr>
              <a:t>第三是确定提高所研究现象有效性的方法和途径。</a:t>
            </a:r>
            <a:endParaRPr lang="ru-RU" sz="1650"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The fourth is with an experimental test of the effectiveness of the proposed changes.</a:t>
            </a:r>
            <a:endParaRPr lang="ru-RU" sz="1650" dirty="0">
              <a:latin typeface="Times New Roman" panose="02020603050405020304" pitchFamily="18" charset="0"/>
              <a:cs typeface="Times New Roman" panose="02020603050405020304" pitchFamily="18" charset="0"/>
            </a:endParaRPr>
          </a:p>
          <a:p>
            <a:pPr algn="just"/>
            <a:r>
              <a:rPr lang="zh-CN" altLang="en-US" dirty="0"/>
              <a:t>第四是对拟议改革的有效性进行实验性测试</a:t>
            </a:r>
            <a:endParaRPr lang="ru-RU" dirty="0"/>
          </a:p>
        </p:txBody>
      </p:sp>
      <p:sp>
        <p:nvSpPr>
          <p:cNvPr id="4" name="Номер слайда 3">
            <a:extLst>
              <a:ext uri="{FF2B5EF4-FFF2-40B4-BE49-F238E27FC236}">
                <a16:creationId xmlns:a16="http://schemas.microsoft.com/office/drawing/2014/main" id="{3A5F6E9D-09DE-4810-A7F8-DFDC3065125F}"/>
              </a:ext>
            </a:extLst>
          </p:cNvPr>
          <p:cNvSpPr>
            <a:spLocks noGrp="1"/>
          </p:cNvSpPr>
          <p:nvPr>
            <p:ph type="sldNum" sz="quarter" idx="12"/>
          </p:nvPr>
        </p:nvSpPr>
        <p:spPr/>
        <p:txBody>
          <a:bodyPr/>
          <a:lstStyle/>
          <a:p>
            <a:pPr>
              <a:defRPr/>
            </a:pPr>
            <a:fld id="{7D75A99D-A522-49F7-AA2D-17BC18969E4A}" type="slidenum">
              <a:rPr lang="ru-RU" altLang="ru-RU" smtClean="0"/>
              <a:pPr>
                <a:defRPr/>
              </a:pPr>
              <a:t>16</a:t>
            </a:fld>
            <a:endParaRPr lang="ru-RU" altLang="ru-RU"/>
          </a:p>
        </p:txBody>
      </p:sp>
      <p:pic>
        <p:nvPicPr>
          <p:cNvPr id="15362" name="Picture 2" descr="ÐÐ°ÑÑÐ¸Ð½ÐºÐ¸ Ð¿Ð¾ Ð·Ð°Ð¿ÑÐ¾ÑÑ ÐºÐ°Ðº Ð¿ÑÐ°Ð²Ð¸Ð»ÑÐ½Ð¾ Ð½Ð°Ð·Ð²Ð°ÑÑ Ð½Ð°ÑÑÐ½ÑÑ ÑÐ°Ð±Ð¾ÑÑ ÐºÐ°ÑÑÐ¸Ð½ÐºÐ¸">
            <a:extLst>
              <a:ext uri="{FF2B5EF4-FFF2-40B4-BE49-F238E27FC236}">
                <a16:creationId xmlns:a16="http://schemas.microsoft.com/office/drawing/2014/main" id="{8C3E3498-1F99-4624-80F5-912A0ADA5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36" y="4982372"/>
            <a:ext cx="3726414" cy="18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BE482-F9B1-427A-B68A-181C894DAC34}"/>
              </a:ext>
            </a:extLst>
          </p:cNvPr>
          <p:cNvSpPr>
            <a:spLocks noGrp="1"/>
          </p:cNvSpPr>
          <p:nvPr>
            <p:ph type="title"/>
          </p:nvPr>
        </p:nvSpPr>
        <p:spPr>
          <a:xfrm>
            <a:off x="1214846" y="1207500"/>
            <a:ext cx="7929154" cy="378042"/>
          </a:xfrm>
        </p:spPr>
        <p:txBody>
          <a:bodyPr>
            <a:noAutofit/>
          </a:bodyPr>
          <a:lstStyle/>
          <a:p>
            <a:pPr algn="ct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The p</a:t>
            </a: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cs typeface="Times New Roman" panose="02020603050405020304" pitchFamily="18" charset="0"/>
              </a:rPr>
              <a:t>urpose (</a:t>
            </a: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goal) is specified in the objectives of the study</a:t>
            </a:r>
            <a:b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en-US"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(research tasks)</a:t>
            </a:r>
            <a:endParaRPr lang="ru-RU" sz="23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76476715-2C37-4BD0-8D0A-632289C5ACD4}"/>
              </a:ext>
            </a:extLst>
          </p:cNvPr>
          <p:cNvSpPr>
            <a:spLocks noGrp="1"/>
          </p:cNvSpPr>
          <p:nvPr>
            <p:ph idx="1"/>
          </p:nvPr>
        </p:nvSpPr>
        <p:spPr>
          <a:xfrm>
            <a:off x="251520" y="2024844"/>
            <a:ext cx="8657349" cy="2052228"/>
          </a:xfrm>
        </p:spPr>
        <p:txBody>
          <a:bodyPr>
            <a:normAutofit/>
          </a:bodyPr>
          <a:lstStyle/>
          <a:p>
            <a:pPr algn="just"/>
            <a:r>
              <a:rPr lang="en-US" sz="1650" dirty="0">
                <a:latin typeface="Times New Roman" panose="02020603050405020304" pitchFamily="18" charset="0"/>
                <a:cs typeface="Times New Roman" panose="02020603050405020304" pitchFamily="18" charset="0"/>
              </a:rPr>
              <a:t>The first is related to the refinement of the structure of the object under study.
The second is related to the analysis of the real state of the subject of the study.
The third is to identify ways and means to improve the effectiveness of the phenomenon under study.</a:t>
            </a:r>
            <a:endParaRPr lang="ru-RU" sz="1650" dirty="0">
              <a:latin typeface="Times New Roman" panose="02020603050405020304" pitchFamily="18" charset="0"/>
              <a:cs typeface="Times New Roman" panose="02020603050405020304" pitchFamily="18" charset="0"/>
            </a:endParaRPr>
          </a:p>
          <a:p>
            <a:pPr algn="just"/>
            <a:r>
              <a:rPr lang="en-US" sz="1650" dirty="0">
                <a:latin typeface="Times New Roman" panose="02020603050405020304" pitchFamily="18" charset="0"/>
                <a:cs typeface="Times New Roman" panose="02020603050405020304" pitchFamily="18" charset="0"/>
              </a:rPr>
              <a:t>The fourth is with an experimental test of the effectiveness of the proposed changes.</a:t>
            </a:r>
            <a:endParaRPr lang="ru-RU" dirty="0"/>
          </a:p>
        </p:txBody>
      </p:sp>
      <p:sp>
        <p:nvSpPr>
          <p:cNvPr id="4" name="Номер слайда 3">
            <a:extLst>
              <a:ext uri="{FF2B5EF4-FFF2-40B4-BE49-F238E27FC236}">
                <a16:creationId xmlns:a16="http://schemas.microsoft.com/office/drawing/2014/main" id="{3A5F6E9D-09DE-4810-A7F8-DFDC3065125F}"/>
              </a:ext>
            </a:extLst>
          </p:cNvPr>
          <p:cNvSpPr>
            <a:spLocks noGrp="1"/>
          </p:cNvSpPr>
          <p:nvPr>
            <p:ph type="sldNum" sz="quarter" idx="12"/>
          </p:nvPr>
        </p:nvSpPr>
        <p:spPr/>
        <p:txBody>
          <a:bodyPr/>
          <a:lstStyle/>
          <a:p>
            <a:pPr>
              <a:defRPr/>
            </a:pPr>
            <a:fld id="{7D75A99D-A522-49F7-AA2D-17BC18969E4A}" type="slidenum">
              <a:rPr lang="ru-RU" altLang="ru-RU" smtClean="0"/>
              <a:pPr>
                <a:defRPr/>
              </a:pPr>
              <a:t>17</a:t>
            </a:fld>
            <a:endParaRPr lang="ru-RU" altLang="ru-RU"/>
          </a:p>
        </p:txBody>
      </p:sp>
      <p:pic>
        <p:nvPicPr>
          <p:cNvPr id="15362" name="Picture 2" descr="ÐÐ°ÑÑÐ¸Ð½ÐºÐ¸ Ð¿Ð¾ Ð·Ð°Ð¿ÑÐ¾ÑÑ ÐºÐ°Ðº Ð¿ÑÐ°Ð²Ð¸Ð»ÑÐ½Ð¾ Ð½Ð°Ð·Ð²Ð°ÑÑ Ð½Ð°ÑÑÐ½ÑÑ ÑÐ°Ð±Ð¾ÑÑ ÐºÐ°ÑÑÐ¸Ð½ÐºÐ¸">
            <a:extLst>
              <a:ext uri="{FF2B5EF4-FFF2-40B4-BE49-F238E27FC236}">
                <a16:creationId xmlns:a16="http://schemas.microsoft.com/office/drawing/2014/main" id="{8C3E3498-1F99-4624-80F5-912A0ADA5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93" y="4023066"/>
            <a:ext cx="3726414" cy="18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7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BE482-F9B1-427A-B68A-181C894DAC34}"/>
              </a:ext>
            </a:extLst>
          </p:cNvPr>
          <p:cNvSpPr>
            <a:spLocks noGrp="1"/>
          </p:cNvSpPr>
          <p:nvPr>
            <p:ph type="title"/>
          </p:nvPr>
        </p:nvSpPr>
        <p:spPr>
          <a:xfrm>
            <a:off x="1176329" y="1296469"/>
            <a:ext cx="7429500" cy="378042"/>
          </a:xfrm>
        </p:spPr>
        <p:txBody>
          <a:bodyPr>
            <a:normAutofit/>
          </a:bodyPr>
          <a:lstStyle/>
          <a:p>
            <a:pPr algn="ctr"/>
            <a:r>
              <a:rPr lang="ru-RU"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Цель конкретизируется  в задачах исследования</a:t>
            </a:r>
          </a:p>
        </p:txBody>
      </p:sp>
      <p:sp>
        <p:nvSpPr>
          <p:cNvPr id="3" name="Объект 2">
            <a:extLst>
              <a:ext uri="{FF2B5EF4-FFF2-40B4-BE49-F238E27FC236}">
                <a16:creationId xmlns:a16="http://schemas.microsoft.com/office/drawing/2014/main" id="{76476715-2C37-4BD0-8D0A-632289C5ACD4}"/>
              </a:ext>
            </a:extLst>
          </p:cNvPr>
          <p:cNvSpPr>
            <a:spLocks noGrp="1"/>
          </p:cNvSpPr>
          <p:nvPr>
            <p:ph idx="1"/>
          </p:nvPr>
        </p:nvSpPr>
        <p:spPr>
          <a:xfrm>
            <a:off x="251520" y="2024844"/>
            <a:ext cx="8532949" cy="2052228"/>
          </a:xfrm>
        </p:spPr>
        <p:txBody>
          <a:bodyPr>
            <a:normAutofit/>
          </a:bodyPr>
          <a:lstStyle/>
          <a:p>
            <a:pPr algn="just"/>
            <a:r>
              <a:rPr lang="ru-RU" sz="1650" dirty="0">
                <a:latin typeface="Times New Roman" panose="02020603050405020304" pitchFamily="18" charset="0"/>
                <a:cs typeface="Times New Roman" panose="02020603050405020304" pitchFamily="18" charset="0"/>
              </a:rPr>
              <a:t>Первая  - связана с уточнением структуры изучаемого объекта.</a:t>
            </a:r>
          </a:p>
          <a:p>
            <a:pPr algn="just"/>
            <a:r>
              <a:rPr lang="ru-RU" sz="1650" dirty="0">
                <a:latin typeface="Times New Roman" panose="02020603050405020304" pitchFamily="18" charset="0"/>
                <a:cs typeface="Times New Roman" panose="02020603050405020304" pitchFamily="18" charset="0"/>
              </a:rPr>
              <a:t>Вторая - связана с анализом реального состояния предмета исследования.</a:t>
            </a:r>
          </a:p>
          <a:p>
            <a:pPr algn="just"/>
            <a:r>
              <a:rPr lang="ru-RU" sz="1650" dirty="0">
                <a:latin typeface="Times New Roman" panose="02020603050405020304" pitchFamily="18" charset="0"/>
                <a:cs typeface="Times New Roman" panose="02020603050405020304" pitchFamily="18" charset="0"/>
              </a:rPr>
              <a:t>Третья -  с выявлением путей и средств повышения эффективности  исследуемого явления.</a:t>
            </a:r>
          </a:p>
          <a:p>
            <a:pPr algn="just"/>
            <a:r>
              <a:rPr lang="ru-RU" sz="1650" dirty="0">
                <a:latin typeface="Times New Roman" panose="02020603050405020304" pitchFamily="18" charset="0"/>
                <a:cs typeface="Times New Roman" panose="02020603050405020304" pitchFamily="18" charset="0"/>
              </a:rPr>
              <a:t>Четвертая – с опытно-экспериментальной проверкой эффективности пред­лагае­мых преобразований.</a:t>
            </a:r>
          </a:p>
          <a:p>
            <a:endParaRPr lang="ru-RU" dirty="0"/>
          </a:p>
        </p:txBody>
      </p:sp>
      <p:sp>
        <p:nvSpPr>
          <p:cNvPr id="4" name="Номер слайда 3">
            <a:extLst>
              <a:ext uri="{FF2B5EF4-FFF2-40B4-BE49-F238E27FC236}">
                <a16:creationId xmlns:a16="http://schemas.microsoft.com/office/drawing/2014/main" id="{3A5F6E9D-09DE-4810-A7F8-DFDC3065125F}"/>
              </a:ext>
            </a:extLst>
          </p:cNvPr>
          <p:cNvSpPr>
            <a:spLocks noGrp="1"/>
          </p:cNvSpPr>
          <p:nvPr>
            <p:ph type="sldNum" sz="quarter" idx="12"/>
          </p:nvPr>
        </p:nvSpPr>
        <p:spPr/>
        <p:txBody>
          <a:bodyPr/>
          <a:lstStyle/>
          <a:p>
            <a:pPr>
              <a:defRPr/>
            </a:pPr>
            <a:fld id="{7D75A99D-A522-49F7-AA2D-17BC18969E4A}" type="slidenum">
              <a:rPr lang="ru-RU" altLang="ru-RU" smtClean="0"/>
              <a:pPr>
                <a:defRPr/>
              </a:pPr>
              <a:t>18</a:t>
            </a:fld>
            <a:endParaRPr lang="ru-RU" altLang="ru-RU"/>
          </a:p>
        </p:txBody>
      </p:sp>
      <p:pic>
        <p:nvPicPr>
          <p:cNvPr id="15362" name="Picture 2" descr="ÐÐ°ÑÑÐ¸Ð½ÐºÐ¸ Ð¿Ð¾ Ð·Ð°Ð¿ÑÐ¾ÑÑ ÐºÐ°Ðº Ð¿ÑÐ°Ð²Ð¸Ð»ÑÐ½Ð¾ Ð½Ð°Ð·Ð²Ð°ÑÑ Ð½Ð°ÑÑÐ½ÑÑ ÑÐ°Ð±Ð¾ÑÑ ÐºÐ°ÑÑÐ¸Ð½ÐºÐ¸">
            <a:extLst>
              <a:ext uri="{FF2B5EF4-FFF2-40B4-BE49-F238E27FC236}">
                <a16:creationId xmlns:a16="http://schemas.microsoft.com/office/drawing/2014/main" id="{8C3E3498-1F99-4624-80F5-912A0ADA5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793" y="4023066"/>
            <a:ext cx="3726414" cy="18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2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98C59-BFDE-4DB0-95BA-201C8E715800}"/>
              </a:ext>
            </a:extLst>
          </p:cNvPr>
          <p:cNvSpPr>
            <a:spLocks noGrp="1"/>
          </p:cNvSpPr>
          <p:nvPr>
            <p:ph type="title"/>
          </p:nvPr>
        </p:nvSpPr>
        <p:spPr>
          <a:xfrm>
            <a:off x="856060" y="1314450"/>
            <a:ext cx="7429500" cy="548376"/>
          </a:xfrm>
        </p:spPr>
        <p:txBody>
          <a:bodyPr>
            <a:normAutofit fontScale="90000"/>
          </a:bodyPr>
          <a:lstStyle/>
          <a:p>
            <a:pPr algn="ct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The wording of the name of the work
</a:t>
            </a:r>
            <a:endPar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0093EEF7-25D6-4A47-9839-482FED5C0E9F}"/>
              </a:ext>
            </a:extLst>
          </p:cNvPr>
          <p:cNvSpPr>
            <a:spLocks noGrp="1"/>
          </p:cNvSpPr>
          <p:nvPr>
            <p:ph idx="1"/>
          </p:nvPr>
        </p:nvSpPr>
        <p:spPr>
          <a:xfrm>
            <a:off x="191226" y="2218550"/>
            <a:ext cx="6120674" cy="3078342"/>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 name of the work must be formulated in a concise way, exactly in accordance with its contents, should be reflected the subject of the study. Often in the course of the study there are more successful names.
</a:t>
            </a:r>
            <a:endParaRPr lang="ru-RU" dirty="0">
              <a:effectLst/>
            </a:endParaRPr>
          </a:p>
          <a:p>
            <a:pPr marL="0" indent="0" algn="just">
              <a:buNone/>
            </a:pPr>
            <a:endParaRPr lang="ru-RU" dirty="0"/>
          </a:p>
        </p:txBody>
      </p:sp>
      <p:sp>
        <p:nvSpPr>
          <p:cNvPr id="4" name="Номер слайда 3">
            <a:extLst>
              <a:ext uri="{FF2B5EF4-FFF2-40B4-BE49-F238E27FC236}">
                <a16:creationId xmlns:a16="http://schemas.microsoft.com/office/drawing/2014/main" id="{25C7F5DF-FD4D-4728-8EEE-FCE024ACE069}"/>
              </a:ext>
            </a:extLst>
          </p:cNvPr>
          <p:cNvSpPr>
            <a:spLocks noGrp="1"/>
          </p:cNvSpPr>
          <p:nvPr>
            <p:ph type="sldNum" sz="quarter" idx="12"/>
          </p:nvPr>
        </p:nvSpPr>
        <p:spPr/>
        <p:txBody>
          <a:bodyPr/>
          <a:lstStyle/>
          <a:p>
            <a:pPr>
              <a:defRPr/>
            </a:pPr>
            <a:fld id="{7D75A99D-A522-49F7-AA2D-17BC18969E4A}" type="slidenum">
              <a:rPr lang="ru-RU" altLang="ru-RU" smtClean="0"/>
              <a:pPr>
                <a:defRPr/>
              </a:pPr>
              <a:t>19</a:t>
            </a:fld>
            <a:endParaRPr lang="ru-RU" altLang="ru-RU"/>
          </a:p>
        </p:txBody>
      </p:sp>
      <p:pic>
        <p:nvPicPr>
          <p:cNvPr id="6148" name="Picture 4" descr="ÐÐ¾ÑÐ¾Ð¶ÐµÐµ Ð¸Ð·Ð¾Ð±ÑÐ°Ð¶ÐµÐ½Ð¸Ðµ">
            <a:extLst>
              <a:ext uri="{FF2B5EF4-FFF2-40B4-BE49-F238E27FC236}">
                <a16:creationId xmlns:a16="http://schemas.microsoft.com/office/drawing/2014/main" id="{3D0DFFE7-F37B-4ECD-B229-D323632F6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160" y="2564904"/>
            <a:ext cx="230425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6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7A040-E196-4E41-9724-BEF4BB08D463}"/>
              </a:ext>
            </a:extLst>
          </p:cNvPr>
          <p:cNvSpPr>
            <a:spLocks noGrp="1"/>
          </p:cNvSpPr>
          <p:nvPr>
            <p:ph type="title"/>
          </p:nvPr>
        </p:nvSpPr>
        <p:spPr/>
        <p:txBody>
          <a:bodyPr>
            <a:normAutofit/>
          </a:bodyPr>
          <a:lstStyle/>
          <a:p>
            <a:pPr algn="ctr"/>
            <a:r>
              <a:rPr lang="en-US" sz="4400" b="1"/>
              <a:t>Lecture plan
</a:t>
            </a:r>
            <a:endParaRPr lang="ru-RU" sz="4400" b="1" dirty="0"/>
          </a:p>
        </p:txBody>
      </p:sp>
      <p:sp>
        <p:nvSpPr>
          <p:cNvPr id="3" name="Объект 2">
            <a:extLst>
              <a:ext uri="{FF2B5EF4-FFF2-40B4-BE49-F238E27FC236}">
                <a16:creationId xmlns:a16="http://schemas.microsoft.com/office/drawing/2014/main" id="{1317898D-AE5C-432A-A38C-3E271060AB0A}"/>
              </a:ext>
            </a:extLst>
          </p:cNvPr>
          <p:cNvSpPr>
            <a:spLocks noGrp="1"/>
          </p:cNvSpPr>
          <p:nvPr>
            <p:ph idx="1"/>
          </p:nvPr>
        </p:nvSpPr>
        <p:spPr>
          <a:xfrm>
            <a:off x="628650" y="2017011"/>
            <a:ext cx="8143210" cy="4351338"/>
          </a:xfrm>
        </p:spPr>
        <p:txBody>
          <a:bodyPr>
            <a:normAutofit/>
          </a:bodyPr>
          <a:lstStyle/>
          <a:p>
            <a:pPr algn="just"/>
            <a:r>
              <a:rPr lang="en-US" sz="2400" dirty="0"/>
              <a:t>1. Choosing a topic and criteria for the relevance of research
2. Object and subject of research, definition of the purpose of the study
3. Develop a working hypothesis and set research objectives
4. Requirements for research</a:t>
            </a:r>
            <a:endParaRPr lang="ru-RU" sz="2400" dirty="0"/>
          </a:p>
        </p:txBody>
      </p:sp>
    </p:spTree>
    <p:extLst>
      <p:ext uri="{BB962C8B-B14F-4D97-AF65-F5344CB8AC3E}">
        <p14:creationId xmlns:p14="http://schemas.microsoft.com/office/powerpoint/2010/main" val="29453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98C59-BFDE-4DB0-95BA-201C8E715800}"/>
              </a:ext>
            </a:extLst>
          </p:cNvPr>
          <p:cNvSpPr>
            <a:spLocks noGrp="1"/>
          </p:cNvSpPr>
          <p:nvPr>
            <p:ph type="title"/>
          </p:nvPr>
        </p:nvSpPr>
        <p:spPr>
          <a:xfrm>
            <a:off x="857250" y="1012732"/>
            <a:ext cx="7429500" cy="548376"/>
          </a:xfrm>
        </p:spPr>
        <p:txBody>
          <a:bodyPr>
            <a:normAutofit fontScale="90000"/>
          </a:bodyPr>
          <a:lstStyle/>
          <a:p>
            <a:pPr algn="ct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The wording of the name of the work</a:t>
            </a:r>
            <a:br>
              <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作品名称的措辞</a:t>
            </a: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0093EEF7-25D6-4A47-9839-482FED5C0E9F}"/>
              </a:ext>
            </a:extLst>
          </p:cNvPr>
          <p:cNvSpPr>
            <a:spLocks noGrp="1"/>
          </p:cNvSpPr>
          <p:nvPr>
            <p:ph idx="1"/>
          </p:nvPr>
        </p:nvSpPr>
        <p:spPr>
          <a:xfrm>
            <a:off x="191226" y="2218549"/>
            <a:ext cx="6120674" cy="3764239"/>
          </a:xfrm>
        </p:spPr>
        <p:txBody>
          <a:bodyPr>
            <a:normAutofit fontScale="92500"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The name of the work must be formulated in a concise way, exactly in accordance with its contents, should be reflected the subject of the study. Often in the course of the study there are more successful names.</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作品名称必须简明扼要地制定，准确根据其内容，应反映研究课题。在研究过程中，通常有更成功的名字。
</a:t>
            </a:r>
            <a:endParaRPr lang="ru-RU"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endParaRPr lang="ru-RU" dirty="0">
              <a:effectLst/>
            </a:endParaRPr>
          </a:p>
          <a:p>
            <a:pPr marL="0" indent="0" algn="just">
              <a:buNone/>
            </a:pPr>
            <a:endParaRPr lang="ru-RU" dirty="0"/>
          </a:p>
        </p:txBody>
      </p:sp>
      <p:sp>
        <p:nvSpPr>
          <p:cNvPr id="4" name="Номер слайда 3">
            <a:extLst>
              <a:ext uri="{FF2B5EF4-FFF2-40B4-BE49-F238E27FC236}">
                <a16:creationId xmlns:a16="http://schemas.microsoft.com/office/drawing/2014/main" id="{25C7F5DF-FD4D-4728-8EEE-FCE024ACE069}"/>
              </a:ext>
            </a:extLst>
          </p:cNvPr>
          <p:cNvSpPr>
            <a:spLocks noGrp="1"/>
          </p:cNvSpPr>
          <p:nvPr>
            <p:ph type="sldNum" sz="quarter" idx="12"/>
          </p:nvPr>
        </p:nvSpPr>
        <p:spPr/>
        <p:txBody>
          <a:bodyPr/>
          <a:lstStyle/>
          <a:p>
            <a:pPr>
              <a:defRPr/>
            </a:pPr>
            <a:fld id="{7D75A99D-A522-49F7-AA2D-17BC18969E4A}" type="slidenum">
              <a:rPr lang="ru-RU" altLang="ru-RU" smtClean="0"/>
              <a:pPr>
                <a:defRPr/>
              </a:pPr>
              <a:t>20</a:t>
            </a:fld>
            <a:endParaRPr lang="ru-RU" altLang="ru-RU"/>
          </a:p>
        </p:txBody>
      </p:sp>
      <p:pic>
        <p:nvPicPr>
          <p:cNvPr id="6148" name="Picture 4" descr="ÐÐ¾ÑÐ¾Ð¶ÐµÐµ Ð¸Ð·Ð¾Ð±ÑÐ°Ð¶ÐµÐ½Ð¸Ðµ">
            <a:extLst>
              <a:ext uri="{FF2B5EF4-FFF2-40B4-BE49-F238E27FC236}">
                <a16:creationId xmlns:a16="http://schemas.microsoft.com/office/drawing/2014/main" id="{3D0DFFE7-F37B-4ECD-B229-D323632F6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160" y="2564904"/>
            <a:ext cx="230425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58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98C59-BFDE-4DB0-95BA-201C8E715800}"/>
              </a:ext>
            </a:extLst>
          </p:cNvPr>
          <p:cNvSpPr>
            <a:spLocks noGrp="1"/>
          </p:cNvSpPr>
          <p:nvPr>
            <p:ph type="title"/>
          </p:nvPr>
        </p:nvSpPr>
        <p:spPr>
          <a:xfrm>
            <a:off x="856060" y="1314450"/>
            <a:ext cx="7429500" cy="548376"/>
          </a:xfrm>
        </p:spPr>
        <p:txBody>
          <a:bodyPr>
            <a:normAutofit/>
          </a:bodyPr>
          <a:lstStyle/>
          <a:p>
            <a:pPr algn="ctr"/>
            <a:r>
              <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Формулировка названия работы</a:t>
            </a:r>
          </a:p>
        </p:txBody>
      </p:sp>
      <p:sp>
        <p:nvSpPr>
          <p:cNvPr id="3" name="Объект 2">
            <a:extLst>
              <a:ext uri="{FF2B5EF4-FFF2-40B4-BE49-F238E27FC236}">
                <a16:creationId xmlns:a16="http://schemas.microsoft.com/office/drawing/2014/main" id="{0093EEF7-25D6-4A47-9839-482FED5C0E9F}"/>
              </a:ext>
            </a:extLst>
          </p:cNvPr>
          <p:cNvSpPr>
            <a:spLocks noGrp="1"/>
          </p:cNvSpPr>
          <p:nvPr>
            <p:ph idx="1"/>
          </p:nvPr>
        </p:nvSpPr>
        <p:spPr>
          <a:xfrm>
            <a:off x="191226" y="2218550"/>
            <a:ext cx="6120674" cy="3078342"/>
          </a:xfrm>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Название работы необходимо формулировать  кратко, точно в соответствии с ее содержанием, должен быть отражен предмет исследования. Часто в ходе исследования возникают более удачные названия.</a:t>
            </a:r>
          </a:p>
          <a:p>
            <a:pPr marL="0" indent="0" algn="just">
              <a:buNone/>
            </a:pPr>
            <a:endParaRPr lang="ru-RU" dirty="0">
              <a:effectLst/>
            </a:endParaRPr>
          </a:p>
          <a:p>
            <a:pPr marL="0" indent="0" algn="just">
              <a:buNone/>
            </a:pPr>
            <a:endParaRPr lang="ru-RU" dirty="0"/>
          </a:p>
        </p:txBody>
      </p:sp>
      <p:sp>
        <p:nvSpPr>
          <p:cNvPr id="4" name="Номер слайда 3">
            <a:extLst>
              <a:ext uri="{FF2B5EF4-FFF2-40B4-BE49-F238E27FC236}">
                <a16:creationId xmlns:a16="http://schemas.microsoft.com/office/drawing/2014/main" id="{25C7F5DF-FD4D-4728-8EEE-FCE024ACE069}"/>
              </a:ext>
            </a:extLst>
          </p:cNvPr>
          <p:cNvSpPr>
            <a:spLocks noGrp="1"/>
          </p:cNvSpPr>
          <p:nvPr>
            <p:ph type="sldNum" sz="quarter" idx="12"/>
          </p:nvPr>
        </p:nvSpPr>
        <p:spPr/>
        <p:txBody>
          <a:bodyPr/>
          <a:lstStyle/>
          <a:p>
            <a:pPr>
              <a:defRPr/>
            </a:pPr>
            <a:fld id="{7D75A99D-A522-49F7-AA2D-17BC18969E4A}" type="slidenum">
              <a:rPr lang="ru-RU" altLang="ru-RU" smtClean="0"/>
              <a:pPr>
                <a:defRPr/>
              </a:pPr>
              <a:t>21</a:t>
            </a:fld>
            <a:endParaRPr lang="ru-RU" altLang="ru-RU"/>
          </a:p>
        </p:txBody>
      </p:sp>
      <p:pic>
        <p:nvPicPr>
          <p:cNvPr id="6148" name="Picture 4" descr="ÐÐ¾ÑÐ¾Ð¶ÐµÐµ Ð¸Ð·Ð¾Ð±ÑÐ°Ð¶ÐµÐ½Ð¸Ðµ">
            <a:extLst>
              <a:ext uri="{FF2B5EF4-FFF2-40B4-BE49-F238E27FC236}">
                <a16:creationId xmlns:a16="http://schemas.microsoft.com/office/drawing/2014/main" id="{3D0DFFE7-F37B-4ECD-B229-D323632F6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160" y="2564904"/>
            <a:ext cx="230425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5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95E84-F6E8-499A-A355-A1C5E752E852}"/>
              </a:ext>
            </a:extLst>
          </p:cNvPr>
          <p:cNvSpPr>
            <a:spLocks noGrp="1"/>
          </p:cNvSpPr>
          <p:nvPr>
            <p:ph type="title"/>
          </p:nvPr>
        </p:nvSpPr>
        <p:spPr>
          <a:xfrm>
            <a:off x="856060" y="1106741"/>
            <a:ext cx="7429500" cy="682869"/>
          </a:xfrm>
        </p:spPr>
        <p:txBody>
          <a:bodyPr>
            <a:normAutofit fontScale="90000"/>
          </a:bodyPr>
          <a:lstStyle/>
          <a:p>
            <a:pPr algn="ct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Hypothesis development
</a:t>
            </a:r>
            <a:r>
              <a:rPr lang="ja-JP" alt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假设发展</a:t>
            </a:r>
            <a:endPar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FAB158E2-4B58-4F01-8881-C4948FC52B88}"/>
              </a:ext>
            </a:extLst>
          </p:cNvPr>
          <p:cNvSpPr>
            <a:spLocks noGrp="1"/>
          </p:cNvSpPr>
          <p:nvPr>
            <p:ph idx="1"/>
          </p:nvPr>
        </p:nvSpPr>
        <p:spPr>
          <a:xfrm>
            <a:off x="161423" y="2143010"/>
            <a:ext cx="5364165" cy="4466795"/>
          </a:xfrm>
        </p:spPr>
        <p:txBody>
          <a:bodyPr>
            <a:normAutofit fontScale="925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Hypothesis</a:t>
            </a:r>
            <a:r>
              <a:rPr lang="ru-RU" sz="2000" cap="none" dirty="0">
                <a:effectLst/>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scientific assumption, requiring validation on experience and theoretical justification, confirmation. All hypotheses are divided into descriptive and explanatory. </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假设</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科学假设，需要经验验证和理论论证，确认。所有假设都分为描述性和解释性。
</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t>这样更好吗？</a:t>
            </a:r>
            <a:r>
              <a:rPr lang="en-US" sz="2000" dirty="0">
                <a:latin typeface="Times New Roman" panose="02020603050405020304" pitchFamily="18" charset="0"/>
                <a:cs typeface="Times New Roman" panose="02020603050405020304" pitchFamily="18" charset="0"/>
              </a:rPr>
              <a:t>
 The first describes the relationship between the pedagogical means of forming a certain quality and the result of experimental activities.</a:t>
            </a:r>
            <a:endParaRPr lang="ru-RU" sz="2000" cap="none"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second reveals the internal conditions, mechanisms, causes and consequences.</a:t>
            </a:r>
            <a:endParaRPr lang="ru-RU" sz="2000" dirty="0">
              <a:latin typeface="Times New Roman" panose="02020603050405020304" pitchFamily="18" charset="0"/>
              <a:cs typeface="Times New Roman" panose="02020603050405020304" pitchFamily="18" charset="0"/>
            </a:endParaRPr>
          </a:p>
          <a:p>
            <a:pPr algn="just"/>
            <a:r>
              <a:rPr lang="zh-CN" altLang="en-US" sz="2000" dirty="0"/>
              <a:t>第一种描述了形成一定质量的教学手段与实验活动结果之间的关系。
第二个揭示了内部条件、机制、原因和后果。
</a:t>
            </a:r>
            <a:endParaRPr lang="ru-RU" sz="2000" dirty="0"/>
          </a:p>
        </p:txBody>
      </p:sp>
      <p:sp>
        <p:nvSpPr>
          <p:cNvPr id="4" name="Номер слайда 3">
            <a:extLst>
              <a:ext uri="{FF2B5EF4-FFF2-40B4-BE49-F238E27FC236}">
                <a16:creationId xmlns:a16="http://schemas.microsoft.com/office/drawing/2014/main" id="{99CCCCA2-EE65-4237-A8DA-0EF199F3F835}"/>
              </a:ext>
            </a:extLst>
          </p:cNvPr>
          <p:cNvSpPr>
            <a:spLocks noGrp="1"/>
          </p:cNvSpPr>
          <p:nvPr>
            <p:ph type="sldNum" sz="quarter" idx="12"/>
          </p:nvPr>
        </p:nvSpPr>
        <p:spPr/>
        <p:txBody>
          <a:bodyPr/>
          <a:lstStyle/>
          <a:p>
            <a:pPr>
              <a:defRPr/>
            </a:pPr>
            <a:fld id="{7D75A99D-A522-49F7-AA2D-17BC18969E4A}" type="slidenum">
              <a:rPr lang="ru-RU" altLang="ru-RU" smtClean="0"/>
              <a:pPr>
                <a:defRPr/>
              </a:pPr>
              <a:t>22</a:t>
            </a:fld>
            <a:endParaRPr lang="ru-RU" altLang="ru-RU"/>
          </a:p>
        </p:txBody>
      </p:sp>
      <p:pic>
        <p:nvPicPr>
          <p:cNvPr id="1026" name="Picture 2" descr="ÐÐ¾ÑÐ¾Ð¶ÐµÐµ Ð¸Ð·Ð¾Ð±ÑÐ°Ð¶ÐµÐ½Ð¸Ðµ">
            <a:extLst>
              <a:ext uri="{FF2B5EF4-FFF2-40B4-BE49-F238E27FC236}">
                <a16:creationId xmlns:a16="http://schemas.microsoft.com/office/drawing/2014/main" id="{3E3C2ABB-68C0-4A37-873D-4CE0EB93B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88233"/>
            <a:ext cx="3330456" cy="208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8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95E84-F6E8-499A-A355-A1C5E752E852}"/>
              </a:ext>
            </a:extLst>
          </p:cNvPr>
          <p:cNvSpPr>
            <a:spLocks noGrp="1"/>
          </p:cNvSpPr>
          <p:nvPr>
            <p:ph type="title"/>
          </p:nvPr>
        </p:nvSpPr>
        <p:spPr>
          <a:xfrm>
            <a:off x="856060" y="1106741"/>
            <a:ext cx="7429500" cy="682869"/>
          </a:xfrm>
        </p:spPr>
        <p:txBody>
          <a:bodyPr>
            <a:normAutofit fontScale="90000"/>
          </a:bodyPr>
          <a:lstStyle/>
          <a:p>
            <a:pPr algn="ctr"/>
            <a:r>
              <a:rPr lang="en-US"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Hypothesis development
</a:t>
            </a:r>
            <a:endPar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FAB158E2-4B58-4F01-8881-C4948FC52B88}"/>
              </a:ext>
            </a:extLst>
          </p:cNvPr>
          <p:cNvSpPr>
            <a:spLocks noGrp="1"/>
          </p:cNvSpPr>
          <p:nvPr>
            <p:ph idx="1"/>
          </p:nvPr>
        </p:nvSpPr>
        <p:spPr>
          <a:xfrm>
            <a:off x="161424" y="2143011"/>
            <a:ext cx="5206274" cy="3942438"/>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Hypothesis</a:t>
            </a:r>
            <a:r>
              <a:rPr lang="ru-RU" sz="2000" cap="none" dirty="0">
                <a:effectLst/>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scientific assumption, requiring validation on experience and theoretical justification, confirmation. All hypotheses are divided into descriptive and explanatory. 
 The first describes the relationship between the pedagogical means of forming a certain quality and the result of experimental activities.</a:t>
            </a:r>
            <a:endParaRPr lang="ru-RU" sz="2000" cap="none" dirty="0">
              <a:effectLst/>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second reveals the internal conditions, mechanisms, causes and consequences.</a:t>
            </a:r>
            <a:endParaRPr lang="ru-RU" sz="2000" dirty="0"/>
          </a:p>
        </p:txBody>
      </p:sp>
      <p:sp>
        <p:nvSpPr>
          <p:cNvPr id="4" name="Номер слайда 3">
            <a:extLst>
              <a:ext uri="{FF2B5EF4-FFF2-40B4-BE49-F238E27FC236}">
                <a16:creationId xmlns:a16="http://schemas.microsoft.com/office/drawing/2014/main" id="{99CCCCA2-EE65-4237-A8DA-0EF199F3F835}"/>
              </a:ext>
            </a:extLst>
          </p:cNvPr>
          <p:cNvSpPr>
            <a:spLocks noGrp="1"/>
          </p:cNvSpPr>
          <p:nvPr>
            <p:ph type="sldNum" sz="quarter" idx="12"/>
          </p:nvPr>
        </p:nvSpPr>
        <p:spPr/>
        <p:txBody>
          <a:bodyPr/>
          <a:lstStyle/>
          <a:p>
            <a:pPr>
              <a:defRPr/>
            </a:pPr>
            <a:fld id="{7D75A99D-A522-49F7-AA2D-17BC18969E4A}" type="slidenum">
              <a:rPr lang="ru-RU" altLang="ru-RU" smtClean="0"/>
              <a:pPr>
                <a:defRPr/>
              </a:pPr>
              <a:t>23</a:t>
            </a:fld>
            <a:endParaRPr lang="ru-RU" altLang="ru-RU"/>
          </a:p>
        </p:txBody>
      </p:sp>
      <p:pic>
        <p:nvPicPr>
          <p:cNvPr id="1026" name="Picture 2" descr="ÐÐ¾ÑÐ¾Ð¶ÐµÐµ Ð¸Ð·Ð¾Ð±ÑÐ°Ð¶ÐµÐ½Ð¸Ðµ">
            <a:extLst>
              <a:ext uri="{FF2B5EF4-FFF2-40B4-BE49-F238E27FC236}">
                <a16:creationId xmlns:a16="http://schemas.microsoft.com/office/drawing/2014/main" id="{3E3C2ABB-68C0-4A37-873D-4CE0EB93B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88233"/>
            <a:ext cx="3330456" cy="208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2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95E84-F6E8-499A-A355-A1C5E752E852}"/>
              </a:ext>
            </a:extLst>
          </p:cNvPr>
          <p:cNvSpPr>
            <a:spLocks noGrp="1"/>
          </p:cNvSpPr>
          <p:nvPr>
            <p:ph type="title"/>
          </p:nvPr>
        </p:nvSpPr>
        <p:spPr>
          <a:xfrm>
            <a:off x="856060" y="1106742"/>
            <a:ext cx="7429500" cy="550608"/>
          </a:xfrm>
        </p:spPr>
        <p:txBody>
          <a:bodyPr>
            <a:normAutofit/>
          </a:bodyPr>
          <a:lstStyle/>
          <a:p>
            <a:pPr algn="ctr"/>
            <a:r>
              <a:rPr lang="ru-RU" sz="24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Разработка гипотезы</a:t>
            </a:r>
          </a:p>
        </p:txBody>
      </p:sp>
      <p:sp>
        <p:nvSpPr>
          <p:cNvPr id="3" name="Объект 2">
            <a:extLst>
              <a:ext uri="{FF2B5EF4-FFF2-40B4-BE49-F238E27FC236}">
                <a16:creationId xmlns:a16="http://schemas.microsoft.com/office/drawing/2014/main" id="{FAB158E2-4B58-4F01-8881-C4948FC52B88}"/>
              </a:ext>
            </a:extLst>
          </p:cNvPr>
          <p:cNvSpPr>
            <a:spLocks noGrp="1"/>
          </p:cNvSpPr>
          <p:nvPr>
            <p:ph idx="1"/>
          </p:nvPr>
        </p:nvSpPr>
        <p:spPr>
          <a:xfrm>
            <a:off x="292826" y="1999320"/>
            <a:ext cx="5206274" cy="3942438"/>
          </a:xfrm>
        </p:spPr>
        <p:txBody>
          <a:bodyPr>
            <a:normAutofit/>
          </a:bodyPr>
          <a:lstStyle/>
          <a:p>
            <a:pPr marL="0" indent="0" algn="just">
              <a:buNone/>
            </a:pPr>
            <a:r>
              <a:rPr lang="ru-RU" sz="2000" b="1" cap="none" dirty="0">
                <a:effectLst/>
                <a:latin typeface="Times New Roman" panose="02020603050405020304" pitchFamily="18" charset="0"/>
                <a:cs typeface="Times New Roman" panose="02020603050405020304" pitchFamily="18" charset="0"/>
              </a:rPr>
              <a:t>Гипотеза</a:t>
            </a:r>
            <a:r>
              <a:rPr lang="ru-RU" sz="2000" cap="none" dirty="0">
                <a:effectLst/>
                <a:latin typeface="Times New Roman" panose="02020603050405020304" pitchFamily="18" charset="0"/>
                <a:cs typeface="Times New Roman" panose="02020603050405020304" pitchFamily="18" charset="0"/>
              </a:rPr>
              <a:t> – научное предположение, требующее проверки на опыте и теоретического обоснования, подтверждения. Все гипотезы делятся на описательные и объясни­тельные. </a:t>
            </a:r>
          </a:p>
          <a:p>
            <a:pPr algn="just"/>
            <a:r>
              <a:rPr lang="ru-RU" sz="2000" cap="none" dirty="0">
                <a:effectLst/>
                <a:latin typeface="Times New Roman" panose="02020603050405020304" pitchFamily="18" charset="0"/>
                <a:cs typeface="Times New Roman" panose="02020603050405020304" pitchFamily="18" charset="0"/>
              </a:rPr>
              <a:t>В первых описывается связь между педагогическими средствами формирования того или иного качества и результатом экспериментальной деятельности. </a:t>
            </a:r>
          </a:p>
          <a:p>
            <a:pPr algn="just"/>
            <a:r>
              <a:rPr lang="ru-RU" sz="2000" cap="none" dirty="0">
                <a:effectLst/>
                <a:latin typeface="Times New Roman" panose="02020603050405020304" pitchFamily="18" charset="0"/>
                <a:cs typeface="Times New Roman" panose="02020603050405020304" pitchFamily="18" charset="0"/>
              </a:rPr>
              <a:t>Во вторых раскрываются внутренние условия, механизмы, причины и следствия. </a:t>
            </a:r>
          </a:p>
          <a:p>
            <a:pPr marL="0" indent="0">
              <a:buNone/>
            </a:pPr>
            <a:endParaRPr lang="ru-RU" sz="2000" dirty="0"/>
          </a:p>
        </p:txBody>
      </p:sp>
      <p:sp>
        <p:nvSpPr>
          <p:cNvPr id="4" name="Номер слайда 3">
            <a:extLst>
              <a:ext uri="{FF2B5EF4-FFF2-40B4-BE49-F238E27FC236}">
                <a16:creationId xmlns:a16="http://schemas.microsoft.com/office/drawing/2014/main" id="{99CCCCA2-EE65-4237-A8DA-0EF199F3F835}"/>
              </a:ext>
            </a:extLst>
          </p:cNvPr>
          <p:cNvSpPr>
            <a:spLocks noGrp="1"/>
          </p:cNvSpPr>
          <p:nvPr>
            <p:ph type="sldNum" sz="quarter" idx="12"/>
          </p:nvPr>
        </p:nvSpPr>
        <p:spPr/>
        <p:txBody>
          <a:bodyPr/>
          <a:lstStyle/>
          <a:p>
            <a:pPr>
              <a:defRPr/>
            </a:pPr>
            <a:fld id="{7D75A99D-A522-49F7-AA2D-17BC18969E4A}" type="slidenum">
              <a:rPr lang="ru-RU" altLang="ru-RU" smtClean="0"/>
              <a:pPr>
                <a:defRPr/>
              </a:pPr>
              <a:t>24</a:t>
            </a:fld>
            <a:endParaRPr lang="ru-RU" altLang="ru-RU"/>
          </a:p>
        </p:txBody>
      </p:sp>
      <p:pic>
        <p:nvPicPr>
          <p:cNvPr id="1026" name="Picture 2" descr="ÐÐ¾ÑÐ¾Ð¶ÐµÐµ Ð¸Ð·Ð¾Ð±ÑÐ°Ð¶ÐµÐ½Ð¸Ðµ">
            <a:extLst>
              <a:ext uri="{FF2B5EF4-FFF2-40B4-BE49-F238E27FC236}">
                <a16:creationId xmlns:a16="http://schemas.microsoft.com/office/drawing/2014/main" id="{3E3C2ABB-68C0-4A37-873D-4CE0EB93B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388233"/>
            <a:ext cx="3330456" cy="208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4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CA989-84CA-471F-9370-DC99A5E51327}"/>
              </a:ext>
            </a:extLst>
          </p:cNvPr>
          <p:cNvSpPr>
            <a:spLocks noGrp="1"/>
          </p:cNvSpPr>
          <p:nvPr>
            <p:ph type="title"/>
          </p:nvPr>
        </p:nvSpPr>
        <p:spPr>
          <a:xfrm>
            <a:off x="1085850" y="504360"/>
            <a:ext cx="7429500" cy="710394"/>
          </a:xfrm>
        </p:spPr>
        <p:txBody>
          <a:bodyPr>
            <a:normAutofit fontScale="90000"/>
          </a:bodyPr>
          <a:lstStyle/>
          <a:p>
            <a:pPr algn="ctr"/>
            <a:r>
              <a:rPr lang="en-US" sz="3100" b="1" dirty="0">
                <a:latin typeface="+mn-lt"/>
              </a:rPr>
              <a:t>Making a research plan</a:t>
            </a:r>
            <a:br>
              <a:rPr lang="ru-RU" sz="3100" b="1" dirty="0">
                <a:latin typeface="+mn-lt"/>
              </a:rPr>
            </a:br>
            <a:r>
              <a:rPr lang="zh-CN" altLang="en-US" sz="3100" b="1" dirty="0">
                <a:latin typeface="+mn-lt"/>
              </a:rPr>
              <a:t>制定研究计划</a:t>
            </a:r>
            <a:r>
              <a:rPr lang="en-US" sz="3100" b="1" dirty="0">
                <a:latin typeface="+mn-lt"/>
              </a:rPr>
              <a:t>
</a:t>
            </a:r>
            <a:endParaRPr lang="ru-RU" sz="2400" b="1" dirty="0">
              <a:latin typeface="+mn-lt"/>
            </a:endParaRPr>
          </a:p>
        </p:txBody>
      </p:sp>
      <p:sp>
        <p:nvSpPr>
          <p:cNvPr id="3" name="Объект 2">
            <a:extLst>
              <a:ext uri="{FF2B5EF4-FFF2-40B4-BE49-F238E27FC236}">
                <a16:creationId xmlns:a16="http://schemas.microsoft.com/office/drawing/2014/main" id="{117C3AD2-72E8-49AA-92F6-C432A3934399}"/>
              </a:ext>
            </a:extLst>
          </p:cNvPr>
          <p:cNvSpPr>
            <a:spLocks noGrp="1"/>
          </p:cNvSpPr>
          <p:nvPr>
            <p:ph idx="1"/>
          </p:nvPr>
        </p:nvSpPr>
        <p:spPr>
          <a:xfrm>
            <a:off x="305526" y="1998617"/>
            <a:ext cx="5546634" cy="4355023"/>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The study plan is a planned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 of action that includes all stages of working to determine calendar dates.</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研究计划是一项有计划的行动计划，包括确定日历日期的所有工作阶段。
</a:t>
            </a:r>
            <a:r>
              <a:rPr lang="en-US" sz="2400" dirty="0">
                <a:latin typeface="Times New Roman" panose="02020603050405020304" pitchFamily="18" charset="0"/>
                <a:cs typeface="Times New Roman" panose="02020603050405020304" pitchFamily="18" charset="0"/>
              </a:rPr>
              <a:t>
 The plan is necessary in order to organize the work properly and to make it more purposeful. 
</a:t>
            </a:r>
            <a:r>
              <a:rPr lang="zh-CN" altLang="en-US" sz="2400" dirty="0">
                <a:latin typeface="Times New Roman" panose="02020603050405020304" pitchFamily="18" charset="0"/>
                <a:cs typeface="Times New Roman" panose="02020603050405020304" pitchFamily="18" charset="0"/>
              </a:rPr>
              <a:t>该计划是必要的，以便正确组织工作，使其更有目的性。
</a:t>
            </a:r>
            <a:endParaRPr lang="ru-RU" dirty="0"/>
          </a:p>
        </p:txBody>
      </p:sp>
      <p:sp>
        <p:nvSpPr>
          <p:cNvPr id="4" name="Номер слайда 3">
            <a:extLst>
              <a:ext uri="{FF2B5EF4-FFF2-40B4-BE49-F238E27FC236}">
                <a16:creationId xmlns:a16="http://schemas.microsoft.com/office/drawing/2014/main" id="{AC1FEEC6-4C4C-4E99-B0E5-5A25C95AC64D}"/>
              </a:ext>
            </a:extLst>
          </p:cNvPr>
          <p:cNvSpPr>
            <a:spLocks noGrp="1"/>
          </p:cNvSpPr>
          <p:nvPr>
            <p:ph type="sldNum" sz="quarter" idx="12"/>
          </p:nvPr>
        </p:nvSpPr>
        <p:spPr/>
        <p:txBody>
          <a:bodyPr/>
          <a:lstStyle/>
          <a:p>
            <a:pPr>
              <a:defRPr/>
            </a:pPr>
            <a:fld id="{7D75A99D-A522-49F7-AA2D-17BC18969E4A}" type="slidenum">
              <a:rPr lang="ru-RU" altLang="ru-RU" smtClean="0"/>
              <a:pPr>
                <a:defRPr/>
              </a:pPr>
              <a:t>25</a:t>
            </a:fld>
            <a:endParaRPr lang="ru-RU" altLang="ru-RU"/>
          </a:p>
        </p:txBody>
      </p:sp>
      <p:pic>
        <p:nvPicPr>
          <p:cNvPr id="1026" name="Picture 2" descr="ÐÐ°ÑÑÐ¸Ð½ÐºÐ¸ Ð¿Ð¾ Ð·Ð°Ð¿ÑÐ¾ÑÑ Ð½Ð°ÑÑÐ½ÑÐ¹ Ð¿Ð»Ð°Ð½ ÐºÐ°ÑÑÐ¸Ð½ÐºÐ¸">
            <a:extLst>
              <a:ext uri="{FF2B5EF4-FFF2-40B4-BE49-F238E27FC236}">
                <a16:creationId xmlns:a16="http://schemas.microsoft.com/office/drawing/2014/main" id="{B9DA7607-5BEE-4C4B-99DF-F7B15AB4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162" y="2780928"/>
            <a:ext cx="280831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83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CA989-84CA-471F-9370-DC99A5E51327}"/>
              </a:ext>
            </a:extLst>
          </p:cNvPr>
          <p:cNvSpPr>
            <a:spLocks noGrp="1"/>
          </p:cNvSpPr>
          <p:nvPr>
            <p:ph type="title"/>
          </p:nvPr>
        </p:nvSpPr>
        <p:spPr>
          <a:xfrm>
            <a:off x="856060" y="1314450"/>
            <a:ext cx="7429500" cy="710394"/>
          </a:xfrm>
        </p:spPr>
        <p:txBody>
          <a:bodyPr>
            <a:normAutofit/>
          </a:bodyPr>
          <a:lstStyle/>
          <a:p>
            <a:pPr algn="ctr"/>
            <a:r>
              <a:rPr lang="ru-RU" sz="2400" b="1" dirty="0"/>
              <a:t>Составление плана исследования</a:t>
            </a:r>
          </a:p>
        </p:txBody>
      </p:sp>
      <p:sp>
        <p:nvSpPr>
          <p:cNvPr id="3" name="Объект 2">
            <a:extLst>
              <a:ext uri="{FF2B5EF4-FFF2-40B4-BE49-F238E27FC236}">
                <a16:creationId xmlns:a16="http://schemas.microsoft.com/office/drawing/2014/main" id="{117C3AD2-72E8-49AA-92F6-C432A3934399}"/>
              </a:ext>
            </a:extLst>
          </p:cNvPr>
          <p:cNvSpPr>
            <a:spLocks noGrp="1"/>
          </p:cNvSpPr>
          <p:nvPr>
            <p:ph idx="1"/>
          </p:nvPr>
        </p:nvSpPr>
        <p:spPr>
          <a:xfrm>
            <a:off x="305526" y="2078850"/>
            <a:ext cx="5400601" cy="3564396"/>
          </a:xfrm>
        </p:spPr>
        <p:txBody>
          <a:bodyPr>
            <a:normAutofit/>
          </a:bodyPr>
          <a:lstStyle/>
          <a:p>
            <a:pPr algn="just"/>
            <a:r>
              <a:rPr lang="ru-RU" sz="2400" dirty="0">
                <a:latin typeface="Times New Roman" panose="02020603050405020304" pitchFamily="18" charset="0"/>
                <a:cs typeface="Times New Roman" panose="02020603050405020304" pitchFamily="18" charset="0"/>
              </a:rPr>
              <a:t>План исследования представляет собой намеченную программу действий, которая включает все этапы работы с определением календарных сроков их выполнения.</a:t>
            </a:r>
          </a:p>
          <a:p>
            <a:pPr algn="just"/>
            <a:r>
              <a:rPr lang="ru-RU" sz="2400" dirty="0">
                <a:latin typeface="Times New Roman" panose="02020603050405020304" pitchFamily="18" charset="0"/>
                <a:cs typeface="Times New Roman" panose="02020603050405020304" pitchFamily="18" charset="0"/>
              </a:rPr>
              <a:t> План необходим для того, чтобы правильно организо­вать работу и придать ей более целеустремленный ха­рактер. </a:t>
            </a:r>
          </a:p>
          <a:p>
            <a:endParaRPr lang="ru-RU" dirty="0"/>
          </a:p>
        </p:txBody>
      </p:sp>
      <p:sp>
        <p:nvSpPr>
          <p:cNvPr id="4" name="Номер слайда 3">
            <a:extLst>
              <a:ext uri="{FF2B5EF4-FFF2-40B4-BE49-F238E27FC236}">
                <a16:creationId xmlns:a16="http://schemas.microsoft.com/office/drawing/2014/main" id="{AC1FEEC6-4C4C-4E99-B0E5-5A25C95AC64D}"/>
              </a:ext>
            </a:extLst>
          </p:cNvPr>
          <p:cNvSpPr>
            <a:spLocks noGrp="1"/>
          </p:cNvSpPr>
          <p:nvPr>
            <p:ph type="sldNum" sz="quarter" idx="12"/>
          </p:nvPr>
        </p:nvSpPr>
        <p:spPr/>
        <p:txBody>
          <a:bodyPr/>
          <a:lstStyle/>
          <a:p>
            <a:pPr>
              <a:defRPr/>
            </a:pPr>
            <a:fld id="{7D75A99D-A522-49F7-AA2D-17BC18969E4A}" type="slidenum">
              <a:rPr lang="ru-RU" altLang="ru-RU" smtClean="0"/>
              <a:pPr>
                <a:defRPr/>
              </a:pPr>
              <a:t>26</a:t>
            </a:fld>
            <a:endParaRPr lang="ru-RU" altLang="ru-RU"/>
          </a:p>
        </p:txBody>
      </p:sp>
      <p:pic>
        <p:nvPicPr>
          <p:cNvPr id="1026" name="Picture 2" descr="ÐÐ°ÑÑÐ¸Ð½ÐºÐ¸ Ð¿Ð¾ Ð·Ð°Ð¿ÑÐ¾ÑÑ Ð½Ð°ÑÑÐ½ÑÐ¹ Ð¿Ð»Ð°Ð½ ÐºÐ°ÑÑÐ¸Ð½ÐºÐ¸">
            <a:extLst>
              <a:ext uri="{FF2B5EF4-FFF2-40B4-BE49-F238E27FC236}">
                <a16:creationId xmlns:a16="http://schemas.microsoft.com/office/drawing/2014/main" id="{B9DA7607-5BEE-4C4B-99DF-F7B15AB4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162" y="2780928"/>
            <a:ext cx="280831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5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B2CBC-6B7D-4542-80A0-1F3671387C4E}"/>
              </a:ext>
            </a:extLst>
          </p:cNvPr>
          <p:cNvSpPr>
            <a:spLocks noGrp="1"/>
          </p:cNvSpPr>
          <p:nvPr>
            <p:ph type="title"/>
          </p:nvPr>
        </p:nvSpPr>
        <p:spPr>
          <a:xfrm>
            <a:off x="856060" y="1314450"/>
            <a:ext cx="7429500" cy="710394"/>
          </a:xfrm>
        </p:spPr>
        <p:txBody>
          <a:bodyPr>
            <a:normAutofit fontScale="90000"/>
          </a:bodyPr>
          <a:lstStyle/>
          <a:p>
            <a:pPr algn="ctr"/>
            <a:r>
              <a:rPr lang="en-US" sz="3600" b="1" dirty="0"/>
              <a:t>Working with literature</a:t>
            </a:r>
            <a:br>
              <a:rPr lang="ru-RU" sz="3600" b="1" dirty="0"/>
            </a:br>
            <a:r>
              <a:rPr lang="ja-JP" altLang="en-US" sz="3600" b="1" dirty="0"/>
              <a:t>与文学合作</a:t>
            </a:r>
            <a:r>
              <a:rPr lang="en-US" sz="2800" b="1" dirty="0"/>
              <a:t>
</a:t>
            </a:r>
            <a:endParaRPr lang="ru-RU" sz="2800" b="1" dirty="0"/>
          </a:p>
        </p:txBody>
      </p:sp>
      <p:sp>
        <p:nvSpPr>
          <p:cNvPr id="3" name="Объект 2">
            <a:extLst>
              <a:ext uri="{FF2B5EF4-FFF2-40B4-BE49-F238E27FC236}">
                <a16:creationId xmlns:a16="http://schemas.microsoft.com/office/drawing/2014/main" id="{199639A0-6B75-4BE0-8DB4-D0EE6B4E6ABB}"/>
              </a:ext>
            </a:extLst>
          </p:cNvPr>
          <p:cNvSpPr>
            <a:spLocks noGrp="1"/>
          </p:cNvSpPr>
          <p:nvPr>
            <p:ph idx="1"/>
          </p:nvPr>
        </p:nvSpPr>
        <p:spPr>
          <a:xfrm>
            <a:off x="335161" y="2417805"/>
            <a:ext cx="4971262" cy="4178938"/>
          </a:xfrm>
        </p:spPr>
        <p:txBody>
          <a:bodyPr>
            <a:normAutofit/>
          </a:bodyPr>
          <a:lstStyle/>
          <a:p>
            <a:pPr algn="just"/>
            <a:r>
              <a:rPr lang="en-US" sz="2000" dirty="0">
                <a:latin typeface="Times New Roman" panose="02020603050405020304" pitchFamily="18" charset="0"/>
                <a:cs typeface="Times New Roman" panose="02020603050405020304" pitchFamily="18" charset="0"/>
              </a:rPr>
              <a:t>The effectiveness of working with literary sources depends on the knowledge of certain rules of their search, appropriate method of study and outline. </a:t>
            </a:r>
            <a:endParaRPr lang="ru-RU"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与文学来源合作的有效性取决于对其搜索的某些规则、适当的研究方法和轮廓的了解。</a:t>
            </a:r>
            <a:r>
              <a:rPr lang="en-US" sz="2000" dirty="0">
                <a:latin typeface="Times New Roman" panose="02020603050405020304" pitchFamily="18" charset="0"/>
                <a:cs typeface="Times New Roman" panose="02020603050405020304" pitchFamily="18" charset="0"/>
              </a:rPr>
              <a:t>
A "literary source" refers to a document containing any information (monograph, article, talking points, book, etc.). </a:t>
            </a:r>
            <a:endParaRPr lang="ru-RU" sz="2000" dirty="0">
              <a:latin typeface="Times New Roman" panose="02020603050405020304" pitchFamily="18" charset="0"/>
              <a:cs typeface="Times New Roman" panose="02020603050405020304" pitchFamily="18" charset="0"/>
            </a:endParaRPr>
          </a:p>
          <a:p>
            <a:pPr algn="just"/>
            <a:r>
              <a:rPr lang="en-US" altLang="zh-CN" dirty="0"/>
              <a:t>"</a:t>
            </a:r>
            <a:r>
              <a:rPr lang="zh-CN" altLang="en-US" dirty="0"/>
              <a:t>文学来源</a:t>
            </a:r>
            <a:r>
              <a:rPr lang="en-US" altLang="zh-CN" dirty="0"/>
              <a:t>"</a:t>
            </a:r>
            <a:r>
              <a:rPr lang="zh-CN" altLang="en-US" dirty="0"/>
              <a:t>是指包含任何信息（专著、文章、谈话要点、书籍等）的文件。</a:t>
            </a:r>
            <a:endParaRPr lang="ru-RU" dirty="0"/>
          </a:p>
        </p:txBody>
      </p:sp>
      <p:sp>
        <p:nvSpPr>
          <p:cNvPr id="4" name="Номер слайда 3">
            <a:extLst>
              <a:ext uri="{FF2B5EF4-FFF2-40B4-BE49-F238E27FC236}">
                <a16:creationId xmlns:a16="http://schemas.microsoft.com/office/drawing/2014/main" id="{CFE18EEB-26A9-4195-9582-53CBDFD4BAA8}"/>
              </a:ext>
            </a:extLst>
          </p:cNvPr>
          <p:cNvSpPr>
            <a:spLocks noGrp="1"/>
          </p:cNvSpPr>
          <p:nvPr>
            <p:ph type="sldNum" sz="quarter" idx="12"/>
          </p:nvPr>
        </p:nvSpPr>
        <p:spPr/>
        <p:txBody>
          <a:bodyPr/>
          <a:lstStyle/>
          <a:p>
            <a:pPr>
              <a:defRPr/>
            </a:pPr>
            <a:fld id="{7D75A99D-A522-49F7-AA2D-17BC18969E4A}" type="slidenum">
              <a:rPr lang="ru-RU" altLang="ru-RU" smtClean="0"/>
              <a:pPr>
                <a:defRPr/>
              </a:pPr>
              <a:t>27</a:t>
            </a:fld>
            <a:endParaRPr lang="ru-RU" altLang="ru-RU"/>
          </a:p>
        </p:txBody>
      </p:sp>
      <p:pic>
        <p:nvPicPr>
          <p:cNvPr id="4100" name="Picture 4" descr="ÐÐ°ÑÑÐ¸Ð½ÐºÐ¸ Ð¿Ð¾ Ð·Ð°Ð¿ÑÐ¾ÑÑ ÑÐ°Ð±Ð¾ÑÐ° Ñ Ð»Ð¸ÑÐµÑÐ°ÑÑÑÐ¾Ð¹ ÐºÐ°ÑÑÐ¸Ð½ÐºÐ¸ ÑÐ¾ÑÐ¾">
            <a:extLst>
              <a:ext uri="{FF2B5EF4-FFF2-40B4-BE49-F238E27FC236}">
                <a16:creationId xmlns:a16="http://schemas.microsoft.com/office/drawing/2014/main" id="{8F2A788D-A28C-48AC-B52D-D8FD5BAF1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115" y="2456892"/>
            <a:ext cx="3317033" cy="21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1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B2CBC-6B7D-4542-80A0-1F3671387C4E}"/>
              </a:ext>
            </a:extLst>
          </p:cNvPr>
          <p:cNvSpPr>
            <a:spLocks noGrp="1"/>
          </p:cNvSpPr>
          <p:nvPr>
            <p:ph type="title"/>
          </p:nvPr>
        </p:nvSpPr>
        <p:spPr>
          <a:xfrm>
            <a:off x="856060" y="1314450"/>
            <a:ext cx="7429500" cy="710394"/>
          </a:xfrm>
        </p:spPr>
        <p:txBody>
          <a:bodyPr>
            <a:normAutofit fontScale="90000"/>
          </a:bodyPr>
          <a:lstStyle/>
          <a:p>
            <a:pPr algn="ctr"/>
            <a:r>
              <a:rPr lang="en-US" sz="3600" b="1" dirty="0"/>
              <a:t>Working with literature</a:t>
            </a:r>
            <a:r>
              <a:rPr lang="en-US" sz="2800" b="1" dirty="0"/>
              <a:t>
</a:t>
            </a:r>
            <a:endParaRPr lang="ru-RU" sz="2800" b="1" dirty="0"/>
          </a:p>
        </p:txBody>
      </p:sp>
      <p:sp>
        <p:nvSpPr>
          <p:cNvPr id="3" name="Объект 2">
            <a:extLst>
              <a:ext uri="{FF2B5EF4-FFF2-40B4-BE49-F238E27FC236}">
                <a16:creationId xmlns:a16="http://schemas.microsoft.com/office/drawing/2014/main" id="{199639A0-6B75-4BE0-8DB4-D0EE6B4E6ABB}"/>
              </a:ext>
            </a:extLst>
          </p:cNvPr>
          <p:cNvSpPr>
            <a:spLocks noGrp="1"/>
          </p:cNvSpPr>
          <p:nvPr>
            <p:ph idx="1"/>
          </p:nvPr>
        </p:nvSpPr>
        <p:spPr>
          <a:xfrm>
            <a:off x="413538" y="2078850"/>
            <a:ext cx="4971262" cy="3674250"/>
          </a:xfrm>
        </p:spPr>
        <p:txBody>
          <a:bodyPr>
            <a:normAutofit/>
          </a:bodyPr>
          <a:lstStyle/>
          <a:p>
            <a:pPr algn="just"/>
            <a:r>
              <a:rPr lang="en-US" sz="2000" dirty="0">
                <a:latin typeface="Times New Roman" panose="02020603050405020304" pitchFamily="18" charset="0"/>
                <a:cs typeface="Times New Roman" panose="02020603050405020304" pitchFamily="18" charset="0"/>
              </a:rPr>
              <a:t>The effectiveness of working with literary sources depends on the knowledge of certain rules of their search, appropriate method of study and outline. 
A "literary source" refers to a document containing any information (monograph, article, talking points, book, etc.). </a:t>
            </a:r>
            <a:endParaRPr lang="ru-RU" dirty="0"/>
          </a:p>
        </p:txBody>
      </p:sp>
      <p:sp>
        <p:nvSpPr>
          <p:cNvPr id="4" name="Номер слайда 3">
            <a:extLst>
              <a:ext uri="{FF2B5EF4-FFF2-40B4-BE49-F238E27FC236}">
                <a16:creationId xmlns:a16="http://schemas.microsoft.com/office/drawing/2014/main" id="{CFE18EEB-26A9-4195-9582-53CBDFD4BAA8}"/>
              </a:ext>
            </a:extLst>
          </p:cNvPr>
          <p:cNvSpPr>
            <a:spLocks noGrp="1"/>
          </p:cNvSpPr>
          <p:nvPr>
            <p:ph type="sldNum" sz="quarter" idx="12"/>
          </p:nvPr>
        </p:nvSpPr>
        <p:spPr/>
        <p:txBody>
          <a:bodyPr/>
          <a:lstStyle/>
          <a:p>
            <a:pPr>
              <a:defRPr/>
            </a:pPr>
            <a:fld id="{7D75A99D-A522-49F7-AA2D-17BC18969E4A}" type="slidenum">
              <a:rPr lang="ru-RU" altLang="ru-RU" smtClean="0"/>
              <a:pPr>
                <a:defRPr/>
              </a:pPr>
              <a:t>28</a:t>
            </a:fld>
            <a:endParaRPr lang="ru-RU" altLang="ru-RU"/>
          </a:p>
        </p:txBody>
      </p:sp>
      <p:pic>
        <p:nvPicPr>
          <p:cNvPr id="4100" name="Picture 4" descr="ÐÐ°ÑÑÐ¸Ð½ÐºÐ¸ Ð¿Ð¾ Ð·Ð°Ð¿ÑÐ¾ÑÑ ÑÐ°Ð±Ð¾ÑÐ° Ñ Ð»Ð¸ÑÐµÑÐ°ÑÑÑÐ¾Ð¹ ÐºÐ°ÑÑÐ¸Ð½ÐºÐ¸ ÑÐ¾ÑÐ¾">
            <a:extLst>
              <a:ext uri="{FF2B5EF4-FFF2-40B4-BE49-F238E27FC236}">
                <a16:creationId xmlns:a16="http://schemas.microsoft.com/office/drawing/2014/main" id="{8F2A788D-A28C-48AC-B52D-D8FD5BAF1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115" y="2456892"/>
            <a:ext cx="3317033" cy="21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59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B2CBC-6B7D-4542-80A0-1F3671387C4E}"/>
              </a:ext>
            </a:extLst>
          </p:cNvPr>
          <p:cNvSpPr>
            <a:spLocks noGrp="1"/>
          </p:cNvSpPr>
          <p:nvPr>
            <p:ph type="title"/>
          </p:nvPr>
        </p:nvSpPr>
        <p:spPr>
          <a:xfrm>
            <a:off x="856060" y="1314450"/>
            <a:ext cx="7429500" cy="710394"/>
          </a:xfrm>
        </p:spPr>
        <p:txBody>
          <a:bodyPr>
            <a:normAutofit/>
          </a:bodyPr>
          <a:lstStyle/>
          <a:p>
            <a:pPr algn="ctr"/>
            <a:r>
              <a:rPr lang="ru-RU" sz="2800" b="1" dirty="0"/>
              <a:t>Работа с литературой</a:t>
            </a:r>
          </a:p>
        </p:txBody>
      </p:sp>
      <p:sp>
        <p:nvSpPr>
          <p:cNvPr id="3" name="Объект 2">
            <a:extLst>
              <a:ext uri="{FF2B5EF4-FFF2-40B4-BE49-F238E27FC236}">
                <a16:creationId xmlns:a16="http://schemas.microsoft.com/office/drawing/2014/main" id="{199639A0-6B75-4BE0-8DB4-D0EE6B4E6ABB}"/>
              </a:ext>
            </a:extLst>
          </p:cNvPr>
          <p:cNvSpPr>
            <a:spLocks noGrp="1"/>
          </p:cNvSpPr>
          <p:nvPr>
            <p:ph idx="1"/>
          </p:nvPr>
        </p:nvSpPr>
        <p:spPr>
          <a:xfrm>
            <a:off x="413538" y="2078850"/>
            <a:ext cx="4971262" cy="3674250"/>
          </a:xfrm>
        </p:spPr>
        <p:txBody>
          <a:bodyPr>
            <a:normAutofit/>
          </a:bodyPr>
          <a:lstStyle/>
          <a:p>
            <a:pPr algn="just"/>
            <a:r>
              <a:rPr lang="ru-RU" sz="2000" dirty="0">
                <a:latin typeface="Times New Roman" panose="02020603050405020304" pitchFamily="18" charset="0"/>
                <a:cs typeface="Times New Roman" panose="02020603050405020304" pitchFamily="18" charset="0"/>
              </a:rPr>
              <a:t>Эффективность работы с литературными источниками зависит от знания определенных правил их поиска, со­ответствующей методики изучения и конспектирования. </a:t>
            </a:r>
          </a:p>
          <a:p>
            <a:pPr algn="just"/>
            <a:r>
              <a:rPr lang="ru-RU" sz="2000" dirty="0">
                <a:latin typeface="Times New Roman" panose="02020603050405020304" pitchFamily="18" charset="0"/>
                <a:cs typeface="Times New Roman" panose="02020603050405020304" pitchFamily="18" charset="0"/>
              </a:rPr>
              <a:t>Под «литературным источником» понимается документ, содержащий какую-либо информацию (монография, статья, тезисы, книга и т.п.). </a:t>
            </a:r>
          </a:p>
          <a:p>
            <a:endParaRPr lang="ru-RU" dirty="0"/>
          </a:p>
        </p:txBody>
      </p:sp>
      <p:sp>
        <p:nvSpPr>
          <p:cNvPr id="4" name="Номер слайда 3">
            <a:extLst>
              <a:ext uri="{FF2B5EF4-FFF2-40B4-BE49-F238E27FC236}">
                <a16:creationId xmlns:a16="http://schemas.microsoft.com/office/drawing/2014/main" id="{CFE18EEB-26A9-4195-9582-53CBDFD4BAA8}"/>
              </a:ext>
            </a:extLst>
          </p:cNvPr>
          <p:cNvSpPr>
            <a:spLocks noGrp="1"/>
          </p:cNvSpPr>
          <p:nvPr>
            <p:ph type="sldNum" sz="quarter" idx="12"/>
          </p:nvPr>
        </p:nvSpPr>
        <p:spPr/>
        <p:txBody>
          <a:bodyPr/>
          <a:lstStyle/>
          <a:p>
            <a:pPr>
              <a:defRPr/>
            </a:pPr>
            <a:fld id="{7D75A99D-A522-49F7-AA2D-17BC18969E4A}" type="slidenum">
              <a:rPr lang="ru-RU" altLang="ru-RU" smtClean="0"/>
              <a:pPr>
                <a:defRPr/>
              </a:pPr>
              <a:t>29</a:t>
            </a:fld>
            <a:endParaRPr lang="ru-RU" altLang="ru-RU"/>
          </a:p>
        </p:txBody>
      </p:sp>
      <p:pic>
        <p:nvPicPr>
          <p:cNvPr id="4100" name="Picture 4" descr="ÐÐ°ÑÑÐ¸Ð½ÐºÐ¸ Ð¿Ð¾ Ð·Ð°Ð¿ÑÐ¾ÑÑ ÑÐ°Ð±Ð¾ÑÐ° Ñ Ð»Ð¸ÑÐµÑÐ°ÑÑÑÐ¾Ð¹ ÐºÐ°ÑÑÐ¸Ð½ÐºÐ¸ ÑÐ¾ÑÐ¾">
            <a:extLst>
              <a:ext uri="{FF2B5EF4-FFF2-40B4-BE49-F238E27FC236}">
                <a16:creationId xmlns:a16="http://schemas.microsoft.com/office/drawing/2014/main" id="{8F2A788D-A28C-48AC-B52D-D8FD5BAF1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115" y="2456892"/>
            <a:ext cx="3317033" cy="21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A49E5-5E0E-425A-BD02-66C6F6B27E68}"/>
              </a:ext>
            </a:extLst>
          </p:cNvPr>
          <p:cNvSpPr>
            <a:spLocks noGrp="1"/>
          </p:cNvSpPr>
          <p:nvPr>
            <p:ph type="title"/>
          </p:nvPr>
        </p:nvSpPr>
        <p:spPr>
          <a:xfrm>
            <a:off x="856060" y="1106742"/>
            <a:ext cx="7429500" cy="702078"/>
          </a:xfrm>
        </p:spPr>
        <p:txBody>
          <a:bodyPr>
            <a:normAutofit fontScale="90000"/>
          </a:bodyPr>
          <a:lstStyle/>
          <a:p>
            <a:pPr algn="ctr"/>
            <a:r>
              <a:rPr lang="en-US" sz="36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Types of research</a:t>
            </a:r>
            <a:r>
              <a:rPr lang="ru-RU" sz="36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r>
              <a:rPr lang="ja-JP" altLang="en-US" sz="36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研究类型</a:t>
            </a: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0BBCC8C0-25D6-4842-89B8-E7DA5CE53365}"/>
              </a:ext>
            </a:extLst>
          </p:cNvPr>
          <p:cNvSpPr>
            <a:spLocks noGrp="1"/>
          </p:cNvSpPr>
          <p:nvPr>
            <p:ph idx="1"/>
          </p:nvPr>
        </p:nvSpPr>
        <p:spPr>
          <a:xfrm>
            <a:off x="413537" y="1808821"/>
            <a:ext cx="8367855" cy="4547530"/>
          </a:xfrm>
        </p:spPr>
        <p:txBody>
          <a:bodyPr>
            <a:normAutofit fontScale="92500" lnSpcReduction="10000"/>
          </a:bodyPr>
          <a:lstStyle/>
          <a:p>
            <a:pPr algn="just">
              <a:buFontTx/>
              <a:buChar char="-"/>
            </a:pPr>
            <a:r>
              <a:rPr lang="en-US" sz="2400" dirty="0"/>
              <a:t>Methodical work</a:t>
            </a:r>
            <a:r>
              <a:rPr lang="ru-RU" sz="2400" dirty="0"/>
              <a:t>  </a:t>
            </a:r>
            <a:r>
              <a:rPr lang="zh-CN" altLang="en-US" sz="2400" dirty="0"/>
              <a:t>有条不紊的工作</a:t>
            </a:r>
            <a:r>
              <a:rPr lang="en-US" sz="2400" dirty="0"/>
              <a:t>
Scientific and methodical;</a:t>
            </a:r>
            <a:r>
              <a:rPr lang="ru-RU" sz="2400" dirty="0"/>
              <a:t> </a:t>
            </a:r>
            <a:r>
              <a:rPr lang="zh-CN" altLang="en-US" sz="2400" dirty="0"/>
              <a:t>科学和有条不紊</a:t>
            </a:r>
            <a:r>
              <a:rPr lang="en-US" altLang="zh-CN" sz="2400" dirty="0"/>
              <a:t>;</a:t>
            </a:r>
            <a:r>
              <a:rPr lang="en-US" sz="2400" dirty="0"/>
              <a:t>
 Research.</a:t>
            </a:r>
            <a:r>
              <a:rPr lang="ja-JP" altLang="en-US" sz="2400" dirty="0"/>
              <a:t> 研究。</a:t>
            </a:r>
            <a:endParaRPr lang="ru-RU" altLang="ja-JP" sz="2400" dirty="0"/>
          </a:p>
          <a:p>
            <a:pPr algn="just">
              <a:buFontTx/>
              <a:buChar char="-"/>
            </a:pPr>
            <a:r>
              <a:rPr lang="en-US" sz="2400" dirty="0"/>
              <a:t>
The difference between methodical work and scientific and methodical is the elements of novelty. </a:t>
            </a:r>
            <a:endParaRPr lang="ru-RU" sz="2400" dirty="0"/>
          </a:p>
          <a:p>
            <a:pPr algn="just">
              <a:buFontTx/>
              <a:buChar char="-"/>
            </a:pPr>
            <a:endParaRPr lang="ru-RU" sz="2400" dirty="0"/>
          </a:p>
          <a:p>
            <a:pPr algn="just">
              <a:buFontTx/>
              <a:buChar char="-"/>
            </a:pPr>
            <a:r>
              <a:rPr lang="zh-CN" altLang="en-US" sz="2400" dirty="0"/>
              <a:t>有条不紊的工作与科学和有条不紊的区别是新奇的要素。</a:t>
            </a:r>
            <a:r>
              <a:rPr lang="en-US" sz="2400" dirty="0"/>
              <a:t>
 If new patterns of learning and education are reproduced in the same generalization in experimental conditions, such research can be called scientific and methodical.</a:t>
            </a:r>
            <a:endParaRPr lang="ru-RU" sz="2400" dirty="0"/>
          </a:p>
          <a:p>
            <a:pPr algn="just">
              <a:buFontTx/>
              <a:buChar char="-"/>
            </a:pPr>
            <a:r>
              <a:rPr lang="zh-CN" altLang="en-US" dirty="0"/>
              <a:t>如果在实验条件下以同样的概括方式再现新的学习和教育模式，这种研究可以称为科学和有条不紊的研究。</a:t>
            </a:r>
            <a:endParaRPr lang="ru-RU" dirty="0">
              <a:effectLst/>
            </a:endParaRPr>
          </a:p>
          <a:p>
            <a:pPr marL="0" indent="0">
              <a:buNone/>
            </a:pPr>
            <a:endParaRPr lang="ru-RU" dirty="0"/>
          </a:p>
        </p:txBody>
      </p:sp>
      <p:sp>
        <p:nvSpPr>
          <p:cNvPr id="4" name="Номер слайда 3">
            <a:extLst>
              <a:ext uri="{FF2B5EF4-FFF2-40B4-BE49-F238E27FC236}">
                <a16:creationId xmlns:a16="http://schemas.microsoft.com/office/drawing/2014/main" id="{F249C590-8AF4-4998-A8B6-28D849952293}"/>
              </a:ext>
            </a:extLst>
          </p:cNvPr>
          <p:cNvSpPr>
            <a:spLocks noGrp="1"/>
          </p:cNvSpPr>
          <p:nvPr>
            <p:ph type="sldNum" sz="quarter" idx="12"/>
          </p:nvPr>
        </p:nvSpPr>
        <p:spPr/>
        <p:txBody>
          <a:bodyPr/>
          <a:lstStyle/>
          <a:p>
            <a:pPr>
              <a:defRPr/>
            </a:pPr>
            <a:fld id="{7D75A99D-A522-49F7-AA2D-17BC18969E4A}" type="slidenum">
              <a:rPr lang="ru-RU" altLang="ru-RU" smtClean="0"/>
              <a:pPr>
                <a:defRPr/>
              </a:pPr>
              <a:t>3</a:t>
            </a:fld>
            <a:endParaRPr lang="ru-RU" altLang="ru-RU"/>
          </a:p>
        </p:txBody>
      </p:sp>
    </p:spTree>
    <p:extLst>
      <p:ext uri="{BB962C8B-B14F-4D97-AF65-F5344CB8AC3E}">
        <p14:creationId xmlns:p14="http://schemas.microsoft.com/office/powerpoint/2010/main" val="49202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DC634-2ACF-41E7-B9FE-54BF74F6A836}"/>
              </a:ext>
            </a:extLst>
          </p:cNvPr>
          <p:cNvSpPr>
            <a:spLocks noGrp="1"/>
          </p:cNvSpPr>
          <p:nvPr>
            <p:ph type="title"/>
          </p:nvPr>
        </p:nvSpPr>
        <p:spPr>
          <a:xfrm>
            <a:off x="857250" y="892950"/>
            <a:ext cx="7429500" cy="764400"/>
          </a:xfrm>
        </p:spPr>
        <p:txBody>
          <a:bodyPr>
            <a:normAutofit fontScale="90000"/>
          </a:bodyPr>
          <a:lstStyle/>
          <a:p>
            <a:pPr algn="ctr"/>
            <a:r>
              <a:rPr lang="en-US" sz="3100" b="1" dirty="0"/>
              <a:t>Selection of those under study</a:t>
            </a:r>
            <a:br>
              <a:rPr lang="ru-RU" sz="3100" b="1" dirty="0"/>
            </a:br>
            <a:r>
              <a:rPr lang="zh-CN" altLang="en-US" sz="3100" b="1" dirty="0"/>
              <a:t>在研究者中的选择
</a:t>
            </a:r>
            <a:r>
              <a:rPr lang="en-US" sz="3100" b="1" dirty="0"/>
              <a:t>
</a:t>
            </a:r>
            <a:endParaRPr lang="ru-RU" sz="2800" b="1" dirty="0"/>
          </a:p>
        </p:txBody>
      </p:sp>
      <p:sp>
        <p:nvSpPr>
          <p:cNvPr id="3" name="Объект 2">
            <a:extLst>
              <a:ext uri="{FF2B5EF4-FFF2-40B4-BE49-F238E27FC236}">
                <a16:creationId xmlns:a16="http://schemas.microsoft.com/office/drawing/2014/main" id="{5AE00A18-64B9-433E-8C14-57414DE6EFEA}"/>
              </a:ext>
            </a:extLst>
          </p:cNvPr>
          <p:cNvSpPr>
            <a:spLocks noGrp="1"/>
          </p:cNvSpPr>
          <p:nvPr>
            <p:ph idx="1"/>
          </p:nvPr>
        </p:nvSpPr>
        <p:spPr>
          <a:xfrm>
            <a:off x="251521" y="2078849"/>
            <a:ext cx="5404696" cy="3642681"/>
          </a:xfrm>
        </p:spPr>
        <p:txBody>
          <a:bodyPr>
            <a:normAutofit fontScale="92500"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The persons studied should be as identical in their characteristics as possible. </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被研究的人在特征上应尽可能相同。
</a:t>
            </a:r>
            <a:r>
              <a:rPr lang="en-US" sz="2000" dirty="0">
                <a:latin typeface="Times New Roman" panose="02020603050405020304" pitchFamily="18" charset="0"/>
                <a:cs typeface="Times New Roman" panose="02020603050405020304" pitchFamily="18" charset="0"/>
              </a:rPr>
              <a:t>
Only in this case it can be argued that the effectiveness of the pedagogical process is achieved through a new educational element, and not at the expense of the better physical development of the experimental group under study. 
</a:t>
            </a:r>
            <a:r>
              <a:rPr lang="zh-CN" altLang="en-US" sz="2000" dirty="0">
                <a:latin typeface="Times New Roman" panose="02020603050405020304" pitchFamily="18" charset="0"/>
                <a:cs typeface="Times New Roman" panose="02020603050405020304" pitchFamily="18" charset="0"/>
              </a:rPr>
              <a:t>只有在这种情况下，才能争辩说，教学过程的有效性是通过一个新的教育元素实现的，而不是以牺牲所研究的实验组更好的身体发育为代价的。
</a:t>
            </a:r>
            <a:endParaRPr lang="ru-RU" dirty="0"/>
          </a:p>
        </p:txBody>
      </p:sp>
      <p:sp>
        <p:nvSpPr>
          <p:cNvPr id="4" name="Номер слайда 3">
            <a:extLst>
              <a:ext uri="{FF2B5EF4-FFF2-40B4-BE49-F238E27FC236}">
                <a16:creationId xmlns:a16="http://schemas.microsoft.com/office/drawing/2014/main" id="{90AA7D0A-02B7-4810-BF6C-F362CAE53153}"/>
              </a:ext>
            </a:extLst>
          </p:cNvPr>
          <p:cNvSpPr>
            <a:spLocks noGrp="1"/>
          </p:cNvSpPr>
          <p:nvPr>
            <p:ph type="sldNum" sz="quarter" idx="12"/>
          </p:nvPr>
        </p:nvSpPr>
        <p:spPr/>
        <p:txBody>
          <a:bodyPr/>
          <a:lstStyle/>
          <a:p>
            <a:pPr>
              <a:defRPr/>
            </a:pPr>
            <a:fld id="{7D75A99D-A522-49F7-AA2D-17BC18969E4A}" type="slidenum">
              <a:rPr lang="ru-RU" altLang="ru-RU" smtClean="0"/>
              <a:pPr>
                <a:defRPr/>
              </a:pPr>
              <a:t>30</a:t>
            </a:fld>
            <a:endParaRPr lang="ru-RU" altLang="ru-RU"/>
          </a:p>
        </p:txBody>
      </p:sp>
      <p:pic>
        <p:nvPicPr>
          <p:cNvPr id="6" name="Picture 2" descr="ÐÐ°ÑÑÐ¸Ð½ÐºÐ¸ Ð¿Ð¾ Ð·Ð°Ð¿ÑÐ¾ÑÑ Ð½Ð°ÑÐºÐ° Ð¸ ÑÐ¿Ð¾ÑÑ ÐºÐ°ÑÑÐ¸Ð½ÐºÐ¸">
            <a:extLst>
              <a:ext uri="{FF2B5EF4-FFF2-40B4-BE49-F238E27FC236}">
                <a16:creationId xmlns:a16="http://schemas.microsoft.com/office/drawing/2014/main" id="{0C89CFEC-AA24-4C59-B086-0C73D5B7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464" y="2273399"/>
            <a:ext cx="2678290" cy="202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71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DC634-2ACF-41E7-B9FE-54BF74F6A836}"/>
              </a:ext>
            </a:extLst>
          </p:cNvPr>
          <p:cNvSpPr>
            <a:spLocks noGrp="1"/>
          </p:cNvSpPr>
          <p:nvPr>
            <p:ph type="title"/>
          </p:nvPr>
        </p:nvSpPr>
        <p:spPr>
          <a:xfrm>
            <a:off x="856060" y="1314450"/>
            <a:ext cx="7429500" cy="764400"/>
          </a:xfrm>
        </p:spPr>
        <p:txBody>
          <a:bodyPr>
            <a:normAutofit fontScale="90000"/>
          </a:bodyPr>
          <a:lstStyle/>
          <a:p>
            <a:pPr algn="ctr"/>
            <a:r>
              <a:rPr lang="en-US" sz="3100" b="1" dirty="0"/>
              <a:t>Selection of those under study
</a:t>
            </a:r>
            <a:endParaRPr lang="ru-RU" sz="2800" b="1" dirty="0"/>
          </a:p>
        </p:txBody>
      </p:sp>
      <p:sp>
        <p:nvSpPr>
          <p:cNvPr id="3" name="Объект 2">
            <a:extLst>
              <a:ext uri="{FF2B5EF4-FFF2-40B4-BE49-F238E27FC236}">
                <a16:creationId xmlns:a16="http://schemas.microsoft.com/office/drawing/2014/main" id="{5AE00A18-64B9-433E-8C14-57414DE6EFEA}"/>
              </a:ext>
            </a:extLst>
          </p:cNvPr>
          <p:cNvSpPr>
            <a:spLocks noGrp="1"/>
          </p:cNvSpPr>
          <p:nvPr>
            <p:ph idx="1"/>
          </p:nvPr>
        </p:nvSpPr>
        <p:spPr>
          <a:xfrm>
            <a:off x="251521" y="2078850"/>
            <a:ext cx="5346593" cy="3121800"/>
          </a:xfrm>
        </p:spPr>
        <p:txBody>
          <a:bodyPr/>
          <a:lstStyle/>
          <a:p>
            <a:pPr marL="0" indent="0" algn="just">
              <a:buNone/>
            </a:pPr>
            <a:r>
              <a:rPr lang="en-US" sz="2000" dirty="0">
                <a:latin typeface="Times New Roman" panose="02020603050405020304" pitchFamily="18" charset="0"/>
                <a:cs typeface="Times New Roman" panose="02020603050405020304" pitchFamily="18" charset="0"/>
              </a:rPr>
              <a:t>The persons studied should be as identical in their characteristics as possible. 
Only in this case it can be argued that the effectiveness of the pedagogical process is achieved through a new educational element, and not at the expense of the better physical development of the experimental group under study. 
</a:t>
            </a:r>
            <a:endParaRPr lang="ru-RU" dirty="0"/>
          </a:p>
        </p:txBody>
      </p:sp>
      <p:sp>
        <p:nvSpPr>
          <p:cNvPr id="4" name="Номер слайда 3">
            <a:extLst>
              <a:ext uri="{FF2B5EF4-FFF2-40B4-BE49-F238E27FC236}">
                <a16:creationId xmlns:a16="http://schemas.microsoft.com/office/drawing/2014/main" id="{90AA7D0A-02B7-4810-BF6C-F362CAE53153}"/>
              </a:ext>
            </a:extLst>
          </p:cNvPr>
          <p:cNvSpPr>
            <a:spLocks noGrp="1"/>
          </p:cNvSpPr>
          <p:nvPr>
            <p:ph type="sldNum" sz="quarter" idx="12"/>
          </p:nvPr>
        </p:nvSpPr>
        <p:spPr/>
        <p:txBody>
          <a:bodyPr/>
          <a:lstStyle/>
          <a:p>
            <a:pPr>
              <a:defRPr/>
            </a:pPr>
            <a:fld id="{7D75A99D-A522-49F7-AA2D-17BC18969E4A}" type="slidenum">
              <a:rPr lang="ru-RU" altLang="ru-RU" smtClean="0"/>
              <a:pPr>
                <a:defRPr/>
              </a:pPr>
              <a:t>31</a:t>
            </a:fld>
            <a:endParaRPr lang="ru-RU" altLang="ru-RU"/>
          </a:p>
        </p:txBody>
      </p:sp>
      <p:pic>
        <p:nvPicPr>
          <p:cNvPr id="6" name="Picture 2" descr="ÐÐ°ÑÑÐ¸Ð½ÐºÐ¸ Ð¿Ð¾ Ð·Ð°Ð¿ÑÐ¾ÑÑ Ð½Ð°ÑÐºÐ° Ð¸ ÑÐ¿Ð¾ÑÑ ÐºÐ°ÑÑÐ¸Ð½ÐºÐ¸">
            <a:extLst>
              <a:ext uri="{FF2B5EF4-FFF2-40B4-BE49-F238E27FC236}">
                <a16:creationId xmlns:a16="http://schemas.microsoft.com/office/drawing/2014/main" id="{0C89CFEC-AA24-4C59-B086-0C73D5B7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150" y="2417090"/>
            <a:ext cx="2678290" cy="202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2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DC634-2ACF-41E7-B9FE-54BF74F6A836}"/>
              </a:ext>
            </a:extLst>
          </p:cNvPr>
          <p:cNvSpPr>
            <a:spLocks noGrp="1"/>
          </p:cNvSpPr>
          <p:nvPr>
            <p:ph type="title"/>
          </p:nvPr>
        </p:nvSpPr>
        <p:spPr>
          <a:xfrm>
            <a:off x="856060" y="1314450"/>
            <a:ext cx="7429500" cy="764400"/>
          </a:xfrm>
        </p:spPr>
        <p:txBody>
          <a:bodyPr>
            <a:normAutofit/>
          </a:bodyPr>
          <a:lstStyle/>
          <a:p>
            <a:pPr algn="ctr"/>
            <a:r>
              <a:rPr lang="ru-RU" sz="2800" b="1" dirty="0"/>
              <a:t>Подбор исследуемых</a:t>
            </a:r>
          </a:p>
        </p:txBody>
      </p:sp>
      <p:sp>
        <p:nvSpPr>
          <p:cNvPr id="3" name="Объект 2">
            <a:extLst>
              <a:ext uri="{FF2B5EF4-FFF2-40B4-BE49-F238E27FC236}">
                <a16:creationId xmlns:a16="http://schemas.microsoft.com/office/drawing/2014/main" id="{5AE00A18-64B9-433E-8C14-57414DE6EFEA}"/>
              </a:ext>
            </a:extLst>
          </p:cNvPr>
          <p:cNvSpPr>
            <a:spLocks noGrp="1"/>
          </p:cNvSpPr>
          <p:nvPr>
            <p:ph idx="1"/>
          </p:nvPr>
        </p:nvSpPr>
        <p:spPr>
          <a:xfrm>
            <a:off x="251521" y="2078850"/>
            <a:ext cx="5346593" cy="3121800"/>
          </a:xfrm>
        </p:spPr>
        <p:txBody>
          <a:bodyPr/>
          <a:lstStyle/>
          <a:p>
            <a:pPr marL="0" indent="0" algn="just">
              <a:buNone/>
            </a:pPr>
            <a:r>
              <a:rPr lang="ru-RU" sz="2000" dirty="0">
                <a:latin typeface="Times New Roman" panose="02020603050405020304" pitchFamily="18" charset="0"/>
                <a:cs typeface="Times New Roman" panose="02020603050405020304" pitchFamily="18" charset="0"/>
              </a:rPr>
              <a:t>Иссле­дуемые лица должны быть максимально идентичными по своим характеристикам. </a:t>
            </a:r>
            <a:endParaRPr lang="en-US"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Только в этом случае можно будет утверждать, что эффективность педагогического процесса достигнута за счет нового учебно-воспитатель­ного элемента, а не за счет лучшего физиче­ского развития исследуемых экспериментальной группы. </a:t>
            </a:r>
          </a:p>
          <a:p>
            <a:endParaRPr lang="ru-RU" dirty="0"/>
          </a:p>
        </p:txBody>
      </p:sp>
      <p:sp>
        <p:nvSpPr>
          <p:cNvPr id="4" name="Номер слайда 3">
            <a:extLst>
              <a:ext uri="{FF2B5EF4-FFF2-40B4-BE49-F238E27FC236}">
                <a16:creationId xmlns:a16="http://schemas.microsoft.com/office/drawing/2014/main" id="{90AA7D0A-02B7-4810-BF6C-F362CAE53153}"/>
              </a:ext>
            </a:extLst>
          </p:cNvPr>
          <p:cNvSpPr>
            <a:spLocks noGrp="1"/>
          </p:cNvSpPr>
          <p:nvPr>
            <p:ph type="sldNum" sz="quarter" idx="12"/>
          </p:nvPr>
        </p:nvSpPr>
        <p:spPr/>
        <p:txBody>
          <a:bodyPr/>
          <a:lstStyle/>
          <a:p>
            <a:pPr>
              <a:defRPr/>
            </a:pPr>
            <a:fld id="{7D75A99D-A522-49F7-AA2D-17BC18969E4A}" type="slidenum">
              <a:rPr lang="ru-RU" altLang="ru-RU" smtClean="0"/>
              <a:pPr>
                <a:defRPr/>
              </a:pPr>
              <a:t>32</a:t>
            </a:fld>
            <a:endParaRPr lang="ru-RU" altLang="ru-RU"/>
          </a:p>
        </p:txBody>
      </p:sp>
      <p:pic>
        <p:nvPicPr>
          <p:cNvPr id="6" name="Picture 2" descr="ÐÐ°ÑÑÐ¸Ð½ÐºÐ¸ Ð¿Ð¾ Ð·Ð°Ð¿ÑÐ¾ÑÑ Ð½Ð°ÑÐºÐ° Ð¸ ÑÐ¿Ð¾ÑÑ ÐºÐ°ÑÑÐ¸Ð½ÐºÐ¸">
            <a:extLst>
              <a:ext uri="{FF2B5EF4-FFF2-40B4-BE49-F238E27FC236}">
                <a16:creationId xmlns:a16="http://schemas.microsoft.com/office/drawing/2014/main" id="{0C89CFEC-AA24-4C59-B086-0C73D5B7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150" y="2417090"/>
            <a:ext cx="2678290" cy="202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96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87CE5-B6F5-4D07-918E-32E245A2DA8B}"/>
              </a:ext>
            </a:extLst>
          </p:cNvPr>
          <p:cNvSpPr>
            <a:spLocks noGrp="1"/>
          </p:cNvSpPr>
          <p:nvPr>
            <p:ph type="title"/>
          </p:nvPr>
        </p:nvSpPr>
        <p:spPr>
          <a:xfrm>
            <a:off x="856060" y="998730"/>
            <a:ext cx="7429500" cy="540060"/>
          </a:xfrm>
        </p:spPr>
        <p:txBody>
          <a:bodyPr>
            <a:normAutofit fontScale="90000"/>
          </a:bodyPr>
          <a:lstStyle/>
          <a:p>
            <a:pPr algn="ctr"/>
            <a:r>
              <a:rPr lang="en-US" sz="2800" b="1" dirty="0"/>
              <a:t>Choosing research methods
</a:t>
            </a:r>
            <a:endParaRPr lang="ru-RU" sz="2800" b="1" dirty="0"/>
          </a:p>
        </p:txBody>
      </p:sp>
      <p:sp>
        <p:nvSpPr>
          <p:cNvPr id="3" name="Объект 2">
            <a:extLst>
              <a:ext uri="{FF2B5EF4-FFF2-40B4-BE49-F238E27FC236}">
                <a16:creationId xmlns:a16="http://schemas.microsoft.com/office/drawing/2014/main" id="{81AD5CB3-81BD-4257-A756-73E7A19A6E76}"/>
              </a:ext>
            </a:extLst>
          </p:cNvPr>
          <p:cNvSpPr>
            <a:spLocks noGrp="1"/>
          </p:cNvSpPr>
          <p:nvPr>
            <p:ph idx="1"/>
          </p:nvPr>
        </p:nvSpPr>
        <p:spPr>
          <a:xfrm>
            <a:off x="305526" y="1916833"/>
            <a:ext cx="5494383" cy="4666847"/>
          </a:xfrm>
        </p:spPr>
        <p:txBody>
          <a:bodyPr>
            <a:normAutofit fontScale="92500" lnSpcReduction="20000"/>
          </a:bodyPr>
          <a:lstStyle/>
          <a:p>
            <a:pPr marL="0" indent="0" algn="just">
              <a:buNone/>
            </a:pPr>
            <a:r>
              <a:rPr lang="en-US" b="1" dirty="0">
                <a:latin typeface="Times New Roman" panose="02020603050405020304" pitchFamily="18" charset="0"/>
                <a:cs typeface="Times New Roman" panose="02020603050405020304" pitchFamily="18" charset="0"/>
              </a:rPr>
              <a:t>The method of research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a way to get data collected, processed, or analyzed.
</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Most spread methods</a:t>
            </a:r>
            <a:r>
              <a:rPr lang="ru-RU"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analysis of scientific, methodical literature, documentary and archival materials</a:t>
            </a:r>
            <a:r>
              <a:rPr lang="ru-RU"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Survey (conversation, interviews and questionnaires);
Control tests (testing);
Timekeeping
Expert assessment;
pedagogical supervision
Pedagogical experiment;
mathematical processing methods.
</a:t>
            </a:r>
            <a:endParaRPr lang="ru-RU" dirty="0"/>
          </a:p>
        </p:txBody>
      </p:sp>
      <p:sp>
        <p:nvSpPr>
          <p:cNvPr id="4" name="Номер слайда 3">
            <a:extLst>
              <a:ext uri="{FF2B5EF4-FFF2-40B4-BE49-F238E27FC236}">
                <a16:creationId xmlns:a16="http://schemas.microsoft.com/office/drawing/2014/main" id="{3FAAEF05-77C3-4F05-9152-9098083F92AA}"/>
              </a:ext>
            </a:extLst>
          </p:cNvPr>
          <p:cNvSpPr>
            <a:spLocks noGrp="1"/>
          </p:cNvSpPr>
          <p:nvPr>
            <p:ph type="sldNum" sz="quarter" idx="12"/>
          </p:nvPr>
        </p:nvSpPr>
        <p:spPr/>
        <p:txBody>
          <a:bodyPr/>
          <a:lstStyle/>
          <a:p>
            <a:pPr>
              <a:defRPr/>
            </a:pPr>
            <a:fld id="{7D75A99D-A522-49F7-AA2D-17BC18969E4A}" type="slidenum">
              <a:rPr lang="ru-RU" altLang="ru-RU" smtClean="0"/>
              <a:pPr>
                <a:defRPr/>
              </a:pPr>
              <a:t>33</a:t>
            </a:fld>
            <a:endParaRPr lang="ru-RU" altLang="ru-RU"/>
          </a:p>
        </p:txBody>
      </p:sp>
      <p:pic>
        <p:nvPicPr>
          <p:cNvPr id="5" name="Picture 22" descr="ÐÐ¾ÑÐ¾Ð¶ÐµÐµ Ð¸Ð·Ð¾Ð±ÑÐ°Ð¶ÐµÐ½Ð¸Ðµ">
            <a:extLst>
              <a:ext uri="{FF2B5EF4-FFF2-40B4-BE49-F238E27FC236}">
                <a16:creationId xmlns:a16="http://schemas.microsoft.com/office/drawing/2014/main" id="{A5142103-DD46-497B-8584-498998313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162" y="2702146"/>
            <a:ext cx="2741452" cy="205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15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87CE5-B6F5-4D07-918E-32E245A2DA8B}"/>
              </a:ext>
            </a:extLst>
          </p:cNvPr>
          <p:cNvSpPr>
            <a:spLocks noGrp="1"/>
          </p:cNvSpPr>
          <p:nvPr>
            <p:ph type="title"/>
          </p:nvPr>
        </p:nvSpPr>
        <p:spPr>
          <a:xfrm>
            <a:off x="856060" y="998730"/>
            <a:ext cx="7429500" cy="540060"/>
          </a:xfrm>
        </p:spPr>
        <p:txBody>
          <a:bodyPr>
            <a:normAutofit fontScale="90000"/>
          </a:bodyPr>
          <a:lstStyle/>
          <a:p>
            <a:pPr algn="ctr"/>
            <a:r>
              <a:rPr lang="en-US" sz="2800" b="1" dirty="0"/>
              <a:t>Choosing research methods</a:t>
            </a:r>
            <a:br>
              <a:rPr lang="ru-RU" sz="2800" b="1" dirty="0"/>
            </a:br>
            <a:r>
              <a:rPr lang="zh-CN" altLang="en-US" sz="2800" b="1" dirty="0"/>
              <a:t>选择研究方法</a:t>
            </a:r>
            <a:br>
              <a:rPr lang="zh-CN" altLang="en-US" sz="2800" b="1" dirty="0"/>
            </a:br>
            <a:r>
              <a:rPr lang="zh-CN" altLang="en-US" sz="2800" b="1" dirty="0"/>
              <a:t>
</a:t>
            </a:r>
            <a:br>
              <a:rPr lang="ru-RU" sz="2800" b="1" dirty="0"/>
            </a:br>
            <a:r>
              <a:rPr lang="en-US" sz="2800" b="1" dirty="0"/>
              <a:t>
</a:t>
            </a:r>
            <a:endParaRPr lang="ru-RU" sz="2800" b="1" dirty="0"/>
          </a:p>
        </p:txBody>
      </p:sp>
      <p:sp>
        <p:nvSpPr>
          <p:cNvPr id="3" name="Объект 2">
            <a:extLst>
              <a:ext uri="{FF2B5EF4-FFF2-40B4-BE49-F238E27FC236}">
                <a16:creationId xmlns:a16="http://schemas.microsoft.com/office/drawing/2014/main" id="{81AD5CB3-81BD-4257-A756-73E7A19A6E76}"/>
              </a:ext>
            </a:extLst>
          </p:cNvPr>
          <p:cNvSpPr>
            <a:spLocks noGrp="1"/>
          </p:cNvSpPr>
          <p:nvPr>
            <p:ph idx="1"/>
          </p:nvPr>
        </p:nvSpPr>
        <p:spPr>
          <a:xfrm>
            <a:off x="305526" y="1916833"/>
            <a:ext cx="5494383" cy="4666847"/>
          </a:xfrm>
        </p:spPr>
        <p:txBody>
          <a:bodyPr>
            <a:normAutofit fontScale="85000" lnSpcReduction="20000"/>
          </a:bodyPr>
          <a:lstStyle/>
          <a:p>
            <a:pPr marL="0" indent="0" algn="just">
              <a:buNone/>
            </a:pPr>
            <a:r>
              <a:rPr lang="en-US" b="1" dirty="0">
                <a:latin typeface="Times New Roman" panose="02020603050405020304" pitchFamily="18" charset="0"/>
                <a:cs typeface="Times New Roman" panose="02020603050405020304" pitchFamily="18" charset="0"/>
              </a:rPr>
              <a:t>The method of research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a way to get data collected, processed, or analyzed.</a:t>
            </a:r>
            <a:endParaRPr lang="ru-RU" dirty="0">
              <a:latin typeface="Times New Roman" panose="02020603050405020304" pitchFamily="18" charset="0"/>
              <a:cs typeface="Times New Roman" panose="02020603050405020304" pitchFamily="18" charset="0"/>
            </a:endParaRPr>
          </a:p>
          <a:p>
            <a:pPr marL="0" indent="0" algn="just">
              <a:buNone/>
            </a:pPr>
            <a:r>
              <a:rPr lang="zh-CN" altLang="en-US" dirty="0">
                <a:latin typeface="Times New Roman" panose="02020603050405020304" pitchFamily="18" charset="0"/>
                <a:cs typeface="Times New Roman" panose="02020603050405020304" pitchFamily="18" charset="0"/>
              </a:rPr>
              <a:t>研究方法</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它是一种收集、处理或分析数据的方法。
</a:t>
            </a:r>
            <a:endParaRPr lang="ru-RU"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Most spread methods</a:t>
            </a:r>
            <a:r>
              <a:rPr lang="ru-RU"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大多数传播方法：</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analysis of scientific, methodical literature, documentary and archival materials</a:t>
            </a:r>
            <a:r>
              <a:rPr lang="ru-RU" dirty="0">
                <a:latin typeface="Times New Roman" panose="02020603050405020304" pitchFamily="18" charset="0"/>
                <a:cs typeface="Times New Roman" panose="02020603050405020304" pitchFamily="18" charset="0"/>
              </a:rPr>
              <a:t>;</a:t>
            </a:r>
          </a:p>
          <a:p>
            <a:pPr algn="just"/>
            <a:r>
              <a:rPr lang="zh-CN" altLang="en-US" dirty="0">
                <a:latin typeface="Times New Roman" panose="02020603050405020304" pitchFamily="18" charset="0"/>
                <a:cs typeface="Times New Roman" panose="02020603050405020304" pitchFamily="18" charset="0"/>
              </a:rPr>
              <a:t>科学、有条不紊的文献、文献资料和档案资料分析：</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Survey (conversation, interviews and questionnaires);</a:t>
            </a:r>
            <a:endParaRPr lang="ru-RU" dirty="0">
              <a:latin typeface="Times New Roman" panose="02020603050405020304" pitchFamily="18" charset="0"/>
              <a:cs typeface="Times New Roman" panose="02020603050405020304" pitchFamily="18" charset="0"/>
            </a:endParaRPr>
          </a:p>
          <a:p>
            <a:pPr algn="just"/>
            <a:r>
              <a:rPr lang="zh-CN" altLang="en-US" dirty="0">
                <a:latin typeface="Times New Roman" panose="02020603050405020304" pitchFamily="18" charset="0"/>
                <a:cs typeface="Times New Roman" panose="02020603050405020304" pitchFamily="18" charset="0"/>
              </a:rPr>
              <a:t>调查（谈话、访谈和问卷）</a:t>
            </a:r>
            <a:r>
              <a:rPr lang="en-US" altLang="zh-C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Control tests (testing);</a:t>
            </a:r>
            <a:r>
              <a:rPr lang="ru-RU"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控制测试（测试）：</a:t>
            </a:r>
            <a:r>
              <a:rPr lang="en-US" dirty="0">
                <a:latin typeface="Times New Roman" panose="02020603050405020304" pitchFamily="18" charset="0"/>
                <a:cs typeface="Times New Roman" panose="02020603050405020304" pitchFamily="18" charset="0"/>
              </a:rPr>
              <a:t>
Timekeeping</a:t>
            </a:r>
            <a:r>
              <a:rPr lang="ru-RU"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计时</a:t>
            </a:r>
            <a:r>
              <a:rPr lang="en-US" dirty="0">
                <a:latin typeface="Times New Roman" panose="02020603050405020304" pitchFamily="18" charset="0"/>
                <a:cs typeface="Times New Roman" panose="02020603050405020304" pitchFamily="18" charset="0"/>
              </a:rPr>
              <a:t>
Expert assessment;</a:t>
            </a:r>
            <a:r>
              <a:rPr lang="ja-JP" altLang="en-US" dirty="0">
                <a:latin typeface="Times New Roman" panose="02020603050405020304" pitchFamily="18" charset="0"/>
                <a:cs typeface="Times New Roman" panose="02020603050405020304" pitchFamily="18" charset="0"/>
              </a:rPr>
              <a:t> 专家评估</a:t>
            </a:r>
            <a:r>
              <a:rPr lang="en-US" dirty="0">
                <a:latin typeface="Times New Roman" panose="02020603050405020304" pitchFamily="18" charset="0"/>
                <a:cs typeface="Times New Roman" panose="02020603050405020304" pitchFamily="18" charset="0"/>
              </a:rPr>
              <a:t>
pedagogical supervision</a:t>
            </a:r>
            <a:r>
              <a:rPr lang="ja-JP" altLang="en-US" dirty="0">
                <a:latin typeface="Times New Roman" panose="02020603050405020304" pitchFamily="18" charset="0"/>
                <a:cs typeface="Times New Roman" panose="02020603050405020304" pitchFamily="18" charset="0"/>
              </a:rPr>
              <a:t>教学监督</a:t>
            </a:r>
            <a:r>
              <a:rPr lang="en-US" dirty="0">
                <a:latin typeface="Times New Roman" panose="02020603050405020304" pitchFamily="18" charset="0"/>
                <a:cs typeface="Times New Roman" panose="02020603050405020304" pitchFamily="18" charset="0"/>
              </a:rPr>
              <a:t>
Pedagogical experiment;</a:t>
            </a:r>
            <a:r>
              <a:rPr lang="ja-JP" altLang="en-US" dirty="0">
                <a:latin typeface="Times New Roman" panose="02020603050405020304" pitchFamily="18" charset="0"/>
                <a:cs typeface="Times New Roman" panose="02020603050405020304" pitchFamily="18" charset="0"/>
              </a:rPr>
              <a:t> 教学实验</a:t>
            </a:r>
            <a:r>
              <a:rPr lang="en-US" dirty="0">
                <a:latin typeface="Times New Roman" panose="02020603050405020304" pitchFamily="18" charset="0"/>
                <a:cs typeface="Times New Roman" panose="02020603050405020304" pitchFamily="18" charset="0"/>
              </a:rPr>
              <a:t>
mathematical processing methods.</a:t>
            </a:r>
            <a:r>
              <a:rPr lang="zh-CN" altLang="en-US" dirty="0">
                <a:latin typeface="Times New Roman" panose="02020603050405020304" pitchFamily="18" charset="0"/>
                <a:cs typeface="Times New Roman" panose="02020603050405020304" pitchFamily="18" charset="0"/>
              </a:rPr>
              <a:t> 数学处理方法。</a:t>
            </a:r>
            <a:endParaRPr lang="ru-RU" dirty="0"/>
          </a:p>
        </p:txBody>
      </p:sp>
      <p:sp>
        <p:nvSpPr>
          <p:cNvPr id="4" name="Номер слайда 3">
            <a:extLst>
              <a:ext uri="{FF2B5EF4-FFF2-40B4-BE49-F238E27FC236}">
                <a16:creationId xmlns:a16="http://schemas.microsoft.com/office/drawing/2014/main" id="{3FAAEF05-77C3-4F05-9152-9098083F92AA}"/>
              </a:ext>
            </a:extLst>
          </p:cNvPr>
          <p:cNvSpPr>
            <a:spLocks noGrp="1"/>
          </p:cNvSpPr>
          <p:nvPr>
            <p:ph type="sldNum" sz="quarter" idx="12"/>
          </p:nvPr>
        </p:nvSpPr>
        <p:spPr/>
        <p:txBody>
          <a:bodyPr/>
          <a:lstStyle/>
          <a:p>
            <a:pPr>
              <a:defRPr/>
            </a:pPr>
            <a:fld id="{7D75A99D-A522-49F7-AA2D-17BC18969E4A}" type="slidenum">
              <a:rPr lang="ru-RU" altLang="ru-RU" smtClean="0"/>
              <a:pPr>
                <a:defRPr/>
              </a:pPr>
              <a:t>34</a:t>
            </a:fld>
            <a:endParaRPr lang="ru-RU" altLang="ru-RU"/>
          </a:p>
        </p:txBody>
      </p:sp>
      <p:pic>
        <p:nvPicPr>
          <p:cNvPr id="5" name="Picture 22" descr="ÐÐ¾ÑÐ¾Ð¶ÐµÐµ Ð¸Ð·Ð¾Ð±ÑÐ°Ð¶ÐµÐ½Ð¸Ðµ">
            <a:extLst>
              <a:ext uri="{FF2B5EF4-FFF2-40B4-BE49-F238E27FC236}">
                <a16:creationId xmlns:a16="http://schemas.microsoft.com/office/drawing/2014/main" id="{A5142103-DD46-497B-8584-498998313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162" y="2702146"/>
            <a:ext cx="2741452" cy="205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7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87CE5-B6F5-4D07-918E-32E245A2DA8B}"/>
              </a:ext>
            </a:extLst>
          </p:cNvPr>
          <p:cNvSpPr>
            <a:spLocks noGrp="1"/>
          </p:cNvSpPr>
          <p:nvPr>
            <p:ph type="title"/>
          </p:nvPr>
        </p:nvSpPr>
        <p:spPr>
          <a:xfrm>
            <a:off x="856060" y="998730"/>
            <a:ext cx="7429500" cy="540060"/>
          </a:xfrm>
        </p:spPr>
        <p:txBody>
          <a:bodyPr>
            <a:normAutofit/>
          </a:bodyPr>
          <a:lstStyle/>
          <a:p>
            <a:pPr algn="ctr"/>
            <a:r>
              <a:rPr lang="ru-RU" sz="2800" b="1" dirty="0"/>
              <a:t>Выбор методов исследования</a:t>
            </a:r>
          </a:p>
        </p:txBody>
      </p:sp>
      <p:sp>
        <p:nvSpPr>
          <p:cNvPr id="3" name="Объект 2">
            <a:extLst>
              <a:ext uri="{FF2B5EF4-FFF2-40B4-BE49-F238E27FC236}">
                <a16:creationId xmlns:a16="http://schemas.microsoft.com/office/drawing/2014/main" id="{81AD5CB3-81BD-4257-A756-73E7A19A6E76}"/>
              </a:ext>
            </a:extLst>
          </p:cNvPr>
          <p:cNvSpPr>
            <a:spLocks noGrp="1"/>
          </p:cNvSpPr>
          <p:nvPr>
            <p:ph idx="1"/>
          </p:nvPr>
        </p:nvSpPr>
        <p:spPr>
          <a:xfrm>
            <a:off x="305526" y="1916833"/>
            <a:ext cx="5508612" cy="3626717"/>
          </a:xfrm>
        </p:spPr>
        <p:txBody>
          <a:bodyPr>
            <a:normAutofit fontScale="85000" lnSpcReduction="20000"/>
          </a:bodyPr>
          <a:lstStyle/>
          <a:p>
            <a:pPr marL="0" indent="0" algn="just">
              <a:buNone/>
            </a:pPr>
            <a:r>
              <a:rPr lang="ru-RU" b="1" dirty="0">
                <a:latin typeface="Times New Roman" panose="02020603050405020304" pitchFamily="18" charset="0"/>
                <a:cs typeface="Times New Roman" panose="02020603050405020304" pitchFamily="18" charset="0"/>
              </a:rPr>
              <a:t>Метод исследования </a:t>
            </a:r>
            <a:r>
              <a:rPr lang="ru-RU" dirty="0">
                <a:latin typeface="Times New Roman" panose="02020603050405020304" pitchFamily="18" charset="0"/>
                <a:cs typeface="Times New Roman" panose="02020603050405020304" pitchFamily="18" charset="0"/>
              </a:rPr>
              <a:t>– это способ получения сбора, обработки или анализа данных.</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Наиболь­шее распространение методы:</a:t>
            </a:r>
          </a:p>
          <a:p>
            <a:pPr algn="just"/>
            <a:r>
              <a:rPr lang="ru-RU" dirty="0">
                <a:latin typeface="Times New Roman" panose="02020603050405020304" pitchFamily="18" charset="0"/>
                <a:cs typeface="Times New Roman" panose="02020603050405020304" pitchFamily="18" charset="0"/>
              </a:rPr>
              <a:t>анализ научно-методической литературы, документальных и архивных материалов;</a:t>
            </a:r>
          </a:p>
          <a:p>
            <a:pPr algn="just"/>
            <a:r>
              <a:rPr lang="ru-RU" dirty="0">
                <a:latin typeface="Times New Roman" panose="02020603050405020304" pitchFamily="18" charset="0"/>
                <a:cs typeface="Times New Roman" panose="02020603050405020304" pitchFamily="18" charset="0"/>
              </a:rPr>
              <a:t>опрос (беседа, интервью и анкетирование);</a:t>
            </a:r>
          </a:p>
          <a:p>
            <a:pPr algn="just"/>
            <a:r>
              <a:rPr lang="ru-RU" dirty="0">
                <a:latin typeface="Times New Roman" panose="02020603050405020304" pitchFamily="18" charset="0"/>
                <a:cs typeface="Times New Roman" panose="02020603050405020304" pitchFamily="18" charset="0"/>
              </a:rPr>
              <a:t>контрольные испытания (тестирование);</a:t>
            </a:r>
          </a:p>
          <a:p>
            <a:pPr algn="just"/>
            <a:r>
              <a:rPr lang="ru-RU" dirty="0" err="1">
                <a:latin typeface="Times New Roman" panose="02020603050405020304" pitchFamily="18" charset="0"/>
                <a:cs typeface="Times New Roman" panose="02020603050405020304" pitchFamily="18" charset="0"/>
              </a:rPr>
              <a:t>хронометрирование</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экспертное оценивание;</a:t>
            </a:r>
          </a:p>
          <a:p>
            <a:pPr algn="just"/>
            <a:r>
              <a:rPr lang="ru-RU" dirty="0">
                <a:latin typeface="Times New Roman" panose="02020603050405020304" pitchFamily="18" charset="0"/>
                <a:cs typeface="Times New Roman" panose="02020603050405020304" pitchFamily="18" charset="0"/>
              </a:rPr>
              <a:t>педагогическое наблюдение</a:t>
            </a:r>
          </a:p>
          <a:p>
            <a:pPr algn="just"/>
            <a:r>
              <a:rPr lang="ru-RU" dirty="0">
                <a:latin typeface="Times New Roman" panose="02020603050405020304" pitchFamily="18" charset="0"/>
                <a:cs typeface="Times New Roman" panose="02020603050405020304" pitchFamily="18" charset="0"/>
              </a:rPr>
              <a:t>педагогический эксперимент;</a:t>
            </a:r>
          </a:p>
          <a:p>
            <a:pPr algn="just"/>
            <a:r>
              <a:rPr lang="ru-RU" dirty="0">
                <a:latin typeface="Times New Roman" panose="02020603050405020304" pitchFamily="18" charset="0"/>
                <a:cs typeface="Times New Roman" panose="02020603050405020304" pitchFamily="18" charset="0"/>
              </a:rPr>
              <a:t>методы математической обработки.</a:t>
            </a:r>
          </a:p>
          <a:p>
            <a:pPr marL="0" indent="0">
              <a:buNone/>
            </a:pPr>
            <a:endParaRPr lang="ru-RU" dirty="0"/>
          </a:p>
        </p:txBody>
      </p:sp>
      <p:sp>
        <p:nvSpPr>
          <p:cNvPr id="4" name="Номер слайда 3">
            <a:extLst>
              <a:ext uri="{FF2B5EF4-FFF2-40B4-BE49-F238E27FC236}">
                <a16:creationId xmlns:a16="http://schemas.microsoft.com/office/drawing/2014/main" id="{3FAAEF05-77C3-4F05-9152-9098083F92AA}"/>
              </a:ext>
            </a:extLst>
          </p:cNvPr>
          <p:cNvSpPr>
            <a:spLocks noGrp="1"/>
          </p:cNvSpPr>
          <p:nvPr>
            <p:ph type="sldNum" sz="quarter" idx="12"/>
          </p:nvPr>
        </p:nvSpPr>
        <p:spPr/>
        <p:txBody>
          <a:bodyPr/>
          <a:lstStyle/>
          <a:p>
            <a:pPr>
              <a:defRPr/>
            </a:pPr>
            <a:fld id="{7D75A99D-A522-49F7-AA2D-17BC18969E4A}" type="slidenum">
              <a:rPr lang="ru-RU" altLang="ru-RU" smtClean="0"/>
              <a:pPr>
                <a:defRPr/>
              </a:pPr>
              <a:t>35</a:t>
            </a:fld>
            <a:endParaRPr lang="ru-RU" altLang="ru-RU"/>
          </a:p>
        </p:txBody>
      </p:sp>
      <p:pic>
        <p:nvPicPr>
          <p:cNvPr id="5" name="Picture 22" descr="ÐÐ¾ÑÐ¾Ð¶ÐµÐµ Ð¸Ð·Ð¾Ð±ÑÐ°Ð¶ÐµÐ½Ð¸Ðµ">
            <a:extLst>
              <a:ext uri="{FF2B5EF4-FFF2-40B4-BE49-F238E27FC236}">
                <a16:creationId xmlns:a16="http://schemas.microsoft.com/office/drawing/2014/main" id="{A5142103-DD46-497B-8584-4989983139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162" y="2702146"/>
            <a:ext cx="2741452" cy="205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41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4CC8D-4ED2-47A9-B4BB-8EE0819E00CF}"/>
              </a:ext>
            </a:extLst>
          </p:cNvPr>
          <p:cNvSpPr>
            <a:spLocks noGrp="1"/>
          </p:cNvSpPr>
          <p:nvPr>
            <p:ph type="title"/>
          </p:nvPr>
        </p:nvSpPr>
        <p:spPr>
          <a:xfrm>
            <a:off x="1085850" y="1078623"/>
            <a:ext cx="7429500" cy="602382"/>
          </a:xfrm>
        </p:spPr>
        <p:txBody>
          <a:bodyPr>
            <a:normAutofit fontScale="90000"/>
          </a:bodyPr>
          <a:lstStyle/>
          <a:p>
            <a:pPr algn="ctr"/>
            <a:r>
              <a:rPr lang="en-US" sz="2800" b="1" dirty="0"/>
              <a:t>The essence of the pedagogical experiment</a:t>
            </a:r>
            <a:br>
              <a:rPr lang="ru-RU" sz="2800" b="1" dirty="0"/>
            </a:br>
            <a:r>
              <a:rPr lang="zh-CN" altLang="en-US" sz="2800" b="1" dirty="0"/>
              <a:t>教学实验的精髓
</a:t>
            </a:r>
            <a:br>
              <a:rPr lang="ru-RU" sz="2800" b="1" dirty="0"/>
            </a:br>
            <a:br>
              <a:rPr lang="ru-RU" sz="2800" b="1" dirty="0"/>
            </a:br>
            <a:endParaRPr lang="ru-RU" sz="2800" b="1" dirty="0"/>
          </a:p>
        </p:txBody>
      </p:sp>
      <p:sp>
        <p:nvSpPr>
          <p:cNvPr id="3" name="Объект 2">
            <a:extLst>
              <a:ext uri="{FF2B5EF4-FFF2-40B4-BE49-F238E27FC236}">
                <a16:creationId xmlns:a16="http://schemas.microsoft.com/office/drawing/2014/main" id="{D2E467A8-6AC9-4CB7-A2E7-3147354A219D}"/>
              </a:ext>
            </a:extLst>
          </p:cNvPr>
          <p:cNvSpPr>
            <a:spLocks noGrp="1"/>
          </p:cNvSpPr>
          <p:nvPr>
            <p:ph idx="1"/>
          </p:nvPr>
        </p:nvSpPr>
        <p:spPr>
          <a:xfrm>
            <a:off x="197514" y="2078849"/>
            <a:ext cx="5454606" cy="4277502"/>
          </a:xfrm>
        </p:spPr>
        <p:txBody>
          <a:bodyPr>
            <a:normAutofit fontScale="92500" lnSpcReduction="20000"/>
          </a:bodyPr>
          <a:lstStyle/>
          <a:p>
            <a:pPr marL="0" indent="0" algn="just">
              <a:lnSpc>
                <a:spcPct val="80000"/>
              </a:lnSpc>
              <a:buNone/>
            </a:pPr>
            <a:r>
              <a:rPr lang="en-US" sz="2000" dirty="0">
                <a:latin typeface="Times New Roman" panose="02020603050405020304" pitchFamily="18" charset="0"/>
                <a:cs typeface="Times New Roman" panose="02020603050405020304" pitchFamily="18" charset="0"/>
              </a:rPr>
              <a:t>Any pedagogical expertise includes one or more methods for collecting current information.</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zh-CN" altLang="en-US" sz="2000" dirty="0">
                <a:latin typeface="Times New Roman" panose="02020603050405020304" pitchFamily="18" charset="0"/>
                <a:cs typeface="Times New Roman" panose="02020603050405020304" pitchFamily="18" charset="0"/>
              </a:rPr>
              <a:t>任何教学专业知识包括一种或多种收集当前信息的方法。
</a:t>
            </a:r>
            <a:endParaRPr lang="en-US" sz="2000" dirty="0">
              <a:latin typeface="Times New Roman" panose="02020603050405020304" pitchFamily="18" charset="0"/>
              <a:cs typeface="Times New Roman" panose="02020603050405020304" pitchFamily="18" charset="0"/>
            </a:endParaRPr>
          </a:p>
          <a:p>
            <a:pPr marL="0" indent="0" algn="just">
              <a:lnSpc>
                <a:spcPct val="80000"/>
              </a:lnSpc>
              <a:buNone/>
            </a:pPr>
            <a:r>
              <a:rPr lang="en-US" sz="2000" dirty="0">
                <a:latin typeface="Times New Roman" panose="02020603050405020304" pitchFamily="18" charset="0"/>
                <a:cs typeface="Times New Roman" panose="02020603050405020304" pitchFamily="18" charset="0"/>
              </a:rPr>
              <a:t>They are preceded by the use of methods for obtaining retrospective information (survey, analysis of literary and documentary sources).</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zh-CN" altLang="en-US" sz="2000" dirty="0">
                <a:latin typeface="Times New Roman" panose="02020603050405020304" pitchFamily="18" charset="0"/>
                <a:cs typeface="Times New Roman" panose="02020603050405020304" pitchFamily="18" charset="0"/>
              </a:rPr>
              <a:t>
在此之前，使用方法获取追溯性信息（调查、分析文学和文献来源）。
</a:t>
            </a:r>
            <a:endParaRPr lang="en-US" sz="2000" dirty="0">
              <a:latin typeface="Times New Roman" panose="02020603050405020304" pitchFamily="18" charset="0"/>
              <a:cs typeface="Times New Roman" panose="02020603050405020304" pitchFamily="18" charset="0"/>
            </a:endParaRPr>
          </a:p>
          <a:p>
            <a:pPr marL="0" indent="0" algn="just">
              <a:lnSpc>
                <a:spcPct val="80000"/>
              </a:lnSpc>
              <a:buNone/>
            </a:pPr>
            <a:r>
              <a:rPr lang="en-US" sz="2000" dirty="0">
                <a:latin typeface="Times New Roman" panose="02020603050405020304" pitchFamily="18" charset="0"/>
                <a:cs typeface="Times New Roman" panose="02020603050405020304" pitchFamily="18" charset="0"/>
              </a:rPr>
              <a:t>All this serves as a basis to consider the experiment a complex method of scientific cognition.</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zh-CN" altLang="en-US" sz="2000" dirty="0">
                <a:latin typeface="Times New Roman" panose="02020603050405020304" pitchFamily="18" charset="0"/>
                <a:cs typeface="Times New Roman" panose="02020603050405020304" pitchFamily="18" charset="0"/>
              </a:rPr>
              <a:t>所有这些都作为将实验视为一种复杂的科学认知方法的基础。
</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endParaRPr lang="ru-RU" sz="2000" dirty="0"/>
          </a:p>
        </p:txBody>
      </p:sp>
      <p:sp>
        <p:nvSpPr>
          <p:cNvPr id="4" name="Номер слайда 3">
            <a:extLst>
              <a:ext uri="{FF2B5EF4-FFF2-40B4-BE49-F238E27FC236}">
                <a16:creationId xmlns:a16="http://schemas.microsoft.com/office/drawing/2014/main" id="{D9930D80-EF98-4E95-84A2-28F0914C9FC6}"/>
              </a:ext>
            </a:extLst>
          </p:cNvPr>
          <p:cNvSpPr>
            <a:spLocks noGrp="1"/>
          </p:cNvSpPr>
          <p:nvPr>
            <p:ph type="sldNum" sz="quarter" idx="12"/>
          </p:nvPr>
        </p:nvSpPr>
        <p:spPr/>
        <p:txBody>
          <a:bodyPr/>
          <a:lstStyle/>
          <a:p>
            <a:pPr>
              <a:defRPr/>
            </a:pPr>
            <a:fld id="{7D75A99D-A522-49F7-AA2D-17BC18969E4A}" type="slidenum">
              <a:rPr lang="ru-RU" altLang="ru-RU" smtClean="0"/>
              <a:pPr>
                <a:defRPr/>
              </a:pPr>
              <a:t>36</a:t>
            </a:fld>
            <a:endParaRPr lang="ru-RU" altLang="ru-RU"/>
          </a:p>
        </p:txBody>
      </p:sp>
      <p:pic>
        <p:nvPicPr>
          <p:cNvPr id="5" name="Picture 12" descr="ÐÐ¾ÑÐ¾Ð¶ÐµÐµ Ð¸Ð·Ð¾Ð±ÑÐ°Ð¶ÐµÐ½Ð¸Ðµ">
            <a:extLst>
              <a:ext uri="{FF2B5EF4-FFF2-40B4-BE49-F238E27FC236}">
                <a16:creationId xmlns:a16="http://schemas.microsoft.com/office/drawing/2014/main" id="{ACE34638-DC9D-4A7D-8A06-A96DECD81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355012"/>
            <a:ext cx="3192939" cy="21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2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F4CC8D-4ED2-47A9-B4BB-8EE0819E00CF}"/>
              </a:ext>
            </a:extLst>
          </p:cNvPr>
          <p:cNvSpPr>
            <a:spLocks noGrp="1"/>
          </p:cNvSpPr>
          <p:nvPr>
            <p:ph type="title"/>
          </p:nvPr>
        </p:nvSpPr>
        <p:spPr>
          <a:xfrm>
            <a:off x="1465660" y="825949"/>
            <a:ext cx="7429500" cy="602382"/>
          </a:xfrm>
        </p:spPr>
        <p:txBody>
          <a:bodyPr>
            <a:normAutofit/>
          </a:bodyPr>
          <a:lstStyle/>
          <a:p>
            <a:pPr algn="ctr"/>
            <a:r>
              <a:rPr lang="ru-RU" sz="2800" b="1" dirty="0"/>
              <a:t>Сущность педагогического эксперимента </a:t>
            </a:r>
          </a:p>
        </p:txBody>
      </p:sp>
      <p:sp>
        <p:nvSpPr>
          <p:cNvPr id="3" name="Объект 2">
            <a:extLst>
              <a:ext uri="{FF2B5EF4-FFF2-40B4-BE49-F238E27FC236}">
                <a16:creationId xmlns:a16="http://schemas.microsoft.com/office/drawing/2014/main" id="{D2E467A8-6AC9-4CB7-A2E7-3147354A219D}"/>
              </a:ext>
            </a:extLst>
          </p:cNvPr>
          <p:cNvSpPr>
            <a:spLocks noGrp="1"/>
          </p:cNvSpPr>
          <p:nvPr>
            <p:ph idx="1"/>
          </p:nvPr>
        </p:nvSpPr>
        <p:spPr>
          <a:xfrm>
            <a:off x="197514" y="2078850"/>
            <a:ext cx="5454606" cy="3737750"/>
          </a:xfrm>
        </p:spPr>
        <p:txBody>
          <a:bodyPr>
            <a:normAutofit/>
          </a:bodyPr>
          <a:lstStyle/>
          <a:p>
            <a:pPr marL="0" indent="0" algn="just">
              <a:lnSpc>
                <a:spcPct val="80000"/>
              </a:lnSpc>
              <a:buNone/>
            </a:pPr>
            <a:r>
              <a:rPr lang="ru-RU" sz="2000" dirty="0">
                <a:latin typeface="Times New Roman" panose="02020603050405020304" pitchFamily="18" charset="0"/>
                <a:cs typeface="Times New Roman" panose="02020603050405020304" pitchFamily="18" charset="0"/>
              </a:rPr>
              <a:t>Любой педагогический экспери­мент включает в себя один или несколь­ко методов сбора текущей информации. </a:t>
            </a:r>
          </a:p>
          <a:p>
            <a:pPr marL="0" indent="0" algn="just">
              <a:lnSpc>
                <a:spcPct val="80000"/>
              </a:lnSpc>
              <a:buNone/>
            </a:pPr>
            <a:r>
              <a:rPr lang="ru-RU" sz="2000" dirty="0">
                <a:latin typeface="Times New Roman" panose="02020603050405020304" pitchFamily="18" charset="0"/>
                <a:cs typeface="Times New Roman" panose="02020603050405020304" pitchFamily="18" charset="0"/>
              </a:rPr>
              <a:t>Предшествует им использование методов получе­ния ретроспективной информации (опрос, анализ литературных и документальных источников). </a:t>
            </a:r>
          </a:p>
          <a:p>
            <a:pPr marL="0" indent="0" algn="just">
              <a:lnSpc>
                <a:spcPct val="80000"/>
              </a:lnSpc>
              <a:buNone/>
            </a:pPr>
            <a:r>
              <a:rPr lang="ru-RU" sz="2000" dirty="0">
                <a:latin typeface="Times New Roman" panose="02020603050405020304" pitchFamily="18" charset="0"/>
                <a:cs typeface="Times New Roman" panose="02020603050405020304" pitchFamily="18" charset="0"/>
              </a:rPr>
              <a:t>Все это служит осно­ванием считать эксперимент комплексным методом науч­ного познания.</a:t>
            </a:r>
          </a:p>
          <a:p>
            <a:endParaRPr lang="ru-RU" sz="2000" dirty="0"/>
          </a:p>
        </p:txBody>
      </p:sp>
      <p:sp>
        <p:nvSpPr>
          <p:cNvPr id="4" name="Номер слайда 3">
            <a:extLst>
              <a:ext uri="{FF2B5EF4-FFF2-40B4-BE49-F238E27FC236}">
                <a16:creationId xmlns:a16="http://schemas.microsoft.com/office/drawing/2014/main" id="{D9930D80-EF98-4E95-84A2-28F0914C9FC6}"/>
              </a:ext>
            </a:extLst>
          </p:cNvPr>
          <p:cNvSpPr>
            <a:spLocks noGrp="1"/>
          </p:cNvSpPr>
          <p:nvPr>
            <p:ph type="sldNum" sz="quarter" idx="12"/>
          </p:nvPr>
        </p:nvSpPr>
        <p:spPr/>
        <p:txBody>
          <a:bodyPr/>
          <a:lstStyle/>
          <a:p>
            <a:pPr>
              <a:defRPr/>
            </a:pPr>
            <a:fld id="{7D75A99D-A522-49F7-AA2D-17BC18969E4A}" type="slidenum">
              <a:rPr lang="ru-RU" altLang="ru-RU" smtClean="0"/>
              <a:pPr>
                <a:defRPr/>
              </a:pPr>
              <a:t>37</a:t>
            </a:fld>
            <a:endParaRPr lang="ru-RU" altLang="ru-RU"/>
          </a:p>
        </p:txBody>
      </p:sp>
      <p:pic>
        <p:nvPicPr>
          <p:cNvPr id="5" name="Picture 12" descr="ÐÐ¾ÑÐ¾Ð¶ÐµÐµ Ð¸Ð·Ð¾Ð±ÑÐ°Ð¶ÐµÐ½Ð¸Ðµ">
            <a:extLst>
              <a:ext uri="{FF2B5EF4-FFF2-40B4-BE49-F238E27FC236}">
                <a16:creationId xmlns:a16="http://schemas.microsoft.com/office/drawing/2014/main" id="{ACE34638-DC9D-4A7D-8A06-A96DECD81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355012"/>
            <a:ext cx="3192939" cy="21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7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80F94-D281-4AAE-B5FA-F23A690E19C7}"/>
              </a:ext>
            </a:extLst>
          </p:cNvPr>
          <p:cNvSpPr>
            <a:spLocks noGrp="1"/>
          </p:cNvSpPr>
          <p:nvPr>
            <p:ph type="title"/>
          </p:nvPr>
        </p:nvSpPr>
        <p:spPr>
          <a:xfrm>
            <a:off x="1397310" y="765897"/>
            <a:ext cx="7429500" cy="656388"/>
          </a:xfrm>
        </p:spPr>
        <p:txBody>
          <a:bodyPr>
            <a:normAutofit fontScale="90000"/>
          </a:bodyPr>
          <a:lstStyle/>
          <a:p>
            <a:pPr algn="ctr"/>
            <a:r>
              <a:rPr lang="en-US" sz="2400" b="1" dirty="0"/>
              <a:t>Organization of study conditions</a:t>
            </a:r>
            <a:br>
              <a:rPr lang="ru-RU" sz="2400" b="1" dirty="0"/>
            </a:br>
            <a:r>
              <a:rPr lang="en-US" sz="2400" b="1" dirty="0"/>
              <a:t>
</a:t>
            </a:r>
            <a:r>
              <a:rPr lang="zh-CN" altLang="en-US" sz="2400" b="1" dirty="0"/>
              <a:t>组织学习条件</a:t>
            </a:r>
            <a:br>
              <a:rPr lang="zh-CN" altLang="en-US" sz="2400" b="1" dirty="0"/>
            </a:br>
            <a:r>
              <a:rPr lang="zh-CN" altLang="en-US" sz="2400" b="1" dirty="0"/>
              <a:t>
</a:t>
            </a:r>
            <a:endParaRPr lang="ru-RU" sz="2400" b="1" dirty="0"/>
          </a:p>
        </p:txBody>
      </p:sp>
      <p:sp>
        <p:nvSpPr>
          <p:cNvPr id="3" name="Объект 2">
            <a:extLst>
              <a:ext uri="{FF2B5EF4-FFF2-40B4-BE49-F238E27FC236}">
                <a16:creationId xmlns:a16="http://schemas.microsoft.com/office/drawing/2014/main" id="{649EDF64-9492-4AE7-B6F7-3623AD50462C}"/>
              </a:ext>
            </a:extLst>
          </p:cNvPr>
          <p:cNvSpPr>
            <a:spLocks noGrp="1"/>
          </p:cNvSpPr>
          <p:nvPr>
            <p:ph idx="1"/>
          </p:nvPr>
        </p:nvSpPr>
        <p:spPr>
          <a:xfrm>
            <a:off x="215900" y="2009062"/>
            <a:ext cx="5281378" cy="4712414"/>
          </a:xfrm>
        </p:spPr>
        <p:txBody>
          <a:bodyPr>
            <a:normAutofit fontScale="92500"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The organization of the pedagogical experiment is associated with the planning of its conduct:</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教学实验的组织与教学实验行为的规划有关：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Sequence of all stages of operation.</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所有操作阶段的顺序。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Preparation of all conditions ensuring full research: instruments, tools, instructing assistants, observation planning, selection of experimental and control groups, assessment of all features of the experimental base, etc.</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dirty="0"/>
              <a:t>准备所有条件，确保充分研究：仪器、工具、指导助理、观测规划、实验和控制组的选择、对实验基地所有特征的评估等。
</a:t>
            </a:r>
            <a:endParaRPr lang="ru-RU" dirty="0"/>
          </a:p>
        </p:txBody>
      </p:sp>
      <p:sp>
        <p:nvSpPr>
          <p:cNvPr id="4" name="Номер слайда 3">
            <a:extLst>
              <a:ext uri="{FF2B5EF4-FFF2-40B4-BE49-F238E27FC236}">
                <a16:creationId xmlns:a16="http://schemas.microsoft.com/office/drawing/2014/main" id="{2382A0D9-3A81-4755-9A0D-AD4BBE45BB81}"/>
              </a:ext>
            </a:extLst>
          </p:cNvPr>
          <p:cNvSpPr>
            <a:spLocks noGrp="1"/>
          </p:cNvSpPr>
          <p:nvPr>
            <p:ph type="sldNum" sz="quarter" idx="12"/>
          </p:nvPr>
        </p:nvSpPr>
        <p:spPr/>
        <p:txBody>
          <a:bodyPr/>
          <a:lstStyle/>
          <a:p>
            <a:pPr>
              <a:defRPr/>
            </a:pPr>
            <a:fld id="{7D75A99D-A522-49F7-AA2D-17BC18969E4A}" type="slidenum">
              <a:rPr lang="ru-RU" altLang="ru-RU" smtClean="0"/>
              <a:pPr>
                <a:defRPr/>
              </a:pPr>
              <a:t>38</a:t>
            </a:fld>
            <a:endParaRPr lang="ru-RU" altLang="ru-RU"/>
          </a:p>
        </p:txBody>
      </p:sp>
      <p:pic>
        <p:nvPicPr>
          <p:cNvPr id="6" name="Picture 4" descr="ÐÐ°ÑÑÐ¸Ð½ÐºÐ¸ Ð¿Ð¾ Ð·Ð°Ð¿ÑÐ¾ÑÑ Ð¿ÑÐ¸Ð±Ð¾ÑÑ Ð´Ð»Ñ Ð½Ð°ÑÑÐ½Ð¾Ð³Ð¾ Ð¸ÑÑÐ»ÐµÐ´Ð¾Ð²Ð°Ð½Ð¸Ñ ÐºÐ°ÑÑÐ¸Ð½ÐºÐ¸ Ð² ÑÐ¿Ð¾ÑÑÐµ">
            <a:extLst>
              <a:ext uri="{FF2B5EF4-FFF2-40B4-BE49-F238E27FC236}">
                <a16:creationId xmlns:a16="http://schemas.microsoft.com/office/drawing/2014/main" id="{CB6CA406-9E46-4C90-9795-C988504D02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278" y="2215919"/>
            <a:ext cx="3646722" cy="205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80F94-D281-4AAE-B5FA-F23A690E19C7}"/>
              </a:ext>
            </a:extLst>
          </p:cNvPr>
          <p:cNvSpPr>
            <a:spLocks noGrp="1"/>
          </p:cNvSpPr>
          <p:nvPr>
            <p:ph type="title"/>
          </p:nvPr>
        </p:nvSpPr>
        <p:spPr>
          <a:xfrm>
            <a:off x="1397310" y="765897"/>
            <a:ext cx="7429500" cy="656388"/>
          </a:xfrm>
        </p:spPr>
        <p:txBody>
          <a:bodyPr>
            <a:normAutofit/>
          </a:bodyPr>
          <a:lstStyle/>
          <a:p>
            <a:pPr algn="ctr"/>
            <a:r>
              <a:rPr lang="ru-RU" sz="2400" b="1" dirty="0"/>
              <a:t>Организация условий проведения исследования</a:t>
            </a:r>
          </a:p>
        </p:txBody>
      </p:sp>
      <p:sp>
        <p:nvSpPr>
          <p:cNvPr id="3" name="Объект 2">
            <a:extLst>
              <a:ext uri="{FF2B5EF4-FFF2-40B4-BE49-F238E27FC236}">
                <a16:creationId xmlns:a16="http://schemas.microsoft.com/office/drawing/2014/main" id="{649EDF64-9492-4AE7-B6F7-3623AD50462C}"/>
              </a:ext>
            </a:extLst>
          </p:cNvPr>
          <p:cNvSpPr>
            <a:spLocks noGrp="1"/>
          </p:cNvSpPr>
          <p:nvPr>
            <p:ph idx="1"/>
          </p:nvPr>
        </p:nvSpPr>
        <p:spPr>
          <a:xfrm>
            <a:off x="215900" y="2009062"/>
            <a:ext cx="5281378" cy="3909137"/>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Организация педагогического эксперимента связана с планированием его про­ведения: </a:t>
            </a:r>
          </a:p>
          <a:p>
            <a:pPr algn="just">
              <a:lnSpc>
                <a:spcPct val="90000"/>
              </a:lnSpc>
            </a:pPr>
            <a:r>
              <a:rPr lang="ru-RU" sz="2000" dirty="0">
                <a:latin typeface="Times New Roman" panose="02020603050405020304" pitchFamily="18" charset="0"/>
                <a:cs typeface="Times New Roman" panose="02020603050405020304" pitchFamily="18" charset="0"/>
              </a:rPr>
              <a:t> Последовательность всех этапов рабо­ты.</a:t>
            </a:r>
          </a:p>
          <a:p>
            <a:pPr algn="just">
              <a:lnSpc>
                <a:spcPct val="90000"/>
              </a:lnSpc>
            </a:pPr>
            <a:r>
              <a:rPr lang="ru-RU" sz="2000" dirty="0">
                <a:latin typeface="Times New Roman" panose="02020603050405020304" pitchFamily="18" charset="0"/>
                <a:cs typeface="Times New Roman" panose="02020603050405020304" pitchFamily="18" charset="0"/>
              </a:rPr>
              <a:t>  Подготовкой всех условий, обеспечивающих полно­ценное исследование: приборов, средств, инструктаж помощников, плани­рование наблюдения, выбор экспериментальных и контрольных групп, оценка всех особенностей экспериментальной базы и т.д</a:t>
            </a:r>
            <a:r>
              <a:rPr lang="ru-RU" sz="1800" dirty="0">
                <a:latin typeface="Times New Roman" panose="02020603050405020304" pitchFamily="18" charset="0"/>
                <a:cs typeface="Times New Roman" panose="02020603050405020304" pitchFamily="18" charset="0"/>
              </a:rPr>
              <a:t>.</a:t>
            </a:r>
          </a:p>
          <a:p>
            <a:endParaRPr lang="ru-RU" dirty="0"/>
          </a:p>
        </p:txBody>
      </p:sp>
      <p:sp>
        <p:nvSpPr>
          <p:cNvPr id="4" name="Номер слайда 3">
            <a:extLst>
              <a:ext uri="{FF2B5EF4-FFF2-40B4-BE49-F238E27FC236}">
                <a16:creationId xmlns:a16="http://schemas.microsoft.com/office/drawing/2014/main" id="{2382A0D9-3A81-4755-9A0D-AD4BBE45BB81}"/>
              </a:ext>
            </a:extLst>
          </p:cNvPr>
          <p:cNvSpPr>
            <a:spLocks noGrp="1"/>
          </p:cNvSpPr>
          <p:nvPr>
            <p:ph type="sldNum" sz="quarter" idx="12"/>
          </p:nvPr>
        </p:nvSpPr>
        <p:spPr/>
        <p:txBody>
          <a:bodyPr/>
          <a:lstStyle/>
          <a:p>
            <a:pPr>
              <a:defRPr/>
            </a:pPr>
            <a:fld id="{7D75A99D-A522-49F7-AA2D-17BC18969E4A}" type="slidenum">
              <a:rPr lang="ru-RU" altLang="ru-RU" smtClean="0"/>
              <a:pPr>
                <a:defRPr/>
              </a:pPr>
              <a:t>39</a:t>
            </a:fld>
            <a:endParaRPr lang="ru-RU" altLang="ru-RU"/>
          </a:p>
        </p:txBody>
      </p:sp>
      <p:pic>
        <p:nvPicPr>
          <p:cNvPr id="6" name="Picture 4" descr="ÐÐ°ÑÑÐ¸Ð½ÐºÐ¸ Ð¿Ð¾ Ð·Ð°Ð¿ÑÐ¾ÑÑ Ð¿ÑÐ¸Ð±Ð¾ÑÑ Ð´Ð»Ñ Ð½Ð°ÑÑÐ½Ð¾Ð³Ð¾ Ð¸ÑÑÐ»ÐµÐ´Ð¾Ð²Ð°Ð½Ð¸Ñ ÐºÐ°ÑÑÐ¸Ð½ÐºÐ¸ Ð² ÑÐ¿Ð¾ÑÑÐµ">
            <a:extLst>
              <a:ext uri="{FF2B5EF4-FFF2-40B4-BE49-F238E27FC236}">
                <a16:creationId xmlns:a16="http://schemas.microsoft.com/office/drawing/2014/main" id="{CB6CA406-9E46-4C90-9795-C988504D02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278" y="2215919"/>
            <a:ext cx="3646722" cy="205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18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A49E5-5E0E-425A-BD02-66C6F6B27E68}"/>
              </a:ext>
            </a:extLst>
          </p:cNvPr>
          <p:cNvSpPr>
            <a:spLocks noGrp="1"/>
          </p:cNvSpPr>
          <p:nvPr>
            <p:ph type="title"/>
          </p:nvPr>
        </p:nvSpPr>
        <p:spPr>
          <a:xfrm>
            <a:off x="856060" y="1106742"/>
            <a:ext cx="7429500" cy="702078"/>
          </a:xfrm>
        </p:spPr>
        <p:txBody>
          <a:bodyPr>
            <a:normAutofit fontScale="90000"/>
          </a:bodyPr>
          <a:lstStyle/>
          <a:p>
            <a:pPr algn="ctr"/>
            <a:r>
              <a:rPr lang="en-US" sz="36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Types of research</a:t>
            </a:r>
            <a:r>
              <a:rPr lang="en-US"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2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0BBCC8C0-25D6-4842-89B8-E7DA5CE53365}"/>
              </a:ext>
            </a:extLst>
          </p:cNvPr>
          <p:cNvSpPr>
            <a:spLocks noGrp="1"/>
          </p:cNvSpPr>
          <p:nvPr>
            <p:ph idx="1"/>
          </p:nvPr>
        </p:nvSpPr>
        <p:spPr>
          <a:xfrm>
            <a:off x="413537" y="2294873"/>
            <a:ext cx="8367855" cy="4061477"/>
          </a:xfrm>
        </p:spPr>
        <p:txBody>
          <a:bodyPr>
            <a:normAutofit/>
          </a:bodyPr>
          <a:lstStyle/>
          <a:p>
            <a:pPr marL="0" indent="0" algn="just">
              <a:buNone/>
            </a:pPr>
            <a:r>
              <a:rPr lang="en-US" sz="2400" dirty="0"/>
              <a:t>- Methodical work
- Scientific and methodical;
- Research.
- The difference between methodical work and scientific and methodical is the elements of novelty. 
- If new patterns of learning and education are reproduced in the same generalization in experimental conditions, such research can be called scientific and methodical.</a:t>
            </a:r>
            <a:r>
              <a:rPr lang="en-US" sz="1800" dirty="0"/>
              <a:t>
</a:t>
            </a:r>
            <a:endParaRPr lang="ru-RU" dirty="0">
              <a:effectLst/>
            </a:endParaRPr>
          </a:p>
          <a:p>
            <a:pPr marL="0" indent="0">
              <a:buNone/>
            </a:pPr>
            <a:endParaRPr lang="ru-RU" dirty="0"/>
          </a:p>
        </p:txBody>
      </p:sp>
      <p:sp>
        <p:nvSpPr>
          <p:cNvPr id="4" name="Номер слайда 3">
            <a:extLst>
              <a:ext uri="{FF2B5EF4-FFF2-40B4-BE49-F238E27FC236}">
                <a16:creationId xmlns:a16="http://schemas.microsoft.com/office/drawing/2014/main" id="{F249C590-8AF4-4998-A8B6-28D849952293}"/>
              </a:ext>
            </a:extLst>
          </p:cNvPr>
          <p:cNvSpPr>
            <a:spLocks noGrp="1"/>
          </p:cNvSpPr>
          <p:nvPr>
            <p:ph type="sldNum" sz="quarter" idx="12"/>
          </p:nvPr>
        </p:nvSpPr>
        <p:spPr/>
        <p:txBody>
          <a:bodyPr/>
          <a:lstStyle/>
          <a:p>
            <a:pPr>
              <a:defRPr/>
            </a:pPr>
            <a:fld id="{7D75A99D-A522-49F7-AA2D-17BC18969E4A}" type="slidenum">
              <a:rPr lang="ru-RU" altLang="ru-RU" smtClean="0"/>
              <a:pPr>
                <a:defRPr/>
              </a:pPr>
              <a:t>4</a:t>
            </a:fld>
            <a:endParaRPr lang="ru-RU" altLang="ru-RU"/>
          </a:p>
        </p:txBody>
      </p:sp>
    </p:spTree>
    <p:extLst>
      <p:ext uri="{BB962C8B-B14F-4D97-AF65-F5344CB8AC3E}">
        <p14:creationId xmlns:p14="http://schemas.microsoft.com/office/powerpoint/2010/main" val="329653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36EA3-62B4-4C73-A733-761EAD425ABE}"/>
              </a:ext>
            </a:extLst>
          </p:cNvPr>
          <p:cNvSpPr>
            <a:spLocks noGrp="1"/>
          </p:cNvSpPr>
          <p:nvPr>
            <p:ph type="title"/>
          </p:nvPr>
        </p:nvSpPr>
        <p:spPr>
          <a:xfrm>
            <a:off x="857250" y="661380"/>
            <a:ext cx="7429500" cy="560354"/>
          </a:xfrm>
        </p:spPr>
        <p:txBody>
          <a:bodyPr>
            <a:noAutofit/>
          </a:bodyPr>
          <a:lstStyle/>
          <a:p>
            <a:pPr algn="ctr"/>
            <a:r>
              <a:rPr lang="en-US" sz="2400" b="1" dirty="0"/>
              <a:t>Conduct of the study</a:t>
            </a:r>
            <a:br>
              <a:rPr lang="ru-RU" sz="2400" b="1" dirty="0"/>
            </a:br>
            <a:r>
              <a:rPr lang="ja-JP" altLang="en-US" sz="2400" b="1" dirty="0"/>
              <a:t>进行研究
</a:t>
            </a:r>
            <a:endParaRPr lang="ru-RU" sz="2400" b="1" dirty="0"/>
          </a:p>
        </p:txBody>
      </p:sp>
      <p:sp>
        <p:nvSpPr>
          <p:cNvPr id="3" name="Объект 2">
            <a:extLst>
              <a:ext uri="{FF2B5EF4-FFF2-40B4-BE49-F238E27FC236}">
                <a16:creationId xmlns:a16="http://schemas.microsoft.com/office/drawing/2014/main" id="{53E3A5F6-DB89-4D4C-B5EE-1F31928725BD}"/>
              </a:ext>
            </a:extLst>
          </p:cNvPr>
          <p:cNvSpPr>
            <a:spLocks noGrp="1"/>
          </p:cNvSpPr>
          <p:nvPr>
            <p:ph idx="1"/>
          </p:nvPr>
        </p:nvSpPr>
        <p:spPr>
          <a:xfrm>
            <a:off x="305526" y="1700807"/>
            <a:ext cx="8370931" cy="2466243"/>
          </a:xfrm>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At this stage of work, using the selected research methods, the necessary empirical data are collected to test the hypothesis put forward.</a:t>
            </a:r>
            <a:endParaRPr lang="ru-RU"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在工作的这个阶段，利用选定的研究方法，收集必要的实证数据来检验提出的假设。</a:t>
            </a:r>
            <a:endParaRPr lang="ru-R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study is carried out on the basis of the general experimental program, training programs in experimental and control groups, as well as an observation program.</a:t>
            </a:r>
            <a:endParaRPr lang="ru-RU" sz="2000" dirty="0">
              <a:latin typeface="Times New Roman" panose="02020603050405020304" pitchFamily="18" charset="0"/>
              <a:cs typeface="Times New Roman" panose="02020603050405020304" pitchFamily="18" charset="0"/>
            </a:endParaRPr>
          </a:p>
          <a:p>
            <a:pPr algn="just"/>
            <a:r>
              <a:rPr lang="zh-CN" altLang="en-US" dirty="0"/>
              <a:t>这项研究是在一般实验计划、实验组和对照组培训计划以及观察计划的基础上进行的。
</a:t>
            </a:r>
            <a:endParaRPr lang="ru-RU" dirty="0">
              <a:effectLst/>
            </a:endParaRPr>
          </a:p>
        </p:txBody>
      </p:sp>
      <p:sp>
        <p:nvSpPr>
          <p:cNvPr id="4" name="Номер слайда 3">
            <a:extLst>
              <a:ext uri="{FF2B5EF4-FFF2-40B4-BE49-F238E27FC236}">
                <a16:creationId xmlns:a16="http://schemas.microsoft.com/office/drawing/2014/main" id="{B652D3EA-4DFF-4838-BDF6-8BAA1EA750B4}"/>
              </a:ext>
            </a:extLst>
          </p:cNvPr>
          <p:cNvSpPr>
            <a:spLocks noGrp="1"/>
          </p:cNvSpPr>
          <p:nvPr>
            <p:ph type="sldNum" sz="quarter" idx="12"/>
          </p:nvPr>
        </p:nvSpPr>
        <p:spPr/>
        <p:txBody>
          <a:bodyPr/>
          <a:lstStyle/>
          <a:p>
            <a:pPr>
              <a:defRPr/>
            </a:pPr>
            <a:fld id="{7D75A99D-A522-49F7-AA2D-17BC18969E4A}" type="slidenum">
              <a:rPr lang="ru-RU" altLang="ru-RU" smtClean="0"/>
              <a:pPr>
                <a:defRPr/>
              </a:pPr>
              <a:t>40</a:t>
            </a:fld>
            <a:endParaRPr lang="ru-RU" altLang="ru-RU"/>
          </a:p>
        </p:txBody>
      </p:sp>
      <p:pic>
        <p:nvPicPr>
          <p:cNvPr id="8194" name="Picture 2" descr="ÐÐ¾ÑÐ¾Ð¶ÐµÐµ Ð¸Ð·Ð¾Ð±ÑÐ°Ð¶ÐµÐ½Ð¸Ðµ">
            <a:extLst>
              <a:ext uri="{FF2B5EF4-FFF2-40B4-BE49-F238E27FC236}">
                <a16:creationId xmlns:a16="http://schemas.microsoft.com/office/drawing/2014/main" id="{E2036C0C-8F29-4FF4-A7B4-09C8A59D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837" y="4837849"/>
            <a:ext cx="4462307" cy="193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0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36EA3-62B4-4C73-A733-761EAD425ABE}"/>
              </a:ext>
            </a:extLst>
          </p:cNvPr>
          <p:cNvSpPr>
            <a:spLocks noGrp="1"/>
          </p:cNvSpPr>
          <p:nvPr>
            <p:ph type="title"/>
          </p:nvPr>
        </p:nvSpPr>
        <p:spPr>
          <a:xfrm>
            <a:off x="856060" y="1052737"/>
            <a:ext cx="7429500" cy="560354"/>
          </a:xfrm>
        </p:spPr>
        <p:txBody>
          <a:bodyPr>
            <a:noAutofit/>
          </a:bodyPr>
          <a:lstStyle/>
          <a:p>
            <a:pPr algn="ctr"/>
            <a:r>
              <a:rPr lang="ru-RU" sz="2400" b="1" dirty="0"/>
              <a:t>Проведение исследования</a:t>
            </a:r>
          </a:p>
        </p:txBody>
      </p:sp>
      <p:sp>
        <p:nvSpPr>
          <p:cNvPr id="3" name="Объект 2">
            <a:extLst>
              <a:ext uri="{FF2B5EF4-FFF2-40B4-BE49-F238E27FC236}">
                <a16:creationId xmlns:a16="http://schemas.microsoft.com/office/drawing/2014/main" id="{53E3A5F6-DB89-4D4C-B5EE-1F31928725BD}"/>
              </a:ext>
            </a:extLst>
          </p:cNvPr>
          <p:cNvSpPr>
            <a:spLocks noGrp="1"/>
          </p:cNvSpPr>
          <p:nvPr>
            <p:ph idx="1"/>
          </p:nvPr>
        </p:nvSpPr>
        <p:spPr>
          <a:xfrm>
            <a:off x="305526" y="1700808"/>
            <a:ext cx="8370931" cy="2214246"/>
          </a:xfrm>
        </p:spPr>
        <p:txBody>
          <a:bodyPr>
            <a:normAutofit/>
          </a:bodyPr>
          <a:lstStyle/>
          <a:p>
            <a:pPr algn="just">
              <a:lnSpc>
                <a:spcPct val="90000"/>
              </a:lnSpc>
            </a:pPr>
            <a:r>
              <a:rPr lang="ru-RU" sz="2000" dirty="0">
                <a:latin typeface="Times New Roman" panose="02020603050405020304" pitchFamily="18" charset="0"/>
                <a:cs typeface="Times New Roman" panose="02020603050405020304" pitchFamily="18" charset="0"/>
              </a:rPr>
              <a:t>На этом этапе работы с помощью выбранных методов исследования собирают необходимые эмпирические данные для проверки выдвинутой гипотезы. </a:t>
            </a:r>
          </a:p>
          <a:p>
            <a:pPr algn="just">
              <a:lnSpc>
                <a:spcPct val="90000"/>
              </a:lnSpc>
            </a:pPr>
            <a:r>
              <a:rPr lang="ru-RU" sz="2000" dirty="0">
                <a:latin typeface="Times New Roman" panose="02020603050405020304" pitchFamily="18" charset="0"/>
                <a:cs typeface="Times New Roman" panose="02020603050405020304" pitchFamily="18" charset="0"/>
              </a:rPr>
              <a:t>Исследование проводится на основе общей программы эксперимента, программ ве­дения занятий в экспериментальных и контрольных группах, а также программы ведения наблюдений.</a:t>
            </a:r>
          </a:p>
          <a:p>
            <a:pPr marL="0" indent="0" algn="just">
              <a:buNone/>
            </a:pPr>
            <a:endParaRPr lang="ru-RU" dirty="0">
              <a:effectLst/>
            </a:endParaRPr>
          </a:p>
        </p:txBody>
      </p:sp>
      <p:sp>
        <p:nvSpPr>
          <p:cNvPr id="4" name="Номер слайда 3">
            <a:extLst>
              <a:ext uri="{FF2B5EF4-FFF2-40B4-BE49-F238E27FC236}">
                <a16:creationId xmlns:a16="http://schemas.microsoft.com/office/drawing/2014/main" id="{B652D3EA-4DFF-4838-BDF6-8BAA1EA750B4}"/>
              </a:ext>
            </a:extLst>
          </p:cNvPr>
          <p:cNvSpPr>
            <a:spLocks noGrp="1"/>
          </p:cNvSpPr>
          <p:nvPr>
            <p:ph type="sldNum" sz="quarter" idx="12"/>
          </p:nvPr>
        </p:nvSpPr>
        <p:spPr/>
        <p:txBody>
          <a:bodyPr/>
          <a:lstStyle/>
          <a:p>
            <a:pPr>
              <a:defRPr/>
            </a:pPr>
            <a:fld id="{7D75A99D-A522-49F7-AA2D-17BC18969E4A}" type="slidenum">
              <a:rPr lang="ru-RU" altLang="ru-RU" smtClean="0"/>
              <a:pPr>
                <a:defRPr/>
              </a:pPr>
              <a:t>41</a:t>
            </a:fld>
            <a:endParaRPr lang="ru-RU" altLang="ru-RU"/>
          </a:p>
        </p:txBody>
      </p:sp>
      <p:pic>
        <p:nvPicPr>
          <p:cNvPr id="8194" name="Picture 2" descr="ÐÐ¾ÑÐ¾Ð¶ÐµÐµ Ð¸Ð·Ð¾Ð±ÑÐ°Ð¶ÐµÐ½Ð¸Ðµ">
            <a:extLst>
              <a:ext uri="{FF2B5EF4-FFF2-40B4-BE49-F238E27FC236}">
                <a16:creationId xmlns:a16="http://schemas.microsoft.com/office/drawing/2014/main" id="{E2036C0C-8F29-4FF4-A7B4-09C8A59D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837" y="4189778"/>
            <a:ext cx="4462307" cy="193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8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266F3-7547-4B8C-AEEB-99B8F1BBC668}"/>
              </a:ext>
            </a:extLst>
          </p:cNvPr>
          <p:cNvSpPr>
            <a:spLocks noGrp="1"/>
          </p:cNvSpPr>
          <p:nvPr>
            <p:ph type="title"/>
          </p:nvPr>
        </p:nvSpPr>
        <p:spPr>
          <a:xfrm>
            <a:off x="1117600" y="855399"/>
            <a:ext cx="7429500" cy="548376"/>
          </a:xfrm>
        </p:spPr>
        <p:txBody>
          <a:bodyPr>
            <a:normAutofit/>
          </a:bodyPr>
          <a:lstStyle/>
          <a:p>
            <a:pPr algn="ctr"/>
            <a:r>
              <a:rPr lang="ru-RU" sz="2400" b="1" dirty="0"/>
              <a:t>Обработка результатов исследо­вания</a:t>
            </a:r>
          </a:p>
        </p:txBody>
      </p:sp>
      <p:sp>
        <p:nvSpPr>
          <p:cNvPr id="3" name="Объект 2">
            <a:extLst>
              <a:ext uri="{FF2B5EF4-FFF2-40B4-BE49-F238E27FC236}">
                <a16:creationId xmlns:a16="http://schemas.microsoft.com/office/drawing/2014/main" id="{D693A77B-D425-44B9-B970-7A96C233C627}"/>
              </a:ext>
            </a:extLst>
          </p:cNvPr>
          <p:cNvSpPr>
            <a:spLocks noGrp="1"/>
          </p:cNvSpPr>
          <p:nvPr>
            <p:ph idx="1"/>
          </p:nvPr>
        </p:nvSpPr>
        <p:spPr>
          <a:xfrm>
            <a:off x="0" y="2129465"/>
            <a:ext cx="5859769" cy="4226886"/>
          </a:xfrm>
        </p:spPr>
        <p:txBody>
          <a:bodyPr>
            <a:normAutofit/>
          </a:bodyPr>
          <a:lstStyle/>
          <a:p>
            <a:pPr algn="just"/>
            <a:r>
              <a:rPr lang="ru-RU" sz="2000" dirty="0">
                <a:latin typeface="Times New Roman" panose="02020603050405020304" pitchFamily="18" charset="0"/>
                <a:cs typeface="Times New Roman" panose="02020603050405020304" pitchFamily="18" charset="0"/>
              </a:rPr>
              <a:t>Обработка результатов исследования начинается с составления сводных таблиц полученных данных. </a:t>
            </a:r>
          </a:p>
          <a:p>
            <a:pPr algn="just"/>
            <a:r>
              <a:rPr lang="ru-RU" sz="2000" dirty="0">
                <a:latin typeface="Times New Roman" panose="02020603050405020304" pitchFamily="18" charset="0"/>
                <a:cs typeface="Times New Roman" panose="02020603050405020304" pitchFamily="18" charset="0"/>
              </a:rPr>
              <a:t>И для ручной, и для компьютерной обработки в исходную сводную таблицу заносят начальные данные в фор­ме десятичного числа, т.е. предварительно пересчитать минуты в деся­тичные доли часа, секунды – в десятичные доли минуты, количество меся­цев – в десятичную долю года и т. д.</a:t>
            </a:r>
          </a:p>
        </p:txBody>
      </p:sp>
      <p:sp>
        <p:nvSpPr>
          <p:cNvPr id="4" name="Номер слайда 3">
            <a:extLst>
              <a:ext uri="{FF2B5EF4-FFF2-40B4-BE49-F238E27FC236}">
                <a16:creationId xmlns:a16="http://schemas.microsoft.com/office/drawing/2014/main" id="{474C5210-E3B1-45C9-A5F6-85D40987BC9E}"/>
              </a:ext>
            </a:extLst>
          </p:cNvPr>
          <p:cNvSpPr>
            <a:spLocks noGrp="1"/>
          </p:cNvSpPr>
          <p:nvPr>
            <p:ph type="sldNum" sz="quarter" idx="12"/>
          </p:nvPr>
        </p:nvSpPr>
        <p:spPr/>
        <p:txBody>
          <a:bodyPr/>
          <a:lstStyle/>
          <a:p>
            <a:pPr>
              <a:defRPr/>
            </a:pPr>
            <a:fld id="{7D75A99D-A522-49F7-AA2D-17BC18969E4A}" type="slidenum">
              <a:rPr lang="ru-RU" altLang="ru-RU" smtClean="0"/>
              <a:pPr>
                <a:defRPr/>
              </a:pPr>
              <a:t>42</a:t>
            </a:fld>
            <a:endParaRPr lang="ru-RU" altLang="ru-RU"/>
          </a:p>
        </p:txBody>
      </p:sp>
      <p:pic>
        <p:nvPicPr>
          <p:cNvPr id="5" name="Picture 4" descr="ÐÐ¾ÑÐ¾Ð¶ÐµÐµ Ð¸Ð·Ð¾Ð±ÑÐ°Ð¶ÐµÐ½Ð¸Ðµ">
            <a:extLst>
              <a:ext uri="{FF2B5EF4-FFF2-40B4-BE49-F238E27FC236}">
                <a16:creationId xmlns:a16="http://schemas.microsoft.com/office/drawing/2014/main" id="{77BA8B2A-B43B-4AF9-BE22-08B1B1D9E5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805" y="2456892"/>
            <a:ext cx="2867796" cy="225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46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266F3-7547-4B8C-AEEB-99B8F1BBC668}"/>
              </a:ext>
            </a:extLst>
          </p:cNvPr>
          <p:cNvSpPr>
            <a:spLocks noGrp="1"/>
          </p:cNvSpPr>
          <p:nvPr>
            <p:ph type="title"/>
          </p:nvPr>
        </p:nvSpPr>
        <p:spPr>
          <a:xfrm>
            <a:off x="1085850" y="1087167"/>
            <a:ext cx="7429500" cy="548376"/>
          </a:xfrm>
        </p:spPr>
        <p:txBody>
          <a:bodyPr>
            <a:normAutofit fontScale="90000"/>
          </a:bodyPr>
          <a:lstStyle/>
          <a:p>
            <a:pPr algn="ctr"/>
            <a:r>
              <a:rPr lang="en-US" sz="3100" b="1" dirty="0">
                <a:latin typeface="+mn-lt"/>
              </a:rPr>
              <a:t>Processing the results of the study</a:t>
            </a:r>
            <a:br>
              <a:rPr lang="ru-RU" sz="3100" b="1" dirty="0">
                <a:latin typeface="+mn-lt"/>
              </a:rPr>
            </a:br>
            <a:r>
              <a:rPr lang="zh-CN" altLang="en-US" sz="3100" b="1" dirty="0">
                <a:latin typeface="+mn-lt"/>
              </a:rPr>
              <a:t>处理研究结果</a:t>
            </a:r>
            <a:r>
              <a:rPr lang="en-US" sz="3100" b="1" dirty="0">
                <a:latin typeface="+mn-lt"/>
              </a:rPr>
              <a:t>
</a:t>
            </a:r>
            <a:endParaRPr lang="ru-RU" sz="2400" b="1" dirty="0">
              <a:latin typeface="+mn-lt"/>
            </a:endParaRPr>
          </a:p>
        </p:txBody>
      </p:sp>
      <p:sp>
        <p:nvSpPr>
          <p:cNvPr id="3" name="Объект 2">
            <a:extLst>
              <a:ext uri="{FF2B5EF4-FFF2-40B4-BE49-F238E27FC236}">
                <a16:creationId xmlns:a16="http://schemas.microsoft.com/office/drawing/2014/main" id="{D693A77B-D425-44B9-B970-7A96C233C627}"/>
              </a:ext>
            </a:extLst>
          </p:cNvPr>
          <p:cNvSpPr>
            <a:spLocks noGrp="1"/>
          </p:cNvSpPr>
          <p:nvPr>
            <p:ph idx="1"/>
          </p:nvPr>
        </p:nvSpPr>
        <p:spPr>
          <a:xfrm>
            <a:off x="0" y="1959429"/>
            <a:ext cx="5859769" cy="4585062"/>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The processing of the results of the study begins with the compilation of summary tables of the received data.</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研究结果的处理从汇编收到的数据摘要表开始。
</a:t>
            </a:r>
            <a:endParaRPr lang="ru-R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For both manual and computer processing, initial data is entered into the initial summary table in the form of a decimal number, i.e., preliminary recalculation of minutes into decimal fractions of an hour, seconds into decimal fractions of a minute, number of months into decimal fraction of a year, etc.</a:t>
            </a:r>
            <a:endParaRPr lang="ru-RU"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对于手动和计算机处理，初始数据以小数的形式输入初始摘要表，即将分钟数初步重新计算为一小时的十进制分数，将秒数重新计算为一分钟的十进制分数，以一年十进制的十进制分数等形式输入初始摘要表。
</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74C5210-E3B1-45C9-A5F6-85D40987BC9E}"/>
              </a:ext>
            </a:extLst>
          </p:cNvPr>
          <p:cNvSpPr>
            <a:spLocks noGrp="1"/>
          </p:cNvSpPr>
          <p:nvPr>
            <p:ph type="sldNum" sz="quarter" idx="12"/>
          </p:nvPr>
        </p:nvSpPr>
        <p:spPr/>
        <p:txBody>
          <a:bodyPr/>
          <a:lstStyle/>
          <a:p>
            <a:pPr>
              <a:defRPr/>
            </a:pPr>
            <a:fld id="{7D75A99D-A522-49F7-AA2D-17BC18969E4A}" type="slidenum">
              <a:rPr lang="ru-RU" altLang="ru-RU" smtClean="0"/>
              <a:pPr>
                <a:defRPr/>
              </a:pPr>
              <a:t>43</a:t>
            </a:fld>
            <a:endParaRPr lang="ru-RU" altLang="ru-RU"/>
          </a:p>
        </p:txBody>
      </p:sp>
      <p:pic>
        <p:nvPicPr>
          <p:cNvPr id="5" name="Picture 4" descr="ÐÐ¾ÑÐ¾Ð¶ÐµÐµ Ð¸Ð·Ð¾Ð±ÑÐ°Ð¶ÐµÐ½Ð¸Ðµ">
            <a:extLst>
              <a:ext uri="{FF2B5EF4-FFF2-40B4-BE49-F238E27FC236}">
                <a16:creationId xmlns:a16="http://schemas.microsoft.com/office/drawing/2014/main" id="{77BA8B2A-B43B-4AF9-BE22-08B1B1D9E5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805" y="2456892"/>
            <a:ext cx="2867796" cy="225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14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74656-ADCD-4D4D-AEB3-400D6136B246}"/>
              </a:ext>
            </a:extLst>
          </p:cNvPr>
          <p:cNvSpPr>
            <a:spLocks noGrp="1"/>
          </p:cNvSpPr>
          <p:nvPr>
            <p:ph type="title"/>
          </p:nvPr>
        </p:nvSpPr>
        <p:spPr>
          <a:xfrm>
            <a:off x="1084939" y="1332411"/>
            <a:ext cx="7429500" cy="674517"/>
          </a:xfrm>
        </p:spPr>
        <p:txBody>
          <a:bodyPr>
            <a:normAutofit fontScale="90000"/>
          </a:bodyPr>
          <a:lstStyle/>
          <a:p>
            <a:pPr algn="ctr"/>
            <a:r>
              <a:rPr lang="en-US" sz="3600" b="1" dirty="0"/>
              <a:t>Mathematical data processing</a:t>
            </a:r>
            <a:br>
              <a:rPr lang="ru-RU" sz="3600" b="1" dirty="0"/>
            </a:br>
            <a:r>
              <a:rPr lang="zh-CN" altLang="en-US" sz="3600" b="1" dirty="0"/>
              <a:t>数学数据处理</a:t>
            </a:r>
            <a:br>
              <a:rPr lang="zh-CN" altLang="en-US" sz="3600" b="1" dirty="0"/>
            </a:br>
            <a:r>
              <a:rPr lang="zh-CN" altLang="en-US" sz="3600" b="1" dirty="0"/>
              <a:t>
</a:t>
            </a:r>
            <a:br>
              <a:rPr lang="ru-RU" sz="3600" b="1" dirty="0"/>
            </a:br>
            <a:r>
              <a:rPr lang="en-US" sz="3600" b="1" dirty="0"/>
              <a:t>
</a:t>
            </a:r>
            <a:endParaRPr lang="ru-RU" sz="2800" b="1" dirty="0"/>
          </a:p>
        </p:txBody>
      </p:sp>
      <p:sp>
        <p:nvSpPr>
          <p:cNvPr id="3" name="Объект 2">
            <a:extLst>
              <a:ext uri="{FF2B5EF4-FFF2-40B4-BE49-F238E27FC236}">
                <a16:creationId xmlns:a16="http://schemas.microsoft.com/office/drawing/2014/main" id="{6EA3C314-0B5D-495E-8A08-B91B8F5CE313}"/>
              </a:ext>
            </a:extLst>
          </p:cNvPr>
          <p:cNvSpPr>
            <a:spLocks noGrp="1"/>
          </p:cNvSpPr>
          <p:nvPr>
            <p:ph idx="1"/>
          </p:nvPr>
        </p:nvSpPr>
        <p:spPr>
          <a:xfrm>
            <a:off x="444136" y="1528354"/>
            <a:ext cx="6214955" cy="5193122"/>
          </a:xfrm>
        </p:spPr>
        <p:txBody>
          <a:bodyPr vert="horz" lIns="68580" tIns="34290" rIns="68580" bIns="34290" rtlCol="0" anchor="ctr">
            <a:normAutofit/>
          </a:bodyPr>
          <a:lstStyle/>
          <a:p>
            <a:pPr marL="0" indent="0" algn="just">
              <a:buNone/>
            </a:pPr>
            <a:r>
              <a:rPr lang="en-US" sz="2400" dirty="0">
                <a:latin typeface="Times New Roman" panose="02020603050405020304" pitchFamily="18" charset="0"/>
                <a:cs typeface="Times New Roman" panose="02020603050405020304" pitchFamily="18" charset="0"/>
              </a:rPr>
              <a:t>The most important statistical characteristics are:</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2400" dirty="0">
                <a:latin typeface="Times New Roman" panose="02020603050405020304" pitchFamily="18" charset="0"/>
                <a:cs typeface="Times New Roman" panose="02020603050405020304" pitchFamily="18" charset="0"/>
              </a:rPr>
              <a:t>最重要的统计特征是：</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arithmetic mean</a:t>
            </a:r>
            <a:r>
              <a:rPr lang="ru-RU" sz="2400" dirty="0">
                <a:latin typeface="Times New Roman" panose="02020603050405020304" pitchFamily="18" charset="0"/>
                <a:cs typeface="Times New Roman" panose="02020603050405020304" pitchFamily="18" charset="0"/>
              </a:rPr>
              <a:t> </a:t>
            </a:r>
            <a:r>
              <a:rPr lang="ja-JP" altLang="en-US" sz="2400" dirty="0">
                <a:latin typeface="Times New Roman" panose="02020603050405020304" pitchFamily="18" charset="0"/>
                <a:cs typeface="Times New Roman" panose="02020603050405020304" pitchFamily="18" charset="0"/>
              </a:rPr>
              <a:t>算术平均值</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b) mean square deviation</a:t>
            </a:r>
            <a:r>
              <a:rPr lang="ru-RU" sz="2400" dirty="0">
                <a:latin typeface="Times New Roman" panose="02020603050405020304" pitchFamily="18" charset="0"/>
                <a:cs typeface="Times New Roman" panose="02020603050405020304" pitchFamily="18" charset="0"/>
              </a:rPr>
              <a:t> </a:t>
            </a:r>
            <a:r>
              <a:rPr lang="ja-JP" altLang="en-US" sz="2400" dirty="0">
                <a:latin typeface="Times New Roman" panose="02020603050405020304" pitchFamily="18" charset="0"/>
                <a:cs typeface="Times New Roman" panose="02020603050405020304" pitchFamily="18" charset="0"/>
              </a:rPr>
              <a:t>平均方差</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c) coefficient of variation</a:t>
            </a:r>
            <a:r>
              <a:rPr lang="ru-RU" sz="2400" dirty="0">
                <a:latin typeface="Times New Roman" panose="02020603050405020304" pitchFamily="18" charset="0"/>
                <a:cs typeface="Times New Roman" panose="02020603050405020304" pitchFamily="18" charset="0"/>
              </a:rPr>
              <a:t> </a:t>
            </a:r>
            <a:r>
              <a:rPr lang="ja-JP" altLang="en-US" sz="2400" dirty="0">
                <a:latin typeface="Times New Roman" panose="02020603050405020304" pitchFamily="18" charset="0"/>
                <a:cs typeface="Times New Roman" panose="02020603050405020304" pitchFamily="18" charset="0"/>
              </a:rPr>
              <a:t>变化系数</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Based on these characteristics of the normal distribution, one can estimate the degree of proximity to it of the distribution under consideration.</a:t>
            </a:r>
            <a:r>
              <a:rPr lang="ru-RU" sz="2400" dirty="0">
                <a:latin typeface="Times New Roman" panose="02020603050405020304" pitchFamily="18" charset="0"/>
                <a:cs typeface="Times New Roman" panose="02020603050405020304" pitchFamily="18" charset="0"/>
              </a:rPr>
              <a:t> </a:t>
            </a:r>
          </a:p>
          <a:p>
            <a:pPr marL="0" indent="0" algn="just">
              <a:buNone/>
            </a:pPr>
            <a:r>
              <a:rPr lang="zh-CN" altLang="en-US" sz="1800" dirty="0">
                <a:latin typeface="Times New Roman" panose="02020603050405020304" pitchFamily="18" charset="0"/>
                <a:cs typeface="Times New Roman" panose="02020603050405020304" pitchFamily="18" charset="0"/>
              </a:rPr>
              <a:t>根据正常分布的这些特征，可以估计所考虑的分布的接近程度。
</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1E1EBF7-D638-4E2B-A83A-EFB148171FF5}"/>
              </a:ext>
            </a:extLst>
          </p:cNvPr>
          <p:cNvSpPr>
            <a:spLocks noGrp="1"/>
          </p:cNvSpPr>
          <p:nvPr>
            <p:ph type="sldNum" sz="quarter" idx="12"/>
          </p:nvPr>
        </p:nvSpPr>
        <p:spPr/>
        <p:txBody>
          <a:bodyPr/>
          <a:lstStyle/>
          <a:p>
            <a:pPr>
              <a:defRPr/>
            </a:pPr>
            <a:fld id="{7D75A99D-A522-49F7-AA2D-17BC18969E4A}" type="slidenum">
              <a:rPr lang="ru-RU" altLang="ru-RU" smtClean="0"/>
              <a:pPr>
                <a:defRPr/>
              </a:pPr>
              <a:t>44</a:t>
            </a:fld>
            <a:endParaRPr lang="ru-RU" altLang="ru-RU"/>
          </a:p>
        </p:txBody>
      </p:sp>
      <p:pic>
        <p:nvPicPr>
          <p:cNvPr id="14338" name="Picture 2" descr="ÐÐ°ÑÑÐ¸Ð½ÐºÐ¸ Ð¿Ð¾ Ð·Ð°Ð¿ÑÐ¾ÑÑ Ð¼Ð°ÑÐµÐ¼Ð°ÑÐ¸ÑÐµÑÐºÐ°Ñ Ð¾Ð±ÑÐ°Ð±Ð¾ÑÐºÐ° ÑÐµÐ·ÑÐ»ÑÑÐ°ÑÐ¾Ð² Ð¸ÑÑÐ»ÐµÐ´Ð¾Ð²Ð°Ð½Ð¸Ñ ÐºÐ°ÑÑÐ¸Ð½ÐºÐ¸">
            <a:extLst>
              <a:ext uri="{FF2B5EF4-FFF2-40B4-BE49-F238E27FC236}">
                <a16:creationId xmlns:a16="http://schemas.microsoft.com/office/drawing/2014/main" id="{70E5CBEA-9688-4399-B94D-AA6C01EEC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091" y="2111703"/>
            <a:ext cx="1855348" cy="263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73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74656-ADCD-4D4D-AEB3-400D6136B246}"/>
              </a:ext>
            </a:extLst>
          </p:cNvPr>
          <p:cNvSpPr>
            <a:spLocks noGrp="1"/>
          </p:cNvSpPr>
          <p:nvPr>
            <p:ph type="title"/>
          </p:nvPr>
        </p:nvSpPr>
        <p:spPr>
          <a:xfrm>
            <a:off x="1338660" y="864620"/>
            <a:ext cx="7429500" cy="602382"/>
          </a:xfrm>
        </p:spPr>
        <p:txBody>
          <a:bodyPr>
            <a:normAutofit/>
          </a:bodyPr>
          <a:lstStyle/>
          <a:p>
            <a:pPr algn="ctr"/>
            <a:r>
              <a:rPr lang="ru-RU" sz="2800" b="1" dirty="0"/>
              <a:t>Математическая обработка данных</a:t>
            </a:r>
          </a:p>
        </p:txBody>
      </p:sp>
      <p:sp>
        <p:nvSpPr>
          <p:cNvPr id="3" name="Объект 2">
            <a:extLst>
              <a:ext uri="{FF2B5EF4-FFF2-40B4-BE49-F238E27FC236}">
                <a16:creationId xmlns:a16="http://schemas.microsoft.com/office/drawing/2014/main" id="{6EA3C314-0B5D-495E-8A08-B91B8F5CE313}"/>
              </a:ext>
            </a:extLst>
          </p:cNvPr>
          <p:cNvSpPr>
            <a:spLocks noGrp="1"/>
          </p:cNvSpPr>
          <p:nvPr>
            <p:ph idx="1"/>
          </p:nvPr>
        </p:nvSpPr>
        <p:spPr>
          <a:xfrm>
            <a:off x="251520" y="1970838"/>
            <a:ext cx="6206430" cy="4175962"/>
          </a:xfrm>
        </p:spPr>
        <p:txBody>
          <a:bodyPr vert="horz" lIns="68580" tIns="34290" rIns="68580" bIns="34290" rtlCol="0" anchor="ctr">
            <a:normAutofit/>
          </a:bodyPr>
          <a:lstStyle/>
          <a:p>
            <a:pPr marL="0" indent="0" algn="just">
              <a:buNone/>
            </a:pPr>
            <a:r>
              <a:rPr lang="ru-RU" sz="2400" dirty="0">
                <a:latin typeface="Times New Roman" panose="02020603050405020304" pitchFamily="18" charset="0"/>
                <a:cs typeface="Times New Roman" panose="02020603050405020304" pitchFamily="18" charset="0"/>
              </a:rPr>
              <a:t>Важнейшими статистическими характеристиками являются: </a:t>
            </a:r>
          </a:p>
          <a:p>
            <a:pPr marL="0" indent="0" algn="just">
              <a:buNone/>
            </a:pPr>
            <a:r>
              <a:rPr lang="ru-RU" sz="2400" dirty="0">
                <a:latin typeface="Times New Roman" panose="02020603050405020304" pitchFamily="18" charset="0"/>
                <a:cs typeface="Times New Roman" panose="02020603050405020304" pitchFamily="18" charset="0"/>
              </a:rPr>
              <a:t>а) средняя арифметическая </a:t>
            </a:r>
          </a:p>
          <a:p>
            <a:pPr marL="0" indent="0" algn="just">
              <a:buNone/>
            </a:pPr>
            <a:r>
              <a:rPr lang="ru-RU" sz="2400" dirty="0">
                <a:latin typeface="Times New Roman" panose="02020603050405020304" pitchFamily="18" charset="0"/>
                <a:cs typeface="Times New Roman" panose="02020603050405020304" pitchFamily="18" charset="0"/>
              </a:rPr>
              <a:t>б) среднее квадратическое отклонение </a:t>
            </a:r>
          </a:p>
          <a:p>
            <a:pPr marL="0" indent="0" algn="just">
              <a:buNone/>
            </a:pPr>
            <a:r>
              <a:rPr lang="ru-RU" sz="2400" dirty="0">
                <a:latin typeface="Times New Roman" panose="02020603050405020304" pitchFamily="18" charset="0"/>
                <a:cs typeface="Times New Roman" panose="02020603050405020304" pitchFamily="18" charset="0"/>
              </a:rPr>
              <a:t>в) коэффициент вариации </a:t>
            </a:r>
          </a:p>
          <a:p>
            <a:pPr marL="0" indent="0" algn="just">
              <a:buNone/>
            </a:pPr>
            <a:r>
              <a:rPr lang="ru-RU" sz="2400" dirty="0">
                <a:latin typeface="Times New Roman" panose="02020603050405020304" pitchFamily="18" charset="0"/>
                <a:cs typeface="Times New Roman" panose="02020603050405020304" pitchFamily="18" charset="0"/>
              </a:rPr>
              <a:t>Ориентируясь на эти характеристики нормального распределения, можно оценить степень близости к нему рассматриваемого распределения.</a:t>
            </a:r>
          </a:p>
          <a:p>
            <a:pPr algn="just"/>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1E1EBF7-D638-4E2B-A83A-EFB148171FF5}"/>
              </a:ext>
            </a:extLst>
          </p:cNvPr>
          <p:cNvSpPr>
            <a:spLocks noGrp="1"/>
          </p:cNvSpPr>
          <p:nvPr>
            <p:ph type="sldNum" sz="quarter" idx="12"/>
          </p:nvPr>
        </p:nvSpPr>
        <p:spPr/>
        <p:txBody>
          <a:bodyPr/>
          <a:lstStyle/>
          <a:p>
            <a:pPr>
              <a:defRPr/>
            </a:pPr>
            <a:fld id="{7D75A99D-A522-49F7-AA2D-17BC18969E4A}" type="slidenum">
              <a:rPr lang="ru-RU" altLang="ru-RU" smtClean="0"/>
              <a:pPr>
                <a:defRPr/>
              </a:pPr>
              <a:t>45</a:t>
            </a:fld>
            <a:endParaRPr lang="ru-RU" altLang="ru-RU"/>
          </a:p>
        </p:txBody>
      </p:sp>
      <p:pic>
        <p:nvPicPr>
          <p:cNvPr id="14338" name="Picture 2" descr="ÐÐ°ÑÑÐ¸Ð½ÐºÐ¸ Ð¿Ð¾ Ð·Ð°Ð¿ÑÐ¾ÑÑ Ð¼Ð°ÑÐµÐ¼Ð°ÑÐ¸ÑÐµÑÐºÐ°Ñ Ð¾Ð±ÑÐ°Ð±Ð¾ÑÐºÐ° ÑÐµÐ·ÑÐ»ÑÑÐ°ÑÐ¾Ð² Ð¸ÑÑÐ»ÐµÐ´Ð¾Ð²Ð°Ð½Ð¸Ñ ÐºÐ°ÑÑÐ¸Ð½ÐºÐ¸">
            <a:extLst>
              <a:ext uri="{FF2B5EF4-FFF2-40B4-BE49-F238E27FC236}">
                <a16:creationId xmlns:a16="http://schemas.microsoft.com/office/drawing/2014/main" id="{70E5CBEA-9688-4399-B94D-AA6C01EEC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091" y="2111703"/>
            <a:ext cx="1855348" cy="263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21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8000D6-6CE8-4936-BBC5-E1406F1BEFE6}"/>
              </a:ext>
            </a:extLst>
          </p:cNvPr>
          <p:cNvSpPr>
            <a:spLocks noGrp="1"/>
          </p:cNvSpPr>
          <p:nvPr>
            <p:ph type="title"/>
          </p:nvPr>
        </p:nvSpPr>
        <p:spPr>
          <a:xfrm>
            <a:off x="857250" y="728700"/>
            <a:ext cx="7429500" cy="648072"/>
          </a:xfrm>
        </p:spPr>
        <p:txBody>
          <a:bodyPr>
            <a:normAutofit/>
          </a:bodyPr>
          <a:lstStyle/>
          <a:p>
            <a:pPr algn="ctr"/>
            <a:r>
              <a:rPr lang="ru-RU" sz="2800" b="1" dirty="0"/>
              <a:t>Статистические характеристики</a:t>
            </a:r>
          </a:p>
        </p:txBody>
      </p:sp>
      <p:sp>
        <p:nvSpPr>
          <p:cNvPr id="3" name="Объект 2">
            <a:extLst>
              <a:ext uri="{FF2B5EF4-FFF2-40B4-BE49-F238E27FC236}">
                <a16:creationId xmlns:a16="http://schemas.microsoft.com/office/drawing/2014/main" id="{6E938272-380A-4C80-A2B7-CE3BAFA4385E}"/>
              </a:ext>
            </a:extLst>
          </p:cNvPr>
          <p:cNvSpPr>
            <a:spLocks noGrp="1"/>
          </p:cNvSpPr>
          <p:nvPr>
            <p:ph idx="1"/>
          </p:nvPr>
        </p:nvSpPr>
        <p:spPr>
          <a:xfrm>
            <a:off x="468734" y="2214564"/>
            <a:ext cx="7818016" cy="4738688"/>
          </a:xfrm>
        </p:spPr>
        <p:txBody>
          <a:bodyPr>
            <a:normAutofit/>
          </a:bodyPr>
          <a:lstStyle/>
          <a:p>
            <a:pPr algn="just"/>
            <a:r>
              <a:rPr lang="ru-RU" sz="2000" dirty="0">
                <a:latin typeface="Times New Roman" panose="02020603050405020304" pitchFamily="18" charset="0"/>
                <a:cs typeface="Times New Roman" panose="02020603050405020304" pitchFamily="18" charset="0"/>
              </a:rPr>
              <a:t>Средней арифметической величиной называется такое среднее значение признака, при вычислении которого общий объем признака в совокупности сохраняется неизменным. </a:t>
            </a:r>
          </a:p>
          <a:p>
            <a:pPr marL="0" indent="0" algn="just">
              <a:buNone/>
            </a:pP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Среднее квадратичное отклонение определяется как обобщающая характеристика размеров вариации признака в совокупности. </a:t>
            </a:r>
          </a:p>
          <a:p>
            <a:pPr marL="0" indent="0" algn="just">
              <a:buNone/>
            </a:pP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Коэффициент вариации – это мера относительного разброса случайной величины. Он показывает, какую долю составляет средний разброс случайной величины от среднего значения этой величины.</a:t>
            </a:r>
          </a:p>
          <a:p>
            <a:pPr algn="just"/>
            <a:endParaRPr lang="ru-RU" dirty="0"/>
          </a:p>
        </p:txBody>
      </p:sp>
      <p:sp>
        <p:nvSpPr>
          <p:cNvPr id="4" name="Номер слайда 3">
            <a:extLst>
              <a:ext uri="{FF2B5EF4-FFF2-40B4-BE49-F238E27FC236}">
                <a16:creationId xmlns:a16="http://schemas.microsoft.com/office/drawing/2014/main" id="{DC398F6C-73BD-4DB0-932E-6AA01FEAE8F3}"/>
              </a:ext>
            </a:extLst>
          </p:cNvPr>
          <p:cNvSpPr>
            <a:spLocks noGrp="1"/>
          </p:cNvSpPr>
          <p:nvPr>
            <p:ph type="sldNum" sz="quarter" idx="12"/>
          </p:nvPr>
        </p:nvSpPr>
        <p:spPr/>
        <p:txBody>
          <a:bodyPr/>
          <a:lstStyle/>
          <a:p>
            <a:pPr>
              <a:defRPr/>
            </a:pPr>
            <a:fld id="{7D75A99D-A522-49F7-AA2D-17BC18969E4A}" type="slidenum">
              <a:rPr lang="ru-RU" altLang="ru-RU" smtClean="0"/>
              <a:pPr>
                <a:defRPr/>
              </a:pPr>
              <a:t>46</a:t>
            </a:fld>
            <a:endParaRPr lang="ru-RU" altLang="ru-RU"/>
          </a:p>
        </p:txBody>
      </p:sp>
    </p:spTree>
    <p:extLst>
      <p:ext uri="{BB962C8B-B14F-4D97-AF65-F5344CB8AC3E}">
        <p14:creationId xmlns:p14="http://schemas.microsoft.com/office/powerpoint/2010/main" val="2336201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8000D6-6CE8-4936-BBC5-E1406F1BEFE6}"/>
              </a:ext>
            </a:extLst>
          </p:cNvPr>
          <p:cNvSpPr>
            <a:spLocks noGrp="1"/>
          </p:cNvSpPr>
          <p:nvPr>
            <p:ph type="title"/>
          </p:nvPr>
        </p:nvSpPr>
        <p:spPr>
          <a:xfrm>
            <a:off x="857250" y="728700"/>
            <a:ext cx="7429500" cy="648072"/>
          </a:xfrm>
        </p:spPr>
        <p:txBody>
          <a:bodyPr>
            <a:normAutofit fontScale="90000"/>
          </a:bodyPr>
          <a:lstStyle/>
          <a:p>
            <a:pPr algn="ctr"/>
            <a:r>
              <a:rPr lang="en-US" sz="2800" b="1" dirty="0"/>
              <a:t>Statistical characteristics</a:t>
            </a:r>
            <a:br>
              <a:rPr lang="ru-RU" sz="2800" b="1" dirty="0"/>
            </a:br>
            <a:r>
              <a:rPr lang="ja-JP" altLang="en-US" sz="2800" b="1" dirty="0"/>
              <a:t>统计特征</a:t>
            </a:r>
            <a:r>
              <a:rPr lang="en-US" sz="2800" b="1" dirty="0"/>
              <a:t>
</a:t>
            </a:r>
            <a:endParaRPr lang="ru-RU" sz="2800" b="1" dirty="0"/>
          </a:p>
        </p:txBody>
      </p:sp>
      <p:sp>
        <p:nvSpPr>
          <p:cNvPr id="3" name="Объект 2">
            <a:extLst>
              <a:ext uri="{FF2B5EF4-FFF2-40B4-BE49-F238E27FC236}">
                <a16:creationId xmlns:a16="http://schemas.microsoft.com/office/drawing/2014/main" id="{6E938272-380A-4C80-A2B7-CE3BAFA4385E}"/>
              </a:ext>
            </a:extLst>
          </p:cNvPr>
          <p:cNvSpPr>
            <a:spLocks noGrp="1"/>
          </p:cNvSpPr>
          <p:nvPr>
            <p:ph idx="1"/>
          </p:nvPr>
        </p:nvSpPr>
        <p:spPr>
          <a:xfrm>
            <a:off x="468734" y="2214564"/>
            <a:ext cx="7818016" cy="4738688"/>
          </a:xfrm>
        </p:spPr>
        <p:txBody>
          <a:bodyPr>
            <a:normAutofit/>
          </a:bodyPr>
          <a:lstStyle/>
          <a:p>
            <a:pPr algn="just"/>
            <a:r>
              <a:rPr lang="en-US" sz="2000" dirty="0">
                <a:latin typeface="Times New Roman" panose="02020603050405020304" pitchFamily="18" charset="0"/>
                <a:cs typeface="Times New Roman" panose="02020603050405020304" pitchFamily="18" charset="0"/>
              </a:rPr>
              <a:t>The average arithmetic value is called the average value of the feature, in the calculation of which the total volume of the feature in the aggregate remains unchanged.</a:t>
            </a:r>
            <a:r>
              <a:rPr lang="ru-RU"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平均算术值称为特征的平均值，在计算中，总值中特征的总体积保持不变。</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mean quadratic deviation is defined as a generalizing characteristic of the dimensions of the variation of the feature in the aggregate.</a:t>
            </a:r>
            <a:endParaRPr lang="ru-RU" sz="2000" dirty="0">
              <a:latin typeface="Times New Roman" panose="02020603050405020304" pitchFamily="18" charset="0"/>
              <a:cs typeface="Times New Roman" panose="02020603050405020304" pitchFamily="18" charset="0"/>
            </a:endParaRPr>
          </a:p>
          <a:p>
            <a:pPr algn="just"/>
            <a:r>
              <a:rPr lang="zh-CN" altLang="en-US" sz="2000" dirty="0">
                <a:latin typeface="Times New Roman" panose="02020603050405020304" pitchFamily="18" charset="0"/>
                <a:cs typeface="Times New Roman" panose="02020603050405020304" pitchFamily="18" charset="0"/>
              </a:rPr>
              <a:t>平均二次偏差被定义为聚合中特征变化尺寸的一般特征。</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coefficient of variation is a measure of the relative spread of a random variable. It shows what fraction is the average variance of a random variable from the average value of that variable.</a:t>
            </a:r>
            <a:r>
              <a:rPr lang="zh-CN" altLang="en-US" dirty="0"/>
              <a:t>
变异系数是随机变量相对分布的量度。它显示了随机变量与该变量的平均值的平均方差的分数。
</a:t>
            </a:r>
            <a:endParaRPr lang="ru-RU" dirty="0"/>
          </a:p>
        </p:txBody>
      </p:sp>
      <p:sp>
        <p:nvSpPr>
          <p:cNvPr id="4" name="Номер слайда 3">
            <a:extLst>
              <a:ext uri="{FF2B5EF4-FFF2-40B4-BE49-F238E27FC236}">
                <a16:creationId xmlns:a16="http://schemas.microsoft.com/office/drawing/2014/main" id="{DC398F6C-73BD-4DB0-932E-6AA01FEAE8F3}"/>
              </a:ext>
            </a:extLst>
          </p:cNvPr>
          <p:cNvSpPr>
            <a:spLocks noGrp="1"/>
          </p:cNvSpPr>
          <p:nvPr>
            <p:ph type="sldNum" sz="quarter" idx="12"/>
          </p:nvPr>
        </p:nvSpPr>
        <p:spPr/>
        <p:txBody>
          <a:bodyPr/>
          <a:lstStyle/>
          <a:p>
            <a:pPr>
              <a:defRPr/>
            </a:pPr>
            <a:fld id="{7D75A99D-A522-49F7-AA2D-17BC18969E4A}" type="slidenum">
              <a:rPr lang="ru-RU" altLang="ru-RU" smtClean="0"/>
              <a:pPr>
                <a:defRPr/>
              </a:pPr>
              <a:t>47</a:t>
            </a:fld>
            <a:endParaRPr lang="ru-RU" altLang="ru-RU"/>
          </a:p>
        </p:txBody>
      </p:sp>
    </p:spTree>
    <p:extLst>
      <p:ext uri="{BB962C8B-B14F-4D97-AF65-F5344CB8AC3E}">
        <p14:creationId xmlns:p14="http://schemas.microsoft.com/office/powerpoint/2010/main" val="2592660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7B720-5D09-4869-8187-887C3EE4FB1D}"/>
              </a:ext>
            </a:extLst>
          </p:cNvPr>
          <p:cNvSpPr>
            <a:spLocks noGrp="1"/>
          </p:cNvSpPr>
          <p:nvPr>
            <p:ph type="title"/>
          </p:nvPr>
        </p:nvSpPr>
        <p:spPr>
          <a:xfrm>
            <a:off x="1085850" y="227117"/>
            <a:ext cx="7429500" cy="598568"/>
          </a:xfrm>
        </p:spPr>
        <p:txBody>
          <a:bodyPr>
            <a:normAutofit/>
          </a:bodyPr>
          <a:lstStyle/>
          <a:p>
            <a:pPr algn="ctr"/>
            <a:r>
              <a:rPr lang="ru-RU" sz="2400" b="1" dirty="0"/>
              <a:t>Корреляционный анализ</a:t>
            </a:r>
          </a:p>
        </p:txBody>
      </p:sp>
      <p:sp>
        <p:nvSpPr>
          <p:cNvPr id="3" name="Объект 2">
            <a:extLst>
              <a:ext uri="{FF2B5EF4-FFF2-40B4-BE49-F238E27FC236}">
                <a16:creationId xmlns:a16="http://schemas.microsoft.com/office/drawing/2014/main" id="{778C25D8-9521-4D55-AABF-553D364B8484}"/>
              </a:ext>
            </a:extLst>
          </p:cNvPr>
          <p:cNvSpPr>
            <a:spLocks noGrp="1"/>
          </p:cNvSpPr>
          <p:nvPr>
            <p:ph idx="1"/>
          </p:nvPr>
        </p:nvSpPr>
        <p:spPr>
          <a:xfrm>
            <a:off x="629562" y="1808820"/>
            <a:ext cx="7992888" cy="3564396"/>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Это совокупность основанных на математической теории </a:t>
            </a:r>
            <a:r>
              <a:rPr lang="ru-RU" sz="2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корреляции</a:t>
            </a:r>
            <a:r>
              <a:rPr lang="ru-RU" sz="2000" dirty="0">
                <a:latin typeface="Times New Roman" panose="02020603050405020304" pitchFamily="18" charset="0"/>
                <a:cs typeface="Times New Roman" panose="02020603050405020304" pitchFamily="18" charset="0"/>
              </a:rPr>
              <a:t> методов обнаружения корреляционной зависимости между двумя случайными признаками или факторами. </a:t>
            </a:r>
          </a:p>
          <a:p>
            <a:pPr marL="0" indent="0" algn="just">
              <a:buNone/>
            </a:pPr>
            <a:r>
              <a:rPr lang="ru-RU" sz="2000" dirty="0">
                <a:latin typeface="Times New Roman" panose="02020603050405020304" pitchFamily="18" charset="0"/>
                <a:cs typeface="Times New Roman" panose="02020603050405020304" pitchFamily="18" charset="0"/>
              </a:rPr>
              <a:t>Он включает следующие основные практические приёмы: </a:t>
            </a:r>
          </a:p>
          <a:p>
            <a:pPr marL="0" indent="0" algn="just">
              <a:buNone/>
            </a:pPr>
            <a:r>
              <a:rPr lang="ru-RU" sz="2000" dirty="0">
                <a:latin typeface="Times New Roman" panose="02020603050405020304" pitchFamily="18" charset="0"/>
                <a:cs typeface="Times New Roman" panose="02020603050405020304" pitchFamily="18" charset="0"/>
              </a:rPr>
              <a:t>- построение корреляционного поля и составление корреляционной таблицы;</a:t>
            </a:r>
          </a:p>
          <a:p>
            <a:pPr marL="0" indent="0" algn="just">
              <a:buNone/>
            </a:pPr>
            <a:r>
              <a:rPr lang="ru-RU" sz="2000" dirty="0">
                <a:latin typeface="Times New Roman" panose="02020603050405020304" pitchFamily="18" charset="0"/>
                <a:cs typeface="Times New Roman" panose="02020603050405020304" pitchFamily="18" charset="0"/>
              </a:rPr>
              <a:t>- вычисление выборочных коэффициентов корреляции или корреляционного отношения; </a:t>
            </a:r>
          </a:p>
          <a:p>
            <a:pPr marL="0" indent="0" algn="just">
              <a:buNone/>
            </a:pPr>
            <a:r>
              <a:rPr lang="ru-RU" sz="2000" dirty="0">
                <a:latin typeface="Times New Roman" panose="02020603050405020304" pitchFamily="18" charset="0"/>
                <a:cs typeface="Times New Roman" panose="02020603050405020304" pitchFamily="18" charset="0"/>
              </a:rPr>
              <a:t>- проверка статистической гипотезы значимости связи. </a:t>
            </a:r>
          </a:p>
        </p:txBody>
      </p:sp>
      <p:sp>
        <p:nvSpPr>
          <p:cNvPr id="4" name="Номер слайда 3">
            <a:extLst>
              <a:ext uri="{FF2B5EF4-FFF2-40B4-BE49-F238E27FC236}">
                <a16:creationId xmlns:a16="http://schemas.microsoft.com/office/drawing/2014/main" id="{278F5C71-5A2B-478C-94D2-155CA16AFA88}"/>
              </a:ext>
            </a:extLst>
          </p:cNvPr>
          <p:cNvSpPr>
            <a:spLocks noGrp="1"/>
          </p:cNvSpPr>
          <p:nvPr>
            <p:ph type="sldNum" sz="quarter" idx="12"/>
          </p:nvPr>
        </p:nvSpPr>
        <p:spPr/>
        <p:txBody>
          <a:bodyPr/>
          <a:lstStyle/>
          <a:p>
            <a:pPr>
              <a:defRPr/>
            </a:pPr>
            <a:fld id="{7D75A99D-A522-49F7-AA2D-17BC18969E4A}" type="slidenum">
              <a:rPr lang="ru-RU" altLang="ru-RU" smtClean="0"/>
              <a:pPr>
                <a:defRPr/>
              </a:pPr>
              <a:t>48</a:t>
            </a:fld>
            <a:endParaRPr lang="ru-RU" altLang="ru-RU"/>
          </a:p>
        </p:txBody>
      </p:sp>
    </p:spTree>
    <p:extLst>
      <p:ext uri="{BB962C8B-B14F-4D97-AF65-F5344CB8AC3E}">
        <p14:creationId xmlns:p14="http://schemas.microsoft.com/office/powerpoint/2010/main" val="4114871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7B720-5D09-4869-8187-887C3EE4FB1D}"/>
              </a:ext>
            </a:extLst>
          </p:cNvPr>
          <p:cNvSpPr>
            <a:spLocks noGrp="1"/>
          </p:cNvSpPr>
          <p:nvPr>
            <p:ph type="title"/>
          </p:nvPr>
        </p:nvSpPr>
        <p:spPr>
          <a:xfrm>
            <a:off x="1085850" y="419401"/>
            <a:ext cx="7429500" cy="598568"/>
          </a:xfrm>
        </p:spPr>
        <p:txBody>
          <a:bodyPr>
            <a:normAutofit fontScale="90000"/>
          </a:bodyPr>
          <a:lstStyle/>
          <a:p>
            <a:pPr algn="ctr"/>
            <a:r>
              <a:rPr lang="en-US" sz="2800" b="1" dirty="0"/>
              <a:t>Correlation analysis</a:t>
            </a:r>
            <a:br>
              <a:rPr lang="ru-RU" sz="2800" b="1" dirty="0"/>
            </a:br>
            <a:r>
              <a:rPr lang="ja-JP" altLang="en-US" sz="2800" b="1" dirty="0"/>
              <a:t>相关分析
</a:t>
            </a:r>
            <a:endParaRPr lang="ru-RU" sz="2800" b="1" dirty="0"/>
          </a:p>
        </p:txBody>
      </p:sp>
      <p:sp>
        <p:nvSpPr>
          <p:cNvPr id="3" name="Объект 2">
            <a:extLst>
              <a:ext uri="{FF2B5EF4-FFF2-40B4-BE49-F238E27FC236}">
                <a16:creationId xmlns:a16="http://schemas.microsoft.com/office/drawing/2014/main" id="{778C25D8-9521-4D55-AABF-553D364B8484}"/>
              </a:ext>
            </a:extLst>
          </p:cNvPr>
          <p:cNvSpPr>
            <a:spLocks noGrp="1"/>
          </p:cNvSpPr>
          <p:nvPr>
            <p:ph idx="1"/>
          </p:nvPr>
        </p:nvSpPr>
        <p:spPr>
          <a:xfrm>
            <a:off x="575556" y="1743506"/>
            <a:ext cx="7992888" cy="4866300"/>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This is a collection of mathematical theory-based correlation methods for detecting a correlation relationship between two random features or factors.</a:t>
            </a:r>
            <a:endParaRPr lang="ru-RU" sz="2000" dirty="0">
              <a:latin typeface="Times New Roman" panose="02020603050405020304" pitchFamily="18" charset="0"/>
              <a:cs typeface="Times New Roman" panose="02020603050405020304" pitchFamily="18" charset="0"/>
            </a:endParaRPr>
          </a:p>
          <a:p>
            <a:pPr marL="0" indent="0" algn="just">
              <a:buNone/>
            </a:pPr>
            <a:r>
              <a:rPr lang="zh-CN" altLang="en-US" sz="2000" dirty="0">
                <a:latin typeface="Times New Roman" panose="02020603050405020304" pitchFamily="18" charset="0"/>
                <a:cs typeface="Times New Roman" panose="02020603050405020304" pitchFamily="18" charset="0"/>
              </a:rPr>
              <a:t>这是一组基于数学理论的相关方法，用于检测两个随机特征或因素之间的相关关系。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It includes the following main practical techniques:</a:t>
            </a:r>
          </a:p>
          <a:p>
            <a:pPr marL="0" indent="0" algn="just">
              <a:buNone/>
            </a:pPr>
            <a:r>
              <a:rPr lang="en-US" sz="2000" dirty="0">
                <a:latin typeface="Times New Roman" panose="02020603050405020304" pitchFamily="18" charset="0"/>
                <a:cs typeface="Times New Roman" panose="02020603050405020304" pitchFamily="18" charset="0"/>
              </a:rPr>
              <a:t>- constructing a correlation field and constructing a correlation table;</a:t>
            </a:r>
          </a:p>
          <a:p>
            <a:pPr marL="0" indent="0" algn="just">
              <a:buNone/>
            </a:pPr>
            <a:r>
              <a:rPr lang="en-US" sz="2000" dirty="0">
                <a:latin typeface="Times New Roman" panose="02020603050405020304" pitchFamily="18" charset="0"/>
                <a:cs typeface="Times New Roman" panose="02020603050405020304" pitchFamily="18" charset="0"/>
              </a:rPr>
              <a:t>calculating sample correlation coefficients or correlation ratio;</a:t>
            </a:r>
          </a:p>
          <a:p>
            <a:pPr algn="just">
              <a:buFontTx/>
              <a:buChar char="-"/>
            </a:pPr>
            <a:r>
              <a:rPr lang="en-US" sz="2000" dirty="0">
                <a:latin typeface="Times New Roman" panose="02020603050405020304" pitchFamily="18" charset="0"/>
                <a:cs typeface="Times New Roman" panose="02020603050405020304" pitchFamily="18" charset="0"/>
              </a:rPr>
              <a:t>testing of statistical hypothesis of connection significance.</a:t>
            </a:r>
            <a:endParaRPr lang="ru-RU" sz="2000" dirty="0">
              <a:latin typeface="Times New Roman" panose="02020603050405020304" pitchFamily="18" charset="0"/>
              <a:cs typeface="Times New Roman" panose="02020603050405020304" pitchFamily="18" charset="0"/>
            </a:endParaRPr>
          </a:p>
          <a:p>
            <a:pPr algn="just">
              <a:buFontTx/>
              <a:buChar char="-"/>
            </a:pPr>
            <a:r>
              <a:rPr lang="zh-CN" altLang="en-US" sz="2000" dirty="0">
                <a:latin typeface="Times New Roman" panose="02020603050405020304" pitchFamily="18" charset="0"/>
                <a:cs typeface="Times New Roman" panose="02020603050405020304" pitchFamily="18" charset="0"/>
              </a:rPr>
              <a:t>它包括以下主要实用技术：
</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构建相关字段并构建相关表：
计算样本相关系数或相关性比率</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检验连接意义的统计假说。
</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278F5C71-5A2B-478C-94D2-155CA16AFA88}"/>
              </a:ext>
            </a:extLst>
          </p:cNvPr>
          <p:cNvSpPr>
            <a:spLocks noGrp="1"/>
          </p:cNvSpPr>
          <p:nvPr>
            <p:ph type="sldNum" sz="quarter" idx="12"/>
          </p:nvPr>
        </p:nvSpPr>
        <p:spPr/>
        <p:txBody>
          <a:bodyPr/>
          <a:lstStyle/>
          <a:p>
            <a:pPr>
              <a:defRPr/>
            </a:pPr>
            <a:fld id="{7D75A99D-A522-49F7-AA2D-17BC18969E4A}" type="slidenum">
              <a:rPr lang="ru-RU" altLang="ru-RU" smtClean="0"/>
              <a:pPr>
                <a:defRPr/>
              </a:pPr>
              <a:t>49</a:t>
            </a:fld>
            <a:endParaRPr lang="ru-RU" altLang="ru-RU"/>
          </a:p>
        </p:txBody>
      </p:sp>
    </p:spTree>
    <p:extLst>
      <p:ext uri="{BB962C8B-B14F-4D97-AF65-F5344CB8AC3E}">
        <p14:creationId xmlns:p14="http://schemas.microsoft.com/office/powerpoint/2010/main" val="390502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0765AE-A532-4155-AEF4-F44B678405BE}"/>
              </a:ext>
            </a:extLst>
          </p:cNvPr>
          <p:cNvSpPr>
            <a:spLocks noGrp="1"/>
          </p:cNvSpPr>
          <p:nvPr>
            <p:ph type="title"/>
          </p:nvPr>
        </p:nvSpPr>
        <p:spPr>
          <a:xfrm>
            <a:off x="1250198" y="1361291"/>
            <a:ext cx="7658378" cy="656388"/>
          </a:xfrm>
        </p:spPr>
        <p:txBody>
          <a:bodyPr>
            <a:normAutofit fontScale="90000"/>
          </a:bodyPr>
          <a:lstStyle/>
          <a:p>
            <a:pPr algn="ctr"/>
            <a:r>
              <a:rPr lang="en-US" sz="27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Scientific and methodical work is essentially a private case of research </a:t>
            </a:r>
            <a:r>
              <a:rPr lang="en-US"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3938C15F-1694-42E0-B153-48826ADF1026}"/>
              </a:ext>
            </a:extLst>
          </p:cNvPr>
          <p:cNvSpPr>
            <a:spLocks noGrp="1"/>
          </p:cNvSpPr>
          <p:nvPr>
            <p:ph idx="1"/>
          </p:nvPr>
        </p:nvSpPr>
        <p:spPr>
          <a:xfrm>
            <a:off x="283780" y="2850699"/>
            <a:ext cx="5184576" cy="2970330"/>
          </a:xfrm>
        </p:spPr>
        <p:txBody>
          <a:bodyPr>
            <a:normAutofit/>
          </a:bodyPr>
          <a:lstStyle/>
          <a:p>
            <a:pPr marL="0" indent="0" algn="just">
              <a:lnSpc>
                <a:spcPct val="80000"/>
              </a:lnSpc>
              <a:buNone/>
            </a:pPr>
            <a:r>
              <a:rPr lang="en-US" sz="2000" dirty="0">
                <a:latin typeface="Times New Roman" panose="02020603050405020304" pitchFamily="18" charset="0"/>
                <a:cs typeface="Times New Roman" panose="02020603050405020304" pitchFamily="18" charset="0"/>
              </a:rPr>
              <a:t>The research methodology is a kind of research program as a whole, the result of a comprehensive preliminary development of a particular problem. 
</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en-US" sz="2000" dirty="0">
                <a:latin typeface="Times New Roman" panose="02020603050405020304" pitchFamily="18" charset="0"/>
                <a:cs typeface="Times New Roman" panose="02020603050405020304" pitchFamily="18" charset="0"/>
              </a:rPr>
              <a:t>Research methods are ways to obtain data.</a:t>
            </a:r>
            <a:r>
              <a:rPr lang="en-US" sz="1800" dirty="0">
                <a:latin typeface="Times New Roman" panose="02020603050405020304" pitchFamily="18" charset="0"/>
                <a:cs typeface="Times New Roman" panose="02020603050405020304" pitchFamily="18" charset="0"/>
              </a:rPr>
              <a:t>
</a:t>
            </a:r>
            <a:endParaRPr lang="ru-RU" dirty="0"/>
          </a:p>
        </p:txBody>
      </p:sp>
      <p:sp>
        <p:nvSpPr>
          <p:cNvPr id="4" name="Номер слайда 3">
            <a:extLst>
              <a:ext uri="{FF2B5EF4-FFF2-40B4-BE49-F238E27FC236}">
                <a16:creationId xmlns:a16="http://schemas.microsoft.com/office/drawing/2014/main" id="{1E1C4D20-F94A-44DE-8697-3C61C36E48CA}"/>
              </a:ext>
            </a:extLst>
          </p:cNvPr>
          <p:cNvSpPr>
            <a:spLocks noGrp="1"/>
          </p:cNvSpPr>
          <p:nvPr>
            <p:ph type="sldNum" sz="quarter" idx="12"/>
          </p:nvPr>
        </p:nvSpPr>
        <p:spPr/>
        <p:txBody>
          <a:bodyPr/>
          <a:lstStyle/>
          <a:p>
            <a:pPr>
              <a:defRPr/>
            </a:pPr>
            <a:fld id="{7D75A99D-A522-49F7-AA2D-17BC18969E4A}" type="slidenum">
              <a:rPr lang="ru-RU" altLang="ru-RU" smtClean="0"/>
              <a:pPr>
                <a:defRPr/>
              </a:pPr>
              <a:t>5</a:t>
            </a:fld>
            <a:endParaRPr lang="ru-RU" altLang="ru-RU"/>
          </a:p>
        </p:txBody>
      </p:sp>
      <p:pic>
        <p:nvPicPr>
          <p:cNvPr id="6" name="Picture 8" descr="ÐÐ¾ÑÐ¾Ð¶ÐµÐµ Ð¸Ð·Ð¾Ð±ÑÐ°Ð¶ÐµÐ½Ð¸Ðµ">
            <a:extLst>
              <a:ext uri="{FF2B5EF4-FFF2-40B4-BE49-F238E27FC236}">
                <a16:creationId xmlns:a16="http://schemas.microsoft.com/office/drawing/2014/main" id="{E6E87A96-AA55-47EB-82DB-0587B8896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10898"/>
            <a:ext cx="2935309" cy="22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31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1E411-E6A1-44DC-B195-FDF560F05740}"/>
              </a:ext>
            </a:extLst>
          </p:cNvPr>
          <p:cNvSpPr>
            <a:spLocks noGrp="1"/>
          </p:cNvSpPr>
          <p:nvPr>
            <p:ph type="title"/>
          </p:nvPr>
        </p:nvSpPr>
        <p:spPr>
          <a:xfrm>
            <a:off x="1284400" y="1154883"/>
            <a:ext cx="7547986" cy="270030"/>
          </a:xfrm>
        </p:spPr>
        <p:txBody>
          <a:bodyPr>
            <a:noAutofit/>
          </a:bodyPr>
          <a:lstStyle/>
          <a:p>
            <a:pPr algn="ctr"/>
            <a:r>
              <a:rPr lang="en-US" sz="2800" b="1" dirty="0">
                <a:latin typeface="+mn-lt"/>
              </a:rPr>
              <a:t>Criteria for checking samples are calculated by formulas</a:t>
            </a:r>
            <a:br>
              <a:rPr lang="ru-RU" sz="2800" b="1" dirty="0">
                <a:latin typeface="+mn-lt"/>
              </a:rPr>
            </a:br>
            <a:r>
              <a:rPr lang="zh-CN" altLang="en-US" sz="2800" b="1" dirty="0">
                <a:latin typeface="+mn-lt"/>
              </a:rPr>
              <a:t>检查样品的标准按公式计算
</a:t>
            </a:r>
            <a:endParaRPr lang="ru-RU" sz="2800" b="1" dirty="0">
              <a:latin typeface="+mn-lt"/>
            </a:endParaRPr>
          </a:p>
        </p:txBody>
      </p:sp>
      <p:sp>
        <p:nvSpPr>
          <p:cNvPr id="3" name="Объект 2">
            <a:extLst>
              <a:ext uri="{FF2B5EF4-FFF2-40B4-BE49-F238E27FC236}">
                <a16:creationId xmlns:a16="http://schemas.microsoft.com/office/drawing/2014/main" id="{E551B879-22E2-45C2-ADBD-B2CF004908A4}"/>
              </a:ext>
            </a:extLst>
          </p:cNvPr>
          <p:cNvSpPr>
            <a:spLocks noGrp="1"/>
          </p:cNvSpPr>
          <p:nvPr>
            <p:ph idx="1"/>
          </p:nvPr>
        </p:nvSpPr>
        <p:spPr>
          <a:xfrm>
            <a:off x="252432" y="1842281"/>
            <a:ext cx="8262918" cy="5015719"/>
          </a:xfrm>
        </p:spPr>
        <p:txBody>
          <a:bodyPr>
            <a:normAutofit fontScale="70000" lnSpcReduction="20000"/>
          </a:bodyPr>
          <a:lstStyle/>
          <a:p>
            <a:pPr algn="just"/>
            <a:r>
              <a:rPr lang="en-US" sz="2200" b="1" u="sng" dirty="0">
                <a:latin typeface="Times New Roman" panose="02020603050405020304" pitchFamily="18" charset="0"/>
                <a:cs typeface="Times New Roman" panose="02020603050405020304" pitchFamily="18" charset="0"/>
              </a:rPr>
              <a:t>Fisher's Criterion</a:t>
            </a:r>
            <a:r>
              <a:rPr lang="ru-RU" sz="2200"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used to check the variance of two samples. It is referred to the scattering criteria. Fisher's test is based on additional assumptions about the independence and normality of data samples.</a:t>
            </a:r>
            <a:endParaRPr lang="ru-RU" sz="2200" dirty="0">
              <a:latin typeface="Times New Roman" panose="02020603050405020304" pitchFamily="18" charset="0"/>
              <a:cs typeface="Times New Roman" panose="02020603050405020304" pitchFamily="18" charset="0"/>
            </a:endParaRPr>
          </a:p>
          <a:p>
            <a:pPr algn="just"/>
            <a:r>
              <a:rPr lang="zh-CN" altLang="en-US" sz="2200" dirty="0">
                <a:latin typeface="Times New Roman" panose="02020603050405020304" pitchFamily="18" charset="0"/>
                <a:cs typeface="Times New Roman" panose="02020603050405020304" pitchFamily="18" charset="0"/>
              </a:rPr>
              <a:t>费舍尔的标准用来检查两个样本的差异。它是指散射标准。费舍尔的测试基于关于数据样本独立性和正常性的额外假设。</a:t>
            </a:r>
            <a:endParaRPr lang="ru-RU" sz="2200" dirty="0">
              <a:latin typeface="Times New Roman" panose="02020603050405020304" pitchFamily="18" charset="0"/>
              <a:cs typeface="Times New Roman" panose="02020603050405020304" pitchFamily="18" charset="0"/>
            </a:endParaRPr>
          </a:p>
          <a:p>
            <a:pPr algn="just"/>
            <a:r>
              <a:rPr lang="en-US" sz="2200" b="1" u="sng" dirty="0">
                <a:latin typeface="Times New Roman" panose="02020603050405020304" pitchFamily="18" charset="0"/>
                <a:cs typeface="Times New Roman" panose="02020603050405020304" pitchFamily="18" charset="0"/>
              </a:rPr>
              <a:t>Student's Criterion </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common name for statistical tests in which criterion statistics have Student distribution. Most often, the criteria are used to check the equality of the averages in the two samples.</a:t>
            </a:r>
            <a:endParaRPr lang="ru-RU" sz="2200" dirty="0">
              <a:latin typeface="Times New Roman" panose="02020603050405020304" pitchFamily="18" charset="0"/>
              <a:cs typeface="Times New Roman" panose="02020603050405020304" pitchFamily="18" charset="0"/>
            </a:endParaRPr>
          </a:p>
          <a:p>
            <a:pPr algn="just"/>
            <a:r>
              <a:rPr lang="zh-CN" altLang="en-US" sz="2200" dirty="0">
                <a:latin typeface="Times New Roman" panose="02020603050405020304" pitchFamily="18" charset="0"/>
                <a:cs typeface="Times New Roman" panose="02020603050405020304" pitchFamily="18" charset="0"/>
              </a:rPr>
              <a:t>学生标准</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统计测试的通用名称，其中标准统计有学生分布。大多数情况下，这些标准用于检查两个样本中平均值的均等性。</a:t>
            </a:r>
            <a:endParaRPr lang="ru-RU" sz="2200" dirty="0">
              <a:latin typeface="Times New Roman" panose="02020603050405020304" pitchFamily="18" charset="0"/>
              <a:cs typeface="Times New Roman" panose="02020603050405020304" pitchFamily="18" charset="0"/>
            </a:endParaRPr>
          </a:p>
          <a:p>
            <a:pPr algn="just"/>
            <a:r>
              <a:rPr lang="en-US" sz="2200" b="1" u="sng" dirty="0">
                <a:latin typeface="Times New Roman" panose="02020603050405020304" pitchFamily="18" charset="0"/>
                <a:cs typeface="Times New Roman" panose="02020603050405020304" pitchFamily="18" charset="0"/>
              </a:rPr>
              <a:t>Spearman Correlation Coefficient</a:t>
            </a:r>
            <a:r>
              <a:rPr lang="ru-RU" sz="2200" b="1" u="sng"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measure of the linear relationship between random variables. Spearman's correlation is rank-based, that is, to assess the strength of a connection, not numerical values are used, but the corresponding ranks.</a:t>
            </a:r>
            <a:endParaRPr lang="ru-RU" sz="2200" dirty="0">
              <a:latin typeface="Times New Roman" panose="02020603050405020304" pitchFamily="18" charset="0"/>
              <a:cs typeface="Times New Roman" panose="02020603050405020304" pitchFamily="18" charset="0"/>
            </a:endParaRPr>
          </a:p>
          <a:p>
            <a:pPr algn="just"/>
            <a:r>
              <a:rPr lang="zh-CN" altLang="en-US" sz="2200" dirty="0">
                <a:latin typeface="Times New Roman" panose="02020603050405020304" pitchFamily="18" charset="0"/>
                <a:cs typeface="Times New Roman" panose="02020603050405020304" pitchFamily="18" charset="0"/>
              </a:rPr>
              <a:t>斯皮尔曼相关系数</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随机变量之间的线性关系的测量。斯皮尔曼的相关性是基于等级的，即评估连接的强度，不是使用数字值，而是相应的等级。</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Brave-Pearson </a:t>
            </a:r>
            <a:r>
              <a:rPr lang="en-US" sz="2200" b="1" u="sng" dirty="0" err="1">
                <a:latin typeface="Times New Roman" panose="02020603050405020304" pitchFamily="18" charset="0"/>
                <a:cs typeface="Times New Roman" panose="02020603050405020304" pitchFamily="18" charset="0"/>
              </a:rPr>
              <a:t>correation</a:t>
            </a:r>
            <a:r>
              <a:rPr lang="en-US" sz="2200" b="1" u="sng" dirty="0">
                <a:latin typeface="Times New Roman" panose="02020603050405020304" pitchFamily="18" charset="0"/>
                <a:cs typeface="Times New Roman" panose="02020603050405020304" pitchFamily="18" charset="0"/>
              </a:rPr>
              <a:t> coefficient</a:t>
            </a:r>
            <a:r>
              <a:rPr lang="ru-RU"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applicable if the measurement of the values ​ ​ of the examined features are made in a scale of ratios or intervals and the form of the dependence is linear, i.e., when increasing one random variable, another random variable tends to increase (decrease) according to a linear law.</a:t>
            </a:r>
            <a:endParaRPr lang="ru-RU" sz="2200" dirty="0">
              <a:latin typeface="Times New Roman" panose="02020603050405020304" pitchFamily="18" charset="0"/>
              <a:cs typeface="Times New Roman" panose="02020603050405020304" pitchFamily="18" charset="0"/>
            </a:endParaRPr>
          </a:p>
          <a:p>
            <a:pPr algn="just"/>
            <a:r>
              <a:rPr lang="zh-CN" altLang="en-US" dirty="0"/>
              <a:t>如果以比率或间隔的尺度测量被检查特征的值，并且依赖的形式是线性的，即当增加一个随机变量时，另一个随机变量倾向于根据线性定律增加（减少）则适用 </a:t>
            </a:r>
            <a:r>
              <a:rPr lang="en-US" altLang="zh-CN" dirty="0"/>
              <a:t>Brave-Pearson </a:t>
            </a:r>
            <a:r>
              <a:rPr lang="zh-CN" altLang="en-US" dirty="0"/>
              <a:t>系数。
</a:t>
            </a:r>
            <a:endParaRPr lang="ru-RU" dirty="0">
              <a:effectLst/>
            </a:endParaRPr>
          </a:p>
          <a:p>
            <a:endParaRPr lang="ru-RU" dirty="0"/>
          </a:p>
        </p:txBody>
      </p:sp>
      <p:sp>
        <p:nvSpPr>
          <p:cNvPr id="4" name="Номер слайда 3">
            <a:extLst>
              <a:ext uri="{FF2B5EF4-FFF2-40B4-BE49-F238E27FC236}">
                <a16:creationId xmlns:a16="http://schemas.microsoft.com/office/drawing/2014/main" id="{0D3BFD85-420F-48B7-8E21-D30D5A118214}"/>
              </a:ext>
            </a:extLst>
          </p:cNvPr>
          <p:cNvSpPr>
            <a:spLocks noGrp="1"/>
          </p:cNvSpPr>
          <p:nvPr>
            <p:ph type="sldNum" sz="quarter" idx="12"/>
          </p:nvPr>
        </p:nvSpPr>
        <p:spPr/>
        <p:txBody>
          <a:bodyPr/>
          <a:lstStyle/>
          <a:p>
            <a:pPr>
              <a:defRPr/>
            </a:pPr>
            <a:fld id="{7D75A99D-A522-49F7-AA2D-17BC18969E4A}" type="slidenum">
              <a:rPr lang="ru-RU" altLang="ru-RU" smtClean="0"/>
              <a:pPr>
                <a:defRPr/>
              </a:pPr>
              <a:t>50</a:t>
            </a:fld>
            <a:endParaRPr lang="ru-RU" altLang="ru-RU"/>
          </a:p>
        </p:txBody>
      </p:sp>
    </p:spTree>
    <p:extLst>
      <p:ext uri="{BB962C8B-B14F-4D97-AF65-F5344CB8AC3E}">
        <p14:creationId xmlns:p14="http://schemas.microsoft.com/office/powerpoint/2010/main" val="1669207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1E411-E6A1-44DC-B195-FDF560F05740}"/>
              </a:ext>
            </a:extLst>
          </p:cNvPr>
          <p:cNvSpPr>
            <a:spLocks noGrp="1"/>
          </p:cNvSpPr>
          <p:nvPr>
            <p:ph type="title"/>
          </p:nvPr>
        </p:nvSpPr>
        <p:spPr>
          <a:xfrm>
            <a:off x="1284400" y="1154883"/>
            <a:ext cx="7547986" cy="270030"/>
          </a:xfrm>
        </p:spPr>
        <p:txBody>
          <a:bodyPr>
            <a:noAutofit/>
          </a:bodyPr>
          <a:lstStyle/>
          <a:p>
            <a:pPr algn="ctr"/>
            <a:r>
              <a:rPr lang="en-US" sz="2800" b="1" dirty="0">
                <a:latin typeface="+mn-lt"/>
              </a:rPr>
              <a:t>Criteria for checking samples are calculated by formulas</a:t>
            </a:r>
            <a:endParaRPr lang="ru-RU" sz="2800" b="1" dirty="0">
              <a:latin typeface="+mn-lt"/>
            </a:endParaRPr>
          </a:p>
        </p:txBody>
      </p:sp>
      <p:sp>
        <p:nvSpPr>
          <p:cNvPr id="3" name="Объект 2">
            <a:extLst>
              <a:ext uri="{FF2B5EF4-FFF2-40B4-BE49-F238E27FC236}">
                <a16:creationId xmlns:a16="http://schemas.microsoft.com/office/drawing/2014/main" id="{E551B879-22E2-45C2-ADBD-B2CF004908A4}"/>
              </a:ext>
            </a:extLst>
          </p:cNvPr>
          <p:cNvSpPr>
            <a:spLocks noGrp="1"/>
          </p:cNvSpPr>
          <p:nvPr>
            <p:ph idx="1"/>
          </p:nvPr>
        </p:nvSpPr>
        <p:spPr>
          <a:xfrm>
            <a:off x="359532" y="2024844"/>
            <a:ext cx="8262918" cy="4833156"/>
          </a:xfrm>
        </p:spPr>
        <p:txBody>
          <a:bodyPr>
            <a:normAutofit lnSpcReduction="10000"/>
          </a:bodyPr>
          <a:lstStyle/>
          <a:p>
            <a:pPr algn="just"/>
            <a:r>
              <a:rPr lang="en-US" sz="2200" b="1" u="sng" dirty="0">
                <a:latin typeface="Times New Roman" panose="02020603050405020304" pitchFamily="18" charset="0"/>
                <a:cs typeface="Times New Roman" panose="02020603050405020304" pitchFamily="18" charset="0"/>
              </a:rPr>
              <a:t>Fisher's Criterion</a:t>
            </a:r>
            <a:r>
              <a:rPr lang="ru-RU" sz="2200"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used to check the variance of two samples. It is referred to the scattering criteria. Fisher's test is based on additional assumptions about the independence and normality of data samples.</a:t>
            </a:r>
            <a:endParaRPr lang="ru-RU" sz="2200" dirty="0">
              <a:latin typeface="Times New Roman" panose="02020603050405020304" pitchFamily="18" charset="0"/>
              <a:cs typeface="Times New Roman" panose="02020603050405020304" pitchFamily="18" charset="0"/>
            </a:endParaRPr>
          </a:p>
          <a:p>
            <a:pPr algn="just"/>
            <a:r>
              <a:rPr lang="en-US" sz="2200" b="1" u="sng" dirty="0">
                <a:latin typeface="Times New Roman" panose="02020603050405020304" pitchFamily="18" charset="0"/>
                <a:cs typeface="Times New Roman" panose="02020603050405020304" pitchFamily="18" charset="0"/>
              </a:rPr>
              <a:t>Student's Criterion </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common name for statistical tests in which criterion statistics have Student distribution. Most often, the criteria are used to check the equality of the averages in the two samples.</a:t>
            </a:r>
            <a:endParaRPr lang="ru-RU" sz="2200" dirty="0">
              <a:latin typeface="Times New Roman" panose="02020603050405020304" pitchFamily="18" charset="0"/>
              <a:cs typeface="Times New Roman" panose="02020603050405020304" pitchFamily="18" charset="0"/>
            </a:endParaRPr>
          </a:p>
          <a:p>
            <a:pPr algn="just"/>
            <a:r>
              <a:rPr lang="en-US" sz="2200" b="1" u="sng" dirty="0">
                <a:latin typeface="Times New Roman" panose="02020603050405020304" pitchFamily="18" charset="0"/>
                <a:cs typeface="Times New Roman" panose="02020603050405020304" pitchFamily="18" charset="0"/>
              </a:rPr>
              <a:t>Spearman Correlation Coefficient</a:t>
            </a:r>
            <a:r>
              <a:rPr lang="ru-RU" sz="2200" b="1" u="sng"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measure of the linear relationship between random variables. Spearman's correlation is rank-based, that is, to assess the strength of a connection, not numerical values are used, but the corresponding ranks.</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Brave-Pearson correlation coefficient</a:t>
            </a:r>
            <a:r>
              <a:rPr lang="ru-RU"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applicable if the measurement of the values ​ ​ of the examined features are made in a scale of ratios or intervals and the form of the dependence is linear, i.e., when increasing one random variable, another random variable tends to increase (decrease) according to a linear law.</a:t>
            </a:r>
            <a:endParaRPr lang="ru-RU" dirty="0">
              <a:effectLst/>
            </a:endParaRPr>
          </a:p>
          <a:p>
            <a:endParaRPr lang="ru-RU" dirty="0"/>
          </a:p>
        </p:txBody>
      </p:sp>
      <p:sp>
        <p:nvSpPr>
          <p:cNvPr id="4" name="Номер слайда 3">
            <a:extLst>
              <a:ext uri="{FF2B5EF4-FFF2-40B4-BE49-F238E27FC236}">
                <a16:creationId xmlns:a16="http://schemas.microsoft.com/office/drawing/2014/main" id="{0D3BFD85-420F-48B7-8E21-D30D5A118214}"/>
              </a:ext>
            </a:extLst>
          </p:cNvPr>
          <p:cNvSpPr>
            <a:spLocks noGrp="1"/>
          </p:cNvSpPr>
          <p:nvPr>
            <p:ph type="sldNum" sz="quarter" idx="12"/>
          </p:nvPr>
        </p:nvSpPr>
        <p:spPr/>
        <p:txBody>
          <a:bodyPr/>
          <a:lstStyle/>
          <a:p>
            <a:pPr>
              <a:defRPr/>
            </a:pPr>
            <a:fld id="{7D75A99D-A522-49F7-AA2D-17BC18969E4A}" type="slidenum">
              <a:rPr lang="ru-RU" altLang="ru-RU" smtClean="0"/>
              <a:pPr>
                <a:defRPr/>
              </a:pPr>
              <a:t>51</a:t>
            </a:fld>
            <a:endParaRPr lang="ru-RU" altLang="ru-RU"/>
          </a:p>
        </p:txBody>
      </p:sp>
    </p:spTree>
    <p:extLst>
      <p:ext uri="{BB962C8B-B14F-4D97-AF65-F5344CB8AC3E}">
        <p14:creationId xmlns:p14="http://schemas.microsoft.com/office/powerpoint/2010/main" val="2486351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D1E411-E6A1-44DC-B195-FDF560F05740}"/>
              </a:ext>
            </a:extLst>
          </p:cNvPr>
          <p:cNvSpPr>
            <a:spLocks noGrp="1"/>
          </p:cNvSpPr>
          <p:nvPr>
            <p:ph type="title"/>
          </p:nvPr>
        </p:nvSpPr>
        <p:spPr>
          <a:xfrm>
            <a:off x="1258274" y="1481454"/>
            <a:ext cx="7547986" cy="270030"/>
          </a:xfrm>
        </p:spPr>
        <p:txBody>
          <a:bodyPr>
            <a:noAutofit/>
          </a:bodyPr>
          <a:lstStyle/>
          <a:p>
            <a:pPr algn="ctr"/>
            <a:r>
              <a:rPr lang="ru-RU" sz="2400" b="1" dirty="0"/>
              <a:t>Критерии для проверки выборок вычисляют по формулам</a:t>
            </a:r>
          </a:p>
        </p:txBody>
      </p:sp>
      <p:sp>
        <p:nvSpPr>
          <p:cNvPr id="3" name="Объект 2">
            <a:extLst>
              <a:ext uri="{FF2B5EF4-FFF2-40B4-BE49-F238E27FC236}">
                <a16:creationId xmlns:a16="http://schemas.microsoft.com/office/drawing/2014/main" id="{E551B879-22E2-45C2-ADBD-B2CF004908A4}"/>
              </a:ext>
            </a:extLst>
          </p:cNvPr>
          <p:cNvSpPr>
            <a:spLocks noGrp="1"/>
          </p:cNvSpPr>
          <p:nvPr>
            <p:ph idx="1"/>
          </p:nvPr>
        </p:nvSpPr>
        <p:spPr>
          <a:xfrm>
            <a:off x="359532" y="2024844"/>
            <a:ext cx="8262918" cy="4833156"/>
          </a:xfrm>
        </p:spPr>
        <p:txBody>
          <a:bodyPr>
            <a:normAutofit fontScale="92500" lnSpcReduction="10000"/>
          </a:bodyPr>
          <a:lstStyle/>
          <a:p>
            <a:pPr algn="just"/>
            <a:r>
              <a:rPr lang="ru-RU" sz="2200" b="1" u="sng" dirty="0">
                <a:latin typeface="Times New Roman" panose="02020603050405020304" pitchFamily="18" charset="0"/>
                <a:cs typeface="Times New Roman" panose="02020603050405020304" pitchFamily="18" charset="0"/>
              </a:rPr>
              <a:t>Критерий Фишера</a:t>
            </a:r>
            <a:r>
              <a:rPr lang="ru-RU" sz="2200" u="sng"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применяется для проверки равенства </a:t>
            </a:r>
            <a:r>
              <a:rPr lang="ru-RU" sz="2200" dirty="0">
                <a:latin typeface="Times New Roman" panose="02020603050405020304" pitchFamily="18" charset="0"/>
                <a:cs typeface="Times New Roman" panose="02020603050405020304" pitchFamily="18" charset="0"/>
                <a:hlinkClick r:id="rId3" tooltip="Дисперсия случайной величины">
                  <a:extLst>
                    <a:ext uri="{A12FA001-AC4F-418D-AE19-62706E023703}">
                      <ahyp:hlinkClr xmlns:ahyp="http://schemas.microsoft.com/office/drawing/2018/hyperlinkcolor" val="tx"/>
                    </a:ext>
                  </a:extLst>
                </a:hlinkClick>
              </a:rPr>
              <a:t>дисперсий</a:t>
            </a:r>
            <a:r>
              <a:rPr lang="ru-RU" sz="2200" dirty="0">
                <a:latin typeface="Times New Roman" panose="02020603050405020304" pitchFamily="18" charset="0"/>
                <a:cs typeface="Times New Roman" panose="02020603050405020304" pitchFamily="18" charset="0"/>
              </a:rPr>
              <a:t> двух выборок. Его относят к критериям рассеяния. Критерий Фишера основан на дополнительных предположениях о независимости и нормальности выборок данных. </a:t>
            </a:r>
          </a:p>
          <a:p>
            <a:pPr algn="just"/>
            <a:r>
              <a:rPr lang="ru-RU" sz="2200" b="1" u="sng" dirty="0">
                <a:latin typeface="Times New Roman" panose="02020603050405020304" pitchFamily="18" charset="0"/>
                <a:cs typeface="Times New Roman" panose="02020603050405020304" pitchFamily="18" charset="0"/>
              </a:rPr>
              <a:t>Критерий</a:t>
            </a:r>
            <a:r>
              <a:rPr lang="ru-RU" sz="2200" u="sng" dirty="0">
                <a:latin typeface="Times New Roman" panose="02020603050405020304" pitchFamily="18" charset="0"/>
                <a:cs typeface="Times New Roman" panose="02020603050405020304" pitchFamily="18" charset="0"/>
              </a:rPr>
              <a:t> Стьюдента </a:t>
            </a:r>
            <a:r>
              <a:rPr lang="ru-RU" sz="2200" dirty="0">
                <a:latin typeface="Times New Roman" panose="02020603050405020304" pitchFamily="18" charset="0"/>
                <a:cs typeface="Times New Roman" panose="02020603050405020304" pitchFamily="18" charset="0"/>
              </a:rPr>
              <a:t>— общее название для </a:t>
            </a:r>
            <a:r>
              <a:rPr lang="ru-RU" sz="2200" dirty="0">
                <a:latin typeface="Times New Roman" panose="02020603050405020304" pitchFamily="18" charset="0"/>
                <a:cs typeface="Times New Roman" panose="02020603050405020304" pitchFamily="18" charset="0"/>
                <a:hlinkClick r:id="rId4" tooltip="Статистический тест">
                  <a:extLst>
                    <a:ext uri="{A12FA001-AC4F-418D-AE19-62706E023703}">
                      <ahyp:hlinkClr xmlns:ahyp="http://schemas.microsoft.com/office/drawing/2018/hyperlinkcolor" val="tx"/>
                    </a:ext>
                  </a:extLst>
                </a:hlinkClick>
              </a:rPr>
              <a:t>статистических тестов</a:t>
            </a:r>
            <a:r>
              <a:rPr lang="ru-RU" sz="2200" dirty="0">
                <a:latin typeface="Times New Roman" panose="02020603050405020304" pitchFamily="18" charset="0"/>
                <a:cs typeface="Times New Roman" panose="02020603050405020304" pitchFamily="18" charset="0"/>
              </a:rPr>
              <a:t>, в которых статистика критерия имеет </a:t>
            </a:r>
            <a:r>
              <a:rPr lang="ru-RU" sz="2200" dirty="0">
                <a:latin typeface="Times New Roman" panose="02020603050405020304" pitchFamily="18" charset="0"/>
                <a:cs typeface="Times New Roman" panose="02020603050405020304" pitchFamily="18" charset="0"/>
                <a:hlinkClick r:id="rId5" tooltip="Распределение Стьюдента">
                  <a:extLst>
                    <a:ext uri="{A12FA001-AC4F-418D-AE19-62706E023703}">
                      <ahyp:hlinkClr xmlns:ahyp="http://schemas.microsoft.com/office/drawing/2018/hyperlinkcolor" val="tx"/>
                    </a:ext>
                  </a:extLst>
                </a:hlinkClick>
              </a:rPr>
              <a:t>распределение Стьюдента</a:t>
            </a:r>
            <a:r>
              <a:rPr lang="ru-RU" sz="2200" dirty="0">
                <a:latin typeface="Times New Roman" panose="02020603050405020304" pitchFamily="18" charset="0"/>
                <a:cs typeface="Times New Roman" panose="02020603050405020304" pitchFamily="18" charset="0"/>
              </a:rPr>
              <a:t>. Наиболее часто критерии применяются для проверки равенства средних значений в двух </a:t>
            </a:r>
            <a:r>
              <a:rPr lang="ru-RU" sz="2200" dirty="0">
                <a:latin typeface="Times New Roman" panose="02020603050405020304" pitchFamily="18" charset="0"/>
                <a:cs typeface="Times New Roman" panose="02020603050405020304" pitchFamily="18" charset="0"/>
                <a:hlinkClick r:id="rId6" tooltip="Выборка">
                  <a:extLst>
                    <a:ext uri="{A12FA001-AC4F-418D-AE19-62706E023703}">
                      <ahyp:hlinkClr xmlns:ahyp="http://schemas.microsoft.com/office/drawing/2018/hyperlinkcolor" val="tx"/>
                    </a:ext>
                  </a:extLst>
                </a:hlinkClick>
              </a:rPr>
              <a:t>выборках</a:t>
            </a:r>
            <a:r>
              <a:rPr lang="ru-RU" sz="2200" dirty="0">
                <a:latin typeface="Times New Roman" panose="02020603050405020304" pitchFamily="18" charset="0"/>
                <a:cs typeface="Times New Roman" panose="02020603050405020304" pitchFamily="18" charset="0"/>
              </a:rPr>
              <a:t>.</a:t>
            </a:r>
          </a:p>
          <a:p>
            <a:pPr algn="just"/>
            <a:r>
              <a:rPr lang="ru-RU" sz="2200" b="1" u="sng" dirty="0">
                <a:latin typeface="Times New Roman" panose="02020603050405020304" pitchFamily="18" charset="0"/>
                <a:cs typeface="Times New Roman" panose="02020603050405020304" pitchFamily="18" charset="0"/>
              </a:rPr>
              <a:t>Коэффициент</a:t>
            </a:r>
            <a:r>
              <a:rPr lang="ru-RU" sz="2200" u="sng" dirty="0">
                <a:latin typeface="Times New Roman" panose="02020603050405020304" pitchFamily="18" charset="0"/>
                <a:cs typeface="Times New Roman" panose="02020603050405020304" pitchFamily="18" charset="0"/>
              </a:rPr>
              <a:t> корреляции </a:t>
            </a:r>
            <a:r>
              <a:rPr lang="ru-RU" sz="2200" u="sng" dirty="0" err="1">
                <a:latin typeface="Times New Roman" panose="02020603050405020304" pitchFamily="18" charset="0"/>
                <a:cs typeface="Times New Roman" panose="02020603050405020304" pitchFamily="18" charset="0"/>
              </a:rPr>
              <a:t>Спирмена</a:t>
            </a:r>
            <a:r>
              <a:rPr lang="ru-RU" sz="2200" u="sng"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мера линейной связи между случайными величинами. Корреляция </a:t>
            </a:r>
            <a:r>
              <a:rPr lang="ru-RU" sz="2200" dirty="0" err="1">
                <a:latin typeface="Times New Roman" panose="02020603050405020304" pitchFamily="18" charset="0"/>
                <a:cs typeface="Times New Roman" panose="02020603050405020304" pitchFamily="18" charset="0"/>
              </a:rPr>
              <a:t>Спирмена</a:t>
            </a:r>
            <a:r>
              <a:rPr lang="ru-RU" sz="2200" dirty="0">
                <a:latin typeface="Times New Roman" panose="02020603050405020304" pitchFamily="18" charset="0"/>
                <a:cs typeface="Times New Roman" panose="02020603050405020304" pitchFamily="18" charset="0"/>
              </a:rPr>
              <a:t> является ранговой, то есть для оценки силы связи используются не численные значения, а соответствующие им ранги.</a:t>
            </a:r>
          </a:p>
          <a:p>
            <a:pPr algn="just"/>
            <a:r>
              <a:rPr lang="ru-RU" sz="2200" dirty="0">
                <a:latin typeface="Times New Roman" panose="02020603050405020304" pitchFamily="18" charset="0"/>
                <a:cs typeface="Times New Roman" panose="02020603050405020304" pitchFamily="18" charset="0"/>
              </a:rPr>
              <a:t> </a:t>
            </a:r>
            <a:r>
              <a:rPr lang="ru-RU" sz="2200" u="sng" dirty="0">
                <a:latin typeface="Times New Roman" panose="02020603050405020304" pitchFamily="18" charset="0"/>
                <a:cs typeface="Times New Roman" panose="02020603050405020304" pitchFamily="18" charset="0"/>
              </a:rPr>
              <a:t>Коэффициент корреляции </a:t>
            </a:r>
            <a:r>
              <a:rPr lang="ru-RU" sz="2200" u="sng" dirty="0" err="1">
                <a:latin typeface="Times New Roman" panose="02020603050405020304" pitchFamily="18" charset="0"/>
                <a:cs typeface="Times New Roman" panose="02020603050405020304" pitchFamily="18" charset="0"/>
              </a:rPr>
              <a:t>Браве</a:t>
            </a:r>
            <a:r>
              <a:rPr lang="ru-RU" sz="2200" u="sng" dirty="0">
                <a:latin typeface="Times New Roman" panose="02020603050405020304" pitchFamily="18" charset="0"/>
                <a:cs typeface="Times New Roman" panose="02020603050405020304" pitchFamily="18" charset="0"/>
              </a:rPr>
              <a:t>-Пирсона </a:t>
            </a:r>
            <a:r>
              <a:rPr lang="ru-RU" sz="2200" dirty="0">
                <a:latin typeface="Times New Roman" panose="02020603050405020304" pitchFamily="18" charset="0"/>
                <a:cs typeface="Times New Roman" panose="02020603050405020304" pitchFamily="18" charset="0"/>
              </a:rPr>
              <a:t>применим в том случае, если измерение значений исследуемых признаков производятся в шкале отношений или интервалов и форма зависимости является линейной т.е. при увеличении одной случайной величины другая случайная величина имеет тенденцию возрастать (убывать) по линейному закону.</a:t>
            </a:r>
          </a:p>
          <a:p>
            <a:endParaRPr lang="ru-RU" dirty="0">
              <a:effectLst/>
            </a:endParaRPr>
          </a:p>
          <a:p>
            <a:endParaRPr lang="ru-RU" dirty="0"/>
          </a:p>
        </p:txBody>
      </p:sp>
      <p:sp>
        <p:nvSpPr>
          <p:cNvPr id="4" name="Номер слайда 3">
            <a:extLst>
              <a:ext uri="{FF2B5EF4-FFF2-40B4-BE49-F238E27FC236}">
                <a16:creationId xmlns:a16="http://schemas.microsoft.com/office/drawing/2014/main" id="{0D3BFD85-420F-48B7-8E21-D30D5A118214}"/>
              </a:ext>
            </a:extLst>
          </p:cNvPr>
          <p:cNvSpPr>
            <a:spLocks noGrp="1"/>
          </p:cNvSpPr>
          <p:nvPr>
            <p:ph type="sldNum" sz="quarter" idx="12"/>
          </p:nvPr>
        </p:nvSpPr>
        <p:spPr/>
        <p:txBody>
          <a:bodyPr/>
          <a:lstStyle/>
          <a:p>
            <a:pPr>
              <a:defRPr/>
            </a:pPr>
            <a:fld id="{7D75A99D-A522-49F7-AA2D-17BC18969E4A}" type="slidenum">
              <a:rPr lang="ru-RU" altLang="ru-RU" smtClean="0"/>
              <a:pPr>
                <a:defRPr/>
              </a:pPr>
              <a:t>52</a:t>
            </a:fld>
            <a:endParaRPr lang="ru-RU" altLang="ru-RU"/>
          </a:p>
        </p:txBody>
      </p:sp>
    </p:spTree>
    <p:extLst>
      <p:ext uri="{BB962C8B-B14F-4D97-AF65-F5344CB8AC3E}">
        <p14:creationId xmlns:p14="http://schemas.microsoft.com/office/powerpoint/2010/main" val="2231818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B8856-192A-4891-867C-B10A413627B1}"/>
              </a:ext>
            </a:extLst>
          </p:cNvPr>
          <p:cNvSpPr>
            <a:spLocks noGrp="1"/>
          </p:cNvSpPr>
          <p:nvPr>
            <p:ph type="title"/>
          </p:nvPr>
        </p:nvSpPr>
        <p:spPr>
          <a:xfrm>
            <a:off x="857250" y="907182"/>
            <a:ext cx="7429500" cy="656388"/>
          </a:xfrm>
        </p:spPr>
        <p:txBody>
          <a:bodyPr>
            <a:normAutofit fontScale="90000"/>
          </a:bodyPr>
          <a:lstStyle/>
          <a:p>
            <a:pPr algn="ctr"/>
            <a:r>
              <a:rPr lang="en-US" sz="2800" b="1" dirty="0"/>
              <a:t>Evaluation of the validity of differences</a:t>
            </a:r>
            <a:br>
              <a:rPr lang="ru-RU" sz="2800" b="1" dirty="0"/>
            </a:br>
            <a:r>
              <a:rPr lang="zh-CN" altLang="en-US" sz="2800" b="1" dirty="0"/>
              <a:t>对差异有效性的评价
</a:t>
            </a:r>
            <a:endParaRPr lang="ru-RU" sz="2800" b="1" dirty="0"/>
          </a:p>
        </p:txBody>
      </p:sp>
      <p:sp>
        <p:nvSpPr>
          <p:cNvPr id="3" name="Объект 2">
            <a:extLst>
              <a:ext uri="{FF2B5EF4-FFF2-40B4-BE49-F238E27FC236}">
                <a16:creationId xmlns:a16="http://schemas.microsoft.com/office/drawing/2014/main" id="{CF8DAB39-53CC-4F38-8B9E-0F1D0A2D9749}"/>
              </a:ext>
            </a:extLst>
          </p:cNvPr>
          <p:cNvSpPr>
            <a:spLocks noGrp="1"/>
          </p:cNvSpPr>
          <p:nvPr>
            <p:ph idx="1"/>
          </p:nvPr>
        </p:nvSpPr>
        <p:spPr>
          <a:xfrm>
            <a:off x="353120" y="1563570"/>
            <a:ext cx="4968552" cy="4951530"/>
          </a:xfrm>
        </p:spPr>
        <p:txBody>
          <a:bodyPr>
            <a:normAutofit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between two or more series of values.</a:t>
            </a:r>
          </a:p>
          <a:p>
            <a:pPr marL="0" indent="0" algn="just">
              <a:buNone/>
            </a:pPr>
            <a:r>
              <a:rPr lang="en-US" sz="2400" dirty="0">
                <a:latin typeface="Times New Roman" panose="02020603050405020304" pitchFamily="18" charset="0"/>
                <a:cs typeface="Times New Roman" panose="02020603050405020304" pitchFamily="18" charset="0"/>
              </a:rPr>
              <a:t>In mathematical statistics, there are a number of ways to solve it. The computer version of data processing has now become more common.</a:t>
            </a:r>
          </a:p>
          <a:p>
            <a:pPr marL="0" indent="0" algn="just">
              <a:buNone/>
            </a:pPr>
            <a:r>
              <a:rPr lang="en-US" sz="2400" dirty="0">
                <a:latin typeface="Times New Roman" panose="02020603050405020304" pitchFamily="18" charset="0"/>
                <a:cs typeface="Times New Roman" panose="02020603050405020304" pitchFamily="18" charset="0"/>
              </a:rPr>
              <a:t>In many applied statistical programs, there are procedures for evaluating differences between parameters of one sample or different samples.</a:t>
            </a:r>
            <a:endParaRPr lang="ru-RU" sz="2400" dirty="0">
              <a:latin typeface="Times New Roman" panose="02020603050405020304" pitchFamily="18" charset="0"/>
              <a:cs typeface="Times New Roman" panose="02020603050405020304" pitchFamily="18" charset="0"/>
            </a:endParaRPr>
          </a:p>
          <a:p>
            <a:pPr marL="0" indent="0" algn="just">
              <a:buNone/>
            </a:pPr>
            <a:r>
              <a:rPr lang="zh-CN" altLang="en-US" sz="1800" dirty="0">
                <a:latin typeface="Times New Roman" panose="02020603050405020304" pitchFamily="18" charset="0"/>
                <a:cs typeface="Times New Roman" panose="02020603050405020304" pitchFamily="18" charset="0"/>
              </a:rPr>
              <a:t>在两个或两个以上的值系列之间。
在数学统计中，有许多方法可以解决它。计算机版本的数据处理现在变得更加普遍。
在许多应用统计程序中，有评估一个样本或不同样本参数差异的程序。
</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8A81B1F0-BF84-41CB-B81C-F40FCC43E367}"/>
              </a:ext>
            </a:extLst>
          </p:cNvPr>
          <p:cNvSpPr>
            <a:spLocks noGrp="1"/>
          </p:cNvSpPr>
          <p:nvPr>
            <p:ph type="sldNum" sz="quarter" idx="12"/>
          </p:nvPr>
        </p:nvSpPr>
        <p:spPr/>
        <p:txBody>
          <a:bodyPr/>
          <a:lstStyle/>
          <a:p>
            <a:pPr>
              <a:defRPr/>
            </a:pPr>
            <a:fld id="{7D75A99D-A522-49F7-AA2D-17BC18969E4A}" type="slidenum">
              <a:rPr lang="ru-RU" altLang="ru-RU" smtClean="0"/>
              <a:pPr>
                <a:defRPr/>
              </a:pPr>
              <a:t>53</a:t>
            </a:fld>
            <a:endParaRPr lang="ru-RU" altLang="ru-RU"/>
          </a:p>
        </p:txBody>
      </p:sp>
      <p:pic>
        <p:nvPicPr>
          <p:cNvPr id="16386" name="Picture 2" descr="ÐÐ°ÑÑÐ¸Ð½ÐºÐ¸ Ð¿Ð¾ Ð·Ð°Ð¿ÑÐ¾ÑÑ ÐºÐ°Ðº Ð¿ÑÐ°Ð²Ð¸Ð»ÑÐ½Ð¾ Ð½Ð°Ð·Ð²Ð°ÑÑ Ð½Ð°ÑÑÐ½ÑÑ ÑÐ°Ð±Ð¾ÑÑ ÐºÐ°ÑÑÐ¸Ð½ÐºÐ¸">
            <a:extLst>
              <a:ext uri="{FF2B5EF4-FFF2-40B4-BE49-F238E27FC236}">
                <a16:creationId xmlns:a16="http://schemas.microsoft.com/office/drawing/2014/main" id="{292EBE7C-80DD-4F80-880A-BF94CEF19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08" y="2299430"/>
            <a:ext cx="342900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73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B8856-192A-4891-867C-B10A413627B1}"/>
              </a:ext>
            </a:extLst>
          </p:cNvPr>
          <p:cNvSpPr>
            <a:spLocks noGrp="1"/>
          </p:cNvSpPr>
          <p:nvPr>
            <p:ph type="title"/>
          </p:nvPr>
        </p:nvSpPr>
        <p:spPr>
          <a:xfrm>
            <a:off x="856060" y="1314450"/>
            <a:ext cx="7429500" cy="656388"/>
          </a:xfrm>
        </p:spPr>
        <p:txBody>
          <a:bodyPr>
            <a:normAutofit/>
          </a:bodyPr>
          <a:lstStyle/>
          <a:p>
            <a:pPr algn="ctr"/>
            <a:r>
              <a:rPr lang="ru-RU" sz="2400" b="1" dirty="0"/>
              <a:t>Оценка достоверности различий </a:t>
            </a:r>
          </a:p>
        </p:txBody>
      </p:sp>
      <p:sp>
        <p:nvSpPr>
          <p:cNvPr id="3" name="Объект 2">
            <a:extLst>
              <a:ext uri="{FF2B5EF4-FFF2-40B4-BE49-F238E27FC236}">
                <a16:creationId xmlns:a16="http://schemas.microsoft.com/office/drawing/2014/main" id="{CF8DAB39-53CC-4F38-8B9E-0F1D0A2D9749}"/>
              </a:ext>
            </a:extLst>
          </p:cNvPr>
          <p:cNvSpPr>
            <a:spLocks noGrp="1"/>
          </p:cNvSpPr>
          <p:nvPr>
            <p:ph idx="1"/>
          </p:nvPr>
        </p:nvSpPr>
        <p:spPr>
          <a:xfrm>
            <a:off x="353120" y="2491538"/>
            <a:ext cx="4968552" cy="4023562"/>
          </a:xfrm>
        </p:spPr>
        <p:txBody>
          <a:bodyPr>
            <a:normAutofit lnSpcReduction="10000"/>
          </a:bodyPr>
          <a:lstStyle/>
          <a:p>
            <a:pPr marL="0" indent="0" algn="just">
              <a:buNone/>
            </a:pPr>
            <a:r>
              <a:rPr lang="ru-RU" sz="2400" dirty="0">
                <a:latin typeface="Times New Roman" panose="02020603050405020304" pitchFamily="18" charset="0"/>
                <a:cs typeface="Times New Roman" panose="02020603050405020304" pitchFamily="18" charset="0"/>
              </a:rPr>
              <a:t>между двумя или более рядами значений.</a:t>
            </a:r>
            <a:endParaRPr lang="en-US"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В математической статистике существует ряд способов для ее решения. Компьютерный вариант обработки данных стал в настоящее время наи­более распространенным. </a:t>
            </a:r>
            <a:endParaRPr lang="en-US"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Во многих прикладных статистических програм­мах есть процедуры оценки различий между параметрами одной выборки или разных выборок</a:t>
            </a:r>
            <a:r>
              <a:rPr lang="ru-RU" sz="1800" dirty="0">
                <a:latin typeface="Times New Roman" panose="02020603050405020304" pitchFamily="18" charset="0"/>
                <a:cs typeface="Times New Roman" panose="02020603050405020304" pitchFamily="18" charset="0"/>
              </a:rPr>
              <a:t>.</a:t>
            </a:r>
          </a:p>
        </p:txBody>
      </p:sp>
      <p:sp>
        <p:nvSpPr>
          <p:cNvPr id="4" name="Номер слайда 3">
            <a:extLst>
              <a:ext uri="{FF2B5EF4-FFF2-40B4-BE49-F238E27FC236}">
                <a16:creationId xmlns:a16="http://schemas.microsoft.com/office/drawing/2014/main" id="{8A81B1F0-BF84-41CB-B81C-F40FCC43E367}"/>
              </a:ext>
            </a:extLst>
          </p:cNvPr>
          <p:cNvSpPr>
            <a:spLocks noGrp="1"/>
          </p:cNvSpPr>
          <p:nvPr>
            <p:ph type="sldNum" sz="quarter" idx="12"/>
          </p:nvPr>
        </p:nvSpPr>
        <p:spPr/>
        <p:txBody>
          <a:bodyPr/>
          <a:lstStyle/>
          <a:p>
            <a:pPr>
              <a:defRPr/>
            </a:pPr>
            <a:fld id="{7D75A99D-A522-49F7-AA2D-17BC18969E4A}" type="slidenum">
              <a:rPr lang="ru-RU" altLang="ru-RU" smtClean="0"/>
              <a:pPr>
                <a:defRPr/>
              </a:pPr>
              <a:t>54</a:t>
            </a:fld>
            <a:endParaRPr lang="ru-RU" altLang="ru-RU"/>
          </a:p>
        </p:txBody>
      </p:sp>
      <p:pic>
        <p:nvPicPr>
          <p:cNvPr id="16386" name="Picture 2" descr="ÐÐ°ÑÑÐ¸Ð½ÐºÐ¸ Ð¿Ð¾ Ð·Ð°Ð¿ÑÐ¾ÑÑ ÐºÐ°Ðº Ð¿ÑÐ°Ð²Ð¸Ð»ÑÐ½Ð¾ Ð½Ð°Ð·Ð²Ð°ÑÑ Ð½Ð°ÑÑÐ½ÑÑ ÑÐ°Ð±Ð¾ÑÑ ÐºÐ°ÑÑÐ¸Ð½ÐºÐ¸">
            <a:extLst>
              <a:ext uri="{FF2B5EF4-FFF2-40B4-BE49-F238E27FC236}">
                <a16:creationId xmlns:a16="http://schemas.microsoft.com/office/drawing/2014/main" id="{292EBE7C-80DD-4F80-880A-BF94CEF19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08" y="2299430"/>
            <a:ext cx="342900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49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8651A-C5EF-4022-8566-2708D18C97B2}"/>
              </a:ext>
            </a:extLst>
          </p:cNvPr>
          <p:cNvSpPr>
            <a:spLocks noGrp="1"/>
          </p:cNvSpPr>
          <p:nvPr>
            <p:ph type="title"/>
          </p:nvPr>
        </p:nvSpPr>
        <p:spPr>
          <a:xfrm>
            <a:off x="856060" y="1314450"/>
            <a:ext cx="7429500" cy="656388"/>
          </a:xfrm>
        </p:spPr>
        <p:txBody>
          <a:bodyPr>
            <a:normAutofit fontScale="90000"/>
          </a:bodyPr>
          <a:lstStyle/>
          <a:p>
            <a:pPr algn="ctr"/>
            <a:r>
              <a:rPr lang="en-US" sz="2800" b="1" dirty="0"/>
              <a:t>Formulation of conclusions</a:t>
            </a:r>
            <a:r>
              <a:rPr lang="ru-RU" sz="2800" b="1" dirty="0"/>
              <a:t> </a:t>
            </a:r>
            <a:r>
              <a:rPr lang="ja-JP" altLang="en-US" sz="2800" b="1" dirty="0"/>
              <a:t>结论的制定
</a:t>
            </a:r>
            <a:endParaRPr lang="ru-RU" sz="2800" b="1" dirty="0"/>
          </a:p>
        </p:txBody>
      </p:sp>
      <p:sp>
        <p:nvSpPr>
          <p:cNvPr id="3" name="Объект 2">
            <a:extLst>
              <a:ext uri="{FF2B5EF4-FFF2-40B4-BE49-F238E27FC236}">
                <a16:creationId xmlns:a16="http://schemas.microsoft.com/office/drawing/2014/main" id="{64A20D35-0036-45A9-BD8A-3BB4C6B575BC}"/>
              </a:ext>
            </a:extLst>
          </p:cNvPr>
          <p:cNvSpPr>
            <a:spLocks noGrp="1"/>
          </p:cNvSpPr>
          <p:nvPr>
            <p:ph idx="1"/>
          </p:nvPr>
        </p:nvSpPr>
        <p:spPr>
          <a:xfrm>
            <a:off x="268449" y="1970838"/>
            <a:ext cx="4714112" cy="5103186"/>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Conclusions are statements expressing in a concise form the meaningful results of the research, they in the abstract form reflect the new that was obtained by the author himself.</a:t>
            </a:r>
            <a:endParaRPr lang="ru-RU"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结论是简明扼要地表达研究有意义的成果，以抽象的形式反映了作者本人获得的新成果。</a:t>
            </a:r>
            <a:endParaRPr lang="ru-R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solution to each of the tasks listed in the introduction should be reflected in the conclusions in a certain way.</a:t>
            </a:r>
            <a:r>
              <a:rPr lang="ru-RU"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作者本人获得的新成果。
对介绍中列出的每项任务的解决办法应以某种方式反映在结论中。
</a:t>
            </a:r>
            <a:endParaRPr lang="ru-RU" sz="2400" dirty="0">
              <a:latin typeface="Times New Roman" panose="02020603050405020304" pitchFamily="18" charset="0"/>
              <a:cs typeface="Times New Roman" panose="02020603050405020304" pitchFamily="18" charset="0"/>
            </a:endParaRPr>
          </a:p>
          <a:p>
            <a:pPr algn="just"/>
            <a:endParaRPr lang="ru-RU" dirty="0"/>
          </a:p>
        </p:txBody>
      </p:sp>
      <p:sp>
        <p:nvSpPr>
          <p:cNvPr id="4" name="Номер слайда 3">
            <a:extLst>
              <a:ext uri="{FF2B5EF4-FFF2-40B4-BE49-F238E27FC236}">
                <a16:creationId xmlns:a16="http://schemas.microsoft.com/office/drawing/2014/main" id="{A96DB9D4-6060-4F31-BB63-E457F30F2A6D}"/>
              </a:ext>
            </a:extLst>
          </p:cNvPr>
          <p:cNvSpPr>
            <a:spLocks noGrp="1"/>
          </p:cNvSpPr>
          <p:nvPr>
            <p:ph type="sldNum" sz="quarter" idx="12"/>
          </p:nvPr>
        </p:nvSpPr>
        <p:spPr/>
        <p:txBody>
          <a:bodyPr/>
          <a:lstStyle/>
          <a:p>
            <a:pPr>
              <a:defRPr/>
            </a:pPr>
            <a:fld id="{7D75A99D-A522-49F7-AA2D-17BC18969E4A}" type="slidenum">
              <a:rPr lang="ru-RU" altLang="ru-RU" smtClean="0"/>
              <a:pPr>
                <a:defRPr/>
              </a:pPr>
              <a:t>55</a:t>
            </a:fld>
            <a:endParaRPr lang="ru-RU" altLang="ru-RU"/>
          </a:p>
        </p:txBody>
      </p:sp>
      <p:pic>
        <p:nvPicPr>
          <p:cNvPr id="1026" name="Picture 2" descr="ÐÐ¾ÑÐ¾Ð¶ÐµÐµ Ð¸Ð·Ð¾Ð±ÑÐ°Ð¶ÐµÐ½Ð¸Ðµ">
            <a:extLst>
              <a:ext uri="{FF2B5EF4-FFF2-40B4-BE49-F238E27FC236}">
                <a16:creationId xmlns:a16="http://schemas.microsoft.com/office/drawing/2014/main" id="{BCD1BFD8-64CA-4854-9D4C-3BD383105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252" y="5120396"/>
            <a:ext cx="954107" cy="5724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Ð¿ÑÐ¾Ð²ÐµÑÐºÐ° Ð·Ð½Ð°Ð½Ð¸Ð¹ ÐºÐ°ÑÑÐ¸Ð½ÐºÐ¸">
            <a:extLst>
              <a:ext uri="{FF2B5EF4-FFF2-40B4-BE49-F238E27FC236}">
                <a16:creationId xmlns:a16="http://schemas.microsoft.com/office/drawing/2014/main" id="{B66C583C-3000-4AB1-8A5C-20B9C5C72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780" y="2107083"/>
            <a:ext cx="3734771" cy="209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63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8651A-C5EF-4022-8566-2708D18C97B2}"/>
              </a:ext>
            </a:extLst>
          </p:cNvPr>
          <p:cNvSpPr>
            <a:spLocks noGrp="1"/>
          </p:cNvSpPr>
          <p:nvPr>
            <p:ph type="title"/>
          </p:nvPr>
        </p:nvSpPr>
        <p:spPr>
          <a:xfrm>
            <a:off x="856060" y="1314450"/>
            <a:ext cx="7429500" cy="656388"/>
          </a:xfrm>
        </p:spPr>
        <p:txBody>
          <a:bodyPr>
            <a:normAutofit/>
          </a:bodyPr>
          <a:lstStyle/>
          <a:p>
            <a:pPr algn="ctr"/>
            <a:r>
              <a:rPr lang="ru-RU" sz="2800" b="1" dirty="0"/>
              <a:t>Формулирование выводов</a:t>
            </a:r>
          </a:p>
        </p:txBody>
      </p:sp>
      <p:sp>
        <p:nvSpPr>
          <p:cNvPr id="3" name="Объект 2">
            <a:extLst>
              <a:ext uri="{FF2B5EF4-FFF2-40B4-BE49-F238E27FC236}">
                <a16:creationId xmlns:a16="http://schemas.microsoft.com/office/drawing/2014/main" id="{64A20D35-0036-45A9-BD8A-3BB4C6B575BC}"/>
              </a:ext>
            </a:extLst>
          </p:cNvPr>
          <p:cNvSpPr>
            <a:spLocks noGrp="1"/>
          </p:cNvSpPr>
          <p:nvPr>
            <p:ph idx="1"/>
          </p:nvPr>
        </p:nvSpPr>
        <p:spPr>
          <a:xfrm>
            <a:off x="268449" y="1970838"/>
            <a:ext cx="4714112" cy="5103186"/>
          </a:xfrm>
        </p:spPr>
        <p:txBody>
          <a:bodyPr>
            <a:normAutofit/>
          </a:bodyPr>
          <a:lstStyle/>
          <a:p>
            <a:pPr algn="just">
              <a:lnSpc>
                <a:spcPct val="90000"/>
              </a:lnSpc>
            </a:pPr>
            <a:r>
              <a:rPr lang="ru-RU" sz="2400" dirty="0">
                <a:latin typeface="Times New Roman" panose="02020603050405020304" pitchFamily="18" charset="0"/>
                <a:cs typeface="Times New Roman" panose="02020603050405020304" pitchFamily="18" charset="0"/>
              </a:rPr>
              <a:t>Выводы – это утверждения, выражающие в краткой форме содержатель­ные итоги исследования, они в тезисной форме отражают то новое, что по­лучено самим автором. </a:t>
            </a:r>
          </a:p>
          <a:p>
            <a:pPr algn="just">
              <a:lnSpc>
                <a:spcPct val="90000"/>
              </a:lnSpc>
            </a:pPr>
            <a:r>
              <a:rPr lang="ru-RU" sz="2400" dirty="0">
                <a:latin typeface="Times New Roman" panose="02020603050405020304" pitchFamily="18" charset="0"/>
                <a:cs typeface="Times New Roman" panose="02020603050405020304" pitchFamily="18" charset="0"/>
              </a:rPr>
              <a:t>Решение каждой из перечисленных во введении задач должно быть определенным образом отражено в выводах.</a:t>
            </a:r>
          </a:p>
          <a:p>
            <a:pPr marL="0" indent="0">
              <a:buNone/>
            </a:pPr>
            <a:endParaRPr lang="ru-RU" dirty="0"/>
          </a:p>
        </p:txBody>
      </p:sp>
      <p:sp>
        <p:nvSpPr>
          <p:cNvPr id="4" name="Номер слайда 3">
            <a:extLst>
              <a:ext uri="{FF2B5EF4-FFF2-40B4-BE49-F238E27FC236}">
                <a16:creationId xmlns:a16="http://schemas.microsoft.com/office/drawing/2014/main" id="{A96DB9D4-6060-4F31-BB63-E457F30F2A6D}"/>
              </a:ext>
            </a:extLst>
          </p:cNvPr>
          <p:cNvSpPr>
            <a:spLocks noGrp="1"/>
          </p:cNvSpPr>
          <p:nvPr>
            <p:ph type="sldNum" sz="quarter" idx="12"/>
          </p:nvPr>
        </p:nvSpPr>
        <p:spPr/>
        <p:txBody>
          <a:bodyPr/>
          <a:lstStyle/>
          <a:p>
            <a:pPr>
              <a:defRPr/>
            </a:pPr>
            <a:fld id="{7D75A99D-A522-49F7-AA2D-17BC18969E4A}" type="slidenum">
              <a:rPr lang="ru-RU" altLang="ru-RU" smtClean="0"/>
              <a:pPr>
                <a:defRPr/>
              </a:pPr>
              <a:t>56</a:t>
            </a:fld>
            <a:endParaRPr lang="ru-RU" altLang="ru-RU"/>
          </a:p>
        </p:txBody>
      </p:sp>
      <p:pic>
        <p:nvPicPr>
          <p:cNvPr id="1026" name="Picture 2" descr="ÐÐ¾ÑÐ¾Ð¶ÐµÐµ Ð¸Ð·Ð¾Ð±ÑÐ°Ð¶ÐµÐ½Ð¸Ðµ">
            <a:extLst>
              <a:ext uri="{FF2B5EF4-FFF2-40B4-BE49-F238E27FC236}">
                <a16:creationId xmlns:a16="http://schemas.microsoft.com/office/drawing/2014/main" id="{BCD1BFD8-64CA-4854-9D4C-3BD383105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252" y="5120396"/>
            <a:ext cx="954107" cy="5724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ÑÑÐ¸Ð½ÐºÐ¸ Ð¿Ð¾ Ð·Ð°Ð¿ÑÐ¾ÑÑ Ð¿ÑÐ¾Ð²ÐµÑÐºÐ° Ð·Ð½Ð°Ð½Ð¸Ð¹ ÐºÐ°ÑÑÐ¸Ð½ÐºÐ¸">
            <a:extLst>
              <a:ext uri="{FF2B5EF4-FFF2-40B4-BE49-F238E27FC236}">
                <a16:creationId xmlns:a16="http://schemas.microsoft.com/office/drawing/2014/main" id="{B66C583C-3000-4AB1-8A5C-20B9C5C72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780" y="2107083"/>
            <a:ext cx="3734771" cy="209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828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2D5D83-E5E3-4007-8252-1BE9AEE6A64D}"/>
              </a:ext>
            </a:extLst>
          </p:cNvPr>
          <p:cNvSpPr>
            <a:spLocks noGrp="1"/>
          </p:cNvSpPr>
          <p:nvPr>
            <p:ph type="title"/>
          </p:nvPr>
        </p:nvSpPr>
        <p:spPr>
          <a:xfrm>
            <a:off x="856060" y="1314450"/>
            <a:ext cx="7429500" cy="548376"/>
          </a:xfrm>
        </p:spPr>
        <p:txBody>
          <a:bodyPr>
            <a:normAutofit/>
          </a:bodyPr>
          <a:lstStyle/>
          <a:p>
            <a:pPr algn="ctr"/>
            <a:r>
              <a:rPr lang="ru-RU" sz="2800" b="1" dirty="0"/>
              <a:t>Оформление работы</a:t>
            </a:r>
          </a:p>
        </p:txBody>
      </p:sp>
      <p:sp>
        <p:nvSpPr>
          <p:cNvPr id="3" name="Объект 2">
            <a:extLst>
              <a:ext uri="{FF2B5EF4-FFF2-40B4-BE49-F238E27FC236}">
                <a16:creationId xmlns:a16="http://schemas.microsoft.com/office/drawing/2014/main" id="{F82F51FC-2FAD-4604-9D1A-9CD6B3564A7B}"/>
              </a:ext>
            </a:extLst>
          </p:cNvPr>
          <p:cNvSpPr>
            <a:spLocks noGrp="1"/>
          </p:cNvSpPr>
          <p:nvPr>
            <p:ph idx="1"/>
          </p:nvPr>
        </p:nvSpPr>
        <p:spPr>
          <a:xfrm>
            <a:off x="239551" y="2132856"/>
            <a:ext cx="5196546" cy="4725144"/>
          </a:xfrm>
        </p:spPr>
        <p:txBody>
          <a:bodyPr>
            <a:normAutofit/>
          </a:bodyPr>
          <a:lstStyle/>
          <a:p>
            <a:pPr algn="just">
              <a:lnSpc>
                <a:spcPct val="90000"/>
              </a:lnSpc>
            </a:pPr>
            <a:r>
              <a:rPr lang="ru-RU" sz="2400" dirty="0">
                <a:latin typeface="Times New Roman" panose="02020603050405020304" pitchFamily="18" charset="0"/>
                <a:cs typeface="Times New Roman" panose="02020603050405020304" pitchFamily="18" charset="0"/>
              </a:rPr>
              <a:t>Задача данного этапа работы представить полученные результаты в общедоступной и понятной форме, позволяющей сравнивать их с результатами других исследователей и использовать в практической деятельности. </a:t>
            </a:r>
          </a:p>
          <a:p>
            <a:pPr algn="just">
              <a:lnSpc>
                <a:spcPct val="90000"/>
              </a:lnSpc>
            </a:pPr>
            <a:r>
              <a:rPr lang="ru-RU" sz="2400" dirty="0">
                <a:latin typeface="Times New Roman" panose="02020603050405020304" pitchFamily="18" charset="0"/>
                <a:cs typeface="Times New Roman" panose="02020603050405020304" pitchFamily="18" charset="0"/>
              </a:rPr>
              <a:t> Оформление работы должно соответствовать требованиям, предъявляемым к работам, направляемым в печать. </a:t>
            </a:r>
          </a:p>
          <a:p>
            <a:endParaRPr lang="ru-RU" dirty="0"/>
          </a:p>
        </p:txBody>
      </p:sp>
      <p:sp>
        <p:nvSpPr>
          <p:cNvPr id="4" name="Номер слайда 3">
            <a:extLst>
              <a:ext uri="{FF2B5EF4-FFF2-40B4-BE49-F238E27FC236}">
                <a16:creationId xmlns:a16="http://schemas.microsoft.com/office/drawing/2014/main" id="{3CBBAA00-C0FE-439E-82F1-9FCC3BE0C818}"/>
              </a:ext>
            </a:extLst>
          </p:cNvPr>
          <p:cNvSpPr>
            <a:spLocks noGrp="1"/>
          </p:cNvSpPr>
          <p:nvPr>
            <p:ph type="sldNum" sz="quarter" idx="12"/>
          </p:nvPr>
        </p:nvSpPr>
        <p:spPr/>
        <p:txBody>
          <a:bodyPr/>
          <a:lstStyle/>
          <a:p>
            <a:pPr>
              <a:defRPr/>
            </a:pPr>
            <a:fld id="{7D75A99D-A522-49F7-AA2D-17BC18969E4A}" type="slidenum">
              <a:rPr lang="ru-RU" altLang="ru-RU" smtClean="0"/>
              <a:pPr>
                <a:defRPr/>
              </a:pPr>
              <a:t>57</a:t>
            </a:fld>
            <a:endParaRPr lang="ru-RU" altLang="ru-RU"/>
          </a:p>
        </p:txBody>
      </p:sp>
      <p:pic>
        <p:nvPicPr>
          <p:cNvPr id="2050" name="Picture 2" descr="ÐÐ°ÑÑÐ¸Ð½ÐºÐ¸ Ð¿Ð¾ Ð·Ð°Ð¿ÑÐ¾ÑÑ ÐºÐ°ÑÑÐ¸Ð½ÐºÐ¸ Ð½Ð°ÑÑÐ½Ð¾Ð¹ ÑÐ°Ð±Ð¾ÑÑ">
            <a:extLst>
              <a:ext uri="{FF2B5EF4-FFF2-40B4-BE49-F238E27FC236}">
                <a16:creationId xmlns:a16="http://schemas.microsoft.com/office/drawing/2014/main" id="{193D824D-E51F-49B6-A147-D61A9D929D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4138" y="2146764"/>
            <a:ext cx="3047098" cy="22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62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2D5D83-E5E3-4007-8252-1BE9AEE6A64D}"/>
              </a:ext>
            </a:extLst>
          </p:cNvPr>
          <p:cNvSpPr>
            <a:spLocks noGrp="1"/>
          </p:cNvSpPr>
          <p:nvPr>
            <p:ph type="title"/>
          </p:nvPr>
        </p:nvSpPr>
        <p:spPr>
          <a:xfrm>
            <a:off x="1085850" y="611499"/>
            <a:ext cx="7429500" cy="982170"/>
          </a:xfrm>
        </p:spPr>
        <p:txBody>
          <a:bodyPr>
            <a:normAutofit fontScale="90000"/>
          </a:bodyPr>
          <a:lstStyle/>
          <a:p>
            <a:pPr algn="ctr"/>
            <a:r>
              <a:rPr lang="en-US" sz="2800" b="1" dirty="0"/>
              <a:t>Design </a:t>
            </a:r>
            <a:r>
              <a:rPr lang="ru-RU" sz="2800" b="1" dirty="0"/>
              <a:t>(</a:t>
            </a:r>
            <a:r>
              <a:rPr lang="en-US" sz="2800" b="1" dirty="0"/>
              <a:t>Making</a:t>
            </a:r>
            <a:r>
              <a:rPr lang="ru-RU" dirty="0"/>
              <a:t>)</a:t>
            </a:r>
            <a:r>
              <a:rPr lang="en-US" sz="2800" b="1" dirty="0"/>
              <a:t>of scientific work</a:t>
            </a:r>
            <a:br>
              <a:rPr lang="ru-RU" sz="2800" b="1" dirty="0"/>
            </a:br>
            <a:r>
              <a:rPr lang="zh-CN" altLang="en-US" sz="2800" b="1" dirty="0"/>
              <a:t>科学工作的设计（制作）
</a:t>
            </a:r>
            <a:endParaRPr lang="ru-RU" sz="2800" b="1" dirty="0"/>
          </a:p>
        </p:txBody>
      </p:sp>
      <p:sp>
        <p:nvSpPr>
          <p:cNvPr id="3" name="Объект 2">
            <a:extLst>
              <a:ext uri="{FF2B5EF4-FFF2-40B4-BE49-F238E27FC236}">
                <a16:creationId xmlns:a16="http://schemas.microsoft.com/office/drawing/2014/main" id="{F82F51FC-2FAD-4604-9D1A-9CD6B3564A7B}"/>
              </a:ext>
            </a:extLst>
          </p:cNvPr>
          <p:cNvSpPr>
            <a:spLocks noGrp="1"/>
          </p:cNvSpPr>
          <p:nvPr>
            <p:ph idx="1"/>
          </p:nvPr>
        </p:nvSpPr>
        <p:spPr>
          <a:xfrm>
            <a:off x="239551" y="1933303"/>
            <a:ext cx="5196546" cy="4924697"/>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The task of this phase of the work is to present the results in a publicly available and understandable form, allowing them to be compared with the results of other researchers and used in practical activities.</a:t>
            </a:r>
            <a:endParaRPr lang="ru-RU"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这一阶段的工作任务是以公开和可以理解的形式介绍结果，以便将其与其他研究人员的结果进行比较，并用于实际活动。</a:t>
            </a:r>
            <a:endParaRPr lang="ru-RU"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execution of the work must meet the requirements for the work sent to the press.</a:t>
            </a:r>
            <a:r>
              <a:rPr lang="ru-RU"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工作的执行必须满足发给新闻界的工作要求。
</a:t>
            </a:r>
            <a:endParaRPr lang="ru-RU" sz="2400" dirty="0">
              <a:latin typeface="Times New Roman" panose="02020603050405020304" pitchFamily="18" charset="0"/>
              <a:cs typeface="Times New Roman" panose="02020603050405020304" pitchFamily="18" charset="0"/>
            </a:endParaRPr>
          </a:p>
          <a:p>
            <a:pPr algn="just"/>
            <a:endParaRPr lang="ru-RU" dirty="0"/>
          </a:p>
        </p:txBody>
      </p:sp>
      <p:sp>
        <p:nvSpPr>
          <p:cNvPr id="4" name="Номер слайда 3">
            <a:extLst>
              <a:ext uri="{FF2B5EF4-FFF2-40B4-BE49-F238E27FC236}">
                <a16:creationId xmlns:a16="http://schemas.microsoft.com/office/drawing/2014/main" id="{3CBBAA00-C0FE-439E-82F1-9FCC3BE0C818}"/>
              </a:ext>
            </a:extLst>
          </p:cNvPr>
          <p:cNvSpPr>
            <a:spLocks noGrp="1"/>
          </p:cNvSpPr>
          <p:nvPr>
            <p:ph type="sldNum" sz="quarter" idx="12"/>
          </p:nvPr>
        </p:nvSpPr>
        <p:spPr/>
        <p:txBody>
          <a:bodyPr/>
          <a:lstStyle/>
          <a:p>
            <a:pPr>
              <a:defRPr/>
            </a:pPr>
            <a:fld id="{7D75A99D-A522-49F7-AA2D-17BC18969E4A}" type="slidenum">
              <a:rPr lang="ru-RU" altLang="ru-RU" smtClean="0"/>
              <a:pPr>
                <a:defRPr/>
              </a:pPr>
              <a:t>58</a:t>
            </a:fld>
            <a:endParaRPr lang="ru-RU" altLang="ru-RU"/>
          </a:p>
        </p:txBody>
      </p:sp>
      <p:pic>
        <p:nvPicPr>
          <p:cNvPr id="2050" name="Picture 2" descr="ÐÐ°ÑÑÐ¸Ð½ÐºÐ¸ Ð¿Ð¾ Ð·Ð°Ð¿ÑÐ¾ÑÑ ÐºÐ°ÑÑÐ¸Ð½ÐºÐ¸ Ð½Ð°ÑÑÐ½Ð¾Ð¹ ÑÐ°Ð±Ð¾ÑÑ">
            <a:extLst>
              <a:ext uri="{FF2B5EF4-FFF2-40B4-BE49-F238E27FC236}">
                <a16:creationId xmlns:a16="http://schemas.microsoft.com/office/drawing/2014/main" id="{193D824D-E51F-49B6-A147-D61A9D929D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4138" y="2146764"/>
            <a:ext cx="3047098" cy="22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4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0765AE-A532-4155-AEF4-F44B678405BE}"/>
              </a:ext>
            </a:extLst>
          </p:cNvPr>
          <p:cNvSpPr>
            <a:spLocks noGrp="1"/>
          </p:cNvSpPr>
          <p:nvPr>
            <p:ph type="title"/>
          </p:nvPr>
        </p:nvSpPr>
        <p:spPr>
          <a:xfrm>
            <a:off x="1367764" y="1181579"/>
            <a:ext cx="7658378" cy="999918"/>
          </a:xfrm>
        </p:spPr>
        <p:txBody>
          <a:bodyPr>
            <a:normAutofit fontScale="90000"/>
          </a:bodyPr>
          <a:lstStyle/>
          <a:p>
            <a:pPr algn="ctr"/>
            <a:r>
              <a:rPr lang="en-US" sz="27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Scientific and methodical work is essentially a private case of research </a:t>
            </a:r>
            <a:br>
              <a:rPr lang="ru-RU" sz="27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br>
              <a:rPr lang="ru-RU" sz="27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27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科学和有条不紊的工作本质上是一个私人研究案例
</a:t>
            </a:r>
            <a:r>
              <a:rPr lang="en-US"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20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3938C15F-1694-42E0-B153-48826ADF1026}"/>
              </a:ext>
            </a:extLst>
          </p:cNvPr>
          <p:cNvSpPr>
            <a:spLocks noGrp="1"/>
          </p:cNvSpPr>
          <p:nvPr>
            <p:ph idx="1"/>
          </p:nvPr>
        </p:nvSpPr>
        <p:spPr>
          <a:xfrm>
            <a:off x="283780" y="2850699"/>
            <a:ext cx="5184576" cy="3505652"/>
          </a:xfrm>
        </p:spPr>
        <p:txBody>
          <a:bodyPr>
            <a:normAutofit/>
          </a:bodyPr>
          <a:lstStyle/>
          <a:p>
            <a:pPr marL="0" indent="0" algn="just">
              <a:lnSpc>
                <a:spcPct val="80000"/>
              </a:lnSpc>
              <a:buNone/>
            </a:pPr>
            <a:r>
              <a:rPr lang="en-US" sz="2000" dirty="0">
                <a:latin typeface="Times New Roman" panose="02020603050405020304" pitchFamily="18" charset="0"/>
                <a:cs typeface="Times New Roman" panose="02020603050405020304" pitchFamily="18" charset="0"/>
              </a:rPr>
              <a:t>The research methodology is a kind of research program as a whole, the result of a comprehensive preliminary development of a particular problem. </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研究方法是一种整体的研究方案，是一个特定问题的综合初步发展的结果。</a:t>
            </a: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endParaRPr lang="ru-RU" sz="2000" dirty="0">
              <a:latin typeface="Times New Roman" panose="02020603050405020304" pitchFamily="18" charset="0"/>
              <a:cs typeface="Times New Roman" panose="02020603050405020304" pitchFamily="18" charset="0"/>
            </a:endParaRPr>
          </a:p>
          <a:p>
            <a:pPr marL="0" indent="0" algn="just">
              <a:lnSpc>
                <a:spcPct val="80000"/>
              </a:lnSpc>
              <a:buNone/>
            </a:pPr>
            <a:r>
              <a:rPr lang="en-US" sz="2000" dirty="0">
                <a:latin typeface="Times New Roman" panose="02020603050405020304" pitchFamily="18" charset="0"/>
                <a:cs typeface="Times New Roman" panose="02020603050405020304" pitchFamily="18" charset="0"/>
              </a:rPr>
              <a:t>Research methods are ways to obtain data.</a:t>
            </a:r>
            <a:r>
              <a:rPr lang="en-US"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研究方法是获取数据的方法。
</a:t>
            </a:r>
            <a:endParaRPr lang="ru-RU" dirty="0"/>
          </a:p>
        </p:txBody>
      </p:sp>
      <p:sp>
        <p:nvSpPr>
          <p:cNvPr id="4" name="Номер слайда 3">
            <a:extLst>
              <a:ext uri="{FF2B5EF4-FFF2-40B4-BE49-F238E27FC236}">
                <a16:creationId xmlns:a16="http://schemas.microsoft.com/office/drawing/2014/main" id="{1E1C4D20-F94A-44DE-8697-3C61C36E48CA}"/>
              </a:ext>
            </a:extLst>
          </p:cNvPr>
          <p:cNvSpPr>
            <a:spLocks noGrp="1"/>
          </p:cNvSpPr>
          <p:nvPr>
            <p:ph type="sldNum" sz="quarter" idx="12"/>
          </p:nvPr>
        </p:nvSpPr>
        <p:spPr/>
        <p:txBody>
          <a:bodyPr/>
          <a:lstStyle/>
          <a:p>
            <a:pPr>
              <a:defRPr/>
            </a:pPr>
            <a:fld id="{7D75A99D-A522-49F7-AA2D-17BC18969E4A}" type="slidenum">
              <a:rPr lang="ru-RU" altLang="ru-RU" smtClean="0"/>
              <a:pPr>
                <a:defRPr/>
              </a:pPr>
              <a:t>6</a:t>
            </a:fld>
            <a:endParaRPr lang="ru-RU" altLang="ru-RU"/>
          </a:p>
        </p:txBody>
      </p:sp>
      <p:pic>
        <p:nvPicPr>
          <p:cNvPr id="6" name="Picture 8" descr="ÐÐ¾ÑÐ¾Ð¶ÐµÐµ Ð¸Ð·Ð¾Ð±ÑÐ°Ð¶ÐµÐ½Ð¸Ðµ">
            <a:extLst>
              <a:ext uri="{FF2B5EF4-FFF2-40B4-BE49-F238E27FC236}">
                <a16:creationId xmlns:a16="http://schemas.microsoft.com/office/drawing/2014/main" id="{E6E87A96-AA55-47EB-82DB-0587B8896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510898"/>
            <a:ext cx="2935309" cy="22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9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C98ED-09F9-4A37-814B-06C89A422E77}"/>
              </a:ext>
            </a:extLst>
          </p:cNvPr>
          <p:cNvSpPr>
            <a:spLocks noGrp="1"/>
          </p:cNvSpPr>
          <p:nvPr>
            <p:ph type="title"/>
          </p:nvPr>
        </p:nvSpPr>
        <p:spPr>
          <a:xfrm>
            <a:off x="1085850" y="766489"/>
            <a:ext cx="7429500" cy="702078"/>
          </a:xfrm>
        </p:spPr>
        <p:txBody>
          <a:bodyPr>
            <a:normAutofit fontScale="90000"/>
          </a:bodyPr>
          <a:lstStyle/>
          <a:p>
            <a:pPr algn="ctr"/>
            <a:r>
              <a:rPr 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Stages of scientific research </a:t>
            </a:r>
            <a:br>
              <a:rPr lang="ru-RU"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br>
              <a:rPr lang="ru-RU"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科学研究阶段
</a:t>
            </a:r>
            <a:r>
              <a:rPr lang="en-US"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96050925-9B5B-448D-AD54-86CB3B8739A0}"/>
              </a:ext>
            </a:extLst>
          </p:cNvPr>
          <p:cNvSpPr>
            <a:spLocks noGrp="1"/>
          </p:cNvSpPr>
          <p:nvPr>
            <p:ph idx="1"/>
          </p:nvPr>
        </p:nvSpPr>
        <p:spPr>
          <a:xfrm>
            <a:off x="499727" y="1907177"/>
            <a:ext cx="8399385" cy="4814299"/>
          </a:xfrm>
        </p:spPr>
        <p:txBody>
          <a:bodyPr>
            <a:normAutofit fontScale="92500" lnSpcReduction="20000"/>
          </a:bodyPr>
          <a:lstStyle/>
          <a:p>
            <a:pPr marL="342900" indent="-342900" algn="just">
              <a:buAutoNum type="arabicPeriod"/>
            </a:pPr>
            <a:r>
              <a:rPr lang="en-US" sz="1800" dirty="0">
                <a:latin typeface="Times New Roman" panose="02020603050405020304" pitchFamily="18" charset="0"/>
                <a:cs typeface="Times New Roman" panose="02020603050405020304" pitchFamily="18" charset="0"/>
              </a:rPr>
              <a:t>Choosing the topic of the study</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选择研究主题</a:t>
            </a:r>
            <a:r>
              <a:rPr lang="en-US" sz="1800" dirty="0">
                <a:latin typeface="Times New Roman" panose="02020603050405020304" pitchFamily="18" charset="0"/>
                <a:cs typeface="Times New Roman" panose="02020603050405020304" pitchFamily="18" charset="0"/>
              </a:rPr>
              <a:t>
Identify the subject and subject of the study.</a:t>
            </a:r>
            <a:endParaRPr lang="ru-RU" sz="1800" dirty="0">
              <a:latin typeface="Times New Roman" panose="02020603050405020304" pitchFamily="18" charset="0"/>
              <a:cs typeface="Times New Roman" panose="02020603050405020304" pitchFamily="18" charset="0"/>
            </a:endParaRPr>
          </a:p>
          <a:p>
            <a:pPr marL="0" indent="0" algn="just">
              <a:buNone/>
            </a:pPr>
            <a:r>
              <a:rPr lang="zh-CN" altLang="en-US" sz="1800" dirty="0">
                <a:latin typeface="Times New Roman" panose="02020603050405020304" pitchFamily="18" charset="0"/>
                <a:cs typeface="Times New Roman" panose="02020603050405020304" pitchFamily="18" charset="0"/>
              </a:rPr>
              <a:t>确定目标和目的。</a:t>
            </a:r>
            <a:r>
              <a:rPr lang="en-US" sz="1800" dirty="0">
                <a:latin typeface="Times New Roman" panose="02020603050405020304" pitchFamily="18" charset="0"/>
                <a:cs typeface="Times New Roman" panose="02020603050405020304" pitchFamily="18" charset="0"/>
              </a:rPr>
              <a:t>
3. Identify goals and objectives.</a:t>
            </a:r>
            <a:r>
              <a:rPr lang="ru-RU" sz="1800" dirty="0">
                <a:latin typeface="Times New Roman" panose="02020603050405020304" pitchFamily="18" charset="0"/>
                <a:cs typeface="Times New Roman" panose="02020603050405020304" pitchFamily="18" charset="0"/>
              </a:rPr>
              <a:t> </a:t>
            </a:r>
            <a:r>
              <a:rPr lang="ja-JP" altLang="en-US" sz="1800" dirty="0">
                <a:latin typeface="Times New Roman" panose="02020603050405020304" pitchFamily="18" charset="0"/>
                <a:cs typeface="Times New Roman" panose="02020603050405020304" pitchFamily="18" charset="0"/>
              </a:rPr>
              <a:t>确定目标和</a:t>
            </a:r>
            <a:r>
              <a:rPr lang="en-US" sz="1800" dirty="0">
                <a:latin typeface="Times New Roman" panose="02020603050405020304" pitchFamily="18" charset="0"/>
                <a:cs typeface="Times New Roman" panose="02020603050405020304" pitchFamily="18" charset="0"/>
              </a:rPr>
              <a:t>
4. The wording of the name of the work.</a:t>
            </a:r>
            <a:r>
              <a:rPr lang="zh-CN" altLang="en-US" sz="1800" dirty="0">
                <a:latin typeface="Times New Roman" panose="02020603050405020304" pitchFamily="18" charset="0"/>
                <a:cs typeface="Times New Roman" panose="02020603050405020304" pitchFamily="18" charset="0"/>
              </a:rPr>
              <a:t> 作品名称的措辞。</a:t>
            </a:r>
            <a:r>
              <a:rPr lang="en-US" sz="1800" dirty="0">
                <a:latin typeface="Times New Roman" panose="02020603050405020304" pitchFamily="18" charset="0"/>
                <a:cs typeface="Times New Roman" panose="02020603050405020304" pitchFamily="18" charset="0"/>
              </a:rPr>
              <a:t>
5. Develop a hypothesis.</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制定一个假设</a:t>
            </a:r>
            <a:r>
              <a:rPr lang="en-US" sz="1800" dirty="0">
                <a:latin typeface="Times New Roman" panose="02020603050405020304" pitchFamily="18" charset="0"/>
                <a:cs typeface="Times New Roman" panose="02020603050405020304" pitchFamily="18" charset="0"/>
              </a:rPr>
              <a:t>
6. Making a research plan.</a:t>
            </a:r>
            <a:r>
              <a:rPr lang="zh-CN" altLang="en-US" sz="18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制定研究计划</a:t>
            </a:r>
            <a:r>
              <a:rPr lang="en-US" sz="1800" dirty="0">
                <a:latin typeface="Times New Roman" panose="02020603050405020304" pitchFamily="18" charset="0"/>
                <a:cs typeface="Times New Roman" panose="02020603050405020304" pitchFamily="18" charset="0"/>
              </a:rPr>
              <a:t>
7. Working with literature.</a:t>
            </a:r>
            <a:r>
              <a:rPr lang="ru-RU" sz="1800" dirty="0">
                <a:latin typeface="Times New Roman" panose="02020603050405020304" pitchFamily="18" charset="0"/>
                <a:cs typeface="Times New Roman" panose="02020603050405020304" pitchFamily="18" charset="0"/>
              </a:rPr>
              <a:t> </a:t>
            </a:r>
            <a:r>
              <a:rPr lang="ja-JP" altLang="en-US" sz="1800" dirty="0">
                <a:latin typeface="Times New Roman" panose="02020603050405020304" pitchFamily="18" charset="0"/>
                <a:cs typeface="Times New Roman" panose="02020603050405020304" pitchFamily="18" charset="0"/>
              </a:rPr>
              <a:t>与文学合作</a:t>
            </a:r>
            <a:r>
              <a:rPr lang="en-US" sz="1800" dirty="0">
                <a:latin typeface="Times New Roman" panose="02020603050405020304" pitchFamily="18" charset="0"/>
                <a:cs typeface="Times New Roman" panose="02020603050405020304" pitchFamily="18" charset="0"/>
              </a:rPr>
              <a:t>
8. Selection of those under study.</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在研究者中的选择</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9. A selection of research methods.</a:t>
            </a:r>
            <a:r>
              <a:rPr lang="ja-JP" altLang="en-US" sz="1800" dirty="0">
                <a:latin typeface="Times New Roman" panose="02020603050405020304" pitchFamily="18" charset="0"/>
                <a:cs typeface="Times New Roman" panose="02020603050405020304" pitchFamily="18" charset="0"/>
              </a:rPr>
              <a:t> 一系列研究方法</a:t>
            </a:r>
            <a:r>
              <a:rPr lang="en-US" sz="1800" dirty="0">
                <a:latin typeface="Times New Roman" panose="02020603050405020304" pitchFamily="18" charset="0"/>
                <a:cs typeface="Times New Roman" panose="02020603050405020304" pitchFamily="18" charset="0"/>
              </a:rPr>
              <a:t>
10. The study's conditions.</a:t>
            </a:r>
            <a:r>
              <a:rPr lang="zh-CN" altLang="en-US" sz="1800" dirty="0">
                <a:latin typeface="Times New Roman" panose="02020603050405020304" pitchFamily="18" charset="0"/>
                <a:cs typeface="Times New Roman" panose="02020603050405020304" pitchFamily="18" charset="0"/>
              </a:rPr>
              <a:t> 研究的条件。</a:t>
            </a:r>
            <a:r>
              <a:rPr lang="en-US" sz="1800" dirty="0">
                <a:latin typeface="Times New Roman" panose="02020603050405020304" pitchFamily="18" charset="0"/>
                <a:cs typeface="Times New Roman" panose="02020603050405020304" pitchFamily="18" charset="0"/>
              </a:rPr>
              <a:t>
11. Conducting a study (material collection).</a:t>
            </a:r>
            <a:r>
              <a:rPr lang="zh-CN" altLang="en-US" sz="1800" dirty="0">
                <a:latin typeface="Times New Roman" panose="02020603050405020304" pitchFamily="18" charset="0"/>
                <a:cs typeface="Times New Roman" panose="02020603050405020304" pitchFamily="18" charset="0"/>
              </a:rPr>
              <a:t> 进行研究（材料收集）。</a:t>
            </a:r>
            <a:r>
              <a:rPr lang="en-US" sz="1800" dirty="0">
                <a:latin typeface="Times New Roman" panose="02020603050405020304" pitchFamily="18" charset="0"/>
                <a:cs typeface="Times New Roman" panose="02020603050405020304" pitchFamily="18" charset="0"/>
              </a:rPr>
              <a:t>
12. Processing the results of the study.</a:t>
            </a:r>
            <a:r>
              <a:rPr lang="ru-RU"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处理研究结果。</a:t>
            </a:r>
            <a:r>
              <a:rPr lang="en-US" sz="1800" dirty="0">
                <a:latin typeface="Times New Roman" panose="02020603050405020304" pitchFamily="18" charset="0"/>
                <a:cs typeface="Times New Roman" panose="02020603050405020304" pitchFamily="18" charset="0"/>
              </a:rPr>
              <a:t>
13. The formulation of conclusions and proposals.</a:t>
            </a:r>
            <a:r>
              <a:rPr lang="zh-CN" altLang="en-US" sz="1800" dirty="0">
                <a:latin typeface="Times New Roman" panose="02020603050405020304" pitchFamily="18" charset="0"/>
                <a:cs typeface="Times New Roman" panose="02020603050405020304" pitchFamily="18" charset="0"/>
              </a:rPr>
              <a:t> 结论和建议的制定。</a:t>
            </a:r>
            <a:r>
              <a:rPr lang="en-US" sz="1800" dirty="0">
                <a:latin typeface="Times New Roman" panose="02020603050405020304" pitchFamily="18" charset="0"/>
                <a:cs typeface="Times New Roman" panose="02020603050405020304" pitchFamily="18" charset="0"/>
              </a:rPr>
              <a:t>
14. Making a job.</a:t>
            </a:r>
            <a:r>
              <a:rPr lang="ja-JP" altLang="en-US" sz="1800" dirty="0">
                <a:latin typeface="Times New Roman" panose="02020603050405020304" pitchFamily="18" charset="0"/>
                <a:cs typeface="Times New Roman" panose="02020603050405020304" pitchFamily="18" charset="0"/>
              </a:rPr>
              <a:t> 找工作</a:t>
            </a:r>
            <a:r>
              <a:rPr lang="en-US" sz="1600" dirty="0">
                <a:latin typeface="Times New Roman" panose="02020603050405020304" pitchFamily="18" charset="0"/>
                <a:cs typeface="Times New Roman" panose="02020603050405020304" pitchFamily="18" charset="0"/>
              </a:rPr>
              <a:t>
</a:t>
            </a:r>
            <a:endParaRPr lang="ru-RU" sz="600" dirty="0"/>
          </a:p>
        </p:txBody>
      </p:sp>
      <p:sp>
        <p:nvSpPr>
          <p:cNvPr id="4" name="Номер слайда 3">
            <a:extLst>
              <a:ext uri="{FF2B5EF4-FFF2-40B4-BE49-F238E27FC236}">
                <a16:creationId xmlns:a16="http://schemas.microsoft.com/office/drawing/2014/main" id="{8598840A-A68A-422F-B694-9A10D67FF743}"/>
              </a:ext>
            </a:extLst>
          </p:cNvPr>
          <p:cNvSpPr>
            <a:spLocks noGrp="1"/>
          </p:cNvSpPr>
          <p:nvPr>
            <p:ph type="sldNum" sz="quarter" idx="12"/>
          </p:nvPr>
        </p:nvSpPr>
        <p:spPr/>
        <p:txBody>
          <a:bodyPr/>
          <a:lstStyle/>
          <a:p>
            <a:pPr>
              <a:defRPr/>
            </a:pPr>
            <a:fld id="{7D75A99D-A522-49F7-AA2D-17BC18969E4A}" type="slidenum">
              <a:rPr lang="ru-RU" altLang="ru-RU" smtClean="0"/>
              <a:pPr>
                <a:defRPr/>
              </a:pPr>
              <a:t>7</a:t>
            </a:fld>
            <a:endParaRPr lang="ru-RU" altLang="ru-RU"/>
          </a:p>
        </p:txBody>
      </p:sp>
      <p:pic>
        <p:nvPicPr>
          <p:cNvPr id="6" name="Picture 20" descr="ÐÐ°ÑÑÐ¸Ð½ÐºÐ¸ Ð¿Ð¾ Ð·Ð°Ð¿ÑÐ¾ÑÑ ÐºÐ°ÑÑÐ¸Ð½ÐºÐ¸ ÑÐ¿Ð¾ÑÑ Ð¸ Ð½Ð°ÑÐºÐ°">
            <a:extLst>
              <a:ext uri="{FF2B5EF4-FFF2-40B4-BE49-F238E27FC236}">
                <a16:creationId xmlns:a16="http://schemas.microsoft.com/office/drawing/2014/main" id="{A96A3102-8D43-4817-8E71-2EB961C38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364" y="1468567"/>
            <a:ext cx="3124572" cy="234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7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C98ED-09F9-4A37-814B-06C89A422E77}"/>
              </a:ext>
            </a:extLst>
          </p:cNvPr>
          <p:cNvSpPr>
            <a:spLocks noGrp="1"/>
          </p:cNvSpPr>
          <p:nvPr>
            <p:ph type="title"/>
          </p:nvPr>
        </p:nvSpPr>
        <p:spPr>
          <a:xfrm>
            <a:off x="856060" y="1052736"/>
            <a:ext cx="7429500" cy="702078"/>
          </a:xfrm>
        </p:spPr>
        <p:txBody>
          <a:bodyPr>
            <a:normAutofit fontScale="90000"/>
          </a:bodyPr>
          <a:lstStyle/>
          <a:p>
            <a:pPr algn="ctr"/>
            <a:r>
              <a:rPr 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Stages of scientific research </a:t>
            </a:r>
            <a:r>
              <a:rPr lang="en-US"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96050925-9B5B-448D-AD54-86CB3B8739A0}"/>
              </a:ext>
            </a:extLst>
          </p:cNvPr>
          <p:cNvSpPr>
            <a:spLocks noGrp="1"/>
          </p:cNvSpPr>
          <p:nvPr>
            <p:ph idx="1"/>
          </p:nvPr>
        </p:nvSpPr>
        <p:spPr>
          <a:xfrm>
            <a:off x="499727" y="1907177"/>
            <a:ext cx="8399385" cy="4814299"/>
          </a:xfrm>
        </p:spPr>
        <p:txBody>
          <a:bodyPr>
            <a:normAutofit lnSpcReduction="10000"/>
          </a:bodyPr>
          <a:lstStyle/>
          <a:p>
            <a:pPr marL="0" indent="0" algn="just">
              <a:buNone/>
            </a:pPr>
            <a:r>
              <a:rPr lang="en-US" sz="1800" dirty="0">
                <a:latin typeface="Times New Roman" panose="02020603050405020304" pitchFamily="18" charset="0"/>
                <a:cs typeface="Times New Roman" panose="02020603050405020304" pitchFamily="18" charset="0"/>
              </a:rPr>
              <a:t>1. Choosing the topic of the study.
2. Identify the subject and subject of the study.
3. Identify goals and objectives.
4. The wording of the name of the work.
5. Develop a hypothesis.
6. Making a research plan.
7. Working with literature.
8. Selection of those under study.</a:t>
            </a:r>
          </a:p>
          <a:p>
            <a:pPr marL="0" indent="0" algn="just">
              <a:buNone/>
            </a:pPr>
            <a:r>
              <a:rPr lang="en-US" sz="1800" dirty="0">
                <a:latin typeface="Times New Roman" panose="02020603050405020304" pitchFamily="18" charset="0"/>
                <a:cs typeface="Times New Roman" panose="02020603050405020304" pitchFamily="18" charset="0"/>
              </a:rPr>
              <a:t>9. A selection of research methods.
10. The study's conditions.
11. Conducting a study (material collection).
12. Processing the results of the study.
13. The formulation of conclusions and proposals.
14. Making a job.</a:t>
            </a:r>
            <a:r>
              <a:rPr lang="en-US" sz="1600" dirty="0">
                <a:latin typeface="Times New Roman" panose="02020603050405020304" pitchFamily="18" charset="0"/>
                <a:cs typeface="Times New Roman" panose="02020603050405020304" pitchFamily="18" charset="0"/>
              </a:rPr>
              <a:t>
</a:t>
            </a:r>
            <a:endParaRPr lang="ru-RU" sz="600" dirty="0"/>
          </a:p>
        </p:txBody>
      </p:sp>
      <p:sp>
        <p:nvSpPr>
          <p:cNvPr id="4" name="Номер слайда 3">
            <a:extLst>
              <a:ext uri="{FF2B5EF4-FFF2-40B4-BE49-F238E27FC236}">
                <a16:creationId xmlns:a16="http://schemas.microsoft.com/office/drawing/2014/main" id="{8598840A-A68A-422F-B694-9A10D67FF743}"/>
              </a:ext>
            </a:extLst>
          </p:cNvPr>
          <p:cNvSpPr>
            <a:spLocks noGrp="1"/>
          </p:cNvSpPr>
          <p:nvPr>
            <p:ph type="sldNum" sz="quarter" idx="12"/>
          </p:nvPr>
        </p:nvSpPr>
        <p:spPr/>
        <p:txBody>
          <a:bodyPr/>
          <a:lstStyle/>
          <a:p>
            <a:pPr>
              <a:defRPr/>
            </a:pPr>
            <a:fld id="{7D75A99D-A522-49F7-AA2D-17BC18969E4A}" type="slidenum">
              <a:rPr lang="ru-RU" altLang="ru-RU" smtClean="0"/>
              <a:pPr>
                <a:defRPr/>
              </a:pPr>
              <a:t>8</a:t>
            </a:fld>
            <a:endParaRPr lang="ru-RU" altLang="ru-RU"/>
          </a:p>
        </p:txBody>
      </p:sp>
      <p:pic>
        <p:nvPicPr>
          <p:cNvPr id="6" name="Picture 20" descr="ÐÐ°ÑÑÐ¸Ð½ÐºÐ¸ Ð¿Ð¾ Ð·Ð°Ð¿ÑÐ¾ÑÑ ÐºÐ°ÑÑÐ¸Ð½ÐºÐ¸ ÑÐ¿Ð¾ÑÑ Ð¸ Ð½Ð°ÑÐºÐ°">
            <a:extLst>
              <a:ext uri="{FF2B5EF4-FFF2-40B4-BE49-F238E27FC236}">
                <a16:creationId xmlns:a16="http://schemas.microsoft.com/office/drawing/2014/main" id="{A96A3102-8D43-4817-8E71-2EB961C3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084" y="2026709"/>
            <a:ext cx="3348373" cy="251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E18447-1065-44FF-B9EA-810AF2D5E364}"/>
              </a:ext>
            </a:extLst>
          </p:cNvPr>
          <p:cNvSpPr>
            <a:spLocks noGrp="1"/>
          </p:cNvSpPr>
          <p:nvPr>
            <p:ph type="title"/>
          </p:nvPr>
        </p:nvSpPr>
        <p:spPr>
          <a:xfrm>
            <a:off x="856972" y="1113311"/>
            <a:ext cx="7658378" cy="496602"/>
          </a:xfrm>
        </p:spPr>
        <p:txBody>
          <a:bodyPr>
            <a:normAutofit fontScale="90000"/>
          </a:bodyPr>
          <a:lstStyle/>
          <a:p>
            <a:pPr algn="ctr"/>
            <a:r>
              <a:rPr 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Choosing a research topic</a:t>
            </a:r>
            <a:br>
              <a:rPr lang="ru-RU"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br>
            <a:r>
              <a:rPr lang="zh-CN" alt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选择研究主题</a:t>
            </a:r>
            <a:r>
              <a:rPr lang="en-US" sz="31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rPr>
              <a:t>
</a:t>
            </a:r>
            <a:endParaRPr lang="ru-RU" sz="1800" b="1" dirty="0">
              <a:gradFill flip="none" rotWithShape="1">
                <a:gsLst>
                  <a:gs pos="0">
                    <a:schemeClr val="tx1"/>
                  </a:gs>
                  <a:gs pos="100000">
                    <a:schemeClr val="tx1">
                      <a:lumMod val="75000"/>
                    </a:schemeClr>
                  </a:gs>
                </a:gsLst>
                <a:lin ang="5580000" scaled="0"/>
                <a:tileRect/>
              </a:gra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FD2004B3-1F88-438A-8FE2-65E50FACECCB}"/>
              </a:ext>
            </a:extLst>
          </p:cNvPr>
          <p:cNvSpPr>
            <a:spLocks noGrp="1"/>
          </p:cNvSpPr>
          <p:nvPr>
            <p:ph idx="1"/>
          </p:nvPr>
        </p:nvSpPr>
        <p:spPr>
          <a:xfrm>
            <a:off x="378826" y="1970838"/>
            <a:ext cx="5165282" cy="3572712"/>
          </a:xfrm>
        </p:spPr>
        <p:txBody>
          <a:bodyPr>
            <a:normAutofit fontScale="92500" lnSpcReduction="10000"/>
          </a:bodyPr>
          <a:lstStyle/>
          <a:p>
            <a:pPr marL="0" indent="0">
              <a:buNone/>
            </a:pPr>
            <a:r>
              <a:rPr lang="en-US" sz="2000" dirty="0">
                <a:latin typeface="Times New Roman" panose="02020603050405020304" pitchFamily="18" charset="0"/>
                <a:cs typeface="Times New Roman" panose="02020603050405020304" pitchFamily="18" charset="0"/>
              </a:rPr>
              <a:t>Lack of knowledge, facts, contradictory scientific ideas create grounds for scientific research. </a:t>
            </a:r>
            <a:endParaRPr lang="ru-RU" sz="2000"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缺乏知识、事实、矛盾的科学思想为科学研究创造了基础。</a:t>
            </a:r>
            <a:r>
              <a:rPr lang="en-US" sz="2000" dirty="0">
                <a:latin typeface="Times New Roman" panose="02020603050405020304" pitchFamily="18" charset="0"/>
                <a:cs typeface="Times New Roman" panose="02020603050405020304" pitchFamily="18" charset="0"/>
              </a:rPr>
              <a:t>
Setting a scientific problem suggests</a:t>
            </a:r>
            <a:r>
              <a:rPr lang="ru-RU" sz="2000" dirty="0">
                <a:latin typeface="Times New Roman" panose="02020603050405020304" pitchFamily="18" charset="0"/>
                <a:cs typeface="Times New Roman" panose="02020603050405020304" pitchFamily="18" charset="0"/>
              </a:rPr>
              <a:t>: </a:t>
            </a:r>
          </a:p>
          <a:p>
            <a:pPr marL="0" indent="0" algn="just">
              <a:buNone/>
            </a:pPr>
            <a:r>
              <a:rPr lang="zh-CN" altLang="en-US" sz="2000" dirty="0">
                <a:latin typeface="Times New Roman" panose="02020603050405020304" pitchFamily="18" charset="0"/>
                <a:cs typeface="Times New Roman" panose="02020603050405020304" pitchFamily="18" charset="0"/>
              </a:rPr>
              <a:t>设置科学问题表明：</a:t>
            </a:r>
            <a:endParaRPr lang="ru-RU" sz="2000" dirty="0">
              <a:latin typeface="Times New Roman" panose="02020603050405020304" pitchFamily="18" charset="0"/>
              <a:cs typeface="Times New Roman" panose="02020603050405020304" pitchFamily="18" charset="0"/>
            </a:endParaRPr>
          </a:p>
          <a:p>
            <a:pPr>
              <a:buFontTx/>
              <a:buChar char="-"/>
            </a:pPr>
            <a:r>
              <a:rPr lang="en-US" sz="2000" dirty="0">
                <a:latin typeface="Times New Roman" panose="02020603050405020304" pitchFamily="18" charset="0"/>
                <a:cs typeface="Times New Roman" panose="02020603050405020304" pitchFamily="18" charset="0"/>
              </a:rPr>
              <a:t>Detection of such a deficit;</a:t>
            </a:r>
            <a:r>
              <a:rPr lang="zh-CN" altLang="en-US" sz="2000" dirty="0">
                <a:latin typeface="Times New Roman" panose="02020603050405020304" pitchFamily="18" charset="0"/>
                <a:cs typeface="Times New Roman" panose="02020603050405020304" pitchFamily="18" charset="0"/>
              </a:rPr>
              <a:t> 发现这种赤字</a:t>
            </a:r>
            <a:r>
              <a:rPr lang="en-US" altLang="zh-C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Awareness of the need to eliminate the deficit;</a:t>
            </a:r>
            <a:endParaRPr lang="ru-RU" sz="2000" dirty="0">
              <a:latin typeface="Times New Roman" panose="02020603050405020304" pitchFamily="18" charset="0"/>
              <a:cs typeface="Times New Roman" panose="02020603050405020304" pitchFamily="18" charset="0"/>
            </a:endParaRPr>
          </a:p>
          <a:p>
            <a:pPr marL="0" indent="0">
              <a:buNone/>
            </a:pPr>
            <a:r>
              <a:rPr lang="zh-CN" altLang="en-US" sz="2000" dirty="0">
                <a:latin typeface="Times New Roman" panose="02020603050405020304" pitchFamily="18" charset="0"/>
                <a:cs typeface="Times New Roman" panose="02020603050405020304" pitchFamily="18" charset="0"/>
              </a:rPr>
              <a:t>认识到消除赤字的必要性</a:t>
            </a:r>
            <a:r>
              <a:rPr lang="en-US" altLang="zh-C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formulating the problem.</a:t>
            </a:r>
            <a:r>
              <a:rPr lang="ru-RU" sz="2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制定问题。</a:t>
            </a:r>
            <a:r>
              <a:rPr lang="en-US" sz="1800" dirty="0">
                <a:latin typeface="Times New Roman" panose="02020603050405020304" pitchFamily="18" charset="0"/>
                <a:cs typeface="Times New Roman" panose="02020603050405020304" pitchFamily="18" charset="0"/>
              </a:rPr>
              <a:t>
</a:t>
            </a:r>
            <a:endParaRPr lang="ru-RU" dirty="0"/>
          </a:p>
        </p:txBody>
      </p:sp>
      <p:sp>
        <p:nvSpPr>
          <p:cNvPr id="4" name="Номер слайда 3">
            <a:extLst>
              <a:ext uri="{FF2B5EF4-FFF2-40B4-BE49-F238E27FC236}">
                <a16:creationId xmlns:a16="http://schemas.microsoft.com/office/drawing/2014/main" id="{A7FA729B-6615-4225-A3D5-477935AE88A8}"/>
              </a:ext>
            </a:extLst>
          </p:cNvPr>
          <p:cNvSpPr>
            <a:spLocks noGrp="1"/>
          </p:cNvSpPr>
          <p:nvPr>
            <p:ph type="sldNum" sz="quarter" idx="12"/>
          </p:nvPr>
        </p:nvSpPr>
        <p:spPr/>
        <p:txBody>
          <a:bodyPr/>
          <a:lstStyle/>
          <a:p>
            <a:pPr>
              <a:defRPr/>
            </a:pPr>
            <a:fld id="{7D75A99D-A522-49F7-AA2D-17BC18969E4A}" type="slidenum">
              <a:rPr lang="ru-RU" altLang="ru-RU" smtClean="0"/>
              <a:pPr>
                <a:defRPr/>
              </a:pPr>
              <a:t>9</a:t>
            </a:fld>
            <a:endParaRPr lang="ru-RU" altLang="ru-RU"/>
          </a:p>
        </p:txBody>
      </p:sp>
      <p:pic>
        <p:nvPicPr>
          <p:cNvPr id="5" name="Picture 2" descr="ÐÐ¾ÑÐ¾Ð¶ÐµÐµ Ð¸Ð·Ð¾Ð±ÑÐ°Ð¶ÐµÐ½Ð¸Ðµ">
            <a:extLst>
              <a:ext uri="{FF2B5EF4-FFF2-40B4-BE49-F238E27FC236}">
                <a16:creationId xmlns:a16="http://schemas.microsoft.com/office/drawing/2014/main" id="{BF0A6378-7B1E-4D69-835E-41AB2F49D0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132" y="2132856"/>
            <a:ext cx="3005042" cy="300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16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cb8017206df0fb3ddb63d37fd77adf50cec04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8B45D1-6022-4E40-97D1-13F6C3B5D139}"/>
</file>

<file path=customXml/itemProps2.xml><?xml version="1.0" encoding="utf-8"?>
<ds:datastoreItem xmlns:ds="http://schemas.openxmlformats.org/officeDocument/2006/customXml" ds:itemID="{5CE50EDB-0D60-4662-BB1D-63A0D021631A}"/>
</file>

<file path=customXml/itemProps3.xml><?xml version="1.0" encoding="utf-8"?>
<ds:datastoreItem xmlns:ds="http://schemas.openxmlformats.org/officeDocument/2006/customXml" ds:itemID="{E08B0D39-653A-4150-BA94-EAA4C1DB824F}"/>
</file>

<file path=docProps/app.xml><?xml version="1.0" encoding="utf-8"?>
<Properties xmlns="http://schemas.openxmlformats.org/officeDocument/2006/extended-properties" xmlns:vt="http://schemas.openxmlformats.org/officeDocument/2006/docPropsVTypes">
  <TotalTime>927</TotalTime>
  <Words>6366</Words>
  <Application>Microsoft Office PowerPoint</Application>
  <PresentationFormat>Экран (4:3)</PresentationFormat>
  <Paragraphs>341</Paragraphs>
  <Slides>58</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58</vt:i4>
      </vt:variant>
    </vt:vector>
  </HeadingPairs>
  <TitlesOfParts>
    <vt:vector size="63" baseType="lpstr">
      <vt:lpstr>Arial</vt:lpstr>
      <vt:lpstr>Calibri</vt:lpstr>
      <vt:lpstr>Calibri Light</vt:lpstr>
      <vt:lpstr>Times New Roman</vt:lpstr>
      <vt:lpstr>Тема Office</vt:lpstr>
      <vt:lpstr>The methodological apparatus of research (part 2)
</vt:lpstr>
      <vt:lpstr>Lecture plan
</vt:lpstr>
      <vt:lpstr>Types of research 研究类型
</vt:lpstr>
      <vt:lpstr>Types of research
</vt:lpstr>
      <vt:lpstr>Scientific and methodical work is essentially a private case of research 
</vt:lpstr>
      <vt:lpstr>Scientific and methodical work is essentially a private case of research   科学和有条不紊的工作本质上是一个私人研究案例
</vt:lpstr>
      <vt:lpstr>Stages of scientific research   科学研究阶段
</vt:lpstr>
      <vt:lpstr>Stages of scientific research 
</vt:lpstr>
      <vt:lpstr>Choosing a research topic 选择研究主题
</vt:lpstr>
      <vt:lpstr>Choosing a research topic
</vt:lpstr>
      <vt:lpstr>Determining the object of the study 确定研究对象
</vt:lpstr>
      <vt:lpstr>Determining the object of the study
</vt:lpstr>
      <vt:lpstr> </vt:lpstr>
      <vt:lpstr>Determining a purpose and tasks  确定目标和任务</vt:lpstr>
      <vt:lpstr>Determining a purpose and tasks </vt:lpstr>
      <vt:lpstr>The purpose (goal) is specified in the objectives of the study (research tasks) 研究目标中指定了目的（目标） （研究任务）  
 </vt:lpstr>
      <vt:lpstr>The purpose (goal) is specified in the objectives of the study (research tasks)</vt:lpstr>
      <vt:lpstr>Цель конкретизируется  в задачах исследования</vt:lpstr>
      <vt:lpstr>The wording of the name of the work
</vt:lpstr>
      <vt:lpstr>The wording of the name of the work 作品名称的措辞
</vt:lpstr>
      <vt:lpstr>Формулировка названия работы</vt:lpstr>
      <vt:lpstr>Hypothesis development
假设发展</vt:lpstr>
      <vt:lpstr>Hypothesis development
</vt:lpstr>
      <vt:lpstr>Разработка гипотезы</vt:lpstr>
      <vt:lpstr>Making a research plan 制定研究计划
</vt:lpstr>
      <vt:lpstr>Составление плана исследования</vt:lpstr>
      <vt:lpstr>Working with literature 与文学合作
</vt:lpstr>
      <vt:lpstr>Working with literature
</vt:lpstr>
      <vt:lpstr>Работа с литературой</vt:lpstr>
      <vt:lpstr>Selection of those under study 在研究者中的选择
</vt:lpstr>
      <vt:lpstr>Selection of those under study
</vt:lpstr>
      <vt:lpstr>Подбор исследуемых</vt:lpstr>
      <vt:lpstr>Choosing research methods
</vt:lpstr>
      <vt:lpstr>Choosing research methods 选择研究方法 
</vt:lpstr>
      <vt:lpstr>Выбор методов исследования</vt:lpstr>
      <vt:lpstr>The essence of the pedagogical experiment 教学实验的精髓
  </vt:lpstr>
      <vt:lpstr>Сущность педагогического эксперимента </vt:lpstr>
      <vt:lpstr>Organization of study conditions 
组织学习条件 
</vt:lpstr>
      <vt:lpstr>Организация условий проведения исследования</vt:lpstr>
      <vt:lpstr>Conduct of the study 进行研究
</vt:lpstr>
      <vt:lpstr>Проведение исследования</vt:lpstr>
      <vt:lpstr>Обработка результатов исследо­вания</vt:lpstr>
      <vt:lpstr>Processing the results of the study 处理研究结果
</vt:lpstr>
      <vt:lpstr>Mathematical data processing 数学数据处理 
</vt:lpstr>
      <vt:lpstr>Математическая обработка данных</vt:lpstr>
      <vt:lpstr>Статистические характеристики</vt:lpstr>
      <vt:lpstr>Statistical characteristics 统计特征
</vt:lpstr>
      <vt:lpstr>Корреляционный анализ</vt:lpstr>
      <vt:lpstr>Correlation analysis 相关分析
</vt:lpstr>
      <vt:lpstr>Criteria for checking samples are calculated by formulas 检查样品的标准按公式计算
</vt:lpstr>
      <vt:lpstr>Criteria for checking samples are calculated by formulas</vt:lpstr>
      <vt:lpstr>Критерии для проверки выборок вычисляют по формулам</vt:lpstr>
      <vt:lpstr>Evaluation of the validity of differences 对差异有效性的评价
</vt:lpstr>
      <vt:lpstr>Оценка достоверности различий </vt:lpstr>
      <vt:lpstr>Formulation of conclusions 结论的制定
</vt:lpstr>
      <vt:lpstr>Формулирование выводов</vt:lpstr>
      <vt:lpstr>Оформление работы</vt:lpstr>
      <vt:lpstr>Design (Making)of scientific work 科学工作的设计（制作）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User</cp:lastModifiedBy>
  <cp:revision>104</cp:revision>
  <dcterms:created xsi:type="dcterms:W3CDTF">2014-11-21T11:00:06Z</dcterms:created>
  <dcterms:modified xsi:type="dcterms:W3CDTF">2021-03-10T19:57:30Z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