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72400" cy="1368151"/>
          </a:xfrm>
        </p:spPr>
        <p:txBody>
          <a:bodyPr>
            <a:normAutofit/>
          </a:bodyPr>
          <a:lstStyle/>
          <a:p>
            <a:r>
              <a:rPr lang="en-US" u="sng" dirty="0">
                <a:latin typeface="Times New Roman" panose="02020603050405020304" pitchFamily="18" charset="0"/>
                <a:cs typeface="Times New Roman" panose="02020603050405020304" pitchFamily="18" charset="0"/>
              </a:rPr>
              <a:t>Laboratory </a:t>
            </a:r>
            <a:r>
              <a:rPr lang="en-US" u="sng" dirty="0" smtClean="0">
                <a:latin typeface="Times New Roman" panose="02020603050405020304" pitchFamily="18" charset="0"/>
                <a:cs typeface="Times New Roman" panose="02020603050405020304" pitchFamily="18" charset="0"/>
              </a:rPr>
              <a:t>work </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403648" y="3356992"/>
            <a:ext cx="6400800" cy="2353816"/>
          </a:xfrm>
        </p:spPr>
        <p:txBody>
          <a:bodyPr>
            <a:normAutofit/>
          </a:bodyPr>
          <a:lstStyle/>
          <a:p>
            <a:r>
              <a:rPr lang="en-US" sz="3600" dirty="0" smtClean="0">
                <a:solidFill>
                  <a:schemeClr val="tx1"/>
                </a:solidFill>
                <a:latin typeface="Times New Roman" panose="02020603050405020304" pitchFamily="18" charset="0"/>
                <a:cs typeface="Times New Roman" panose="02020603050405020304" pitchFamily="18" charset="0"/>
              </a:rPr>
              <a:t>“Study </a:t>
            </a:r>
            <a:r>
              <a:rPr lang="en-US" sz="3600" dirty="0">
                <a:solidFill>
                  <a:schemeClr val="tx1"/>
                </a:solidFill>
                <a:latin typeface="Times New Roman" panose="02020603050405020304" pitchFamily="18" charset="0"/>
                <a:cs typeface="Times New Roman" panose="02020603050405020304" pitchFamily="18" charset="0"/>
              </a:rPr>
              <a:t>of maximum muscle effort and strength endurance of the hand </a:t>
            </a:r>
            <a:r>
              <a:rPr lang="en-US" sz="3600" dirty="0" smtClean="0">
                <a:solidFill>
                  <a:schemeClr val="tx1"/>
                </a:solidFill>
                <a:latin typeface="Times New Roman" panose="02020603050405020304" pitchFamily="18" charset="0"/>
                <a:cs typeface="Times New Roman" panose="02020603050405020304" pitchFamily="18" charset="0"/>
              </a:rPr>
              <a:t>muscles, comparison of male and female indicators”</a:t>
            </a:r>
            <a:endParaRPr lang="ru-RU" sz="3600" dirty="0">
              <a:solidFill>
                <a:schemeClr val="tx1"/>
              </a:solidFill>
            </a:endParaRPr>
          </a:p>
        </p:txBody>
      </p:sp>
    </p:spTree>
    <p:extLst>
      <p:ext uri="{BB962C8B-B14F-4D97-AF65-F5344CB8AC3E}">
        <p14:creationId xmlns:p14="http://schemas.microsoft.com/office/powerpoint/2010/main" val="239501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Results of the work</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85000" lnSpcReduction="10000"/>
          </a:bodyPr>
          <a:lstStyle/>
          <a:p>
            <a:pPr marL="0" indent="0" algn="just">
              <a:buNone/>
            </a:pP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alculate </a:t>
            </a:r>
            <a:r>
              <a:rPr lang="en-US" dirty="0">
                <a:latin typeface="Times New Roman" panose="02020603050405020304" pitchFamily="18" charset="0"/>
                <a:cs typeface="Times New Roman" panose="02020603050405020304" pitchFamily="18" charset="0"/>
              </a:rPr>
              <a:t>and enter into the </a:t>
            </a:r>
            <a:r>
              <a:rPr lang="en-US" dirty="0" smtClean="0">
                <a:latin typeface="Times New Roman" panose="02020603050405020304" pitchFamily="18" charset="0"/>
                <a:cs typeface="Times New Roman" panose="02020603050405020304" pitchFamily="18" charset="0"/>
              </a:rPr>
              <a:t>results table an </a:t>
            </a:r>
            <a:r>
              <a:rPr lang="en-US" dirty="0">
                <a:latin typeface="Times New Roman" panose="02020603050405020304" pitchFamily="18" charset="0"/>
                <a:cs typeface="Times New Roman" panose="02020603050405020304" pitchFamily="18" charset="0"/>
              </a:rPr>
              <a:t>indicators of </a:t>
            </a:r>
            <a:r>
              <a:rPr lang="en-US" dirty="0" smtClean="0">
                <a:latin typeface="Times New Roman" panose="02020603050405020304" pitchFamily="18" charset="0"/>
                <a:cs typeface="Times New Roman" panose="02020603050405020304" pitchFamily="18" charset="0"/>
              </a:rPr>
              <a:t>strength - </a:t>
            </a:r>
            <a:r>
              <a:rPr lang="en-US" b="1"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 level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performance - </a:t>
            </a:r>
            <a:r>
              <a:rPr lang="en-US" b="1" dirty="0" smtClean="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 an indicators </a:t>
            </a:r>
            <a:r>
              <a:rPr lang="en-US" dirty="0">
                <a:latin typeface="Times New Roman" panose="02020603050405020304" pitchFamily="18" charset="0"/>
                <a:cs typeface="Times New Roman" panose="02020603050405020304" pitchFamily="18" charset="0"/>
              </a:rPr>
              <a:t>of reduced performance based on the results of 10-fold </a:t>
            </a:r>
            <a:r>
              <a:rPr lang="en-US" dirty="0" smtClean="0">
                <a:latin typeface="Times New Roman" panose="02020603050405020304" pitchFamily="18" charset="0"/>
                <a:cs typeface="Times New Roman" panose="02020603050405020304" pitchFamily="18" charset="0"/>
              </a:rPr>
              <a:t>efforts - </a:t>
            </a:r>
            <a:r>
              <a:rPr lang="en-US" b="1" dirty="0" smtClean="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 </a:t>
            </a:r>
          </a:p>
          <a:p>
            <a:pPr marL="0" indent="0" algn="just">
              <a:buNone/>
            </a:pPr>
            <a:r>
              <a:rPr lang="en-US" dirty="0" smtClean="0">
                <a:latin typeface="Times New Roman" panose="02020603050405020304" pitchFamily="18" charset="0"/>
                <a:cs typeface="Times New Roman" panose="02020603050405020304" pitchFamily="18" charset="0"/>
              </a:rPr>
              <a:t>Draw </a:t>
            </a:r>
            <a:r>
              <a:rPr lang="en-US" dirty="0">
                <a:latin typeface="Times New Roman" panose="02020603050405020304" pitchFamily="18" charset="0"/>
                <a:cs typeface="Times New Roman" panose="02020603050405020304" pitchFamily="18" charset="0"/>
              </a:rPr>
              <a:t>a graph that reveals the nature of the decrease in muscle performance: on the OX (abscissa axis) - the ordinal numbers of the effort, on the OY (ordinate axis) - the dynamometer indicators for each </a:t>
            </a:r>
            <a:r>
              <a:rPr lang="en-US" dirty="0" smtClean="0">
                <a:latin typeface="Times New Roman" panose="02020603050405020304" pitchFamily="18" charset="0"/>
                <a:cs typeface="Times New Roman" panose="02020603050405020304" pitchFamily="18" charset="0"/>
              </a:rPr>
              <a:t>effort  -</a:t>
            </a:r>
            <a:r>
              <a:rPr lang="en-US" b="1" dirty="0" smtClean="0">
                <a:latin typeface="Times New Roman" panose="02020603050405020304" pitchFamily="18" charset="0"/>
                <a:cs typeface="Times New Roman" panose="02020603050405020304" pitchFamily="18" charset="0"/>
              </a:rPr>
              <a:t> A</a:t>
            </a:r>
            <a:r>
              <a:rPr lang="en-US" dirty="0" smtClean="0">
                <a:latin typeface="Times New Roman" panose="02020603050405020304" pitchFamily="18" charset="0"/>
                <a:cs typeface="Times New Roman" panose="02020603050405020304" pitchFamily="18" charset="0"/>
              </a:rPr>
              <a:t>.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analysis is carried </a:t>
            </a:r>
            <a:r>
              <a:rPr lang="en-US" dirty="0" smtClean="0">
                <a:latin typeface="Times New Roman" panose="02020603050405020304" pitchFamily="18" charset="0"/>
                <a:cs typeface="Times New Roman" panose="02020603050405020304" pitchFamily="18" charset="0"/>
              </a:rPr>
              <a:t>out and </a:t>
            </a:r>
            <a:r>
              <a:rPr lang="en-US" dirty="0">
                <a:latin typeface="Times New Roman" panose="02020603050405020304" pitchFamily="18" charset="0"/>
                <a:cs typeface="Times New Roman" panose="02020603050405020304" pitchFamily="18" charset="0"/>
              </a:rPr>
              <a:t>the conclusion on the work is </a:t>
            </a:r>
            <a:r>
              <a:rPr lang="en-US" dirty="0" smtClean="0">
                <a:latin typeface="Times New Roman" panose="02020603050405020304" pitchFamily="18" charset="0"/>
                <a:cs typeface="Times New Roman" panose="02020603050405020304" pitchFamily="18" charset="0"/>
              </a:rPr>
              <a:t>formulated</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10421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Results Table</a:t>
            </a:r>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36" y="2564904"/>
            <a:ext cx="9021084" cy="2520279"/>
          </a:xfrm>
        </p:spPr>
      </p:pic>
    </p:spTree>
    <p:extLst>
      <p:ext uri="{BB962C8B-B14F-4D97-AF65-F5344CB8AC3E}">
        <p14:creationId xmlns:p14="http://schemas.microsoft.com/office/powerpoint/2010/main" val="65210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Conclusions</a:t>
            </a:r>
            <a:endParaRPr lang="ru-RU" dirty="0"/>
          </a:p>
        </p:txBody>
      </p:sp>
      <p:sp>
        <p:nvSpPr>
          <p:cNvPr id="8" name="Объект 7"/>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 1 - Compare your left and right hands according to the received Indicators: - S, - P, - C using a graph.</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2 - Determine a Muscles </a:t>
            </a:r>
            <a:r>
              <a:rPr lang="en-US" dirty="0">
                <a:latin typeface="Times New Roman" panose="02020603050405020304" pitchFamily="18" charset="0"/>
                <a:cs typeface="Times New Roman" panose="02020603050405020304" pitchFamily="18" charset="0"/>
              </a:rPr>
              <a:t>Type of </a:t>
            </a:r>
            <a:r>
              <a:rPr lang="en-US" dirty="0" smtClean="0">
                <a:latin typeface="Times New Roman" panose="02020603050405020304" pitchFamily="18" charset="0"/>
                <a:cs typeface="Times New Roman" panose="02020603050405020304" pitchFamily="18" charset="0"/>
              </a:rPr>
              <a:t>Adaptation  of your left and right </a:t>
            </a:r>
            <a:r>
              <a:rPr lang="en-US" dirty="0" smtClean="0">
                <a:latin typeface="Times New Roman" panose="02020603050405020304" pitchFamily="18" charset="0"/>
                <a:cs typeface="Times New Roman" panose="02020603050405020304" pitchFamily="18" charset="0"/>
              </a:rPr>
              <a:t>hand</a:t>
            </a:r>
          </a:p>
          <a:p>
            <a:pPr marL="0" indent="0">
              <a:buNone/>
            </a:pPr>
            <a:r>
              <a:rPr lang="en-US" dirty="0" smtClean="0">
                <a:latin typeface="Times New Roman" panose="02020603050405020304" pitchFamily="18" charset="0"/>
                <a:cs typeface="Times New Roman" panose="02020603050405020304" pitchFamily="18" charset="0"/>
              </a:rPr>
              <a:t>3 – Compare male and </a:t>
            </a:r>
            <a:r>
              <a:rPr lang="en-US" smtClean="0">
                <a:latin typeface="Times New Roman" panose="02020603050405020304" pitchFamily="18" charset="0"/>
                <a:cs typeface="Times New Roman" panose="02020603050405020304" pitchFamily="18" charset="0"/>
              </a:rPr>
              <a:t>female indicators</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6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27584" y="332657"/>
            <a:ext cx="7704856" cy="6001643"/>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	One </a:t>
            </a:r>
            <a:r>
              <a:rPr lang="en-US" sz="2400" dirty="0">
                <a:latin typeface="Times New Roman" panose="02020603050405020304" pitchFamily="18" charset="0"/>
                <a:cs typeface="Times New Roman" panose="02020603050405020304" pitchFamily="18" charset="0"/>
              </a:rPr>
              <a:t>of the indicators of the physical development of the body is the strength of the muscles. Currently, the strength of individual muscles is well studied. However, most often use the definition of the strength of the muscles of the hand and the </a:t>
            </a:r>
            <a:r>
              <a:rPr lang="en-US" sz="2400" dirty="0" smtClean="0">
                <a:latin typeface="Times New Roman" panose="02020603050405020304" pitchFamily="18" charset="0"/>
                <a:cs typeface="Times New Roman" panose="02020603050405020304" pitchFamily="18" charset="0"/>
              </a:rPr>
              <a:t>back </a:t>
            </a:r>
            <a:r>
              <a:rPr lang="en-US" sz="2400" dirty="0">
                <a:latin typeface="Times New Roman" panose="02020603050405020304" pitchFamily="18" charset="0"/>
                <a:cs typeface="Times New Roman" panose="02020603050405020304" pitchFamily="18" charset="0"/>
              </a:rPr>
              <a:t>force, which are the total indicators of the strength of the muscles involved in the implementation of a certain type of movement.</a:t>
            </a:r>
            <a:endParaRPr lang="ru-RU"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Muscle </a:t>
            </a:r>
            <a:r>
              <a:rPr lang="en-US" sz="2400" dirty="0">
                <a:latin typeface="Times New Roman" panose="02020603050405020304" pitchFamily="18" charset="0"/>
                <a:cs typeface="Times New Roman" panose="02020603050405020304" pitchFamily="18" charset="0"/>
              </a:rPr>
              <a:t>strength refers to the maximum expression of voluntary effort that a group of muscles can develop under certain conditions. These conditions are largely determined by the interest of the person being examined or the ability to perform the maximum effort. Usually, a certain group of muscles contracts at the same time, so it is difficult to accurately determine the work of each muscle in the total manifestation of force. In addition, bone levers are involved in the action of the muscles.</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73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96944" cy="4832092"/>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	Measuring </a:t>
            </a:r>
            <a:r>
              <a:rPr lang="en-US" sz="2800" dirty="0">
                <a:latin typeface="Times New Roman" panose="02020603050405020304" pitchFamily="18" charset="0"/>
                <a:cs typeface="Times New Roman" panose="02020603050405020304" pitchFamily="18" charset="0"/>
              </a:rPr>
              <a:t>the isometric force does not require much time and does not tire the subject. Here, the force manifests itself in a single cyclic maximum contraction. However, several factors can affect the measurement result. Thus, the isometric tension developed by each muscle fiber depends on its relative length and duration of stimulation. When measuring the position of the joints, the parameters of the bone levers that transmit muscle strength also change. Finally, after changing the relative position of the body parts, the fibers of other muscles are additionally included in the act of contraction</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482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dirty="0">
                <a:latin typeface="Times New Roman" panose="02020603050405020304" pitchFamily="18" charset="0"/>
                <a:cs typeface="Times New Roman" panose="02020603050405020304" pitchFamily="18" charset="0"/>
              </a:rPr>
              <a:t>Starting position when performing hand dynamometry </a:t>
            </a:r>
            <a:endParaRPr lang="ru-RU" sz="3600"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7377" y="1600200"/>
            <a:ext cx="4849246" cy="4525963"/>
          </a:xfrm>
        </p:spPr>
      </p:pic>
    </p:spTree>
    <p:extLst>
      <p:ext uri="{BB962C8B-B14F-4D97-AF65-F5344CB8AC3E}">
        <p14:creationId xmlns:p14="http://schemas.microsoft.com/office/powerpoint/2010/main" val="59428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US" sz="3200" dirty="0">
                <a:latin typeface="Times New Roman" panose="02020603050405020304" pitchFamily="18" charset="0"/>
                <a:cs typeface="Times New Roman" panose="02020603050405020304" pitchFamily="18" charset="0"/>
              </a:rPr>
              <a:t>Types of hand </a:t>
            </a:r>
            <a:r>
              <a:rPr lang="en-US" sz="3200" dirty="0" smtClean="0">
                <a:latin typeface="Times New Roman" panose="02020603050405020304" pitchFamily="18" charset="0"/>
                <a:cs typeface="Times New Roman" panose="02020603050405020304" pitchFamily="18" charset="0"/>
              </a:rPr>
              <a:t>dynamometers</a:t>
            </a:r>
            <a:endParaRPr lang="ru-RU" sz="3200" dirty="0">
              <a:latin typeface="Times New Roman" panose="02020603050405020304" pitchFamily="18" charset="0"/>
              <a:cs typeface="Times New Roman" panose="02020603050405020304" pitchFamily="18" charset="0"/>
            </a:endParaRPr>
          </a:p>
        </p:txBody>
      </p:sp>
      <p:pic>
        <p:nvPicPr>
          <p:cNvPr id="5" name="Объект 4"/>
          <p:cNvPicPr>
            <a:picLocks noGrp="1"/>
          </p:cNvPicPr>
          <p:nvPr>
            <p:ph sz="half" idx="1"/>
          </p:nvPr>
        </p:nvPicPr>
        <p:blipFill>
          <a:blip r:embed="rId2">
            <a:lum bright="20000"/>
            <a:grayscl/>
            <a:extLst>
              <a:ext uri="{28A0092B-C50C-407E-A947-70E740481C1C}">
                <a14:useLocalDpi xmlns:a14="http://schemas.microsoft.com/office/drawing/2010/main" val="0"/>
              </a:ext>
            </a:extLst>
          </a:blip>
          <a:srcRect r="9091"/>
          <a:stretch>
            <a:fillRect/>
          </a:stretch>
        </p:blipFill>
        <p:spPr bwMode="auto">
          <a:xfrm>
            <a:off x="878899" y="2105819"/>
            <a:ext cx="3195201" cy="3514725"/>
          </a:xfrm>
          <a:prstGeom prst="rect">
            <a:avLst/>
          </a:prstGeom>
          <a:noFill/>
          <a:ln>
            <a:noFill/>
          </a:ln>
        </p:spPr>
      </p:pic>
      <p:pic>
        <p:nvPicPr>
          <p:cNvPr id="6" name="Объект 5"/>
          <p:cNvPicPr>
            <a:picLocks noGrp="1"/>
          </p:cNvPicPr>
          <p:nvPr>
            <p:ph sz="half" idx="2"/>
          </p:nvPr>
        </p:nvPicPr>
        <p:blipFill>
          <a:blip r:embed="rId3">
            <a:grayscl/>
            <a:extLst>
              <a:ext uri="{28A0092B-C50C-407E-A947-70E740481C1C}">
                <a14:useLocalDpi xmlns:a14="http://schemas.microsoft.com/office/drawing/2010/main" val="0"/>
              </a:ext>
            </a:extLst>
          </a:blip>
          <a:srcRect l="2298" t="4860" b="12032"/>
          <a:stretch>
            <a:fillRect/>
          </a:stretch>
        </p:blipFill>
        <p:spPr bwMode="auto">
          <a:xfrm>
            <a:off x="4648200" y="2482139"/>
            <a:ext cx="4038600" cy="2762085"/>
          </a:xfrm>
          <a:prstGeom prst="rect">
            <a:avLst/>
          </a:prstGeom>
          <a:noFill/>
          <a:ln>
            <a:noFill/>
          </a:ln>
        </p:spPr>
      </p:pic>
      <p:sp>
        <p:nvSpPr>
          <p:cNvPr id="7" name="Прямоугольник 6"/>
          <p:cNvSpPr/>
          <p:nvPr/>
        </p:nvSpPr>
        <p:spPr>
          <a:xfrm>
            <a:off x="1043608" y="1471167"/>
            <a:ext cx="3347417" cy="584775"/>
          </a:xfrm>
          <a:prstGeom prst="rect">
            <a:avLst/>
          </a:prstGeom>
        </p:spPr>
        <p:txBody>
          <a:bodyPr wrap="square">
            <a:spAutoFit/>
          </a:bodyPr>
          <a:lstStyle/>
          <a:p>
            <a:r>
              <a:rPr lang="en-US" sz="3200" dirty="0">
                <a:solidFill>
                  <a:prstClr val="black"/>
                </a:solidFill>
                <a:latin typeface="Times New Roman" panose="02020603050405020304" pitchFamily="18" charset="0"/>
                <a:cs typeface="Times New Roman" panose="02020603050405020304" pitchFamily="18" charset="0"/>
              </a:rPr>
              <a:t>A – electronic</a:t>
            </a:r>
            <a:endParaRPr lang="ru-RU" dirty="0"/>
          </a:p>
        </p:txBody>
      </p:sp>
      <p:sp>
        <p:nvSpPr>
          <p:cNvPr id="8" name="Прямоугольник 7"/>
          <p:cNvSpPr/>
          <p:nvPr/>
        </p:nvSpPr>
        <p:spPr>
          <a:xfrm>
            <a:off x="5580112" y="1360042"/>
            <a:ext cx="3646438" cy="584775"/>
          </a:xfrm>
          <a:prstGeom prst="rect">
            <a:avLst/>
          </a:prstGeom>
        </p:spPr>
        <p:txBody>
          <a:bodyPr wrap="square">
            <a:spAutoFit/>
          </a:bodyPr>
          <a:lstStyle/>
          <a:p>
            <a:pPr lvl="0" algn="ctr">
              <a:spcBef>
                <a:spcPct val="0"/>
              </a:spcBef>
            </a:pPr>
            <a:r>
              <a:rPr lang="en-US" sz="3200" dirty="0">
                <a:solidFill>
                  <a:prstClr val="black"/>
                </a:solidFill>
                <a:latin typeface="Times New Roman" panose="02020603050405020304" pitchFamily="18" charset="0"/>
                <a:cs typeface="Times New Roman" panose="02020603050405020304" pitchFamily="18" charset="0"/>
              </a:rPr>
              <a:t>B-mechanical</a:t>
            </a:r>
            <a:endParaRPr lang="ru-RU"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55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2400" cy="1470025"/>
          </a:xfrm>
        </p:spPr>
        <p:txBody>
          <a:bodyPr>
            <a:normAutofit/>
          </a:bodyPr>
          <a:lstStyle/>
          <a:p>
            <a:r>
              <a:rPr lang="en-US" sz="3600" dirty="0">
                <a:latin typeface="Times New Roman" panose="02020603050405020304" pitchFamily="18" charset="0"/>
                <a:cs typeface="Times New Roman" panose="02020603050405020304" pitchFamily="18" charset="0"/>
              </a:rPr>
              <a:t>The </a:t>
            </a:r>
            <a:r>
              <a:rPr lang="en-US" sz="3600" dirty="0" smtClean="0">
                <a:latin typeface="Times New Roman" panose="02020603050405020304" pitchFamily="18" charset="0"/>
                <a:cs typeface="Times New Roman" panose="02020603050405020304" pitchFamily="18" charset="0"/>
              </a:rPr>
              <a:t>purposes </a:t>
            </a:r>
            <a:r>
              <a:rPr lang="en-US" sz="3600" dirty="0">
                <a:latin typeface="Times New Roman" panose="02020603050405020304" pitchFamily="18" charset="0"/>
                <a:cs typeface="Times New Roman" panose="02020603050405020304" pitchFamily="18" charset="0"/>
              </a:rPr>
              <a:t>of the </a:t>
            </a:r>
            <a:r>
              <a:rPr lang="en-US" sz="3600" dirty="0" smtClean="0">
                <a:latin typeface="Times New Roman" panose="02020603050405020304" pitchFamily="18" charset="0"/>
                <a:cs typeface="Times New Roman" panose="02020603050405020304" pitchFamily="18" charset="0"/>
              </a:rPr>
              <a:t>work</a:t>
            </a:r>
            <a:endParaRPr lang="ru-RU" sz="36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827584" y="2852936"/>
            <a:ext cx="7848872" cy="2448272"/>
          </a:xfrm>
        </p:spPr>
        <p:txBody>
          <a:bodyPr>
            <a:normAutofit/>
          </a:bodyPr>
          <a:lstStyle/>
          <a:p>
            <a:pPr algn="just"/>
            <a:r>
              <a:rPr lang="en-US" dirty="0" smtClean="0">
                <a:solidFill>
                  <a:schemeClr val="tx1"/>
                </a:solidFill>
                <a:latin typeface="Times New Roman" panose="02020603050405020304" pitchFamily="18" charset="0"/>
                <a:cs typeface="Times New Roman" panose="02020603050405020304" pitchFamily="18" charset="0"/>
              </a:rPr>
              <a:t>1. A </a:t>
            </a:r>
            <a:r>
              <a:rPr lang="en-US" dirty="0">
                <a:solidFill>
                  <a:schemeClr val="tx1"/>
                </a:solidFill>
                <a:latin typeface="Times New Roman" panose="02020603050405020304" pitchFamily="18" charset="0"/>
                <a:cs typeface="Times New Roman" panose="02020603050405020304" pitchFamily="18" charset="0"/>
              </a:rPr>
              <a:t>determine the </a:t>
            </a:r>
            <a:r>
              <a:rPr lang="en-US" dirty="0" smtClean="0">
                <a:solidFill>
                  <a:schemeClr val="tx1"/>
                </a:solidFill>
                <a:latin typeface="Times New Roman" panose="02020603050405020304" pitchFamily="18" charset="0"/>
                <a:cs typeface="Times New Roman" panose="02020603050405020304" pitchFamily="18" charset="0"/>
              </a:rPr>
              <a:t>strength</a:t>
            </a:r>
          </a:p>
          <a:p>
            <a:pPr algn="just"/>
            <a:r>
              <a:rPr lang="en-US" dirty="0" smtClean="0">
                <a:solidFill>
                  <a:schemeClr val="tx1"/>
                </a:solidFill>
                <a:latin typeface="Times New Roman" panose="02020603050405020304" pitchFamily="18" charset="0"/>
                <a:cs typeface="Times New Roman" panose="02020603050405020304" pitchFamily="18" charset="0"/>
              </a:rPr>
              <a:t>2. </a:t>
            </a:r>
            <a:r>
              <a:rPr lang="en-US" dirty="0">
                <a:solidFill>
                  <a:schemeClr val="tx1"/>
                </a:solidFill>
                <a:latin typeface="Times New Roman" panose="02020603050405020304" pitchFamily="18" charset="0"/>
                <a:cs typeface="Times New Roman" panose="02020603050405020304" pitchFamily="18" charset="0"/>
              </a:rPr>
              <a:t>A determine </a:t>
            </a: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level of </a:t>
            </a:r>
            <a:r>
              <a:rPr lang="en-US" dirty="0" smtClean="0">
                <a:solidFill>
                  <a:schemeClr val="tx1"/>
                </a:solidFill>
                <a:latin typeface="Times New Roman" panose="02020603050405020304" pitchFamily="18" charset="0"/>
                <a:cs typeface="Times New Roman" panose="02020603050405020304" pitchFamily="18" charset="0"/>
              </a:rPr>
              <a:t>performance</a:t>
            </a:r>
          </a:p>
          <a:p>
            <a:pPr algn="just"/>
            <a:r>
              <a:rPr lang="en-US" dirty="0" smtClean="0">
                <a:solidFill>
                  <a:schemeClr val="tx1"/>
                </a:solidFill>
                <a:latin typeface="Times New Roman" panose="02020603050405020304" pitchFamily="18" charset="0"/>
                <a:cs typeface="Times New Roman" panose="02020603050405020304" pitchFamily="18" charset="0"/>
              </a:rPr>
              <a:t>3. </a:t>
            </a:r>
            <a:r>
              <a:rPr lang="en-US" dirty="0">
                <a:solidFill>
                  <a:schemeClr val="tx1"/>
                </a:solidFill>
                <a:latin typeface="Times New Roman" panose="02020603050405020304" pitchFamily="18" charset="0"/>
                <a:cs typeface="Times New Roman" panose="02020603050405020304" pitchFamily="18" charset="0"/>
              </a:rPr>
              <a:t>A determine </a:t>
            </a: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indicator of reduced performance of the muscles of the </a:t>
            </a:r>
            <a:r>
              <a:rPr lang="en-US" dirty="0" smtClean="0">
                <a:solidFill>
                  <a:schemeClr val="tx1"/>
                </a:solidFill>
                <a:latin typeface="Times New Roman" panose="02020603050405020304" pitchFamily="18" charset="0"/>
                <a:cs typeface="Times New Roman" panose="02020603050405020304" pitchFamily="18" charset="0"/>
              </a:rPr>
              <a:t>hands</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65111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en-US" dirty="0">
                <a:latin typeface="Times New Roman" panose="02020603050405020304" pitchFamily="18" charset="0"/>
                <a:cs typeface="Times New Roman" panose="02020603050405020304" pitchFamily="18" charset="0"/>
              </a:rPr>
              <a:t>1. A determine the </a:t>
            </a:r>
            <a:r>
              <a:rPr lang="en-US" dirty="0" smtClean="0">
                <a:latin typeface="Times New Roman" panose="02020603050405020304" pitchFamily="18" charset="0"/>
                <a:cs typeface="Times New Roman" panose="02020603050405020304" pitchFamily="18" charset="0"/>
              </a:rPr>
              <a:t>strength</a:t>
            </a:r>
            <a:endParaRPr lang="ru-RU" dirty="0"/>
          </a:p>
        </p:txBody>
      </p:sp>
      <p:sp>
        <p:nvSpPr>
          <p:cNvPr id="3" name="Объект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Method of performance of work: the subject in a standing position withdraws the outstretched arm with a dynamometer at a right angle to the torso. The second free hand is rounded and relaxed. At the signal of the experimenter, the subject performs the maximum force on the dynamometer. Record the readings and repeat the testing. </a:t>
            </a:r>
            <a:r>
              <a:rPr lang="en-US" b="1" dirty="0">
                <a:latin typeface="Times New Roman" panose="02020603050405020304" pitchFamily="18" charset="0"/>
                <a:cs typeface="Times New Roman" panose="02020603050405020304" pitchFamily="18" charset="0"/>
              </a:rPr>
              <a:t>The strength of the muscles is evaluated by the best </a:t>
            </a:r>
            <a:r>
              <a:rPr lang="en-US" b="1" dirty="0" smtClean="0">
                <a:latin typeface="Times New Roman" panose="02020603050405020304" pitchFamily="18" charset="0"/>
                <a:cs typeface="Times New Roman" panose="02020603050405020304" pitchFamily="18" charset="0"/>
              </a:rPr>
              <a:t>result – S.</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9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2. A determine the level of </a:t>
            </a:r>
            <a:r>
              <a:rPr lang="en-US" dirty="0" smtClean="0">
                <a:latin typeface="Times New Roman" panose="02020603050405020304" pitchFamily="18" charset="0"/>
                <a:cs typeface="Times New Roman" panose="02020603050405020304" pitchFamily="18" charset="0"/>
              </a:rPr>
              <a:t>performance – </a:t>
            </a:r>
            <a:r>
              <a:rPr lang="en-US" b="1" dirty="0" smtClean="0">
                <a:latin typeface="Times New Roman" panose="02020603050405020304" pitchFamily="18" charset="0"/>
                <a:cs typeface="Times New Roman" panose="02020603050405020304" pitchFamily="18" charset="0"/>
              </a:rPr>
              <a:t>P </a:t>
            </a:r>
            <a:endParaRPr lang="ru-RU" b="1" dirty="0"/>
          </a:p>
        </p:txBody>
      </p:sp>
      <p:sp>
        <p:nvSpPr>
          <p:cNvPr id="3" name="Объект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Then the subject performs 10-fold efforts with a frequency of 1 time in 5 seconds. The results are recorded and determine the level of muscle performance according to the formula where P is the efficiency level in kg</a:t>
            </a:r>
            <a:r>
              <a:rPr lang="en-US" sz="2800" dirty="0" smtClean="0">
                <a:latin typeface="Times New Roman" panose="02020603050405020304" pitchFamily="18" charset="0"/>
                <a:cs typeface="Times New Roman" panose="02020603050405020304" pitchFamily="18" charset="0"/>
              </a:rPr>
              <a:t>,</a:t>
            </a:r>
          </a:p>
          <a:p>
            <a:endParaRPr lang="en-US" sz="2800" dirty="0" smtClean="0"/>
          </a:p>
          <a:p>
            <a:endParaRPr lang="en-US" sz="2800" dirty="0" smtClean="0"/>
          </a:p>
          <a:p>
            <a:endParaRPr lang="ru-RU" sz="2800" dirty="0"/>
          </a:p>
          <a:p>
            <a:r>
              <a:rPr lang="en-US" sz="2000" dirty="0">
                <a:latin typeface="Times New Roman" panose="02020603050405020304" pitchFamily="18" charset="0"/>
                <a:cs typeface="Times New Roman" panose="02020603050405020304" pitchFamily="18" charset="0"/>
              </a:rPr>
              <a:t>A1, A2, A3-dynamometer indicators for individual muscle forces, kg;</a:t>
            </a:r>
            <a:endParaRPr lang="ru-RU"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 number of attempts, times</a:t>
            </a:r>
            <a:endParaRPr lang="ru-RU" sz="20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848484"/>
            <a:ext cx="5337928" cy="12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6824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3 - A </a:t>
            </a:r>
            <a:r>
              <a:rPr lang="en-US" sz="2800" dirty="0">
                <a:latin typeface="Times New Roman" panose="02020603050405020304" pitchFamily="18" charset="0"/>
                <a:cs typeface="Times New Roman" panose="02020603050405020304" pitchFamily="18" charset="0"/>
              </a:rPr>
              <a:t>determine the indicator of reduced performance of the muscles of the </a:t>
            </a:r>
            <a:r>
              <a:rPr lang="en-US" sz="2800" dirty="0" smtClean="0">
                <a:latin typeface="Times New Roman" panose="02020603050405020304" pitchFamily="18" charset="0"/>
                <a:cs typeface="Times New Roman" panose="02020603050405020304" pitchFamily="18" charset="0"/>
              </a:rPr>
              <a:t>hands -  C</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The indicator of reduced performance is estimated by the </a:t>
            </a:r>
            <a:r>
              <a:rPr lang="en-US" sz="2400" dirty="0" smtClean="0">
                <a:latin typeface="Times New Roman" panose="02020603050405020304" pitchFamily="18" charset="0"/>
                <a:cs typeface="Times New Roman" panose="02020603050405020304" pitchFamily="18" charset="0"/>
              </a:rPr>
              <a:t>formula</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ctr">
              <a:buNone/>
            </a:pPr>
            <a:r>
              <a:rPr lang="en-US" sz="2400" b="1" dirty="0" smtClean="0">
                <a:latin typeface="Times New Roman" panose="02020603050405020304" pitchFamily="18" charset="0"/>
                <a:cs typeface="Times New Roman" panose="02020603050405020304" pitchFamily="18" charset="0"/>
              </a:rPr>
              <a:t>C </a:t>
            </a:r>
            <a:r>
              <a:rPr lang="en-US" sz="2400" b="1" dirty="0">
                <a:latin typeface="Times New Roman" panose="02020603050405020304" pitchFamily="18" charset="0"/>
                <a:cs typeface="Times New Roman" panose="02020603050405020304" pitchFamily="18" charset="0"/>
              </a:rPr>
              <a:t>= ((A1-Amin) / Amax) x </a:t>
            </a:r>
            <a:r>
              <a:rPr lang="en-US" sz="2400" b="1" dirty="0" smtClean="0">
                <a:latin typeface="Times New Roman" panose="02020603050405020304" pitchFamily="18" charset="0"/>
                <a:cs typeface="Times New Roman" panose="02020603050405020304" pitchFamily="18" charset="0"/>
              </a:rPr>
              <a:t>100</a:t>
            </a:r>
            <a:endParaRPr lang="ru-RU"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where C is an indicator of reduced muscle performance, %;</a:t>
            </a:r>
            <a:endParaRPr lang="ru-R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A1 – the value of the first force, kg;</a:t>
            </a:r>
            <a:endParaRPr lang="ru-R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Amin– minimum force value, kg;</a:t>
            </a:r>
            <a:endParaRPr lang="ru-RU"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Amah– the maximum amount of force, kg.</a:t>
            </a:r>
            <a:endParaRPr lang="ru-RU"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decrease in muscle performance is from </a:t>
            </a:r>
            <a:r>
              <a:rPr lang="en-US" sz="2400" b="1" dirty="0">
                <a:latin typeface="Times New Roman" panose="02020603050405020304" pitchFamily="18" charset="0"/>
                <a:cs typeface="Times New Roman" panose="02020603050405020304" pitchFamily="18" charset="0"/>
              </a:rPr>
              <a:t>10 to </a:t>
            </a:r>
            <a:r>
              <a:rPr lang="en-US" sz="2400" b="1" dirty="0" smtClean="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then the muscles </a:t>
            </a:r>
            <a:r>
              <a:rPr lang="en-US" sz="2400" b="1" dirty="0">
                <a:latin typeface="Times New Roman" panose="02020603050405020304" pitchFamily="18" charset="0"/>
                <a:cs typeface="Times New Roman" panose="02020603050405020304" pitchFamily="18" charset="0"/>
              </a:rPr>
              <a:t>are adapted to work for endurance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decrease in performance is more than </a:t>
            </a:r>
            <a:r>
              <a:rPr lang="en-US" sz="2400" b="1"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then the muscles are </a:t>
            </a:r>
            <a:r>
              <a:rPr lang="en-US" sz="2400" b="1" dirty="0">
                <a:latin typeface="Times New Roman" panose="02020603050405020304" pitchFamily="18" charset="0"/>
                <a:cs typeface="Times New Roman" panose="02020603050405020304" pitchFamily="18" charset="0"/>
              </a:rPr>
              <a:t>adapted to speed-power work</a:t>
            </a:r>
            <a:r>
              <a:rPr lang="en-US"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993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C7A4D2-FAE4-4529-B238-37E27C4CBBA8}"/>
</file>

<file path=customXml/itemProps2.xml><?xml version="1.0" encoding="utf-8"?>
<ds:datastoreItem xmlns:ds="http://schemas.openxmlformats.org/officeDocument/2006/customXml" ds:itemID="{BDFEF6FB-A4D8-4010-A3E3-B50B2112F1CE}"/>
</file>

<file path=customXml/itemProps3.xml><?xml version="1.0" encoding="utf-8"?>
<ds:datastoreItem xmlns:ds="http://schemas.openxmlformats.org/officeDocument/2006/customXml" ds:itemID="{1EEDE2F3-B122-40AA-9F12-2D462FA4F985}"/>
</file>

<file path=docProps/app.xml><?xml version="1.0" encoding="utf-8"?>
<Properties xmlns="http://schemas.openxmlformats.org/officeDocument/2006/extended-properties" xmlns:vt="http://schemas.openxmlformats.org/officeDocument/2006/docPropsVTypes">
  <TotalTime>109</TotalTime>
  <Words>491</Words>
  <Application>Microsoft Office PowerPoint</Application>
  <PresentationFormat>Экран (4:3)</PresentationFormat>
  <Paragraphs>43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Laboratory work </vt:lpstr>
      <vt:lpstr>Презентация PowerPoint</vt:lpstr>
      <vt:lpstr>Презентация PowerPoint</vt:lpstr>
      <vt:lpstr>Starting position when performing hand dynamometry </vt:lpstr>
      <vt:lpstr>Types of hand dynamometers</vt:lpstr>
      <vt:lpstr>The purposes of the work</vt:lpstr>
      <vt:lpstr>1. A determine the strength</vt:lpstr>
      <vt:lpstr>2. A determine the level of performance – P </vt:lpstr>
      <vt:lpstr>3 - A determine the indicator of reduced performance of the muscles of the hands -  C</vt:lpstr>
      <vt:lpstr>Results of the work:</vt:lpstr>
      <vt:lpstr>Results Table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work </dc:title>
  <dc:creator>Admin</dc:creator>
  <cp:lastModifiedBy>Глобус</cp:lastModifiedBy>
  <cp:revision>15</cp:revision>
  <dcterms:created xsi:type="dcterms:W3CDTF">2021-04-14T16:11:59Z</dcterms:created>
  <dcterms:modified xsi:type="dcterms:W3CDTF">2021-11-11T10:12:42Z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