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5" r:id="rId2"/>
    <p:sldId id="257" r:id="rId3"/>
    <p:sldId id="258" r:id="rId4"/>
    <p:sldId id="260" r:id="rId5"/>
    <p:sldId id="289" r:id="rId6"/>
    <p:sldId id="261" r:id="rId7"/>
    <p:sldId id="262" r:id="rId8"/>
    <p:sldId id="290" r:id="rId9"/>
    <p:sldId id="263" r:id="rId10"/>
    <p:sldId id="291" r:id="rId11"/>
    <p:sldId id="264" r:id="rId12"/>
    <p:sldId id="265" r:id="rId13"/>
    <p:sldId id="266" r:id="rId14"/>
    <p:sldId id="292" r:id="rId15"/>
    <p:sldId id="267" r:id="rId16"/>
    <p:sldId id="269" r:id="rId17"/>
    <p:sldId id="293" r:id="rId18"/>
    <p:sldId id="270" r:id="rId19"/>
    <p:sldId id="294" r:id="rId20"/>
    <p:sldId id="271" r:id="rId21"/>
    <p:sldId id="272" r:id="rId22"/>
    <p:sldId id="273" r:id="rId23"/>
    <p:sldId id="268" r:id="rId24"/>
    <p:sldId id="274" r:id="rId25"/>
    <p:sldId id="300" r:id="rId26"/>
    <p:sldId id="275" r:id="rId27"/>
    <p:sldId id="277" r:id="rId28"/>
    <p:sldId id="302" r:id="rId29"/>
    <p:sldId id="278" r:id="rId30"/>
    <p:sldId id="288" r:id="rId31"/>
    <p:sldId id="279" r:id="rId32"/>
    <p:sldId id="280" r:id="rId33"/>
    <p:sldId id="281" r:id="rId34"/>
    <p:sldId id="282" r:id="rId35"/>
    <p:sldId id="297" r:id="rId36"/>
    <p:sldId id="283" r:id="rId37"/>
    <p:sldId id="284" r:id="rId38"/>
    <p:sldId id="303" r:id="rId39"/>
    <p:sldId id="285" r:id="rId40"/>
    <p:sldId id="286" r:id="rId41"/>
    <p:sldId id="298" r:id="rId42"/>
    <p:sldId id="287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Врачебно-педагогический контроль в системе ОФК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3676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Ляхова Виктория</a:t>
            </a:r>
            <a:endParaRPr lang="ru-RU" dirty="0"/>
          </a:p>
        </p:txBody>
      </p:sp>
    </p:spTree>
  </p:cSld>
  <p:clrMapOvr>
    <a:masterClrMapping/>
  </p:clrMapOvr>
  <p:transition spd="slow" advClick="0"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>Педагогический контроль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2808" cy="485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680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Виды педагогического контроля: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 1. Хронометрирование деятельности занимающихся на занятии;</a:t>
            </a:r>
            <a:br>
              <a:rPr lang="ru-RU" sz="2800" dirty="0" smtClean="0"/>
            </a:br>
            <a:r>
              <a:rPr lang="ru-RU" sz="2800" dirty="0" smtClean="0"/>
              <a:t> 2. Определение физической нагрузки во время занятия;</a:t>
            </a:r>
            <a:br>
              <a:rPr lang="ru-RU" sz="2800" dirty="0" smtClean="0"/>
            </a:br>
            <a:r>
              <a:rPr lang="ru-RU" sz="2800" dirty="0" smtClean="0"/>
              <a:t> 3. Контрольные испытания; </a:t>
            </a:r>
            <a:br>
              <a:rPr lang="ru-RU" sz="2800" dirty="0" smtClean="0"/>
            </a:br>
            <a:r>
              <a:rPr lang="ru-RU" sz="2800" dirty="0" smtClean="0"/>
              <a:t> 4. Педагогические наблюдения за учебно-воспитательным процессом.</a:t>
            </a:r>
            <a:endParaRPr lang="ru-RU" sz="2800" dirty="0"/>
          </a:p>
        </p:txBody>
      </p:sp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442915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1. Хронометрирование занятия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dirty="0" smtClean="0"/>
              <a:t>Одним из показателей эффективности занятия является его плотность. </a:t>
            </a:r>
            <a:br>
              <a:rPr lang="ru-RU" sz="3200" dirty="0" smtClean="0"/>
            </a:br>
            <a:r>
              <a:rPr lang="ru-RU" sz="3200" dirty="0" smtClean="0"/>
              <a:t>Различают общую (педагогическую) и двигательную (моторную) плотность занятия.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78595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Общая плотность- </a:t>
            </a:r>
            <a:r>
              <a:rPr lang="ru-RU" sz="2800" dirty="0" smtClean="0"/>
              <a:t>отношение педагогически оправданных затрат времени к продолжительности занятия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500" b="1" dirty="0" smtClean="0">
                <a:latin typeface="+mj-lt"/>
              </a:rPr>
              <a:t>Двигательная плотность- </a:t>
            </a:r>
            <a:r>
              <a:rPr lang="ru-RU" sz="3000" dirty="0" smtClean="0">
                <a:latin typeface="+mj-lt"/>
              </a:rPr>
              <a:t>принято считать отношение времени, использованного непосредственно на любую двигательную деятельность занимающихся во время занятия, к его общей продолжительности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</a:t>
            </a:r>
            <a:r>
              <a:rPr lang="ru-RU" b="1" i="1" dirty="0" smtClean="0"/>
              <a:t>лан занятия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760640" cy="47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62616">
            <a:off x="457200" y="704088"/>
            <a:ext cx="8305800" cy="57967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 оценке полученных данных следует иметь в виду, что общая плотность полноценного занятия должна приближаться к 100%. Что касается двигательной плотности, то в зависимости от типа занятия ее показатель может изменяться. Так, на занятиях совершенствования техники действия и развития двигательных качеств она может достигать 70-80%, а при разучивании двигательных действий и формировании знаний, требующих значительных затрат времени на умственную деятельность занимающихся, двигательная плотность может находиться в переделах 50%.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4287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Контрольные испытания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34290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целях контроля за результативностью педагогического процесса проводится проверка физической подготовленности студентов. Контрольные испытания позволяют выявить уровень развития отдельных физических качеств, сравнить этот уровень с нормативными показателями и на этой основе составить обоснованные планы направленного развития физических качеств студентов.</a:t>
            </a:r>
            <a:endParaRPr lang="ru-RU" dirty="0"/>
          </a:p>
        </p:txBody>
      </p:sp>
    </p:spTree>
  </p:cSld>
  <p:clrMapOvr>
    <a:masterClrMapping/>
  </p:clrMapOvr>
  <p:transition spd="slow" advClick="0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Контрольные испытания - спартакиада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5907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3710186" cy="27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3192355" cy="23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9256"/>
          </a:xfrm>
        </p:spPr>
        <p:txBody>
          <a:bodyPr/>
          <a:lstStyle/>
          <a:p>
            <a:r>
              <a:rPr lang="ru-RU" sz="3200" dirty="0" smtClean="0"/>
              <a:t>В практике физического воспитания в учебных заведениях используются следующие тесты: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2148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бег на 100 м (оценка скоростных способностей);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прыжок в длину с места (показатель развития силовых способностей мышц ног);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подтягивание в висе (юноши) (показатель локальной силовой выносливости);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бег 500 м (девушки) и 1000 м (юноши) (показатель специальной выносливости);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бег на 2000 м для студенток и на 3000 м для студентов (показатель общей выносливости);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руки за головой" для студенток (показатель силовой выносливости мышц туловища</a:t>
            </a:r>
            <a:r>
              <a:rPr lang="ru-RU" dirty="0" smtClean="0"/>
              <a:t>) и др.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3248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8719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240360" cy="26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3240360" cy="27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42918"/>
            <a:ext cx="7772400" cy="51260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	</a:t>
            </a:r>
            <a:r>
              <a:rPr lang="ru-RU" sz="2400" b="0" cap="none" dirty="0" smtClean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Занятия физическими упражнениями оказывают на организм человека необычайно сильные, сложные и многообразные воздействия. Только правильно организованные занятия под наблюдением врача, с соблюдением принципов спортивной тренировки укрепляют здоровье, улучшают физическое развитие, повышают физическую подготовленность и работоспособность организма, способствуют росту спортивного мастерства. Неправильная организация занятий, пренебрежение методическими указаниями, выполнение объема и интенсивности физической нагрузки без учета состояния здоровья и индивидуальных особенностей занимающихся, отсутствие регулярного медицинского контроля могут нанести вред здоровью.</a:t>
            </a:r>
            <a:endParaRPr lang="ru-RU" sz="2400" b="0" dirty="0">
              <a:solidFill>
                <a:schemeClr val="tx2">
                  <a:lumMod val="9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"/>
            <a:ext cx="7921653" cy="10715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Врачебно-педагогический контроль в процессе физического воспитания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35004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2.  </a:t>
            </a:r>
            <a:r>
              <a:rPr lang="ru-RU" sz="3200" b="1" i="1" dirty="0" smtClean="0">
                <a:latin typeface="Monotype Corsiva" pitchFamily="66" charset="0"/>
              </a:rPr>
              <a:t>Врачебный контроль, содержание, цель, место,   значение при занятиях физической культурой и спортом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2214578"/>
          </a:xfrm>
        </p:spPr>
        <p:txBody>
          <a:bodyPr/>
          <a:lstStyle/>
          <a:p>
            <a:r>
              <a:rPr lang="ru-RU" sz="3600" i="1" dirty="0" smtClean="0">
                <a:latin typeface="Monotype Corsiva" pitchFamily="66" charset="0"/>
              </a:rPr>
              <a:t>Врачебный контроль </a:t>
            </a:r>
            <a:r>
              <a:rPr lang="ru-RU" sz="2400" dirty="0" smtClean="0"/>
              <a:t>- </a:t>
            </a:r>
            <a:r>
              <a:rPr lang="ru-RU" sz="2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это комплексное медицинское обследование физического развития и функциональной подготовленности занимающихся физическими упражнениями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. 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357562"/>
            <a:ext cx="7772400" cy="271464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Цель врачебного контроля: </a:t>
            </a:r>
          </a:p>
          <a:p>
            <a:endParaRPr lang="ru-RU" b="1" dirty="0" smtClean="0"/>
          </a:p>
          <a:p>
            <a:r>
              <a:rPr lang="ru-RU" sz="2800" dirty="0" smtClean="0"/>
              <a:t>изучить состояние здоровья и влияние на организм физических </a:t>
            </a:r>
            <a:endParaRPr lang="ru-RU" sz="2800" dirty="0"/>
          </a:p>
        </p:txBody>
      </p:sp>
    </p:spTree>
  </p:cSld>
  <p:clrMapOvr>
    <a:masterClrMapping/>
  </p:clrMapOvr>
  <p:transition spd="slow" advClick="0" advTm="1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966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Основная форма врачебного контроля </a:t>
            </a:r>
            <a:r>
              <a:rPr lang="ru-RU" sz="3600" dirty="0" smtClean="0"/>
              <a:t>- врачебное обследование, которое дает возможность своевременно выявить отклонения в состоянии здоровья, а также планировать тренировочные нагрузки таким образом, чтобы не нанести вред здоровью занимающихся.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G:\ОФК\do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22437" cy="2876806"/>
          </a:xfrm>
          <a:prstGeom prst="rect">
            <a:avLst/>
          </a:prstGeom>
          <a:noFill/>
        </p:spPr>
      </p:pic>
      <p:pic>
        <p:nvPicPr>
          <p:cNvPr id="6" name="Picture 2" descr="G:\ОФК\sup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833712" cy="288032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095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9341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1285884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Первичное обследование предусматривается перед началом занятий физическим воспитанием (на 1 курсе).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3577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Повторное обследование необходимо проводить один раз в год, а для занимающихся спортом в зависимости от вида спорта и квалификации спортсменов - 3-4 раза в год. Студенты, отнесенные по состоянию здоровья к специальной медицинской группе, должны проходить повторный медицинский осмотр не реже 1 раза в семестр.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Дополнительные врачебные обследования позволяют исключить участие в спортивных соревнованиях студентов, соревновательная нагрузка для которых могла бы оказать отрицательное воздействие на их здоровье; установить наиболее эффективный режим нагрузок и отдыха; определить состояние здоровья и функциональной подготовленности на данный момент.</a:t>
            </a:r>
          </a:p>
          <a:p>
            <a:endParaRPr lang="ru-RU" dirty="0" smtClean="0"/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4666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3924691" cy="27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35719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Будущие участники соревнований должны пройти дополнительное врачебное обследование за 2-3 дня до начала соревнований. Участники массовых физкультурно-спортивных мероприятий, проводимых внутри вуза, а также участники соревнований по стрельбе, шахматам, шашкам и т.п. могут быть допущены до соревнований на основании результатов первичного или повторного осмотра, что, впрочем, не исключает возможности пройти дополнительный осмотр по собственной инициативе.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500570"/>
            <a:ext cx="7772400" cy="1571636"/>
          </a:xfrm>
        </p:spPr>
        <p:txBody>
          <a:bodyPr/>
          <a:lstStyle/>
          <a:p>
            <a:r>
              <a:rPr lang="ru-RU" dirty="0" smtClean="0"/>
              <a:t>На медосмотр необходимо являться через 1,5 часа после еды и через 2 часа и более после занятий физическими упражнениями или тяжелой физической работой.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         Наружный осмотр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 помощью наружного осмотра оцениваются осанка, состояние кожи, костного скелета и мускулатуры, жироотложение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3312368" cy="25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2808312" cy="192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2656"/>
            <a:ext cx="25442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	Нормальная форма спины имеет естественные изгибы позвоночника в передне-заднем направлении, в пределах 3-4 см по отношению к вертикальной оси, соответственно, в поясничной и грудной частях позвоночника. Увеличение изгиба позвоночника назад более чем на 4 см называется кифозом, вперед - лордозом. При недостаточном развитии мышц спины наблюдается ее круглая форма, при которой имеет место выраженный кифоз грудной клетки позвоночника (сутулость). Боковых искривлений позвоночника - сколиозов в норме быть не должно. Сколиозы бывают грудные, поясничные, тотальные, а по направлению - лево - или правосторонние и S-образные. Иногда наблюдаются одновременные искривления позвоночника назад и вправо (или влево), которые называются кифосколиозами. Одной из основных причин искривлений позвоночника является недостаточная мускулатура туловища или неправильное положение при работе за столом.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96752"/>
            <a:ext cx="7772400" cy="5304082"/>
          </a:xfrm>
        </p:spPr>
        <p:txBody>
          <a:bodyPr>
            <a:normAutofit/>
          </a:bodyPr>
          <a:lstStyle/>
          <a:p>
            <a:r>
              <a:rPr lang="ru-RU" sz="2000" i="1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1-я</a:t>
            </a: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 -- практически здоровые люди, не обращающиеся с жалобами к врачам, обладающие достаточной для своего возраста физической подготовленностью.</a:t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/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i="1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2-я</a:t>
            </a: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 -- лица с возрастными изменениями, сопровождающимися небольшими отклонениями функционального характера при достаточной компенсации, или начальными формами заболеваний, часто свойственными процессу старения, а также практически здоровые люди с недостаточной физической подготовленностью.</a:t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/>
            </a:r>
            <a:b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</a:br>
            <a:r>
              <a:rPr lang="ru-RU" sz="2000" i="1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3-я</a:t>
            </a:r>
            <a:r>
              <a:rPr lang="ru-RU" sz="2000" cap="none" dirty="0" smtClean="0">
                <a:solidFill>
                  <a:schemeClr val="tx2">
                    <a:lumMod val="90000"/>
                  </a:schemeClr>
                </a:solidFill>
                <a:latin typeface="+mn-lt"/>
                <a:cs typeface="Estrangelo Edessa" pitchFamily="66"/>
              </a:rPr>
              <a:t> -- лица со сниженной функциональной адаптацией, отклонениями в состоянии здоровья постоянного или временного характера, со слабой физической подготовленностью.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214445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Monotype Corsiva" pitchFamily="66" charset="0"/>
              </a:rPr>
              <a:t>По состоянию и физической подготовленности, полу и возрасту, а также и другим показателям, занимающихся распределяют по следующим медицинским группам:</a:t>
            </a:r>
            <a:endParaRPr lang="ru-RU" sz="2400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ОФК\55675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72936" cy="5004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52" y="702955"/>
            <a:ext cx="8305800" cy="559951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По результатам наружного осмотра определяется тип сложения человека. Различают астенический (длинные и тонкие конечности, узкие плечи, длинная и тонкая шея, длинная, узкая и плоская грудная клетка, слабо развитая мускулатура), нормастенический (пропорционально развитые основные формы тела) и гиперстенический типы (короткие конечности, массивная костная система, короткая и толстая шея, широкая, короткая грудная клетка, хорошо развитая мускулатура).</a:t>
            </a:r>
            <a:b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В студенческом возрасте с помощью специально подобранных упражнений некоторые нежелательные отклонения в телосложении могут быть устранены 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ОФК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995936" cy="299695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48680"/>
            <a:ext cx="4522606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261656" cy="28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176464" cy="281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571504"/>
          </a:xfrm>
        </p:spPr>
        <p:txBody>
          <a:bodyPr/>
          <a:lstStyle/>
          <a:p>
            <a:r>
              <a:rPr lang="ru-RU" sz="4000" i="1" dirty="0" smtClean="0">
                <a:latin typeface="Monotype Corsiva" pitchFamily="66" charset="0"/>
              </a:rPr>
              <a:t>Антропометрические измерения</a:t>
            </a:r>
            <a:endParaRPr lang="ru-RU" sz="4000" i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антропометрическим данным оцениваются уровень и особенности физического развития, степень его соответствия полу и возрасту человека.</a:t>
            </a:r>
            <a:endParaRPr lang="ru-RU" dirty="0"/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714380"/>
          </a:xfrm>
        </p:spPr>
        <p:txBody>
          <a:bodyPr/>
          <a:lstStyle/>
          <a:p>
            <a:r>
              <a:rPr lang="ru-RU" sz="3600" dirty="0" smtClean="0"/>
              <a:t>Измеряют: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50720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рост (длину) тела стоя и сидя (определяя рост с помощью ростомера, следует учитывать, что длина тела в течение суток меняется, уменьшаясь к вечеру или после физической нагрузки);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вес тела;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окружность грудной клетки (измеряют в трех состояниях: при максимальном вдохе, во время паузы и при максимальном выдохе; разница между окружностью грудной клетки на вдохе и выдохе называется экскурсией грудной клетки, ее средняя величина равна 5-7 см);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жизненную емкость легких (ЖЕЛ) измеряют с помощью спирометра (средняя величина ЖЕЛ для мужчин - 3800 - 4200 см3, у женщин - 3000 - 3500 см3);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силу мышц кисти с помощью динамометра (динамометр берется в руку стрелкой к ладони и сжимается с максимальной силой, при этом рука отводится немного в сторону; из трех измерений учитывается лучший результат в килограммах) и др.</a:t>
            </a:r>
          </a:p>
          <a:p>
            <a:endParaRPr lang="ru-RU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ОФК\sup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33712" cy="288032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3888432" cy="32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928694"/>
          </a:xfrm>
        </p:spPr>
        <p:txBody>
          <a:bodyPr/>
          <a:lstStyle/>
          <a:p>
            <a:r>
              <a:rPr lang="ru-RU" sz="3600" i="1" dirty="0" smtClean="0">
                <a:latin typeface="Monotype Corsiva" pitchFamily="66" charset="0"/>
              </a:rPr>
              <a:t>Уровень физического развития обследуемых оценивается с помощью трех методов: 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817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антропометрических стандартов с вычерчиванием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антропометрического профиля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корреляции 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антропометрических индексов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67" y="426930"/>
            <a:ext cx="7772400" cy="1577002"/>
          </a:xfrm>
        </p:spPr>
        <p:txBody>
          <a:bodyPr/>
          <a:lstStyle/>
          <a:p>
            <a:r>
              <a:rPr lang="ru-RU" sz="4000" dirty="0" smtClean="0">
                <a:latin typeface="Monotype Corsiva" pitchFamily="66" charset="0"/>
              </a:rPr>
              <a:t>Наиболее часто применяемые антропометрические индексы: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533" y="1772107"/>
            <a:ext cx="7772400" cy="48288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Весо-ростовой индекс, т.е., отношение массы тела (г) к длине тела (см). В норме частное деление должно равняться 350-400 г/см для мужчин и 325-375 г/см для женщин. Этот показатель говорит о наличии или отсутствии "лишнего" веса.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Росто-весовый показатель вычисляется по формуле: рост (см) - 100 = масса (кг).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Жизненный показатель</a:t>
            </a:r>
            <a:r>
              <a:rPr lang="ru-RU" dirty="0" smtClean="0"/>
              <a:t> - отношение ЖЕЛ к массе тела (г). Показатель ниже 65-70 мл/г у мужчин и 55-60 мл/г у женщин свидетельствует о недостаточной жизненной емкости легких либо об избыточной массе.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Силовой индекс</a:t>
            </a:r>
            <a:r>
              <a:rPr lang="ru-RU" dirty="0" smtClean="0"/>
              <a:t> - это отношение силы кисти более сильной руки (кг) к массе тела. В среднем силовой индекс у мужчин равен 0,70-0,75, у женщин - 0,50-0,60.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79208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Monotype Corsiva" pitchFamily="66" charset="0"/>
              </a:rPr>
              <a:t>Антропометрические индексы человека</a:t>
            </a:r>
            <a:endParaRPr lang="ru-RU" sz="36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960440" cy="47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281357" cy="47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571504"/>
          </a:xfrm>
        </p:spPr>
        <p:txBody>
          <a:bodyPr/>
          <a:lstStyle/>
          <a:p>
            <a:r>
              <a:rPr lang="ru-RU" sz="3600" i="1" dirty="0" smtClean="0">
                <a:latin typeface="Monotype Corsiva" pitchFamily="66" charset="0"/>
              </a:rPr>
              <a:t>Тестирование функционального состояния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7149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Здоровье, функциональное состояние и тренированность студентов можно определить с помощью функциональных проб и контрольных упражнений. Функциональные пробы бывают общие (неспецифические) и со специфическими нагрузками. Оценка функциональной подготовленности осуществляется также с помощью физиологических проб. К ним относятся контроль за частотой сердечных сокращений и ортостатическая проба. Кроме этого, для оценки состояния дыхательной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сердечно-сосудистой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систем и способности внутренней среды организма насыщаться кислородом применяют пробу Штанге и пробу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Генчи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ru-RU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315436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Monotype Corsiva" pitchFamily="66" charset="0"/>
              </a:rPr>
              <a:t>Лица старшего и пожилого возраста со значительными отклонениями и старше 75 лет могут быть направлены в кабинеты лечебной физкультуры лечебно-профилактических учреждений для занятий под наблюдением врачей.</a:t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 smtClean="0">
                <a:latin typeface="Monotype Corsiva" pitchFamily="66" charset="0"/>
              </a:rPr>
              <a:t/>
            </a:r>
            <a:br>
              <a:rPr lang="ru-RU" sz="2400" i="1" dirty="0" smtClean="0">
                <a:latin typeface="Monotype Corsiva" pitchFamily="66" charset="0"/>
              </a:rPr>
            </a:br>
            <a:r>
              <a:rPr lang="ru-RU" sz="2400" i="1" dirty="0" smtClean="0">
                <a:latin typeface="Monotype Corsiva" pitchFamily="66" charset="0"/>
              </a:rPr>
              <a:t>	</a:t>
            </a:r>
            <a:endParaRPr lang="ru-RU" sz="2400" i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4968552" cy="37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971924" cy="128586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Проба Штанге (задержка дыхания на вдохе</a:t>
            </a:r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)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572000" cy="550070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После 5-7 минут отдыха сидя сделайте полный вдох и выдох, затем снова вдох (примерно на 80-90% от максимального) и задержите дыхание. Время отмечается от момента задержки до ее прекращения. Продолжительность задержки дыхания зависит не только от состояния </a:t>
            </a:r>
            <a:r>
              <a:rPr lang="ru-RU" sz="1800" dirty="0" err="1" smtClean="0">
                <a:latin typeface="Monotype Corsiva" pitchFamily="66" charset="0"/>
              </a:rPr>
              <a:t>сердечно-сосудистой</a:t>
            </a:r>
            <a:r>
              <a:rPr lang="ru-RU" sz="1800" dirty="0" smtClean="0">
                <a:latin typeface="Monotype Corsiva" pitchFamily="66" charset="0"/>
              </a:rPr>
              <a:t> и дыхательной систем, но и от волевых усилий человека, поэтому различают время чистой задержки и волевой компонент. Начало последнего фиксируется по первому сокращению диафрагмы (колебанию брюшной стенки). У здоровых людей и подростков в возрасте 6-18 лет длительность задержки дыхания на вдохе колеблется в пределах 16-55 секунд. Здоровые взрослые, нетренированные лица задерживают дыхание на вдохе в течение 40-50 секунд, а тренированные спортсмены - от 1 до 2-2,5 минут. </a:t>
            </a:r>
            <a:endParaRPr lang="ru-RU" sz="1800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6072230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Проба </a:t>
            </a:r>
            <a:r>
              <a:rPr lang="ru-RU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Генчи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(задержка дыхания на выдохе). </a:t>
            </a:r>
          </a:p>
          <a:p>
            <a:r>
              <a:rPr lang="ru-RU" dirty="0" smtClean="0">
                <a:latin typeface="Monotype Corsiva" pitchFamily="66" charset="0"/>
              </a:rPr>
              <a:t>После полного выдоха и вдоха снова выдыхают и задерживают дыхание. Здоровые нетренированные люди могут задержать дыхание на 20-30 секунд, тренированные - на 90 секунд и более. При заболеваниях органов кровообращения, дыхания, после инфекционных и других заболеваний, после перенапряжения и переутомления, в результате которых ухудшается общее функциональное состояние организма, продолжительность задержки дыхания на вдохе и на выдохе уменьшается. Эти пробы рекомендуется проводить один раз в неделю перед первым занятием, записывая результаты в дневник самоконтроля.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36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143008"/>
          </a:xfrm>
        </p:spPr>
        <p:txBody>
          <a:bodyPr/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8256490" cy="51435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	Наблюдение за спортивными результатами - важнейший пункт самоконтроля, позволяющий оценить правильность применения средств и методов занятий, тренировочных нагрузок. </a:t>
            </a:r>
            <a:br>
              <a:rPr lang="ru-RU" dirty="0" smtClean="0"/>
            </a:br>
            <a:r>
              <a:rPr lang="ru-RU" dirty="0" smtClean="0"/>
              <a:t>При сравнении показателей определяется влияние занятий фи­зическими упражнениями и спортом, планируются тренировочные нагрузки. Самоконтроль прививает студенту грамотное и осмыс­ленное отношение к своему здоровью и к занятиям физическими упражнениями, помогает лучше познать себя, приучает следить за собственным здоровьем, стимулирует выработку устойчивых на­выков гигиены и соблюдения санитарных норм и правил. Само­контроль помогает регулировать процесс тренировки и преду­преждать состояние переутомления. Особое значение имеет само­контроль для студентов специальной медицинской группы. Они обязаны периодически показывать свои дневники самоконтроля преподавателю физического воспитания и врачу, советоваться по вопросам двигательного режима, питания. 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Спасибо за внимание</a:t>
            </a:r>
            <a:endParaRPr lang="ru-RU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96544" cy="488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При отсутствии противопоказаний обследуемому выдается справка, дающая право заниматься физическими упражнениями в физкультурно-оздоровительной группе. В зависимости от динамики состояния здоровья и физической подготовленности в процессе регулярных занятий занимающийся может быть переведен в ту или иную медицинскую группу.</a:t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	Важной составной частью медицинских обследований являются врачебно-педагогические наблюдения и контроль за нагрузками. Кроме того, проводится санитарно-гигиенический контроль за местами занятий, ведется санитарно-просветительная работа среди занимающихся.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atin typeface="Monotype Corsiva" pitchFamily="66" charset="0"/>
              </a:rPr>
              <a:t>Педагогический контроль, содержание, цель, место, значение при занятиях физической культурой и спортом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8592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2800" b="1" i="1" dirty="0" smtClean="0"/>
              <a:t>Педагогический контроль </a:t>
            </a:r>
            <a:r>
              <a:rPr lang="ru-RU" sz="2800" dirty="0" smtClean="0"/>
              <a:t>- это планомерный процесс получения информации о физическом состоянии занимающихся физическими упражнениями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8643998" cy="42148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Полноценный контроль требует от педагога специальных знаний и умений, обеспечивающих правильное наблюдение, анализ и оценку действий занимающихся, выявление недочетов в собственных действиях, определение степени пригодности и эффективности средств, методов и организационных форм работы в конкретных условиях и учебных ситуациях. На этой основе возможно устранение замеченных недостатков или же предупреждение их на последующих занятиях.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Педагогический контроль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6984776" cy="483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Содержание педагогического контроля: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501122" cy="478634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посещаемостью занятий;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тренировочными нагрузками;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состоянием занимающихся;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техникой упражнений;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учет спортивных результатов;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cs typeface="Estrangelo Edessa" pitchFamily="66"/>
              </a:rPr>
              <a:t>контроль за поведением во время соревнований</a:t>
            </a:r>
            <a:r>
              <a:rPr lang="ru-RU" sz="4000" b="1" dirty="0" smtClean="0">
                <a:latin typeface="Monotype Corsiva" pitchFamily="66" charset="0"/>
                <a:cs typeface="Estrangelo Edessa" pitchFamily="66"/>
              </a:rPr>
              <a:t>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66E1A0-3270-45AD-8574-08297B40A0D1}"/>
</file>

<file path=customXml/itemProps2.xml><?xml version="1.0" encoding="utf-8"?>
<ds:datastoreItem xmlns:ds="http://schemas.openxmlformats.org/officeDocument/2006/customXml" ds:itemID="{DCE7200F-98A6-4F5B-B104-4E535EBFE666}"/>
</file>

<file path=customXml/itemProps3.xml><?xml version="1.0" encoding="utf-8"?>
<ds:datastoreItem xmlns:ds="http://schemas.openxmlformats.org/officeDocument/2006/customXml" ds:itemID="{145515C7-E9E0-4AE9-BC21-18D27EE3C4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1372</Words>
  <Application>Microsoft Office PowerPoint</Application>
  <PresentationFormat>Экран (4:3)</PresentationFormat>
  <Paragraphs>85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Врачебно-педагогический контроль в системе ОФК</vt:lpstr>
      <vt:lpstr>   Занятия физическими упражнениями оказывают на организм человека необычайно сильные, сложные и многообразные воздействия. Только правильно организованные занятия под наблюдением врача, с соблюдением принципов спортивной тренировки укрепляют здоровье, улучшают физическое развитие, повышают физическую подготовленность и работоспособность организма, способствуют росту спортивного мастерства. Неправильная организация занятий, пренебрежение методическими указаниями, выполнение объема и интенсивности физической нагрузки без учета состояния здоровья и индивидуальных особенностей занимающихся, отсутствие регулярного медицинского контроля могут нанести вред здоровью.</vt:lpstr>
      <vt:lpstr>1-я -- практически здоровые люди, не обращающиеся с жалобами к врачам, обладающие достаточной для своего возраста физической подготовленностью.  2-я -- лица с возрастными изменениями, сопровождающимися небольшими отклонениями функционального характера при достаточной компенсации, или начальными формами заболеваний, часто свойственными процессу старения, а также практически здоровые люди с недостаточной физической подготовленностью.  3-я -- лица со сниженной функциональной адаптацией, отклонениями в состоянии здоровья постоянного или временного характера, со слабой физической подготовленностью. </vt:lpstr>
      <vt:lpstr>Лица старшего и пожилого возраста со значительными отклонениями и старше 75 лет могут быть направлены в кабинеты лечебной физкультуры лечебно-профилактических учреждений для занятий под наблюдением врачей.   </vt:lpstr>
      <vt:lpstr>Слайд 5</vt:lpstr>
      <vt:lpstr>Педагогический контроль, содержание, цель, место, значение при занятиях физической культурой и спортом</vt:lpstr>
      <vt:lpstr>Педагогический контроль - это планомерный процесс получения информации о физическом состоянии занимающихся физическими упражнениями</vt:lpstr>
      <vt:lpstr>Педагогический контроль</vt:lpstr>
      <vt:lpstr>Содержание педагогического контроля: </vt:lpstr>
      <vt:lpstr>Педагогический контроль</vt:lpstr>
      <vt:lpstr>Виды педагогического контроля:    1. Хронометрирование деятельности занимающихся на занятии;  2. Определение физической нагрузки во время занятия;  3. Контрольные испытания;   4. Педагогические наблюдения за учебно-воспитательным процессом.</vt:lpstr>
      <vt:lpstr>1. Хронометрирование занятия    Одним из показателей эффективности занятия является его плотность.  Различают общую (педагогическую) и двигательную (моторную) плотность занятия. </vt:lpstr>
      <vt:lpstr>Общая плотность- отношение педагогически оправданных затрат времени к продолжительности занятия.</vt:lpstr>
      <vt:lpstr>План занятия</vt:lpstr>
      <vt:lpstr>При оценке полученных данных следует иметь в виду, что общая плотность полноценного занятия должна приближаться к 100%. Что касается двигательной плотности, то в зависимости от типа занятия ее показатель может изменяться. Так, на занятиях совершенствования техники действия и развития двигательных качеств она может достигать 70-80%, а при разучивании двигательных действий и формировании знаний, требующих значительных затрат времени на умственную деятельность занимающихся, двигательная плотность может находиться в переделах 50%. </vt:lpstr>
      <vt:lpstr>Контрольные испытания</vt:lpstr>
      <vt:lpstr>Контрольные испытания - спартакиада</vt:lpstr>
      <vt:lpstr>В практике физического воспитания в учебных заведениях используются следующие тесты: </vt:lpstr>
      <vt:lpstr>Слайд 19</vt:lpstr>
      <vt:lpstr>2.  Врачебный контроль, содержание, цель, место,   значение при занятиях физической культурой и спортом </vt:lpstr>
      <vt:lpstr>Врачебный контроль - это комплексное медицинское обследование физического развития и функциональной подготовленности занимающихся физическими упражнениями. </vt:lpstr>
      <vt:lpstr>Основная форма врачебного контроля - врачебное обследование, которое дает возможность своевременно выявить отклонения в состоянии здоровья, а также планировать тренировочные нагрузки таким образом, чтобы не нанести вред здоровью занимающихся. </vt:lpstr>
      <vt:lpstr>Слайд 23</vt:lpstr>
      <vt:lpstr>Первичное обследование предусматривается перед началом занятий физическим воспитанием (на 1 курсе). </vt:lpstr>
      <vt:lpstr>Слайд 25</vt:lpstr>
      <vt:lpstr> Будущие участники соревнований должны пройти дополнительное врачебное обследование за 2-3 дня до начала соревнований. Участники массовых физкультурно-спортивных мероприятий, проводимых внутри вуза, а также участники соревнований по стрельбе, шахматам, шашкам и т.п. могут быть допущены до соревнований на основании результатов первичного или повторного осмотра, что, впрочем, не исключает возможности пройти дополнительный осмотр по собственной инициативе. </vt:lpstr>
      <vt:lpstr>         Наружный осмотр</vt:lpstr>
      <vt:lpstr>Слайд 28</vt:lpstr>
      <vt:lpstr> Нормальная форма спины имеет естественные изгибы позвоночника в передне-заднем направлении, в пределах 3-4 см по отношению к вертикальной оси, соответственно, в поясничной и грудной частях позвоночника. Увеличение изгиба позвоночника назад более чем на 4 см называется кифозом, вперед - лордозом. При недостаточном развитии мышц спины наблюдается ее круглая форма, при которой имеет место выраженный кифоз грудной клетки позвоночника (сутулость). Боковых искривлений позвоночника - сколиозов в норме быть не должно. Сколиозы бывают грудные, поясничные, тотальные, а по направлению - лево - или правосторонние и S-образные. Иногда наблюдаются одновременные искривления позвоночника назад и вправо (или влево), которые называются кифосколиозами. Одной из основных причин искривлений позвоночника является недостаточная мускулатура туловища или неправильное положение при работе за столом. </vt:lpstr>
      <vt:lpstr>Слайд 30</vt:lpstr>
      <vt:lpstr>По результатам наружного осмотра определяется тип сложения человека. Различают астенический (длинные и тонкие конечности, узкие плечи, длинная и тонкая шея, длинная, узкая и плоская грудная клетка, слабо развитая мускулатура), нормастенический (пропорционально развитые основные формы тела) и гиперстенический типы (короткие конечности, массивная костная система, короткая и толстая шея, широкая, короткая грудная клетка, хорошо развитая мускулатура). В студенческом возрасте с помощью специально подобранных упражнений некоторые нежелательные отклонения в телосложении могут быть устранены </vt:lpstr>
      <vt:lpstr>Слайд 32</vt:lpstr>
      <vt:lpstr>Антропометрические измерения</vt:lpstr>
      <vt:lpstr>Измеряют:</vt:lpstr>
      <vt:lpstr>Слайд 35</vt:lpstr>
      <vt:lpstr>Уровень физического развития обследуемых оценивается с помощью трех методов: </vt:lpstr>
      <vt:lpstr>Наиболее часто применяемые антропометрические индексы: </vt:lpstr>
      <vt:lpstr>Антропометрические индексы человека</vt:lpstr>
      <vt:lpstr>Тестирование функционального состояния</vt:lpstr>
      <vt:lpstr>Проба Штанге (задержка дыхания на вдохе)</vt:lpstr>
      <vt:lpstr>Слайд 41</vt:lpstr>
      <vt:lpstr>Заключение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Врачебно-педагогический контроль в системе ОФК</dc:title>
  <dc:creator>Sinator</dc:creator>
  <cp:lastModifiedBy>Sinator</cp:lastModifiedBy>
  <cp:revision>39</cp:revision>
  <dcterms:modified xsi:type="dcterms:W3CDTF">2012-06-18T19:07:05Z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