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30"/>
  </p:notes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80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DF39-DF03-4EF8-8853-9948BEFA4D9E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ED3FB-19DF-4825-9D0D-509926B52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6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ED3FB-19DF-4825-9D0D-509926B5227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7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97BAB-F262-467A-A82D-4D2298520E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352A9-A786-441C-B057-FB35EE9EF14E}" type="slidenum">
              <a:rPr lang="ru-RU" smtClean="0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6C846-A628-45AC-99A5-17D7C4405D6D}" type="slidenum">
              <a:rPr lang="ru-RU" smtClean="0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6C2CD-7DFF-4068-8E64-12D35336A12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2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40005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3F3A-1531-45FC-B51E-BF940AC56D88}" type="slidenum">
              <a:rPr lang="ru-RU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8B0CE-FA23-4FB9-83AA-5283F743548B}" type="slidenum">
              <a:rPr lang="ru-RU" smtClean="0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8F0CC-DB1B-4A1D-8BF9-0A3EEA89C71D}" type="slidenum">
              <a:rPr lang="ru-RU" smtClean="0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31189-315B-448C-A7E9-B615F26C329B}" type="slidenum">
              <a:rPr lang="ru-RU" smtClean="0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B0BD4-E4C9-456B-9CE6-E5584905FCC6}" type="slidenum">
              <a:rPr lang="ru-RU" smtClean="0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C2DCF-6CE8-4BCD-999F-896CB80FD92C}" type="slidenum">
              <a:rPr lang="ru-RU" smtClean="0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1F027-DAF4-4BD2-B792-2DF542B39371}" type="slidenum">
              <a:rPr lang="ru-RU" smtClean="0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2837-A9D9-465D-AAF0-37AD10DEB432}" type="slidenum">
              <a:rPr lang="ru-RU" smtClean="0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C98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D7A57-6466-471F-B413-FB3C3E0D032E}" type="slidenum">
              <a:rPr lang="ru-RU" smtClean="0">
                <a:solidFill>
                  <a:srgbClr val="CC986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986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CE3F8-3C80-45B4-848C-A4C8A214CF5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</a:t>
            </a:r>
            <a:r>
              <a:rPr lang="ru-RU" dirty="0" smtClean="0"/>
              <a:t>урение: состояние проблемы в мире и на территории Беларуси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5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99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4397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4248472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1800" y="3645024"/>
            <a:ext cx="4194175" cy="4422775"/>
          </a:xfrm>
        </p:spPr>
        <p:txBody>
          <a:bodyPr/>
          <a:lstStyle/>
          <a:p>
            <a:r>
              <a:rPr lang="ru-RU" dirty="0" smtClean="0"/>
              <a:t>Сегодня не могут жить </a:t>
            </a:r>
            <a:r>
              <a:rPr lang="ru-RU" dirty="0"/>
              <a:t>без табака 41,6% населения страны. Десять лет назад к заядлым курильщикам принадлежали 64,1% мужчин и 19,7% женщин Беларуси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4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194175" cy="363535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148064" y="1772816"/>
            <a:ext cx="4194175" cy="4422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Ежегодно в Беларуси от болезней, связанных с </a:t>
            </a:r>
            <a:r>
              <a:rPr lang="ru-RU" dirty="0" err="1"/>
              <a:t>табакокурением</a:t>
            </a:r>
            <a:r>
              <a:rPr lang="ru-RU" dirty="0"/>
              <a:t>, умирает 15,5 тысячи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4558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700809"/>
            <a:ext cx="4194175" cy="37632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За последние девять лет число курильщиков в Беларуси снизилось на 11%: в </a:t>
            </a:r>
            <a:r>
              <a:rPr lang="ru-RU" dirty="0" smtClean="0"/>
              <a:t>2003 </a:t>
            </a:r>
            <a:r>
              <a:rPr lang="ru-RU" dirty="0"/>
              <a:t>году в стране курили 41,6%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2429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844824"/>
            <a:ext cx="4194175" cy="38884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 данным исследования </a:t>
            </a:r>
            <a:r>
              <a:rPr lang="ru-RU" dirty="0" smtClean="0"/>
              <a:t>2011 </a:t>
            </a:r>
            <a:r>
              <a:rPr lang="ru-RU" dirty="0"/>
              <a:t>года, 12,6% опрошенных бросили курить. Из них 9,5% отказались от курения более двух лет назад, 3,1% — в течение последних двух лет. Наиболее значимой причиной отказа от курения стало понимание того, что эта пагубная привычка вредит здоровью</a:t>
            </a:r>
          </a:p>
        </p:txBody>
      </p:sp>
    </p:spTree>
    <p:extLst>
      <p:ext uri="{BB962C8B-B14F-4D97-AF65-F5344CB8AC3E}">
        <p14:creationId xmlns:p14="http://schemas.microsoft.com/office/powerpoint/2010/main" val="22588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1916832"/>
            <a:ext cx="3810000" cy="36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 15 лет в Беларуси курят 23,5% девочек, среди мальчиков курящих «чуть меньше». Курение «является наиболее распространенным показателем рискованного поведения подростков» в Беларуси. По числу курящих подростков Беларусь значительно опережает другие европейские </a:t>
            </a:r>
            <a:r>
              <a:rPr lang="ru-RU" dirty="0" smtClean="0"/>
              <a:t>страны.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1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142984"/>
            <a:ext cx="8056589" cy="49561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2400" dirty="0" smtClean="0"/>
              <a:t>В  Беларуси уже изменен госстандарт на упаковку и маркировку табачных изделий. Предостережения о вреде для здоровья теперь занимают большую площадь (до 30%).  Увеличен также размер надписи о содержании смол и никотина в конденсате дыма сигарет.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500042"/>
            <a:ext cx="3092452" cy="4916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у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3189609" cy="31067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В мире проживает более 1,1 миллиарда курильщиков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3435270" cy="2286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     </a:t>
            </a:r>
            <a:r>
              <a:rPr lang="ru-RU" dirty="0" smtClean="0"/>
              <a:t>В России курят 58 % мужчин и 12 % женщин. В Англии 30% мужчин, 28% женщин. Американцы - соответственно 28% и 24%. </a:t>
            </a:r>
            <a:r>
              <a:rPr lang="en-US" dirty="0" smtClean="0"/>
              <a:t> </a:t>
            </a:r>
            <a:r>
              <a:rPr lang="ru-RU" dirty="0" smtClean="0"/>
              <a:t>Меньше всего курят узбечки и китаянки.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5791200"/>
          </a:xfrm>
        </p:spPr>
        <p:txBody>
          <a:bodyPr/>
          <a:lstStyle/>
          <a:p>
            <a:pPr algn="r"/>
            <a:r>
              <a:rPr lang="ru-RU" sz="3600" b="1" i="1" dirty="0" smtClean="0">
                <a:latin typeface="Bookman Old Style" pitchFamily="18" charset="0"/>
              </a:rPr>
              <a:t>Всякий курящий должен знать  и помнить, что он отравляет не только себя, но и других.</a:t>
            </a:r>
            <a:br>
              <a:rPr lang="ru-RU" sz="3600" b="1" i="1" dirty="0" smtClean="0">
                <a:latin typeface="Bookman Old Style" pitchFamily="18" charset="0"/>
              </a:rPr>
            </a:br>
            <a:r>
              <a:rPr lang="ru-RU" sz="3600" b="1" i="1" dirty="0" smtClean="0">
                <a:latin typeface="Bookman Old Style" pitchFamily="18" charset="0"/>
              </a:rPr>
              <a:t> </a:t>
            </a:r>
            <a:br>
              <a:rPr lang="ru-RU" sz="3600" b="1" i="1" dirty="0" smtClean="0">
                <a:latin typeface="Bookman Old Style" pitchFamily="18" charset="0"/>
              </a:rPr>
            </a:br>
            <a:r>
              <a:rPr lang="ru-RU" sz="3600" b="1" i="1" dirty="0" err="1" smtClean="0">
                <a:latin typeface="Bookman Old Style" pitchFamily="18" charset="0"/>
              </a:rPr>
              <a:t>Н.А.Семашко</a:t>
            </a:r>
            <a:endParaRPr lang="ru-RU" sz="3600" b="1" i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01764"/>
            <a:ext cx="3286148" cy="32861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Средний курильщик</a:t>
            </a:r>
            <a:r>
              <a:rPr lang="en-US" dirty="0" smtClean="0"/>
              <a:t> </a:t>
            </a:r>
            <a:r>
              <a:rPr lang="ru-RU" dirty="0" smtClean="0"/>
              <a:t>в мире делает около 200 затяжек в день. Это составляет примерно 6000 в месяц, 72 000 в год и свыше 2 000 000 затяжек у 45-летнего курильщика, который начал курить в возрасте 15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3641683" cy="29162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Исследование, недавно проведенное в Соединенных Штатах, показало, что люди, страдающие психическими расстройствами, вдвое больше склонны к курению, чем сограждане, не имеющие психических отклонений.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642918"/>
            <a:ext cx="4194175" cy="5456257"/>
          </a:xfrm>
        </p:spPr>
        <p:txBody>
          <a:bodyPr>
            <a:normAutofit/>
          </a:bodyPr>
          <a:lstStyle/>
          <a:p>
            <a:r>
              <a:rPr lang="ru-RU" dirty="0" smtClean="0"/>
              <a:t>Великобритания.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Вышедший в 2006 году  закон запрещает курение в общественных местах и на рабочем месте. Также запрещено курение на футбольных стадионах. За нарушение правил взимается штраф в размере 50 фунтов стерлингов, при повторной попытке закурить возможно принудительное удаление нарушителя со стадиона.</a:t>
            </a:r>
            <a:endParaRPr lang="ru-RU" dirty="0"/>
          </a:p>
        </p:txBody>
      </p:sp>
      <p:pic>
        <p:nvPicPr>
          <p:cNvPr id="7" name="Содержимое 6" descr="800px-Sherlock_Holmes,_No_Smok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714776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3139118" cy="24066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Германия.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С 1 января 2008 года вступил в силу федеральный закон о запрете курения в общественных местах, на вокзалах и в общественном транспорте. Курение возможно лишь в особо оборудованных помещениях. Нарушитель может быть оштрафован на сумму от 5 до 1000 евро.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fault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4158558" cy="26733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Китай.</a:t>
            </a:r>
          </a:p>
          <a:p>
            <a:pPr algn="just"/>
            <a:r>
              <a:rPr lang="ru-RU" dirty="0" smtClean="0"/>
              <a:t>В семи крупнейших городах Китая в этом году начнётся опыт по полному запрету курения в общественных и на рабочих местах.</a:t>
            </a:r>
          </a:p>
          <a:p>
            <a:pPr algn="just"/>
            <a:r>
              <a:rPr lang="ru-RU" dirty="0" smtClean="0"/>
              <a:t>По подсчётам ВОЗ, в Китае проживает треть мировых курильщиков. По данным официальной статистики, курят около 350 </a:t>
            </a:r>
            <a:r>
              <a:rPr lang="ru-RU" dirty="0" err="1" smtClean="0"/>
              <a:t>млн</a:t>
            </a:r>
            <a:r>
              <a:rPr lang="ru-RU" dirty="0" smtClean="0"/>
              <a:t> китайцев, 60 % мужского населения страны и 3 % — женского. Пассивными курильщиками считаются 540 млн.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igare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103511" cy="32759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В Таиланде с курением борются своеобразным способом. Они размещают на половине пачки сигарет и сигар жуткие фотографии всяких болезней курильщиков.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00042"/>
            <a:ext cx="8270903" cy="559913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1800" dirty="0" smtClean="0"/>
              <a:t>      Многие считают курение привычкой, полагая, что бросить курить очень легко, что это только вопрос волевого усилия. Это неверно по двум причинам. Во-первых, привычки иногда очень трудно изменить. Во-вторых, курение это не просто привычка, а также определенная форма наркотической зависимости. Несмотря на то, что курение табака является сильной привычкой, а также формой наркотической зависимости, миллионам людей удалось бросить курить. В Великобритании число </a:t>
            </a:r>
            <a:r>
              <a:rPr lang="ru-RU" sz="1800" dirty="0" err="1" smtClean="0"/>
              <a:t>куряших</a:t>
            </a:r>
            <a:r>
              <a:rPr lang="ru-RU" sz="1800" dirty="0" smtClean="0"/>
              <a:t> за последние 10-15 лет сократилось примерно на 10 млн. человек. А это означает, что каждый день курить бросает почти 2000 человек!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3423660" cy="33782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Любовь к подрастающему поколению побуждает нас предостеречь юношей и девушек от курения!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sz="2400" dirty="0" smtClean="0"/>
              <a:t>Курение - это ЯД!!!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fault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571480"/>
            <a:ext cx="6000792" cy="4494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200800" cy="4824536"/>
          </a:xfrm>
        </p:spPr>
      </p:pic>
      <p:sp>
        <p:nvSpPr>
          <p:cNvPr id="6" name="Прямоугольник 5"/>
          <p:cNvSpPr/>
          <p:nvPr/>
        </p:nvSpPr>
        <p:spPr>
          <a:xfrm>
            <a:off x="971600" y="116632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Курение — вид криминальной или бытовой наркомании, заключающийся во вдыхании дыма препаратов, преимущественно растительного происхождения, тлеющих в потоке вдыхаемого воздуха, с целью насыщения организма содержащимися в них активными веществами путём их возгонки и последующего всасывания в лёгких и дыхательных путях.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3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700808"/>
            <a:ext cx="4194175" cy="3579272"/>
          </a:xfrm>
        </p:spPr>
      </p:pic>
      <p:sp>
        <p:nvSpPr>
          <p:cNvPr id="129030" name="Прямоуг.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Выкуривая 1 пачку сигарет, курильщик забивает свои легкие в год 1 литром никотиновой смолы.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Каждая сигарета укорачивает жизнь на 8 минут.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Ежегодно умирает миллионы человек от болезней, вызванных курением.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Курение не только сокращает жизнь, но и снижает ее качество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622358"/>
      </p:ext>
    </p:extLst>
  </p:cSld>
  <p:clrMapOvr>
    <a:masterClrMapping/>
  </p:clrMapOvr>
  <p:transition advTm="2407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10"/>
          <p:cNvSpPr>
            <a:spLocks noChangeShapeType="1"/>
          </p:cNvSpPr>
          <p:nvPr/>
        </p:nvSpPr>
        <p:spPr bwMode="auto">
          <a:xfrm>
            <a:off x="582613" y="1447800"/>
            <a:ext cx="8077200" cy="0"/>
          </a:xfrm>
          <a:prstGeom prst="line">
            <a:avLst/>
          </a:prstGeom>
          <a:noFill/>
          <a:ln w="19050">
            <a:solidFill>
              <a:srgbClr val="99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194567" name="WordArt 7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7110413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ЧЕМ</a:t>
            </a:r>
            <a:r>
              <a:rPr lang="ru-RU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ru-RU" sz="3600" b="1" kern="10" dirty="0"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ВРЕДНО</a:t>
            </a:r>
            <a:r>
              <a:rPr lang="ru-RU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ru-RU" sz="3600" b="1" kern="10" dirty="0"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КУРЕНИЕ? 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187450" y="1238835"/>
            <a:ext cx="76866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>
                <a:latin typeface="Arial" charset="0"/>
                <a:cs typeface="Arial" charset="0"/>
              </a:rPr>
              <a:t>В первую очередь страдают органы дыхания.</a:t>
            </a:r>
            <a:r>
              <a:rPr lang="ru-RU" sz="2400" dirty="0">
                <a:latin typeface="Arial" charset="0"/>
                <a:cs typeface="Arial" charset="0"/>
              </a:rPr>
              <a:t> 98% смертей от рака гортани, 96% смертей от рака легких, 75% смертей от хронического бронхита и эмфиземы легких обусловлены курением. Табачный дым содержит более 4000 химических соединений, более сорока, из которых, вызывают рак, а также несколько сотен ядов, включая никотин, цианид, мышьяк, формальдегид, углекислый газ, окись углерода, синильную кислоту и т.д. В сигаретном дыме присутствуют радиоактивные вещества: полоний, свинец, висмут. Пачка сигарет в день - это около 500 рентген облучения за год! Температура тлеющей сигареты 700 - 900 градусов! Легкие курильщика со стажем - черная, гниющая масса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69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08"/>
            <a:ext cx="8510588" cy="933475"/>
          </a:xfrm>
        </p:spPr>
        <p:txBody>
          <a:bodyPr/>
          <a:lstStyle/>
          <a:p>
            <a:r>
              <a:rPr lang="ru-RU" sz="3200" b="1" dirty="0">
                <a:latin typeface="Arial Narrow" pitchFamily="34" charset="0"/>
              </a:rPr>
              <a:t>Что содержится в сигарете?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414391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844824"/>
            <a:ext cx="4194175" cy="468052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</a:pPr>
            <a:r>
              <a:rPr lang="ru-RU" sz="2400" i="1" dirty="0">
                <a:latin typeface="Arial Narrow" pitchFamily="34" charset="0"/>
              </a:rPr>
              <a:t>В дыме </a:t>
            </a:r>
            <a:r>
              <a:rPr lang="ru-RU" sz="2400" b="1" i="1" dirty="0">
                <a:solidFill>
                  <a:srgbClr val="993300"/>
                </a:solidFill>
                <a:latin typeface="Arial Narrow" pitchFamily="34" charset="0"/>
              </a:rPr>
              <a:t>одной сигареты</a:t>
            </a:r>
            <a:r>
              <a:rPr lang="ru-RU" sz="2400" i="1" dirty="0">
                <a:latin typeface="Arial Narrow" pitchFamily="34" charset="0"/>
              </a:rPr>
              <a:t> содержится:</a:t>
            </a:r>
          </a:p>
          <a:p>
            <a:pPr lvl="1" algn="just">
              <a:lnSpc>
                <a:spcPct val="90000"/>
              </a:lnSpc>
            </a:pP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200" i="1" dirty="0">
                <a:latin typeface="Arial Narrow" pitchFamily="34" charset="0"/>
              </a:rPr>
              <a:t>6 мг никотина,</a:t>
            </a:r>
          </a:p>
          <a:p>
            <a:pPr lvl="1" algn="just">
              <a:lnSpc>
                <a:spcPct val="90000"/>
              </a:lnSpc>
            </a:pPr>
            <a:r>
              <a:rPr lang="ru-RU" sz="2200" i="1" dirty="0">
                <a:latin typeface="Arial Narrow" pitchFamily="34" charset="0"/>
              </a:rPr>
              <a:t> 1,6 мг аммиака,</a:t>
            </a:r>
          </a:p>
          <a:p>
            <a:pPr lvl="1" algn="just">
              <a:lnSpc>
                <a:spcPct val="90000"/>
              </a:lnSpc>
            </a:pPr>
            <a:r>
              <a:rPr lang="ru-RU" sz="2200" i="1" dirty="0">
                <a:latin typeface="Arial Narrow" pitchFamily="34" charset="0"/>
              </a:rPr>
              <a:t> 25 мг угарного газа,</a:t>
            </a:r>
          </a:p>
          <a:p>
            <a:pPr lvl="1" algn="just">
              <a:lnSpc>
                <a:spcPct val="90000"/>
              </a:lnSpc>
            </a:pPr>
            <a:r>
              <a:rPr lang="ru-RU" sz="2200" i="1" dirty="0">
                <a:latin typeface="Arial Narrow" pitchFamily="34" charset="0"/>
              </a:rPr>
              <a:t> 0,03 мг синильной кислоты,</a:t>
            </a:r>
          </a:p>
          <a:p>
            <a:pPr lvl="1" algn="just">
              <a:lnSpc>
                <a:spcPct val="90000"/>
              </a:lnSpc>
            </a:pPr>
            <a:r>
              <a:rPr lang="ru-RU" sz="2200" i="1" dirty="0">
                <a:latin typeface="Arial Narrow" pitchFamily="34" charset="0"/>
              </a:rPr>
              <a:t> 0,5 мг пиридина, формальдегид, </a:t>
            </a:r>
          </a:p>
          <a:p>
            <a:pPr lvl="1" algn="just">
              <a:lnSpc>
                <a:spcPct val="90000"/>
              </a:lnSpc>
            </a:pPr>
            <a:r>
              <a:rPr lang="ru-RU" sz="2200" i="1" dirty="0" err="1">
                <a:latin typeface="Arial Narrow" pitchFamily="34" charset="0"/>
              </a:rPr>
              <a:t>радиактивные</a:t>
            </a:r>
            <a:r>
              <a:rPr lang="ru-RU" sz="2200" i="1" dirty="0">
                <a:latin typeface="Arial Narrow" pitchFamily="34" charset="0"/>
              </a:rPr>
              <a:t> вещества: полоний, свинец, висмут, смолы и деготь и др. </a:t>
            </a:r>
          </a:p>
          <a:p>
            <a:pPr algn="just">
              <a:lnSpc>
                <a:spcPct val="90000"/>
              </a:lnSpc>
            </a:pPr>
            <a:r>
              <a:rPr lang="ru-RU" sz="2400" i="1" dirty="0">
                <a:latin typeface="Arial Narrow" pitchFamily="34" charset="0"/>
              </a:rPr>
              <a:t>Значительная часть уходит в окружающую среду.</a:t>
            </a:r>
          </a:p>
          <a:p>
            <a:pPr algn="just">
              <a:lnSpc>
                <a:spcPct val="90000"/>
              </a:lnSpc>
            </a:pPr>
            <a:r>
              <a:rPr lang="ru-RU" sz="2400" i="1" dirty="0">
                <a:latin typeface="Arial Narrow" pitchFamily="34" charset="0"/>
              </a:rPr>
              <a:t>Дым сигарет вреден окружающим.</a:t>
            </a:r>
          </a:p>
          <a:p>
            <a:pPr algn="just">
              <a:lnSpc>
                <a:spcPct val="90000"/>
              </a:lnSpc>
            </a:pPr>
            <a:r>
              <a:rPr lang="ru-RU" sz="2400" i="1" dirty="0">
                <a:latin typeface="Arial Narrow" pitchFamily="34" charset="0"/>
              </a:rPr>
              <a:t>Каждая сигарета отнимает </a:t>
            </a:r>
            <a:r>
              <a:rPr lang="ru-RU" sz="2400" b="1" i="1" dirty="0">
                <a:solidFill>
                  <a:srgbClr val="993300"/>
                </a:solidFill>
                <a:latin typeface="Arial Narrow" pitchFamily="34" charset="0"/>
              </a:rPr>
              <a:t>от 5 до 15 минут жизни!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ru-RU" sz="2400" b="1" i="1" dirty="0">
                <a:solidFill>
                  <a:srgbClr val="993300"/>
                </a:solidFill>
                <a:latin typeface="Arial Narrow" pitchFamily="34" charset="0"/>
              </a:rPr>
              <a:t>20</a:t>
            </a:r>
            <a:r>
              <a:rPr lang="ru-RU" sz="2400" i="1" dirty="0">
                <a:latin typeface="Arial Narrow" pitchFamily="34" charset="0"/>
              </a:rPr>
              <a:t> ежедневно выкуриваемых сигарет сокращает жизнь на </a:t>
            </a:r>
            <a:r>
              <a:rPr lang="ru-RU" sz="2400" b="1" i="1" dirty="0">
                <a:solidFill>
                  <a:srgbClr val="993300"/>
                </a:solidFill>
                <a:latin typeface="Arial Narrow" pitchFamily="34" charset="0"/>
              </a:rPr>
              <a:t>8-12 лет!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8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3581400" y="2995613"/>
            <a:ext cx="2286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663300"/>
                </a:solidFill>
                <a:latin typeface="Algerian" pitchFamily="82" charset="0"/>
              </a:rPr>
              <a:t>Никотин наносит удар</a:t>
            </a:r>
          </a:p>
        </p:txBody>
      </p:sp>
      <p:pic>
        <p:nvPicPr>
          <p:cNvPr id="209925" name="Picture 5" descr="легкие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2413"/>
            <a:ext cx="19812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6" name="Picture 6" descr="сердце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33813"/>
            <a:ext cx="1768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7" name="Picture 7" descr="желуд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10013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572000" y="2157413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09929" name="AutoShape 9"/>
          <p:cNvSpPr>
            <a:spLocks noChangeArrowheads="1"/>
          </p:cNvSpPr>
          <p:nvPr/>
        </p:nvSpPr>
        <p:spPr bwMode="auto">
          <a:xfrm rot="-1965988">
            <a:off x="3124200" y="4595813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09930" name="AutoShape 10"/>
          <p:cNvSpPr>
            <a:spLocks noChangeArrowheads="1"/>
          </p:cNvSpPr>
          <p:nvPr/>
        </p:nvSpPr>
        <p:spPr bwMode="auto">
          <a:xfrm rot="-8309324">
            <a:off x="5638800" y="4595813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5181600" y="557213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>
                <a:solidFill>
                  <a:srgbClr val="660033"/>
                </a:solidFill>
              </a:rPr>
              <a:t>Легкие</a:t>
            </a: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762000" y="3071813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>
                <a:solidFill>
                  <a:srgbClr val="660033"/>
                </a:solidFill>
              </a:rPr>
              <a:t>Желудок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6629400" y="3071813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>
                <a:solidFill>
                  <a:srgbClr val="660033"/>
                </a:solidFill>
              </a:rPr>
              <a:t>Сердце</a:t>
            </a:r>
          </a:p>
        </p:txBody>
      </p:sp>
    </p:spTree>
    <p:extLst>
      <p:ext uri="{BB962C8B-B14F-4D97-AF65-F5344CB8AC3E}">
        <p14:creationId xmlns:p14="http://schemas.microsoft.com/office/powerpoint/2010/main" val="27124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utoUpdateAnimBg="0"/>
      <p:bldP spid="209928" grpId="0" animBg="1"/>
      <p:bldP spid="209929" grpId="0" animBg="1"/>
      <p:bldP spid="209930" grpId="0" animBg="1"/>
      <p:bldP spid="209931" grpId="0" autoUpdateAnimBg="0"/>
      <p:bldP spid="209932" grpId="0" autoUpdateAnimBg="0"/>
      <p:bldP spid="2099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381000" y="0"/>
            <a:ext cx="8464550" cy="6477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Bookman Old Style" pitchFamily="18" charset="0"/>
              </a:rPr>
              <a:t>Мотивы, из – за которых подростки начинают курить: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b="1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33528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latin typeface="Bookman Old Style" pitchFamily="18" charset="0"/>
              </a:rPr>
              <a:t>Из</a:t>
            </a:r>
            <a:r>
              <a:rPr lang="ru-RU" sz="2000" b="1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latin typeface="Bookman Old Style" pitchFamily="18" charset="0"/>
              </a:rPr>
              <a:t>любопытства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43100" y="3962400"/>
            <a:ext cx="220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latin typeface="Bookman Old Style" pitchFamily="18" charset="0"/>
              </a:rPr>
              <a:t>Чтобы казаться взрослее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05200" y="32766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latin typeface="Bookman Old Style" pitchFamily="18" charset="0"/>
              </a:rPr>
              <a:t>За компанию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105400" y="38100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latin typeface="Bookman Old Style" pitchFamily="18" charset="0"/>
              </a:rPr>
              <a:t>Чтобы похудеть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934200" y="32766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latin typeface="Bookman Old Style" pitchFamily="18" charset="0"/>
              </a:rPr>
              <a:t>Потому что это модно</a:t>
            </a: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H="1">
            <a:off x="1828800" y="24384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3048000" y="2438400"/>
            <a:ext cx="457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>
            <a:off x="4495800" y="23622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5715000" y="2209800"/>
            <a:ext cx="228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6629400" y="23622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477000" y="48006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Bookman Old Style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708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4" grpId="0"/>
      <p:bldP spid="92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Прямоуг. 5"/>
          <p:cNvSpPr>
            <a:spLocks noGrp="1" noRot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folHlink"/>
                </a:solidFill>
              </a:rPr>
              <a:t>Курить пробовали</a:t>
            </a:r>
            <a:r>
              <a:rPr lang="ru-RU" dirty="0" smtClean="0"/>
              <a:t>:</a:t>
            </a:r>
          </a:p>
          <a:p>
            <a:pPr eaLnBrk="1" hangingPunct="1">
              <a:defRPr/>
            </a:pPr>
            <a:r>
              <a:rPr lang="ru-RU" dirty="0" smtClean="0"/>
              <a:t>К 12 годам – 30%</a:t>
            </a:r>
          </a:p>
          <a:p>
            <a:pPr eaLnBrk="1" hangingPunct="1">
              <a:defRPr/>
            </a:pPr>
            <a:r>
              <a:rPr lang="ru-RU" dirty="0" smtClean="0"/>
              <a:t>К 13 годам – 47%</a:t>
            </a:r>
          </a:p>
          <a:p>
            <a:pPr eaLnBrk="1" hangingPunct="1">
              <a:defRPr/>
            </a:pPr>
            <a:r>
              <a:rPr lang="ru-RU" dirty="0" smtClean="0"/>
              <a:t>К 14 годам – 55%</a:t>
            </a:r>
          </a:p>
          <a:p>
            <a:pPr eaLnBrk="1" hangingPunct="1">
              <a:defRPr/>
            </a:pPr>
            <a:r>
              <a:rPr lang="ru-RU" dirty="0" smtClean="0"/>
              <a:t>К 15 годам – 65%</a:t>
            </a:r>
          </a:p>
          <a:p>
            <a:pPr eaLnBrk="1" hangingPunct="1">
              <a:defRPr/>
            </a:pPr>
            <a:r>
              <a:rPr lang="ru-RU" dirty="0" smtClean="0"/>
              <a:t>К 17 годам – 80%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err="1" smtClean="0"/>
              <a:t>Беларусов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24934" name="Прямоуг. 6"/>
          <p:cNvSpPr>
            <a:spLocks noGrp="1" noRot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Частота курения, % от числа опрошенных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124932" name="Прямоуг.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</a:rPr>
              <a:t>Статистика</a:t>
            </a:r>
          </a:p>
        </p:txBody>
      </p:sp>
      <p:graphicFrame>
        <p:nvGraphicFramePr>
          <p:cNvPr id="6149" name="Объект 7"/>
          <p:cNvGraphicFramePr>
            <a:graphicFrameLocks noChangeAspect="1"/>
          </p:cNvGraphicFramePr>
          <p:nvPr/>
        </p:nvGraphicFramePr>
        <p:xfrm>
          <a:off x="3348038" y="2133600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Диаграмма" r:id="rId4" imgW="6096090" imgH="4067280" progId="MSGraph.Chart.8">
                  <p:embed followColorScheme="full"/>
                </p:oleObj>
              </mc:Choice>
              <mc:Fallback>
                <p:oleObj name="Диаграмма" r:id="rId4" imgW="6096090" imgH="4067280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133600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04035956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build="p"/>
      <p:bldP spid="124934" grpId="0" build="p"/>
      <p:bldP spid="1249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|4.3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6|2.4|2.2|2.3|2|2.2|2.5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0A3DFD2-7E63-40B1-B368-67471C495EC5}"/>
</file>

<file path=customXml/itemProps2.xml><?xml version="1.0" encoding="utf-8"?>
<ds:datastoreItem xmlns:ds="http://schemas.openxmlformats.org/officeDocument/2006/customXml" ds:itemID="{A6470139-0B77-411A-B609-B1A0861F38D3}"/>
</file>

<file path=customXml/itemProps3.xml><?xml version="1.0" encoding="utf-8"?>
<ds:datastoreItem xmlns:ds="http://schemas.openxmlformats.org/officeDocument/2006/customXml" ds:itemID="{C280CF4C-054B-424B-8FDF-CCA18C3DFBB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1015</Words>
  <Application>Microsoft Office PowerPoint</Application>
  <PresentationFormat>Экран (4:3)</PresentationFormat>
  <Paragraphs>78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Горизонт</vt:lpstr>
      <vt:lpstr>Диаграмма</vt:lpstr>
      <vt:lpstr>Курение: состояние проблемы в мире и на территории Беларуси</vt:lpstr>
      <vt:lpstr>Всякий курящий должен знать  и помнить, что он отравляет не только себя, но и других.   Н.А.Семашко</vt:lpstr>
      <vt:lpstr>Презентация PowerPoint</vt:lpstr>
      <vt:lpstr>Презентация PowerPoint</vt:lpstr>
      <vt:lpstr>Презентация PowerPoint</vt:lpstr>
      <vt:lpstr>Что содержится в сигарете?</vt:lpstr>
      <vt:lpstr>Презентация PowerPoint</vt:lpstr>
      <vt:lpstr>Презентация PowerPoint</vt:lpstr>
      <vt:lpstr>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Курение: состояние проблемы в мире и на территории Беларуси</dc:title>
  <dc:creator>$$$$$$$</dc:creator>
  <cp:lastModifiedBy>АЛЬБЕРТ</cp:lastModifiedBy>
  <cp:revision>17</cp:revision>
  <dcterms:created xsi:type="dcterms:W3CDTF">2012-04-30T17:04:35Z</dcterms:created>
  <dcterms:modified xsi:type="dcterms:W3CDTF">2012-05-09T20:40:33Z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