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2" r:id="rId3"/>
    <p:sldId id="263" r:id="rId4"/>
    <p:sldId id="257" r:id="rId5"/>
    <p:sldId id="264" r:id="rId6"/>
    <p:sldId id="258" r:id="rId7"/>
    <p:sldId id="259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56" autoAdjust="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9BB8D-A7E7-4710-B3CB-3055A59A04E2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B947A-CA8E-44BE-9DB5-C28051BCAD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9BB8D-A7E7-4710-B3CB-3055A59A04E2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B947A-CA8E-44BE-9DB5-C28051BCAD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9BB8D-A7E7-4710-B3CB-3055A59A04E2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B947A-CA8E-44BE-9DB5-C28051BCAD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9BB8D-A7E7-4710-B3CB-3055A59A04E2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B947A-CA8E-44BE-9DB5-C28051BCAD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9BB8D-A7E7-4710-B3CB-3055A59A04E2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B947A-CA8E-44BE-9DB5-C28051BCAD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9BB8D-A7E7-4710-B3CB-3055A59A04E2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B947A-CA8E-44BE-9DB5-C28051BCAD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9BB8D-A7E7-4710-B3CB-3055A59A04E2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B947A-CA8E-44BE-9DB5-C28051BCAD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9BB8D-A7E7-4710-B3CB-3055A59A04E2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DB947A-CA8E-44BE-9DB5-C28051BCAD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9BB8D-A7E7-4710-B3CB-3055A59A04E2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B947A-CA8E-44BE-9DB5-C28051BCAD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9BB8D-A7E7-4710-B3CB-3055A59A04E2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FEDB947A-CA8E-44BE-9DB5-C28051BCAD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B79BB8D-A7E7-4710-B3CB-3055A59A04E2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B947A-CA8E-44BE-9DB5-C28051BCAD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B79BB8D-A7E7-4710-B3CB-3055A59A04E2}" type="datetimeFigureOut">
              <a:rPr lang="ru-RU" smtClean="0"/>
              <a:pPr/>
              <a:t>04.04.2016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EDB947A-CA8E-44BE-9DB5-C28051BCAD2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dr-coop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2066" y="285728"/>
            <a:ext cx="3810000" cy="3810000"/>
          </a:xfrm>
          <a:prstGeom prst="rect">
            <a:avLst/>
          </a:prstGeom>
          <a:ln>
            <a:noFill/>
          </a:ln>
          <a:effectLst>
            <a:reflection blurRad="6350" stA="52000" endA="300" endPos="35000" dir="5400000" sy="-100000" algn="bl" rotWithShape="0"/>
            <a:softEdge rad="112500"/>
          </a:effec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3857628"/>
            <a:ext cx="8215370" cy="2143140"/>
          </a:xfrm>
        </p:spPr>
        <p:txBody>
          <a:bodyPr/>
          <a:lstStyle/>
          <a:p>
            <a:pPr algn="l"/>
            <a:r>
              <a:rPr lang="ru-RU" b="1" dirty="0" smtClean="0"/>
              <a:t>Кеннет Купер</a:t>
            </a:r>
          </a:p>
          <a:p>
            <a:pPr algn="l"/>
            <a:r>
              <a:rPr lang="ru-RU" dirty="0" smtClean="0"/>
              <a:t>(англ. </a:t>
            </a:r>
            <a:r>
              <a:rPr lang="en-US" i="1" dirty="0" smtClean="0"/>
              <a:t>Dr. Kenneth H. Cooper</a:t>
            </a:r>
            <a:r>
              <a:rPr lang="en-US" dirty="0" smtClean="0"/>
              <a:t>, </a:t>
            </a:r>
            <a:r>
              <a:rPr lang="ru-RU" dirty="0" smtClean="0"/>
              <a:t>родился 4 марта, 1931г.</a:t>
            </a:r>
          </a:p>
          <a:p>
            <a:pPr algn="l"/>
            <a:r>
              <a:rPr lang="ru-RU" dirty="0" smtClean="0"/>
              <a:t>в Оклахома Сити).</a:t>
            </a:r>
          </a:p>
          <a:p>
            <a:pPr algn="l"/>
            <a:r>
              <a:rPr lang="ru-RU" dirty="0" smtClean="0"/>
              <a:t>Основатель и руководитель Центра Аэробики Купера (</a:t>
            </a:r>
            <a:r>
              <a:rPr lang="en-US" dirty="0" smtClean="0"/>
              <a:t>Cooper Aerobics Center), </a:t>
            </a:r>
            <a:r>
              <a:rPr lang="ru-RU" dirty="0" smtClean="0"/>
              <a:t>создатель Аэробики.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Система Кеннета Купера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7686700" cy="3114684"/>
          </a:xfrm>
        </p:spPr>
        <p:txBody>
          <a:bodyPr>
            <a:normAutofit fontScale="85000" lnSpcReduction="10000"/>
          </a:bodyPr>
          <a:lstStyle/>
          <a:p>
            <a:r>
              <a:rPr lang="ru-RU" sz="2400" dirty="0" smtClean="0"/>
              <a:t>Сущность аэробики Купера заключается в преимущественном развитии </a:t>
            </a:r>
            <a:r>
              <a:rPr lang="ru-RU" sz="2400" dirty="0" err="1" smtClean="0"/>
              <a:t>сердечно-сосудистой</a:t>
            </a:r>
            <a:r>
              <a:rPr lang="ru-RU" sz="2400" dirty="0" smtClean="0"/>
              <a:t> системы с помощью ходьбы, бега, плавания, велосипеда или гребли. В системе Купера предусмотрены довольно чёткие ограничения нагрузки для различных возрастов, а также введены объективные критерии для определения степени </a:t>
            </a:r>
            <a:r>
              <a:rPr lang="ru-RU" sz="2400" dirty="0" smtClean="0"/>
              <a:t>физического </a:t>
            </a:r>
            <a:r>
              <a:rPr lang="ru-RU" sz="2400" dirty="0" smtClean="0"/>
              <a:t>состояния тренирующихся</a:t>
            </a:r>
            <a:r>
              <a:rPr lang="ru-RU" sz="2400" dirty="0" smtClean="0"/>
              <a:t>.</a:t>
            </a:r>
          </a:p>
          <a:p>
            <a:endParaRPr lang="ru-RU" sz="2400" dirty="0" smtClean="0"/>
          </a:p>
          <a:p>
            <a:r>
              <a:rPr lang="ru-RU" sz="2400" dirty="0" smtClean="0"/>
              <a:t>Определение подготовленности происходит посредством теста именуемым «Тест К.Купера»</a:t>
            </a:r>
          </a:p>
          <a:p>
            <a:pPr>
              <a:buNone/>
            </a:pPr>
            <a:endParaRPr lang="ru-RU" sz="2400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Тест К.Купера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Наиболее известна разновидность, заключающаяся в 12-минутном беге: пройденное расстояние фиксируется, и на основе этих данных делаются выводы в спортивных или медицинских целях. Кеннет Купер создал более 30 подобных тестов, однако именно этот широко используется в профессиональном спорте, например, </a:t>
            </a:r>
            <a:r>
              <a:rPr lang="ru-RU" sz="2000" dirty="0" smtClean="0"/>
              <a:t>футболе. </a:t>
            </a:r>
            <a:r>
              <a:rPr lang="ru-RU" sz="2000" dirty="0" smtClean="0"/>
              <a:t>При выполнении теста задействуется 2/3 мышечной </a:t>
            </a:r>
            <a:r>
              <a:rPr lang="ru-RU" sz="2000" dirty="0" smtClean="0"/>
              <a:t>массы.</a:t>
            </a:r>
            <a:endParaRPr lang="ru-RU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642918"/>
            <a:ext cx="7286675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dirty="0" smtClean="0"/>
          </a:p>
          <a:p>
            <a:r>
              <a:rPr lang="ru-RU" dirty="0"/>
              <a:t>Важно проводить тестирования в одинаковых условиях</a:t>
            </a:r>
            <a:r>
              <a:rPr lang="ru-RU" dirty="0" smtClean="0"/>
              <a:t>:</a:t>
            </a:r>
          </a:p>
          <a:p>
            <a:endParaRPr lang="ru-RU" dirty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величина </a:t>
            </a:r>
            <a:r>
              <a:rPr lang="ru-RU" dirty="0"/>
              <a:t>нагрузки в разминке перед каждым тестированием должна быть по возможности равной</a:t>
            </a:r>
            <a:r>
              <a:rPr lang="ru-RU" dirty="0" smtClean="0"/>
              <a:t>;</a:t>
            </a:r>
          </a:p>
          <a:p>
            <a:pPr>
              <a:buFont typeface="Arial" pitchFamily="34" charset="0"/>
              <a:buChar char="•"/>
            </a:pPr>
            <a:endParaRPr lang="ru-RU" dirty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начинать </a:t>
            </a:r>
            <a:r>
              <a:rPr lang="ru-RU" dirty="0"/>
              <a:t>тестирование нужно при одинаковом пульсе (в диапазоне 80-120 </a:t>
            </a:r>
            <a:r>
              <a:rPr lang="ru-RU" dirty="0" err="1"/>
              <a:t>уд\мин</a:t>
            </a:r>
            <a:r>
              <a:rPr lang="ru-RU" dirty="0" smtClean="0"/>
              <a:t>);</a:t>
            </a:r>
          </a:p>
          <a:p>
            <a:pPr>
              <a:buFont typeface="Arial" pitchFamily="34" charset="0"/>
              <a:buChar char="•"/>
            </a:pPr>
            <a:endParaRPr lang="ru-RU" dirty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бежать </a:t>
            </a:r>
            <a:r>
              <a:rPr lang="ru-RU" dirty="0"/>
              <a:t>во время тестирования необходимо по ровной поверхности без подъемов и спусков (по дорожке стадиона, дороге и др</a:t>
            </a:r>
            <a:r>
              <a:rPr lang="ru-RU" dirty="0" smtClean="0"/>
              <a:t>.);</a:t>
            </a:r>
          </a:p>
          <a:p>
            <a:pPr>
              <a:buFont typeface="Arial" pitchFamily="34" charset="0"/>
              <a:buChar char="•"/>
            </a:pPr>
            <a:endParaRPr lang="ru-RU" dirty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степень </a:t>
            </a:r>
            <a:r>
              <a:rPr lang="ru-RU" dirty="0"/>
              <a:t>восстановления после предыдущей тренировки перед каждым тестированием должна быть как можно равной</a:t>
            </a:r>
            <a:r>
              <a:rPr lang="ru-RU" dirty="0" smtClean="0"/>
              <a:t>;</a:t>
            </a:r>
          </a:p>
          <a:p>
            <a:pPr>
              <a:buFont typeface="Arial" pitchFamily="34" charset="0"/>
              <a:buChar char="•"/>
            </a:pPr>
            <a:endParaRPr lang="ru-RU" dirty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погодные </a:t>
            </a:r>
            <a:r>
              <a:rPr lang="ru-RU" dirty="0"/>
              <a:t>условия (скорость и направление ветра и др.) во время тестирования должны быть по возможности одинаковыми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Факт: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 </a:t>
            </a:r>
            <a:r>
              <a:rPr lang="ru-RU" sz="2400" dirty="0" smtClean="0"/>
              <a:t>Советском </a:t>
            </a:r>
            <a:r>
              <a:rPr lang="ru-RU" sz="2400" dirty="0" smtClean="0"/>
              <a:t>Союзе </a:t>
            </a:r>
            <a:r>
              <a:rPr lang="ru-RU" sz="2400" dirty="0" smtClean="0"/>
              <a:t>беговые нормативы для получения значка «Готов к труду и обороне СССР</a:t>
            </a:r>
            <a:r>
              <a:rPr lang="ru-RU" sz="2400" dirty="0" smtClean="0"/>
              <a:t>» не на много, но </a:t>
            </a:r>
            <a:r>
              <a:rPr lang="ru-RU" sz="2400" dirty="0" smtClean="0"/>
              <a:t>превосходят </a:t>
            </a:r>
            <a:r>
              <a:rPr lang="ru-RU" sz="2400" dirty="0" smtClean="0"/>
              <a:t>нормы</a:t>
            </a:r>
            <a:r>
              <a:rPr lang="ru-RU" sz="2400" dirty="0" smtClean="0"/>
              <a:t>, определённые в аэробике для отличной степени подготовленности по К. Куперу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" y="-1"/>
          <a:ext cx="9143997" cy="6858000"/>
        </p:xfrm>
        <a:graphic>
          <a:graphicData uri="http://schemas.openxmlformats.org/drawingml/2006/table">
            <a:tbl>
              <a:tblPr>
                <a:effectLst>
                  <a:glow rad="76200">
                    <a:schemeClr val="accent6">
                      <a:tint val="30000"/>
                      <a:shade val="95000"/>
                      <a:satMod val="300000"/>
                      <a:alpha val="50000"/>
                    </a:schemeClr>
                  </a:glow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{638B1855-1B75-4FBE-930C-398BA8C253C6}</a:tableStyleId>
              </a:tblPr>
              <a:tblGrid>
                <a:gridCol w="1906666"/>
                <a:gridCol w="767247"/>
                <a:gridCol w="1617521"/>
                <a:gridCol w="1617521"/>
                <a:gridCol w="1617521"/>
                <a:gridCol w="1617521"/>
              </a:tblGrid>
              <a:tr h="413657"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Степень подготовленности</a:t>
                      </a:r>
                      <a:endParaRPr lang="ru-RU" sz="2800" dirty="0"/>
                    </a:p>
                  </a:txBody>
                  <a:tcPr marL="49095" marR="490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600"/>
                        <a:t>Пол</a:t>
                      </a:r>
                      <a:endParaRPr lang="ru-RU" sz="2800"/>
                    </a:p>
                  </a:txBody>
                  <a:tcPr marL="49095" marR="490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600"/>
                        <a:t>Возраст</a:t>
                      </a:r>
                      <a:endParaRPr lang="ru-RU" sz="2800"/>
                    </a:p>
                  </a:txBody>
                  <a:tcPr marL="49095" marR="490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405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/>
                        <a:t>До 30 лет</a:t>
                      </a:r>
                      <a:endParaRPr lang="ru-RU" sz="2800"/>
                    </a:p>
                  </a:txBody>
                  <a:tcPr marL="49095" marR="490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/>
                        <a:t>30-39 лет</a:t>
                      </a:r>
                      <a:endParaRPr lang="ru-RU" sz="2800"/>
                    </a:p>
                  </a:txBody>
                  <a:tcPr marL="49095" marR="490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40-49 лет</a:t>
                      </a:r>
                      <a:endParaRPr lang="ru-RU" sz="2800" dirty="0"/>
                    </a:p>
                  </a:txBody>
                  <a:tcPr marL="49095" marR="490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/>
                        <a:t>50 лет</a:t>
                      </a:r>
                      <a:endParaRPr lang="ru-RU" sz="2800"/>
                    </a:p>
                    <a:p>
                      <a:pPr algn="ctr"/>
                      <a:r>
                        <a:rPr lang="ru-RU" sz="1600"/>
                        <a:t>и больше</a:t>
                      </a:r>
                      <a:endParaRPr lang="ru-RU" sz="2800"/>
                    </a:p>
                  </a:txBody>
                  <a:tcPr marL="49095" marR="490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</a:tr>
              <a:tr h="1254029">
                <a:tc>
                  <a:txBody>
                    <a:bodyPr/>
                    <a:lstStyle/>
                    <a:p>
                      <a:pPr algn="ctr"/>
                      <a:r>
                        <a:rPr lang="ru-RU" sz="1600"/>
                        <a:t>«очень</a:t>
                      </a:r>
                      <a:endParaRPr lang="ru-RU" sz="2800"/>
                    </a:p>
                    <a:p>
                      <a:pPr algn="ctr"/>
                      <a:r>
                        <a:rPr lang="ru-RU" sz="1600"/>
                        <a:t>плохо»</a:t>
                      </a:r>
                      <a:endParaRPr lang="ru-RU" sz="2800"/>
                    </a:p>
                  </a:txBody>
                  <a:tcPr marL="49095" marR="490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/>
                        <a:t>м</a:t>
                      </a:r>
                      <a:endParaRPr lang="ru-RU" sz="2800"/>
                    </a:p>
                    <a:p>
                      <a:pPr algn="ctr"/>
                      <a:r>
                        <a:rPr lang="ru-RU" sz="1600"/>
                        <a:t>ж</a:t>
                      </a:r>
                      <a:endParaRPr lang="ru-RU" sz="2800"/>
                    </a:p>
                  </a:txBody>
                  <a:tcPr marL="49095" marR="490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/>
                        <a:t>меньше 1,6</a:t>
                      </a:r>
                      <a:endParaRPr lang="ru-RU" sz="2800"/>
                    </a:p>
                    <a:p>
                      <a:pPr algn="ctr"/>
                      <a:r>
                        <a:rPr lang="ru-RU" sz="1600"/>
                        <a:t>меньше 1,5</a:t>
                      </a:r>
                      <a:endParaRPr lang="ru-RU" sz="2800"/>
                    </a:p>
                  </a:txBody>
                  <a:tcPr marL="49095" marR="490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меньше 1,5</a:t>
                      </a:r>
                      <a:endParaRPr lang="ru-RU" sz="2800" dirty="0"/>
                    </a:p>
                    <a:p>
                      <a:pPr algn="ctr"/>
                      <a:r>
                        <a:rPr lang="ru-RU" sz="1600" dirty="0"/>
                        <a:t>меньше 1,3</a:t>
                      </a:r>
                      <a:endParaRPr lang="ru-RU" sz="2800" dirty="0"/>
                    </a:p>
                  </a:txBody>
                  <a:tcPr marL="49095" marR="490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/>
                        <a:t>меньше 1,3</a:t>
                      </a:r>
                      <a:endParaRPr lang="ru-RU" sz="2800"/>
                    </a:p>
                    <a:p>
                      <a:pPr algn="ctr"/>
                      <a:r>
                        <a:rPr lang="ru-RU" sz="1600"/>
                        <a:t>меньше 1,2</a:t>
                      </a:r>
                      <a:endParaRPr lang="ru-RU" sz="2800"/>
                    </a:p>
                  </a:txBody>
                  <a:tcPr marL="49095" marR="490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/>
                        <a:t>меньше 1,2</a:t>
                      </a:r>
                      <a:endParaRPr lang="ru-RU" sz="2800"/>
                    </a:p>
                    <a:p>
                      <a:pPr algn="ctr"/>
                      <a:r>
                        <a:rPr lang="ru-RU" sz="1600"/>
                        <a:t>меньше 1,0</a:t>
                      </a:r>
                      <a:endParaRPr lang="ru-RU" sz="2800"/>
                    </a:p>
                  </a:txBody>
                  <a:tcPr marL="49095" marR="490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</a:tr>
              <a:tr h="827318">
                <a:tc>
                  <a:txBody>
                    <a:bodyPr/>
                    <a:lstStyle/>
                    <a:p>
                      <a:pPr algn="ctr"/>
                      <a:r>
                        <a:rPr lang="ru-RU" sz="1600"/>
                        <a:t>«плохо»</a:t>
                      </a:r>
                      <a:endParaRPr lang="ru-RU" sz="2800"/>
                    </a:p>
                    <a:p>
                      <a:pPr algn="ctr"/>
                      <a:r>
                        <a:rPr lang="ru-RU" sz="1600"/>
                        <a:t> </a:t>
                      </a:r>
                      <a:endParaRPr lang="ru-RU" sz="2800"/>
                    </a:p>
                  </a:txBody>
                  <a:tcPr marL="49095" marR="490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/>
                        <a:t>м</a:t>
                      </a:r>
                      <a:endParaRPr lang="ru-RU" sz="2800"/>
                    </a:p>
                    <a:p>
                      <a:pPr algn="ctr"/>
                      <a:r>
                        <a:rPr lang="ru-RU" sz="1600"/>
                        <a:t>ж</a:t>
                      </a:r>
                      <a:endParaRPr lang="ru-RU" sz="2800"/>
                    </a:p>
                  </a:txBody>
                  <a:tcPr marL="49095" marR="490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/>
                        <a:t>1,6-1,9</a:t>
                      </a:r>
                      <a:endParaRPr lang="ru-RU" sz="2800"/>
                    </a:p>
                    <a:p>
                      <a:pPr algn="ctr"/>
                      <a:r>
                        <a:rPr lang="ru-RU" sz="1600"/>
                        <a:t>1,5-1,84</a:t>
                      </a:r>
                      <a:endParaRPr lang="ru-RU" sz="2800"/>
                    </a:p>
                  </a:txBody>
                  <a:tcPr marL="49095" marR="490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/>
                        <a:t>1,5-1,84</a:t>
                      </a:r>
                      <a:endParaRPr lang="ru-RU" sz="2800"/>
                    </a:p>
                    <a:p>
                      <a:pPr algn="ctr"/>
                      <a:r>
                        <a:rPr lang="ru-RU" sz="1600"/>
                        <a:t>1,3-1,6</a:t>
                      </a:r>
                      <a:endParaRPr lang="ru-RU" sz="2800"/>
                    </a:p>
                  </a:txBody>
                  <a:tcPr marL="49095" marR="490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/>
                        <a:t>1,3-1,6</a:t>
                      </a:r>
                      <a:endParaRPr lang="ru-RU" sz="2800"/>
                    </a:p>
                    <a:p>
                      <a:pPr algn="ctr"/>
                      <a:r>
                        <a:rPr lang="ru-RU" sz="1600"/>
                        <a:t>1,2-1,4</a:t>
                      </a:r>
                      <a:endParaRPr lang="ru-RU" sz="2800"/>
                    </a:p>
                  </a:txBody>
                  <a:tcPr marL="49095" marR="490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/>
                        <a:t>1,2-1,5</a:t>
                      </a:r>
                      <a:endParaRPr lang="ru-RU" sz="2800"/>
                    </a:p>
                    <a:p>
                      <a:pPr algn="ctr"/>
                      <a:r>
                        <a:rPr lang="ru-RU" sz="1600"/>
                        <a:t>1,0-1,3</a:t>
                      </a:r>
                      <a:endParaRPr lang="ru-RU" sz="2800"/>
                    </a:p>
                  </a:txBody>
                  <a:tcPr marL="49095" marR="490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</a:tr>
              <a:tr h="94052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«удовлетворительно»</a:t>
                      </a:r>
                      <a:endParaRPr lang="ru-RU" sz="2800" dirty="0"/>
                    </a:p>
                  </a:txBody>
                  <a:tcPr marL="49095" marR="490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/>
                        <a:t>м</a:t>
                      </a:r>
                      <a:endParaRPr lang="ru-RU" sz="2800"/>
                    </a:p>
                    <a:p>
                      <a:pPr algn="ctr"/>
                      <a:r>
                        <a:rPr lang="ru-RU" sz="1600"/>
                        <a:t>ж</a:t>
                      </a:r>
                      <a:endParaRPr lang="ru-RU" sz="2800"/>
                    </a:p>
                  </a:txBody>
                  <a:tcPr marL="49095" marR="490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/>
                        <a:t>2,0-2,4</a:t>
                      </a:r>
                      <a:endParaRPr lang="ru-RU" sz="2800"/>
                    </a:p>
                    <a:p>
                      <a:pPr algn="ctr"/>
                      <a:r>
                        <a:rPr lang="ru-RU" sz="1600"/>
                        <a:t>1,85-2,15</a:t>
                      </a:r>
                      <a:endParaRPr lang="ru-RU" sz="2800"/>
                    </a:p>
                  </a:txBody>
                  <a:tcPr marL="49095" marR="490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/>
                        <a:t>1,85-2,24</a:t>
                      </a:r>
                      <a:endParaRPr lang="ru-RU" sz="2800"/>
                    </a:p>
                    <a:p>
                      <a:pPr algn="ctr"/>
                      <a:r>
                        <a:rPr lang="ru-RU" sz="1600"/>
                        <a:t>1,7-1,9</a:t>
                      </a:r>
                      <a:endParaRPr lang="ru-RU" sz="2800"/>
                    </a:p>
                  </a:txBody>
                  <a:tcPr marL="49095" marR="490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/>
                        <a:t>1,7-2,1</a:t>
                      </a:r>
                      <a:endParaRPr lang="ru-RU" sz="2800"/>
                    </a:p>
                    <a:p>
                      <a:pPr algn="ctr"/>
                      <a:r>
                        <a:rPr lang="ru-RU" sz="1600"/>
                        <a:t>1,5-1,84</a:t>
                      </a:r>
                      <a:endParaRPr lang="ru-RU" sz="2800"/>
                    </a:p>
                  </a:txBody>
                  <a:tcPr marL="49095" marR="490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/>
                        <a:t>1,6-1,9</a:t>
                      </a:r>
                      <a:endParaRPr lang="ru-RU" sz="2800"/>
                    </a:p>
                    <a:p>
                      <a:pPr algn="ctr"/>
                      <a:r>
                        <a:rPr lang="ru-RU" sz="1600"/>
                        <a:t>1,4-1,6</a:t>
                      </a:r>
                      <a:endParaRPr lang="ru-RU" sz="2800"/>
                    </a:p>
                  </a:txBody>
                  <a:tcPr marL="49095" marR="490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</a:tr>
              <a:tr h="827318">
                <a:tc>
                  <a:txBody>
                    <a:bodyPr/>
                    <a:lstStyle/>
                    <a:p>
                      <a:pPr algn="ctr"/>
                      <a:r>
                        <a:rPr lang="ru-RU" sz="1600"/>
                        <a:t>«хорошо»</a:t>
                      </a:r>
                      <a:endParaRPr lang="ru-RU" sz="2800"/>
                    </a:p>
                    <a:p>
                      <a:pPr algn="ctr"/>
                      <a:r>
                        <a:rPr lang="ru-RU" sz="1600"/>
                        <a:t> </a:t>
                      </a:r>
                      <a:endParaRPr lang="ru-RU" sz="2800"/>
                    </a:p>
                  </a:txBody>
                  <a:tcPr marL="49095" marR="490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/>
                        <a:t>м</a:t>
                      </a:r>
                      <a:endParaRPr lang="ru-RU" sz="2800"/>
                    </a:p>
                    <a:p>
                      <a:pPr algn="ctr"/>
                      <a:r>
                        <a:rPr lang="ru-RU" sz="1600"/>
                        <a:t>ж</a:t>
                      </a:r>
                      <a:endParaRPr lang="ru-RU" sz="2800"/>
                    </a:p>
                  </a:txBody>
                  <a:tcPr marL="49095" marR="490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/>
                        <a:t>2,5-2,7</a:t>
                      </a:r>
                      <a:endParaRPr lang="ru-RU" sz="2800"/>
                    </a:p>
                    <a:p>
                      <a:pPr algn="ctr"/>
                      <a:r>
                        <a:rPr lang="ru-RU" sz="1600"/>
                        <a:t>2,16-2,64</a:t>
                      </a:r>
                      <a:endParaRPr lang="ru-RU" sz="2800"/>
                    </a:p>
                  </a:txBody>
                  <a:tcPr marL="49095" marR="490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/>
                        <a:t>2,25-2,64</a:t>
                      </a:r>
                      <a:endParaRPr lang="ru-RU" sz="2800"/>
                    </a:p>
                    <a:p>
                      <a:pPr algn="ctr"/>
                      <a:r>
                        <a:rPr lang="ru-RU" sz="1600"/>
                        <a:t>2,0-2,4</a:t>
                      </a:r>
                      <a:endParaRPr lang="ru-RU" sz="2800"/>
                    </a:p>
                  </a:txBody>
                  <a:tcPr marL="49095" marR="490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/>
                        <a:t>2,2-2,4</a:t>
                      </a:r>
                      <a:endParaRPr lang="ru-RU" sz="2800"/>
                    </a:p>
                    <a:p>
                      <a:pPr algn="ctr"/>
                      <a:r>
                        <a:rPr lang="ru-RU" sz="1600"/>
                        <a:t>1,85-2,3</a:t>
                      </a:r>
                      <a:endParaRPr lang="ru-RU" sz="2800"/>
                    </a:p>
                  </a:txBody>
                  <a:tcPr marL="49095" marR="490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/>
                        <a:t>2,0-2,4</a:t>
                      </a:r>
                      <a:endParaRPr lang="ru-RU" sz="2800"/>
                    </a:p>
                    <a:p>
                      <a:pPr algn="ctr"/>
                      <a:r>
                        <a:rPr lang="ru-RU" sz="1600"/>
                        <a:t>1,7-2,15</a:t>
                      </a:r>
                      <a:endParaRPr lang="ru-RU" sz="2800"/>
                    </a:p>
                  </a:txBody>
                  <a:tcPr marL="49095" marR="490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</a:tr>
              <a:tr h="1654634">
                <a:tc>
                  <a:txBody>
                    <a:bodyPr/>
                    <a:lstStyle/>
                    <a:p>
                      <a:pPr algn="ctr"/>
                      <a:r>
                        <a:rPr lang="ru-RU" sz="1600"/>
                        <a:t> </a:t>
                      </a:r>
                      <a:endParaRPr lang="ru-RU" sz="2800"/>
                    </a:p>
                    <a:p>
                      <a:pPr algn="ctr"/>
                      <a:r>
                        <a:rPr lang="ru-RU" sz="1600"/>
                        <a:t>«отлично»</a:t>
                      </a:r>
                      <a:endParaRPr lang="ru-RU" sz="2800"/>
                    </a:p>
                    <a:p>
                      <a:pPr algn="ctr"/>
                      <a:r>
                        <a:rPr lang="ru-RU" sz="1600"/>
                        <a:t> </a:t>
                      </a:r>
                      <a:endParaRPr lang="ru-RU" sz="2800"/>
                    </a:p>
                  </a:txBody>
                  <a:tcPr marL="49095" marR="490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/>
                        <a:t>м</a:t>
                      </a:r>
                      <a:endParaRPr lang="ru-RU" sz="2800"/>
                    </a:p>
                    <a:p>
                      <a:pPr algn="ctr"/>
                      <a:r>
                        <a:rPr lang="ru-RU" sz="1600"/>
                        <a:t> </a:t>
                      </a:r>
                      <a:endParaRPr lang="ru-RU" sz="2800"/>
                    </a:p>
                    <a:p>
                      <a:pPr algn="ctr"/>
                      <a:r>
                        <a:rPr lang="ru-RU" sz="1600"/>
                        <a:t>ж</a:t>
                      </a:r>
                      <a:endParaRPr lang="ru-RU" sz="2800"/>
                    </a:p>
                  </a:txBody>
                  <a:tcPr marL="49095" marR="490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2,8</a:t>
                      </a:r>
                      <a:endParaRPr lang="ru-RU" sz="2800" dirty="0"/>
                    </a:p>
                    <a:p>
                      <a:pPr algn="ctr"/>
                      <a:r>
                        <a:rPr lang="ru-RU" sz="1600" dirty="0"/>
                        <a:t>и больше</a:t>
                      </a:r>
                      <a:endParaRPr lang="ru-RU" sz="2800" dirty="0"/>
                    </a:p>
                    <a:p>
                      <a:pPr algn="ctr"/>
                      <a:r>
                        <a:rPr lang="ru-RU" sz="1600" dirty="0"/>
                        <a:t>2,65</a:t>
                      </a:r>
                      <a:endParaRPr lang="ru-RU" sz="2800" dirty="0"/>
                    </a:p>
                    <a:p>
                      <a:pPr algn="ctr"/>
                      <a:r>
                        <a:rPr lang="ru-RU" sz="1600" dirty="0"/>
                        <a:t>и больше</a:t>
                      </a:r>
                      <a:endParaRPr lang="ru-RU" sz="2800" dirty="0"/>
                    </a:p>
                  </a:txBody>
                  <a:tcPr marL="49095" marR="490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/>
                        <a:t>2,65</a:t>
                      </a:r>
                      <a:endParaRPr lang="ru-RU" sz="2800"/>
                    </a:p>
                    <a:p>
                      <a:pPr algn="ctr"/>
                      <a:r>
                        <a:rPr lang="ru-RU" sz="1600"/>
                        <a:t>и больше</a:t>
                      </a:r>
                      <a:endParaRPr lang="ru-RU" sz="2800"/>
                    </a:p>
                    <a:p>
                      <a:pPr algn="ctr"/>
                      <a:r>
                        <a:rPr lang="ru-RU" sz="1600"/>
                        <a:t>2,5</a:t>
                      </a:r>
                      <a:endParaRPr lang="ru-RU" sz="2800"/>
                    </a:p>
                    <a:p>
                      <a:pPr algn="ctr"/>
                      <a:r>
                        <a:rPr lang="ru-RU" sz="1600"/>
                        <a:t>и больше</a:t>
                      </a:r>
                      <a:endParaRPr lang="ru-RU" sz="2800"/>
                    </a:p>
                  </a:txBody>
                  <a:tcPr marL="49095" marR="490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/>
                        <a:t>2,5</a:t>
                      </a:r>
                      <a:endParaRPr lang="ru-RU" sz="2800"/>
                    </a:p>
                    <a:p>
                      <a:pPr algn="ctr"/>
                      <a:r>
                        <a:rPr lang="ru-RU" sz="1600"/>
                        <a:t>и больше</a:t>
                      </a:r>
                      <a:endParaRPr lang="ru-RU" sz="2800"/>
                    </a:p>
                    <a:p>
                      <a:pPr algn="ctr"/>
                      <a:r>
                        <a:rPr lang="ru-RU" sz="1600"/>
                        <a:t>2,4</a:t>
                      </a:r>
                      <a:endParaRPr lang="ru-RU" sz="2800"/>
                    </a:p>
                    <a:p>
                      <a:pPr algn="ctr"/>
                      <a:r>
                        <a:rPr lang="ru-RU" sz="1600"/>
                        <a:t>и больше</a:t>
                      </a:r>
                      <a:endParaRPr lang="ru-RU" sz="2800"/>
                    </a:p>
                  </a:txBody>
                  <a:tcPr marL="49095" marR="490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2,5</a:t>
                      </a:r>
                      <a:endParaRPr lang="ru-RU" sz="2800" dirty="0"/>
                    </a:p>
                    <a:p>
                      <a:pPr algn="ctr"/>
                      <a:r>
                        <a:rPr lang="ru-RU" sz="1600" dirty="0"/>
                        <a:t>и больше</a:t>
                      </a:r>
                      <a:endParaRPr lang="ru-RU" sz="2800" dirty="0"/>
                    </a:p>
                    <a:p>
                      <a:pPr algn="ctr"/>
                      <a:r>
                        <a:rPr lang="ru-RU" sz="1600" dirty="0"/>
                        <a:t>2,2</a:t>
                      </a:r>
                      <a:endParaRPr lang="ru-RU" sz="2800" dirty="0"/>
                    </a:p>
                    <a:p>
                      <a:pPr algn="ctr"/>
                      <a:r>
                        <a:rPr lang="ru-RU" sz="1600" dirty="0"/>
                        <a:t>и больше</a:t>
                      </a:r>
                      <a:endParaRPr lang="ru-RU" sz="2800" dirty="0"/>
                    </a:p>
                  </a:txBody>
                  <a:tcPr marL="49095" marR="490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1142984"/>
          <a:ext cx="9144000" cy="235745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67355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Дистанция</a:t>
                      </a:r>
                      <a:endParaRPr lang="ru-RU" sz="2400" dirty="0"/>
                    </a:p>
                    <a:p>
                      <a:pPr algn="ctr"/>
                      <a:r>
                        <a:rPr lang="ru-RU" sz="1400" dirty="0"/>
                        <a:t>(в км)</a:t>
                      </a:r>
                      <a:endParaRPr lang="ru-RU" sz="2400" dirty="0"/>
                    </a:p>
                  </a:txBody>
                  <a:tcPr marL="49095" marR="490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Время</a:t>
                      </a:r>
                      <a:endParaRPr lang="ru-RU" sz="2400" dirty="0"/>
                    </a:p>
                    <a:p>
                      <a:pPr algn="ctr"/>
                      <a:r>
                        <a:rPr lang="ru-RU" sz="1400" dirty="0"/>
                        <a:t>(в мин., сек)</a:t>
                      </a:r>
                      <a:endParaRPr lang="ru-RU" sz="2400" dirty="0"/>
                    </a:p>
                  </a:txBody>
                  <a:tcPr marL="49095" marR="490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Частота</a:t>
                      </a:r>
                      <a:endParaRPr lang="ru-RU" sz="2400" dirty="0"/>
                    </a:p>
                    <a:p>
                      <a:pPr algn="ctr"/>
                      <a:r>
                        <a:rPr lang="ru-RU" sz="1400" dirty="0"/>
                        <a:t>(в неделю)</a:t>
                      </a:r>
                      <a:endParaRPr lang="ru-RU" sz="2400" dirty="0"/>
                    </a:p>
                  </a:txBody>
                  <a:tcPr marL="49095" marR="490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Очки</a:t>
                      </a:r>
                      <a:endParaRPr lang="ru-RU" sz="2400" dirty="0"/>
                    </a:p>
                    <a:p>
                      <a:pPr algn="ctr"/>
                      <a:r>
                        <a:rPr lang="ru-RU" sz="1400" dirty="0"/>
                        <a:t>(за неделю)</a:t>
                      </a:r>
                      <a:endParaRPr lang="ru-RU" sz="2400" dirty="0"/>
                    </a:p>
                  </a:txBody>
                  <a:tcPr marL="49095" marR="490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7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1,6</a:t>
                      </a:r>
                      <a:endParaRPr lang="ru-RU" sz="2400" dirty="0"/>
                    </a:p>
                  </a:txBody>
                  <a:tcPr marL="49095" marR="490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6,30 -</a:t>
                      </a:r>
                      <a:r>
                        <a:rPr lang="ru-RU" sz="1400" dirty="0"/>
                        <a:t>7,59</a:t>
                      </a:r>
                      <a:endParaRPr lang="ru-RU" sz="2400" dirty="0"/>
                    </a:p>
                  </a:txBody>
                  <a:tcPr marL="49095" marR="490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6</a:t>
                      </a:r>
                      <a:endParaRPr lang="ru-RU" sz="2400" dirty="0"/>
                    </a:p>
                  </a:txBody>
                  <a:tcPr marL="49095" marR="490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30</a:t>
                      </a:r>
                      <a:endParaRPr lang="ru-RU" sz="2400" dirty="0"/>
                    </a:p>
                  </a:txBody>
                  <a:tcPr marL="49095" marR="490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7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или 2,4</a:t>
                      </a:r>
                      <a:endParaRPr lang="ru-RU" sz="2400" dirty="0"/>
                    </a:p>
                  </a:txBody>
                  <a:tcPr marL="49095" marR="490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12,00 -</a:t>
                      </a:r>
                      <a:r>
                        <a:rPr lang="ru-RU" sz="1400" dirty="0"/>
                        <a:t>14,59</a:t>
                      </a:r>
                      <a:endParaRPr lang="ru-RU" sz="2400" dirty="0"/>
                    </a:p>
                  </a:txBody>
                  <a:tcPr marL="49095" marR="490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5</a:t>
                      </a:r>
                      <a:endParaRPr lang="ru-RU" sz="2400" dirty="0"/>
                    </a:p>
                  </a:txBody>
                  <a:tcPr marL="49095" marR="490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30</a:t>
                      </a:r>
                      <a:endParaRPr lang="ru-RU" sz="2400" dirty="0"/>
                    </a:p>
                  </a:txBody>
                  <a:tcPr marL="49095" marR="490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7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или 2,4</a:t>
                      </a:r>
                      <a:endParaRPr lang="ru-RU" sz="2400" dirty="0"/>
                    </a:p>
                  </a:txBody>
                  <a:tcPr marL="49095" marR="490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9,45 -</a:t>
                      </a:r>
                      <a:r>
                        <a:rPr lang="ru-RU" sz="1400" dirty="0"/>
                        <a:t>11,59</a:t>
                      </a:r>
                      <a:endParaRPr lang="ru-RU" sz="2400" dirty="0"/>
                    </a:p>
                  </a:txBody>
                  <a:tcPr marL="49095" marR="490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4</a:t>
                      </a:r>
                      <a:endParaRPr lang="ru-RU" sz="2400" dirty="0"/>
                    </a:p>
                  </a:txBody>
                  <a:tcPr marL="49095" marR="490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/>
                        <a:t>30</a:t>
                      </a:r>
                      <a:endParaRPr lang="ru-RU" sz="2400"/>
                    </a:p>
                  </a:txBody>
                  <a:tcPr marL="49095" marR="490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7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или 3,2</a:t>
                      </a:r>
                      <a:endParaRPr lang="ru-RU" sz="2400" dirty="0"/>
                    </a:p>
                  </a:txBody>
                  <a:tcPr marL="49095" marR="490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16,00 -</a:t>
                      </a:r>
                      <a:r>
                        <a:rPr lang="ru-RU" sz="1400" dirty="0"/>
                        <a:t>19,59</a:t>
                      </a:r>
                      <a:endParaRPr lang="ru-RU" sz="2400" dirty="0"/>
                    </a:p>
                  </a:txBody>
                  <a:tcPr marL="49095" marR="490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4</a:t>
                      </a:r>
                      <a:endParaRPr lang="ru-RU" sz="2400" dirty="0"/>
                    </a:p>
                  </a:txBody>
                  <a:tcPr marL="49095" marR="490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36</a:t>
                      </a:r>
                      <a:endParaRPr lang="ru-RU" sz="2400" dirty="0"/>
                    </a:p>
                  </a:txBody>
                  <a:tcPr marL="49095" marR="490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7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или 3,2</a:t>
                      </a:r>
                      <a:endParaRPr lang="ru-RU" sz="2400" dirty="0"/>
                    </a:p>
                  </a:txBody>
                  <a:tcPr marL="49095" marR="490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13,00 -</a:t>
                      </a:r>
                      <a:r>
                        <a:rPr lang="ru-RU" sz="1400" dirty="0"/>
                        <a:t>15,59</a:t>
                      </a:r>
                      <a:endParaRPr lang="ru-RU" sz="2400" dirty="0"/>
                    </a:p>
                  </a:txBody>
                  <a:tcPr marL="49095" marR="490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3</a:t>
                      </a:r>
                      <a:endParaRPr lang="ru-RU" sz="2400" dirty="0"/>
                    </a:p>
                  </a:txBody>
                  <a:tcPr marL="49095" marR="490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33</a:t>
                      </a:r>
                      <a:endParaRPr lang="ru-RU" sz="2400" dirty="0"/>
                    </a:p>
                  </a:txBody>
                  <a:tcPr marL="49095" marR="490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00034" y="214290"/>
            <a:ext cx="82153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Беговая программа для подготовленных начинающих всех возрастов со степенью подготовленности «хорошо» или «отлично» (по К.Куперу, 1976).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4649147"/>
          <a:ext cx="9144000" cy="220885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664431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Дистанция</a:t>
                      </a:r>
                      <a:endParaRPr lang="ru-RU" sz="2400" dirty="0"/>
                    </a:p>
                    <a:p>
                      <a:pPr algn="ctr"/>
                      <a:r>
                        <a:rPr lang="ru-RU" sz="1400" dirty="0"/>
                        <a:t>(в км)</a:t>
                      </a:r>
                      <a:endParaRPr lang="ru-RU" sz="2400" dirty="0"/>
                    </a:p>
                  </a:txBody>
                  <a:tcPr marL="49095" marR="490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Время</a:t>
                      </a:r>
                      <a:endParaRPr lang="ru-RU" sz="2400" dirty="0"/>
                    </a:p>
                    <a:p>
                      <a:pPr algn="ctr"/>
                      <a:r>
                        <a:rPr lang="ru-RU" sz="1400" dirty="0"/>
                        <a:t>(в мин., сек)</a:t>
                      </a:r>
                      <a:endParaRPr lang="ru-RU" sz="2400" dirty="0"/>
                    </a:p>
                  </a:txBody>
                  <a:tcPr marL="49095" marR="490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/>
                        <a:t>Частота</a:t>
                      </a:r>
                      <a:endParaRPr lang="ru-RU" sz="2400"/>
                    </a:p>
                    <a:p>
                      <a:pPr algn="ctr"/>
                      <a:r>
                        <a:rPr lang="ru-RU" sz="1400"/>
                        <a:t>(в неделю)</a:t>
                      </a:r>
                      <a:endParaRPr lang="ru-RU" sz="2400"/>
                    </a:p>
                  </a:txBody>
                  <a:tcPr marL="49095" marR="490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/>
                        <a:t>Очки</a:t>
                      </a:r>
                      <a:endParaRPr lang="ru-RU" sz="2400"/>
                    </a:p>
                    <a:p>
                      <a:pPr algn="ctr"/>
                      <a:r>
                        <a:rPr lang="ru-RU" sz="1400"/>
                        <a:t>(за неделю)</a:t>
                      </a:r>
                      <a:endParaRPr lang="ru-RU" sz="2400"/>
                    </a:p>
                  </a:txBody>
                  <a:tcPr marL="49095" marR="490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442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1,6</a:t>
                      </a:r>
                      <a:endParaRPr lang="ru-RU" sz="2400" dirty="0"/>
                    </a:p>
                    <a:p>
                      <a:pPr algn="ctr"/>
                      <a:r>
                        <a:rPr lang="ru-RU" sz="1400" dirty="0"/>
                        <a:t>1,6</a:t>
                      </a:r>
                      <a:endParaRPr lang="ru-RU" sz="2400" dirty="0"/>
                    </a:p>
                    <a:p>
                      <a:pPr algn="ctr"/>
                      <a:r>
                        <a:rPr lang="ru-RU" sz="1400" dirty="0"/>
                        <a:t>1,6</a:t>
                      </a:r>
                      <a:endParaRPr lang="ru-RU" sz="2400" dirty="0"/>
                    </a:p>
                    <a:p>
                      <a:pPr algn="ctr"/>
                      <a:r>
                        <a:rPr lang="ru-RU" sz="1400" dirty="0"/>
                        <a:t>2,4</a:t>
                      </a:r>
                      <a:endParaRPr lang="ru-RU" sz="2400" dirty="0"/>
                    </a:p>
                    <a:p>
                      <a:pPr algn="ctr"/>
                      <a:r>
                        <a:rPr lang="ru-RU" sz="1400" dirty="0"/>
                        <a:t>2,4</a:t>
                      </a:r>
                      <a:endParaRPr lang="ru-RU" sz="2400" dirty="0"/>
                    </a:p>
                    <a:p>
                      <a:pPr algn="ctr"/>
                      <a:r>
                        <a:rPr lang="ru-RU" sz="1400" dirty="0"/>
                        <a:t>2,4</a:t>
                      </a:r>
                      <a:endParaRPr lang="ru-RU" sz="2400" dirty="0"/>
                    </a:p>
                  </a:txBody>
                  <a:tcPr marL="49095" marR="490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13,30</a:t>
                      </a:r>
                      <a:endParaRPr lang="ru-RU" sz="2400" dirty="0"/>
                    </a:p>
                    <a:p>
                      <a:pPr algn="ctr"/>
                      <a:r>
                        <a:rPr lang="ru-RU" sz="1400" dirty="0"/>
                        <a:t>13,00</a:t>
                      </a:r>
                      <a:endParaRPr lang="ru-RU" sz="2400" dirty="0"/>
                    </a:p>
                    <a:p>
                      <a:pPr algn="ctr"/>
                      <a:r>
                        <a:rPr lang="ru-RU" sz="1400" dirty="0"/>
                        <a:t>12,45</a:t>
                      </a:r>
                      <a:endParaRPr lang="ru-RU" sz="2400" dirty="0"/>
                    </a:p>
                    <a:p>
                      <a:pPr algn="ctr"/>
                      <a:r>
                        <a:rPr lang="ru-RU" sz="1400" dirty="0"/>
                        <a:t>11,45</a:t>
                      </a:r>
                      <a:endParaRPr lang="ru-RU" sz="2400" dirty="0"/>
                    </a:p>
                    <a:p>
                      <a:pPr algn="ctr"/>
                      <a:r>
                        <a:rPr lang="ru-RU" sz="1400" dirty="0"/>
                        <a:t>11,00</a:t>
                      </a:r>
                      <a:endParaRPr lang="ru-RU" sz="2400" dirty="0"/>
                    </a:p>
                    <a:p>
                      <a:pPr algn="ctr"/>
                      <a:r>
                        <a:rPr lang="ru-RU" sz="1400" dirty="0"/>
                        <a:t>10,30</a:t>
                      </a:r>
                      <a:endParaRPr lang="ru-RU" sz="2400" dirty="0"/>
                    </a:p>
                  </a:txBody>
                  <a:tcPr marL="49095" marR="490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5</a:t>
                      </a:r>
                      <a:endParaRPr lang="ru-RU" sz="2400" dirty="0"/>
                    </a:p>
                    <a:p>
                      <a:pPr algn="ctr"/>
                      <a:r>
                        <a:rPr lang="ru-RU" sz="1400" dirty="0"/>
                        <a:t>5</a:t>
                      </a:r>
                      <a:endParaRPr lang="ru-RU" sz="2400" dirty="0"/>
                    </a:p>
                    <a:p>
                      <a:pPr algn="ctr"/>
                      <a:r>
                        <a:rPr lang="ru-RU" sz="1400" dirty="0"/>
                        <a:t>5</a:t>
                      </a:r>
                      <a:endParaRPr lang="ru-RU" sz="2400" dirty="0"/>
                    </a:p>
                    <a:p>
                      <a:pPr algn="ctr"/>
                      <a:r>
                        <a:rPr lang="ru-RU" sz="1400" dirty="0"/>
                        <a:t>5</a:t>
                      </a:r>
                      <a:endParaRPr lang="ru-RU" sz="2400" dirty="0"/>
                    </a:p>
                    <a:p>
                      <a:pPr algn="ctr"/>
                      <a:r>
                        <a:rPr lang="ru-RU" sz="1400" dirty="0"/>
                        <a:t>5</a:t>
                      </a:r>
                      <a:endParaRPr lang="ru-RU" sz="2400" dirty="0"/>
                    </a:p>
                    <a:p>
                      <a:pPr algn="ctr"/>
                      <a:r>
                        <a:rPr lang="ru-RU" sz="1400" dirty="0"/>
                        <a:t>5</a:t>
                      </a:r>
                      <a:endParaRPr lang="ru-RU" sz="2400" dirty="0"/>
                    </a:p>
                  </a:txBody>
                  <a:tcPr marL="49095" marR="490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10</a:t>
                      </a:r>
                      <a:endParaRPr lang="ru-RU" sz="2400" dirty="0"/>
                    </a:p>
                    <a:p>
                      <a:pPr algn="ctr"/>
                      <a:r>
                        <a:rPr lang="ru-RU" sz="1400" dirty="0"/>
                        <a:t>10</a:t>
                      </a:r>
                      <a:endParaRPr lang="ru-RU" sz="2400" dirty="0"/>
                    </a:p>
                    <a:p>
                      <a:pPr algn="ctr"/>
                      <a:r>
                        <a:rPr lang="ru-RU" sz="1400" dirty="0"/>
                        <a:t>10</a:t>
                      </a:r>
                      <a:endParaRPr lang="ru-RU" sz="2400" dirty="0"/>
                    </a:p>
                    <a:p>
                      <a:pPr algn="ctr"/>
                      <a:r>
                        <a:rPr lang="ru-RU" sz="1400" dirty="0"/>
                        <a:t>15</a:t>
                      </a:r>
                      <a:endParaRPr lang="ru-RU" sz="2400" dirty="0"/>
                    </a:p>
                    <a:p>
                      <a:pPr algn="ctr"/>
                      <a:r>
                        <a:rPr lang="ru-RU" sz="1400" dirty="0"/>
                        <a:t>15</a:t>
                      </a:r>
                      <a:endParaRPr lang="ru-RU" sz="2400" dirty="0"/>
                    </a:p>
                    <a:p>
                      <a:pPr algn="ctr"/>
                      <a:r>
                        <a:rPr lang="ru-RU" sz="1400" dirty="0"/>
                        <a:t>15</a:t>
                      </a:r>
                      <a:endParaRPr lang="ru-RU" sz="2400" dirty="0"/>
                    </a:p>
                  </a:txBody>
                  <a:tcPr marL="49095" marR="4909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00100" y="3714752"/>
            <a:ext cx="70009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Программа бега (возраст - до 30 лет)</a:t>
            </a:r>
          </a:p>
          <a:p>
            <a:pPr algn="ctr"/>
            <a:r>
              <a:rPr lang="ru-RU" dirty="0"/>
              <a:t>для неподготовленных начинающих (по К.Куперу, 1976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Другие программы и рекомендации: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Программа ходьбы для людей старше 30 </a:t>
            </a:r>
            <a:r>
              <a:rPr lang="ru-RU" sz="2000" dirty="0" smtClean="0"/>
              <a:t>лет</a:t>
            </a:r>
          </a:p>
          <a:p>
            <a:endParaRPr lang="ru-RU" sz="2000" dirty="0" smtClean="0"/>
          </a:p>
          <a:p>
            <a:r>
              <a:rPr lang="ru-RU" sz="2000" dirty="0" smtClean="0"/>
              <a:t>Тест </a:t>
            </a:r>
            <a:r>
              <a:rPr lang="ru-RU" sz="2000" dirty="0" smtClean="0"/>
              <a:t>Купера для людей старше 30 лет (ходьба</a:t>
            </a:r>
            <a:r>
              <a:rPr lang="ru-RU" sz="2000" dirty="0" smtClean="0"/>
              <a:t>)</a:t>
            </a:r>
            <a:endParaRPr lang="ru-RU" sz="2000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4091014" cy="4525963"/>
          </a:xfrm>
        </p:spPr>
        <p:txBody>
          <a:bodyPr/>
          <a:lstStyle/>
          <a:p>
            <a:r>
              <a:rPr lang="ru-RU" sz="2000" dirty="0" err="1" smtClean="0"/>
              <a:t>Фазность</a:t>
            </a:r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/>
              <a:t>Избранность вида </a:t>
            </a:r>
            <a:r>
              <a:rPr lang="ru-RU" sz="2000" dirty="0" smtClean="0"/>
              <a:t>аэробики</a:t>
            </a:r>
          </a:p>
          <a:p>
            <a:endParaRPr lang="ru-RU" sz="2000" dirty="0" smtClean="0"/>
          </a:p>
          <a:p>
            <a:r>
              <a:rPr lang="ru-RU" sz="2000" dirty="0" smtClean="0"/>
              <a:t>Нормирование нагрузки в соответствии с подготовленностью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216CB7EAD73364A8C08FF5BEECD6A59" ma:contentTypeVersion="0" ma:contentTypeDescription="Создание документа." ma:contentTypeScope="" ma:versionID="b693fa730db6f2d4e0692dd5da85b6a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24C69BC-239A-4AD4-BEA9-81D55C5C8EEC}"/>
</file>

<file path=customXml/itemProps2.xml><?xml version="1.0" encoding="utf-8"?>
<ds:datastoreItem xmlns:ds="http://schemas.openxmlformats.org/officeDocument/2006/customXml" ds:itemID="{42E8D784-9981-45EE-9A2C-4032A8D7C222}"/>
</file>

<file path=customXml/itemProps3.xml><?xml version="1.0" encoding="utf-8"?>
<ds:datastoreItem xmlns:ds="http://schemas.openxmlformats.org/officeDocument/2006/customXml" ds:itemID="{0C5C5F6E-3F9E-42DA-85C3-E80E26464BB3}"/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117</TotalTime>
  <Words>467</Words>
  <Application>Microsoft Office PowerPoint</Application>
  <PresentationFormat>Экран (4:3)</PresentationFormat>
  <Paragraphs>173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Техническая</vt:lpstr>
      <vt:lpstr>Слайд 1</vt:lpstr>
      <vt:lpstr>Система Кеннета Купера</vt:lpstr>
      <vt:lpstr>Тест К.Купера</vt:lpstr>
      <vt:lpstr>Слайд 4</vt:lpstr>
      <vt:lpstr>Факт:</vt:lpstr>
      <vt:lpstr>Слайд 6</vt:lpstr>
      <vt:lpstr>Слайд 7</vt:lpstr>
      <vt:lpstr>Другие программы и рекомендации: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Home</cp:lastModifiedBy>
  <cp:revision>18</cp:revision>
  <dcterms:created xsi:type="dcterms:W3CDTF">2016-04-04T16:52:52Z</dcterms:created>
  <dcterms:modified xsi:type="dcterms:W3CDTF">2016-04-04T20:05:52Z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0x0101004216CB7EAD73364A8C08FF5BEECD6A59</vt:lpwstr>
  </property>
</Properties>
</file>