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3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22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1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57" r:id="rId12"/>
    <p:sldId id="295" r:id="rId13"/>
    <p:sldId id="258" r:id="rId14"/>
    <p:sldId id="260" r:id="rId15"/>
    <p:sldId id="297" r:id="rId16"/>
    <p:sldId id="259" r:id="rId17"/>
    <p:sldId id="261" r:id="rId18"/>
    <p:sldId id="262" r:id="rId19"/>
    <p:sldId id="298" r:id="rId20"/>
    <p:sldId id="299" r:id="rId21"/>
    <p:sldId id="300" r:id="rId22"/>
    <p:sldId id="301" r:id="rId23"/>
    <p:sldId id="302" r:id="rId24"/>
    <p:sldId id="264" r:id="rId25"/>
    <p:sldId id="265" r:id="rId26"/>
    <p:sldId id="268" r:id="rId27"/>
    <p:sldId id="270" r:id="rId28"/>
    <p:sldId id="271" r:id="rId29"/>
    <p:sldId id="303" r:id="rId30"/>
    <p:sldId id="304" r:id="rId31"/>
    <p:sldId id="280" r:id="rId32"/>
    <p:sldId id="273" r:id="rId33"/>
    <p:sldId id="306" r:id="rId34"/>
    <p:sldId id="307" r:id="rId35"/>
    <p:sldId id="308" r:id="rId36"/>
    <p:sldId id="272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2083" autoAdjust="0"/>
    <p:restoredTop sz="98413" autoAdjust="0"/>
  </p:normalViewPr>
  <p:slideViewPr>
    <p:cSldViewPr>
      <p:cViewPr>
        <p:scale>
          <a:sx n="76" d="100"/>
          <a:sy n="76" d="100"/>
        </p:scale>
        <p:origin x="-4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88428-E212-4D70-99F2-1F9787FF57D9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686F-02B3-4CB2-8322-4A415671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686F-02B3-4CB2-8322-4A4156713F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409C-0CBD-4BC2-8FE3-9178AED4043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A13B-19A3-4D96-B516-19809C29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44291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наркотиков и </a:t>
            </a:r>
            <a:endParaRPr lang="ru-RU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сихотропных веществ</a:t>
            </a:r>
            <a:endParaRPr lang="ru-RU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285860"/>
            <a:ext cx="6287188" cy="21960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Летучие вещества наркотического действия. Содержаться в препаратах бытовой химии: красителях, растворителях, клее, бензине, лаке для волос, средствах от насекомых. Сами по себе они к наркотикам не относятся. Опьяняющее действие возможно, если количество вещества, поступившее в организм, очень велико. 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28604"/>
            <a:ext cx="428628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ИНГАЛЯНТЫ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ин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1571613"/>
            <a:ext cx="2143140" cy="2000264"/>
          </a:xfrm>
          <a:prstGeom prst="rect">
            <a:avLst/>
          </a:prstGeom>
        </p:spPr>
      </p:pic>
      <p:pic>
        <p:nvPicPr>
          <p:cNvPr id="6" name="Рисунок 5" descr="ин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1285884" cy="2286016"/>
          </a:xfrm>
          <a:prstGeom prst="rect">
            <a:avLst/>
          </a:prstGeom>
        </p:spPr>
      </p:pic>
      <p:pic>
        <p:nvPicPr>
          <p:cNvPr id="7" name="Рисунок 6" descr="Cleanu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857628"/>
            <a:ext cx="2425364" cy="2357454"/>
          </a:xfrm>
          <a:prstGeom prst="rect">
            <a:avLst/>
          </a:prstGeom>
        </p:spPr>
      </p:pic>
      <p:pic>
        <p:nvPicPr>
          <p:cNvPr id="8" name="Рисунок 7" descr="ин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929066"/>
            <a:ext cx="1798772" cy="2286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5bc57db8_1132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"/>
            <a:ext cx="7000924" cy="121442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В МИРЕ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5429288" cy="3643338"/>
          </a:xfrm>
        </p:spPr>
        <p:txBody>
          <a:bodyPr anchor="ctr"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В прошлом году в мире насчитывалось около 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210 </a:t>
            </a:r>
            <a:r>
              <a:rPr lang="ru-RU" sz="2200" b="1" dirty="0" err="1" smtClean="0">
                <a:solidFill>
                  <a:schemeClr val="tx1"/>
                </a:solidFill>
                <a:latin typeface="Comic Sans MS" pitchFamily="66" charset="0"/>
              </a:rPr>
              <a:t>млн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человек, или 4,8 проц. населения в возрасте 15-64 лет, которые хотя бы раз употребляли запрещенные наркотические вещества. Из-за наркотиков ежегодно погибает около </a:t>
            </a: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200 тысяч человек</a:t>
            </a:r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. Эти данные содержатся во Всемирном докладе о наркотиках, презентация которого состоялась в штаб-квартире ООН.</a:t>
            </a:r>
            <a:endParaRPr lang="ru-RU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12" descr="НАРКОТИКИ1"/>
          <p:cNvPicPr>
            <a:picLocks noChangeAspect="1" noChangeArrowheads="1"/>
          </p:cNvPicPr>
          <p:nvPr/>
        </p:nvPicPr>
        <p:blipFill>
          <a:blip r:embed="rId5">
            <a:lum bright="14000" contrast="18000"/>
          </a:blip>
          <a:srcRect/>
          <a:stretch>
            <a:fillRect/>
          </a:stretch>
        </p:blipFill>
        <p:spPr>
          <a:xfrm>
            <a:off x="5916497" y="1357298"/>
            <a:ext cx="3051569" cy="37172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1285860"/>
            <a:ext cx="192882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Северная Америка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857364"/>
            <a:ext cx="92869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Европа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28664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Употребление наркотиков в мире.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643182"/>
            <a:ext cx="92869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Африка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2285992"/>
            <a:ext cx="78581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Азия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4500570"/>
            <a:ext cx="107157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Океания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4857760"/>
            <a:ext cx="171451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Южная Америка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advTm="12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69340747shpric-narcotic-narkotik-baya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злоупотребления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в мир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85860"/>
            <a:ext cx="8101468" cy="4714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157161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1,6%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50030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1%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0,5%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442913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0,3%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300037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0,3%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235743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0,1%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221455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1%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4" y="264318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1,6%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48" y="2357430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1%</a:t>
            </a:r>
            <a:endParaRPr lang="ru-RU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92893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Россия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868" y="328612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Италия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364331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США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400050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Франция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43306" y="435769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Китай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4714884"/>
            <a:ext cx="147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Германия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ure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8319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4680000"/>
          </a:xfrm>
        </p:spPr>
        <p:txBody>
          <a:bodyPr>
            <a:noAutofit/>
          </a:bodyPr>
          <a:lstStyle/>
          <a:p>
            <a:pPr algn="l"/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В настоящее время общее число наркоманов в мире составляет </a:t>
            </a:r>
            <a:r>
              <a:rPr lang="ru-RU" sz="3500" dirty="0" smtClean="0">
                <a:solidFill>
                  <a:srgbClr val="FF0000"/>
                </a:solidFill>
              </a:rPr>
              <a:t>210 миллионов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3500" dirty="0" smtClean="0">
                <a:solidFill>
                  <a:srgbClr val="FF0000"/>
                </a:solidFill>
              </a:rPr>
              <a:t>10 миллионов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 – становятся нетрудоспособными. Более </a:t>
            </a:r>
            <a:r>
              <a:rPr lang="ru-RU" sz="3500" dirty="0" smtClean="0">
                <a:solidFill>
                  <a:srgbClr val="FF0000"/>
                </a:solidFill>
              </a:rPr>
              <a:t>170 стран 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и регионов страдают от контрабанды наркотиков, мировой объем наркоторговли достигает </a:t>
            </a:r>
            <a:r>
              <a:rPr lang="ru-RU" sz="3500" dirty="0" smtClean="0">
                <a:solidFill>
                  <a:srgbClr val="FFFF00"/>
                </a:solidFill>
              </a:rPr>
              <a:t>800 -1000 миллиардов долларов в год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3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202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9340747shpric-narcotic-narkotik-bay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5251" y="0"/>
            <a:ext cx="9239251" cy="692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употребления наркотиков в мире выглядит так:</a:t>
            </a: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канабис - 162 млн. человек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амфетамин - 25 млн. чел.</a:t>
            </a:r>
            <a:br>
              <a:rPr lang="ru-RU" sz="3000" b="1" dirty="0" smtClean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571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экстази - 10 млн. чел.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опиаты – 5 млн. чел.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357562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героин - 11 млн. чел.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857628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- кокаин - 13 млн. чел.</a:t>
            </a:r>
          </a:p>
          <a:p>
            <a:endParaRPr lang="ru-RU" sz="3000" dirty="0"/>
          </a:p>
        </p:txBody>
      </p:sp>
    </p:spTree>
    <p:custDataLst>
      <p:tags r:id="rId1"/>
    </p:custDataLst>
  </p:cSld>
  <p:clrMapOvr>
    <a:masterClrMapping/>
  </p:clrMapOvr>
  <p:transition advTm="11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9340747shpric-narcotic-narkotik-baya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героина в тоннах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5214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1. Европа (кроме РФ и Турции)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357298"/>
            <a:ext cx="1714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88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3429024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2. Россия 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785926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70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071678"/>
            <a:ext cx="285752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3. Китай 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143116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45 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2500306"/>
            <a:ext cx="2714644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4. Африка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257174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24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857496"/>
            <a:ext cx="285752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5. США и Канада 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000372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22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643314"/>
            <a:ext cx="5143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7. Южная и Юго-Восточная Азия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3857628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17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214686"/>
            <a:ext cx="285752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6. Пакистан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3429000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19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000504"/>
            <a:ext cx="2052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7. Иран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4357694"/>
            <a:ext cx="1476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7. Индия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4286256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17 т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4714884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17 т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381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в Беларуси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-126053647055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2011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лет назад во всей Беларуси на учете находилось 70 наркоманов</a:t>
            </a:r>
            <a:endParaRPr lang="ru-RU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8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-126053647055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143668" cy="4071966"/>
          </a:xfrm>
        </p:spPr>
        <p:txBody>
          <a:bodyPr anchor="t">
            <a:normAutofit/>
          </a:bodyPr>
          <a:lstStyle/>
          <a:p>
            <a:pPr algn="l"/>
            <a:r>
              <a:rPr lang="ru-RU" sz="3500" b="1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Сегодня в Беларуси не   осталось ни одного населенного пункта,  где не были бы зафиксированы  случаи употребления наркотиков или их  распространения.</a:t>
            </a:r>
            <a:endParaRPr lang="ru-RU" sz="35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turizm_b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929066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55e47b4f5bbc901f1cec34de2f194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14290"/>
            <a:ext cx="30978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0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429684" cy="3214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 злоупотребления становятся, как правило, наркотики, которые вызывают приятные или необычные состояния сознания. Все химические соединения растительного или синтетического происхождения, непосредственно влияющие на психическое состояние человека, принято называть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психоактивными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45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-1260536470554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65008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Реальность такова, что в Беларуси количество наркоманов увеличивается год от года, при том что число жителей страны уменьшается. Это означает, что удельный вес наркоманов среди населения становится все больше</a:t>
            </a:r>
            <a:r>
              <a:rPr lang="ru-RU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5786" y="2571744"/>
            <a:ext cx="35640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48" y="3857628"/>
            <a:ext cx="321471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5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5bc57db8_1132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857784" cy="38576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данным на 1 июля 2011 года, под наблюдением наркологической службой в Беларуси находится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8952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больных наркоманией и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4458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лиц, эпизодически употребляющих наркотические средства. </a:t>
            </a: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8254066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2675547" cy="238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rags_ua_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071942"/>
            <a:ext cx="3333752" cy="222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5bc57db8_1132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44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Реальное количество наркоманов превышает число находящихся на учете в несколько раз. 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8100000" cy="19851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оценочная численность потребителей наркотиков составляет около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714752"/>
            <a:ext cx="58579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77 тысяч человек</a:t>
            </a:r>
            <a:r>
              <a:rPr lang="ru-RU" sz="5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500" dirty="0"/>
          </a:p>
        </p:txBody>
      </p:sp>
    </p:spTree>
    <p:custDataLst>
      <p:tags r:id="rId1"/>
    </p:custDataLst>
  </p:cSld>
  <p:clrMapOvr>
    <a:masterClrMapping/>
  </p:clrMapOvr>
  <p:transition advTm="15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elarus_oblast_02.jp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071546"/>
            <a:ext cx="6572296" cy="55075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00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657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Статистика по регионам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928670"/>
            <a:ext cx="7620053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Светлогорск (Гомельская обл. )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5715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Минская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643050"/>
            <a:ext cx="464347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Гомельская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071678"/>
            <a:ext cx="500066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Витебская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500306"/>
            <a:ext cx="5834103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Брестская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928934"/>
            <a:ext cx="4405343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Витебская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357562"/>
            <a:ext cx="607223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Гродненская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3786190"/>
            <a:ext cx="5595977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Могилевская область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214818"/>
            <a:ext cx="571504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Минск</a:t>
            </a:r>
            <a:endParaRPr lang="ru-RU" sz="2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4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950_image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001056" cy="10001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Наркомания в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Беларусии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продолжает "молодеть".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928802"/>
            <a:ext cx="5715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По последним данным,  более 60 % наркоманов - люди в  возрасте 18-30 лет </a:t>
            </a:r>
          </a:p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 почти 20 % - школьники.</a:t>
            </a:r>
            <a:endParaRPr lang="ru-RU" sz="3000" dirty="0"/>
          </a:p>
        </p:txBody>
      </p:sp>
      <p:pic>
        <p:nvPicPr>
          <p:cNvPr id="6" name="Рисунок 5" descr="17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142984"/>
            <a:ext cx="2857488" cy="234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arkaman_jpg_1280319149.jpg&amp;w=332&amp;h=20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000504"/>
            <a:ext cx="4071966" cy="250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5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9313743_fotolia_4592678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29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072362" cy="143985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Средний возраст приобщения к наркотикам в </a:t>
            </a:r>
            <a:r>
              <a:rPr lang="ru-RU" sz="3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Беларусии</a:t>
            </a:r>
            <a:r>
              <a:rPr lang="ru-RU" sz="3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составляет </a:t>
            </a:r>
            <a:r>
              <a:rPr lang="ru-RU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15-17 лет</a:t>
            </a:r>
            <a:r>
              <a:rPr lang="ru-RU" sz="3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857496"/>
            <a:ext cx="4214842" cy="24288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4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Участились случаи первичного употребления наркотиков детьми </a:t>
            </a:r>
            <a:r>
              <a:rPr lang="ru-RU" sz="4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11-13 лет</a:t>
            </a:r>
            <a:r>
              <a:rPr lang="ru-RU" sz="4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 </a:t>
            </a:r>
            <a:r>
              <a:rPr lang="ru-RU" sz="3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3500" dirty="0"/>
          </a:p>
        </p:txBody>
      </p:sp>
      <p:pic>
        <p:nvPicPr>
          <p:cNvPr id="5" name="Рисунок 4" descr="post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857364"/>
            <a:ext cx="2643206" cy="402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2662"/>
            <a:ext cx="9144000" cy="69206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52260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Несмотря на то, что по-прежнему любимым по причине относительной дешевизны остается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опиум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(его употребляют порядка 78% белорусских наркоманов), 5 лет назад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гашиш и марихуана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получили более широкое распространение, а сегодня возрастает употребление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кокаина и героина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На дискотеках и в ночных клубах молодежь отдает предпочтение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амфетамину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2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_g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в Гомельской области 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40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2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643966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 году количество наркобольных в Гомельской области области по сравнению с 2010 годом возросло на 0,4%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5"/>
            <a:ext cx="2928926" cy="1500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53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lace0904_d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Гомельского областного наркологического диспансера в 2008 году на учете состояло 2339 зависимых от наркотиков людей. </a:t>
            </a:r>
            <a:b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3328982" cy="1482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8072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278 человек несовершеннолетние.</a:t>
            </a:r>
            <a:endParaRPr lang="ru-RU" sz="3000" dirty="0"/>
          </a:p>
        </p:txBody>
      </p:sp>
    </p:spTree>
    <p:custDataLst>
      <p:tags r:id="rId1"/>
    </p:custDataLst>
  </p:cSld>
  <p:clrMapOvr>
    <a:masterClrMapping/>
  </p:clrMapOvr>
  <p:transition advTm="15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6643734" cy="207170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наркотиков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2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conha-adolescentes-americanos-4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543956" cy="2143140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Реальное количество наркоманов превышает число находящихся на учете в несколько раз.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428868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оценочная численность потребителей наркотиков на гомельской области  составляет около  </a:t>
            </a:r>
            <a:r>
              <a:rPr lang="ru-RU" sz="35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18,000 тысяч</a:t>
            </a:r>
            <a:endParaRPr lang="ru-RU" sz="35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melsk_obla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35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 Гомельской области</a:t>
            </a:r>
            <a:endParaRPr lang="ru-RU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571744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5" y="1428736"/>
            <a:ext cx="577295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Светлогорск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2" y="1857364"/>
            <a:ext cx="44769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Жлобин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5" y="2285992"/>
            <a:ext cx="27860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Гомель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5" y="2714620"/>
            <a:ext cx="256575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Речица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643182"/>
            <a:ext cx="35719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3929066"/>
            <a:ext cx="42862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643314"/>
            <a:ext cx="50006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4572008"/>
            <a:ext cx="50006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3214686"/>
            <a:ext cx="341664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Мозырь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5bc57db8_113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90х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 Светлогорск занимал первое место в Беларуси по количеству наркоманов и числу ВИЧ- инфицированных</a:t>
            </a: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 ВИЧ- инфицированных были инъекционными наркоманами</a:t>
            </a: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18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145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пятая белорусская семья по утверждениям специалистов уже столкнулась с последствиями наркомании.</a:t>
            </a: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ro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000240"/>
            <a:ext cx="3429024" cy="464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1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18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трети наркопотребителей в Беларуси - молодые люди в возрасте </a:t>
            </a:r>
            <a:r>
              <a:rPr lang="ru-RU" sz="35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 до 25 лет.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7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071678"/>
            <a:ext cx="642942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69340747shpric-narcotic-narkotik-bay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35732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23,9% учащихся Гомельской области, заявили, что наркотики можно приобрести в самих учебных заведениях. 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500174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50,3% из опрошенных учащихся нескольких областей считают, что наркотики можно купить на ближайшей дискотеке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luliawnto_kjrcsri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3857652" cy="2912527"/>
          </a:xfrm>
          <a:prstGeom prst="rect">
            <a:avLst/>
          </a:prstGeom>
        </p:spPr>
      </p:pic>
      <p:pic>
        <p:nvPicPr>
          <p:cNvPr id="11" name="Рисунок 10" descr="x_24af65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714752"/>
            <a:ext cx="4068598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e63945-31c9-4f35-80d4-b46b87815f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8972" y="0"/>
            <a:ext cx="97129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571480"/>
            <a:ext cx="9644098" cy="321471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сведениям эпидемиологов,  в   Гомельской   области  на 1 июля 2010 года  зарегистрировано  5727 случаев ВИЧ-инфекции. Из них инъекционных наркоманов 2350</a:t>
            </a:r>
            <a:endParaRPr lang="ru-RU" sz="35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ркотики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3" y="0"/>
            <a:ext cx="9167813" cy="6875860"/>
          </a:xfrm>
        </p:spPr>
      </p:pic>
    </p:spTree>
  </p:cSld>
  <p:clrMapOvr>
    <a:masterClrMapping/>
  </p:clrMapOvr>
  <p:transition advTm="204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3000396" cy="1000132"/>
          </a:xfrm>
        </p:spPr>
        <p:txBody>
          <a:bodyPr>
            <a:noAutofit/>
          </a:bodyPr>
          <a:lstStyle/>
          <a:p>
            <a:r>
              <a:rPr lang="ru-RU" sz="5700" b="1" dirty="0" smtClean="0">
                <a:solidFill>
                  <a:schemeClr val="bg1">
                    <a:lumMod val="95000"/>
                  </a:schemeClr>
                </a:solidFill>
              </a:rPr>
              <a:t>ОПИАТ</a:t>
            </a:r>
            <a:r>
              <a:rPr lang="ru-RU" sz="5900" b="1" dirty="0" smtClean="0">
                <a:solidFill>
                  <a:schemeClr val="bg1">
                    <a:lumMod val="95000"/>
                  </a:schemeClr>
                </a:solidFill>
              </a:rPr>
              <a:t>Ы</a:t>
            </a:r>
            <a:endParaRPr lang="ru-RU" sz="5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500042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обладают седативным, «затормаживающим» действием.</a:t>
            </a:r>
            <a:endParaRPr lang="ru-RU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1428736"/>
            <a:ext cx="5653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Все природные наркотические средства опийной группы получают из мака.</a:t>
            </a:r>
            <a:endParaRPr lang="ru-RU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 descr="2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1357298"/>
            <a:ext cx="2143140" cy="2507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2285992"/>
            <a:ext cx="17859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Героин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2786058"/>
            <a:ext cx="30718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Маковая соломка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286124"/>
            <a:ext cx="278608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dirty="0" err="1" smtClean="0">
                <a:latin typeface="Comic Sans MS" pitchFamily="66" charset="0"/>
              </a:rPr>
              <a:t>Метадон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1" name="Рисунок 10" descr="геро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429132"/>
            <a:ext cx="2049960" cy="2000264"/>
          </a:xfrm>
          <a:prstGeom prst="rect">
            <a:avLst/>
          </a:prstGeom>
        </p:spPr>
      </p:pic>
      <p:pic>
        <p:nvPicPr>
          <p:cNvPr id="12" name="Рисунок 11" descr="маковая солом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5" y="4429132"/>
            <a:ext cx="3140077" cy="2047876"/>
          </a:xfrm>
          <a:prstGeom prst="rect">
            <a:avLst/>
          </a:prstGeom>
        </p:spPr>
      </p:pic>
      <p:pic>
        <p:nvPicPr>
          <p:cNvPr id="13" name="Рисунок 12" descr="метадо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4429132"/>
            <a:ext cx="2357454" cy="2000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2286016" cy="5000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-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Марихуана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8786842" cy="135732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ПРЕПАРАТЫ КОНОПЛИ</a:t>
            </a:r>
            <a:endParaRPr lang="ru-RU" sz="6000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85992"/>
            <a:ext cx="221457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Гашиш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214422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</a:rPr>
              <a:t>Помутняют сознание человека</a:t>
            </a: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 descr="марихуа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4071966" cy="2707858"/>
          </a:xfrm>
          <a:prstGeom prst="rect">
            <a:avLst/>
          </a:prstGeom>
        </p:spPr>
      </p:pic>
      <p:pic>
        <p:nvPicPr>
          <p:cNvPr id="8" name="Рисунок 7" descr="гащи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0"/>
            <a:ext cx="3929089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5072098" cy="1000132"/>
          </a:xfrm>
        </p:spPr>
        <p:txBody>
          <a:bodyPr>
            <a:normAutofit fontScale="92500"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АМФЕТАМИНЫ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214422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Обладают психостимулирующим «возбуждающим» действием.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28803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Эти наркотики получают из лекарственных препаратов, содержащих эфедрин.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298"/>
            <a:ext cx="23574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smtClean="0">
                <a:latin typeface="Comic Sans MS" pitchFamily="66" charset="0"/>
              </a:rPr>
              <a:t>Эфедрон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143116"/>
            <a:ext cx="24288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Первитин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24288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Эфедрин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1" name="Рисунок 10" descr="эфедр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1" y="3815415"/>
            <a:ext cx="2723017" cy="2113916"/>
          </a:xfrm>
          <a:prstGeom prst="rect">
            <a:avLst/>
          </a:prstGeom>
        </p:spPr>
      </p:pic>
      <p:pic>
        <p:nvPicPr>
          <p:cNvPr id="12" name="Рисунок 11" descr="первит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786190"/>
            <a:ext cx="2571768" cy="2143139"/>
          </a:xfrm>
          <a:prstGeom prst="rect">
            <a:avLst/>
          </a:prstGeom>
        </p:spPr>
      </p:pic>
      <p:pic>
        <p:nvPicPr>
          <p:cNvPr id="13" name="Рисунок 12" descr="эфидри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786190"/>
            <a:ext cx="2928958" cy="21431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3643306" cy="11430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КОКАИН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928670"/>
            <a:ext cx="4286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При вдыхании кокаина через слизистую оболочку носа, наступает достаточно сильно выраженное специфическое опьянение.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200026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Кокаин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643182"/>
            <a:ext cx="200026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dirty="0" err="1" smtClean="0">
                <a:latin typeface="Comic Sans MS" pitchFamily="66" charset="0"/>
              </a:rPr>
              <a:t>Крек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кока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3929066"/>
            <a:ext cx="3643337" cy="2357454"/>
          </a:xfrm>
          <a:prstGeom prst="rect">
            <a:avLst/>
          </a:prstGeom>
        </p:spPr>
      </p:pic>
      <p:pic>
        <p:nvPicPr>
          <p:cNvPr id="9" name="Рисунок 8" descr="кре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929066"/>
            <a:ext cx="3429024" cy="2357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285861"/>
            <a:ext cx="4929222" cy="10800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Психоделические препараты, изменяющие сознание — ощущения, мысли, эмоции и восприятие. 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6572264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ГАЛЛЮЦИНОГЕНЫ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192882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- ЛСД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428868"/>
            <a:ext cx="192882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- Псипоцин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Рисунок 6" descr="лсд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3786190"/>
            <a:ext cx="2567964" cy="2143140"/>
          </a:xfrm>
          <a:prstGeom prst="rect">
            <a:avLst/>
          </a:prstGeom>
        </p:spPr>
      </p:pic>
      <p:pic>
        <p:nvPicPr>
          <p:cNvPr id="8" name="Рисунок 7" descr="лсд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786190"/>
            <a:ext cx="2595564" cy="2095498"/>
          </a:xfrm>
          <a:prstGeom prst="rect">
            <a:avLst/>
          </a:prstGeom>
        </p:spPr>
      </p:pic>
      <p:pic>
        <p:nvPicPr>
          <p:cNvPr id="9" name="Рисунок 8" descr="поган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786190"/>
            <a:ext cx="2540000" cy="2143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65729.101.geroinb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3571900" cy="11430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ЭКСТАЗИ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142984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Препарат, обладающий психостимулирующим и слабо галлюциногенным действием. 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э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500461" cy="2500330"/>
          </a:xfrm>
          <a:prstGeom prst="rect">
            <a:avLst/>
          </a:prstGeom>
        </p:spPr>
      </p:pic>
      <p:pic>
        <p:nvPicPr>
          <p:cNvPr id="7" name="Рисунок 6" descr="эк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071810"/>
            <a:ext cx="3714776" cy="3068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3.7|1.4|1.5|1.6|2|1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5|1.6|1.4|1.4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1.5|1.4|1.6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1|1|0.7|1.3|0.8|0.9|0.8|0.9|0.7|1|0.7|0.9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7|1.5|1.3|1.1|1.1|1.1|1.4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3|0.5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3.7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1.5|1.7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|0.8|0.8|0.8|0.8|0.8|0.7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8|1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2.5|1.4|1.2|1.1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1.4|1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1.7|1.5|1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|1.1|1.2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8|1.1|0.8|0.8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50EAA5-9161-401E-9A88-3B2E34030F88}"/>
</file>

<file path=customXml/itemProps2.xml><?xml version="1.0" encoding="utf-8"?>
<ds:datastoreItem xmlns:ds="http://schemas.openxmlformats.org/officeDocument/2006/customXml" ds:itemID="{886DDA65-6987-4256-9505-C8E412A37B5B}"/>
</file>

<file path=customXml/itemProps3.xml><?xml version="1.0" encoding="utf-8"?>
<ds:datastoreItem xmlns:ds="http://schemas.openxmlformats.org/officeDocument/2006/customXml" ds:itemID="{07E7CE71-E955-48DB-9C65-1DF5F9473426}"/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926</Words>
  <Application>Microsoft Office PowerPoint</Application>
  <PresentationFormat>Экран (4:3)</PresentationFormat>
  <Paragraphs>153</Paragraphs>
  <Slides>37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</vt:lpstr>
      <vt:lpstr> </vt:lpstr>
      <vt:lpstr> </vt:lpstr>
      <vt:lpstr> </vt:lpstr>
      <vt:lpstr> - Марихуана</vt:lpstr>
      <vt:lpstr> </vt:lpstr>
      <vt:lpstr> </vt:lpstr>
      <vt:lpstr>Психоделические препараты, изменяющие сознание — ощущения, мысли, эмоции и восприятие. </vt:lpstr>
      <vt:lpstr> </vt:lpstr>
      <vt:lpstr>Летучие вещества наркотического действия. Содержаться в препаратах бытовой химии: красителях, растворителях, клее, бензине, лаке для волос, средствах от насекомых. Сами по себе они к наркотикам не относятся. Опьяняющее действие возможно, если количество вещества, поступившее в организм, очень велико. </vt:lpstr>
      <vt:lpstr>СИТУАЦИЯ В МИРЕ</vt:lpstr>
      <vt:lpstr>Слайд 12</vt:lpstr>
      <vt:lpstr>Уровень злоупотребления</vt:lpstr>
      <vt:lpstr>В настоящее время общее число наркоманов в мире составляет 210 миллионов, 10 миллионов – становятся нетрудоспособными. Более 170 стран и регионов страдают от контрабанды наркотиков, мировой объем наркоторговли достигает 800 -1000 миллиардов долларов в год.</vt:lpstr>
      <vt:lpstr>Статистика употребления наркотиков в мире выглядит так:</vt:lpstr>
      <vt:lpstr>Употребление героина в тоннах</vt:lpstr>
      <vt:lpstr>Ситуация в Беларуси</vt:lpstr>
      <vt:lpstr>15 лет назад во всей Беларуси на учете находилось 70 наркоманов</vt:lpstr>
      <vt:lpstr>Сегодня в Беларуси не   осталось ни одного населенного пункта,  где не были бы зафиксированы  случаи употребления наркотиков или их  распространения.</vt:lpstr>
      <vt:lpstr>Реальность такова, что в Беларуси количество наркоманов увеличивается год от года, при том что число жителей страны уменьшается. Это означает, что удельный вес наркоманов среди населения становится все больше.  </vt:lpstr>
      <vt:lpstr>По данным на 1 июля 2011 года, под наблюдением наркологической службой в Беларуси находится 8952 больных наркоманией и 4458 лиц, эпизодически употребляющих наркотические средства.  </vt:lpstr>
      <vt:lpstr>Реальное количество наркоманов превышает число находящихся на учете в несколько раз. </vt:lpstr>
      <vt:lpstr> </vt:lpstr>
      <vt:lpstr>Наркомания в Беларусии продолжает "молодеть".  </vt:lpstr>
      <vt:lpstr>Средний возраст приобщения к наркотикам в Беларусии составляет 15-17 лет.</vt:lpstr>
      <vt:lpstr> Несмотря на то, что по-прежнему любимым по причине относительной дешевизны остается опиум (его употребляют порядка 78% белорусских наркоманов), 5 лет назад гашиш и марихуана получили более широкое распространение, а сегодня возрастает употребление кокаина и героина. На дискотеках и в ночных клубах молодежь отдает предпочтение амфетамину. </vt:lpstr>
      <vt:lpstr>Ситуация в Гомельской области </vt:lpstr>
      <vt:lpstr> В 2011 году количество наркобольных в Гомельской области области по сравнению с 2010 годом возросло на 0,4%</vt:lpstr>
      <vt:lpstr>По данным Гомельского областного наркологического диспансера в 2008 году на учете состояло 2339 зависимых от наркотиков людей.  </vt:lpstr>
      <vt:lpstr>Реальное количество наркоманов превышает число находящихся на учете в несколько раз.</vt:lpstr>
      <vt:lpstr>Статистика по Гомельской области</vt:lpstr>
      <vt:lpstr>В 90х годах Светлогорск занимал первое место в Беларуси по количеству наркоманов и числу ВИЧ- инфицированных</vt:lpstr>
      <vt:lpstr> Каждая пятая белорусская семья по утверждениям специалистов уже столкнулась с последствиями наркомании.</vt:lpstr>
      <vt:lpstr> Две трети наркопотребителей в Беларуси - молодые люди в возрасте от 15 до 25 лет.  </vt:lpstr>
      <vt:lpstr>23,9% учащихся Гомельской области, заявили, что наркотики можно приобрести в самих учебных заведениях.  </vt:lpstr>
      <vt:lpstr>По сведениям эпидемиологов,  в   Гомельской   области  на 1 июля 2010 года  зарегистрировано  5727 случаев ВИЧ-инфекции. Из них инъекционных наркоманов 2350</vt:lpstr>
      <vt:lpstr>Слайд 37</vt:lpstr>
    </vt:vector>
  </TitlesOfParts>
  <Company>skynet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Dream</dc:creator>
  <cp:lastModifiedBy>Dream</cp:lastModifiedBy>
  <cp:revision>94</cp:revision>
  <dcterms:created xsi:type="dcterms:W3CDTF">2012-03-29T10:19:17Z</dcterms:created>
  <dcterms:modified xsi:type="dcterms:W3CDTF">2012-04-11T09:21:51Z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