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72" r:id="rId5"/>
    <p:sldId id="260" r:id="rId6"/>
    <p:sldId id="268" r:id="rId7"/>
    <p:sldId id="269" r:id="rId8"/>
    <p:sldId id="270" r:id="rId9"/>
    <p:sldId id="271" r:id="rId10"/>
    <p:sldId id="273" r:id="rId11"/>
    <p:sldId id="274" r:id="rId12"/>
    <p:sldId id="275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100" d="100"/>
          <a:sy n="100" d="100"/>
        </p:scale>
        <p:origin x="-2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2D23-37BB-48A8-BFF7-E5F4788D105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767A6D-2251-4969-BE5A-B1E549550B9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2D23-37BB-48A8-BFF7-E5F4788D105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7A6D-2251-4969-BE5A-B1E549550B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2D23-37BB-48A8-BFF7-E5F4788D105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7A6D-2251-4969-BE5A-B1E549550B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1562D23-37BB-48A8-BFF7-E5F4788D105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767A6D-2251-4969-BE5A-B1E549550B9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2D23-37BB-48A8-BFF7-E5F4788D105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767A6D-2251-4969-BE5A-B1E549550B9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1562D23-37BB-48A8-BFF7-E5F4788D105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A767A6D-2251-4969-BE5A-B1E549550B9D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1562D23-37BB-48A8-BFF7-E5F4788D105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A767A6D-2251-4969-BE5A-B1E549550B9D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2D23-37BB-48A8-BFF7-E5F4788D105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767A6D-2251-4969-BE5A-B1E549550B9D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2D23-37BB-48A8-BFF7-E5F4788D105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767A6D-2251-4969-BE5A-B1E549550B9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1562D23-37BB-48A8-BFF7-E5F4788D105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A767A6D-2251-4969-BE5A-B1E549550B9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1562D23-37BB-48A8-BFF7-E5F4788D105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767A6D-2251-4969-BE5A-B1E549550B9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51562D23-37BB-48A8-BFF7-E5F4788D105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A767A6D-2251-4969-BE5A-B1E549550B9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933404"/>
            <a:ext cx="6660232" cy="93675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Юрашкевич  </a:t>
            </a:r>
            <a:r>
              <a:rPr lang="ru-RU" sz="2800" dirty="0" smtClean="0"/>
              <a:t>Владислава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564904"/>
            <a:ext cx="7680960" cy="1008112"/>
          </a:xfrm>
        </p:spPr>
        <p:txBody>
          <a:bodyPr/>
          <a:lstStyle/>
          <a:p>
            <a:r>
              <a:rPr lang="ru-RU" dirty="0"/>
              <a:t>"ТРИММИНГ-130"</a:t>
            </a:r>
          </a:p>
        </p:txBody>
      </p:sp>
    </p:spTree>
    <p:extLst>
      <p:ext uri="{BB962C8B-B14F-4D97-AF65-F5344CB8AC3E}">
        <p14:creationId xmlns:p14="http://schemas.microsoft.com/office/powerpoint/2010/main" val="571515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12976"/>
            <a:ext cx="3994621" cy="3096344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01008"/>
            <a:ext cx="4120805" cy="274295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12968" cy="284036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ПРОГРАММА "ТРИММИНГ-130" ДЛЯ </a:t>
            </a:r>
            <a:r>
              <a:rPr lang="ru-RU" sz="3600" dirty="0" smtClean="0"/>
              <a:t>СПЕЦИАЛИЗИРУЮЩИХСЯ  </a:t>
            </a:r>
            <a:r>
              <a:rPr lang="ru-RU" sz="3600" dirty="0"/>
              <a:t>ПО ВЕЛОСПОРТУ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Подберите </a:t>
            </a:r>
            <a:r>
              <a:rPr lang="ru-RU" sz="2400" dirty="0"/>
              <a:t>подходящую спортивную форму, обувь. Продумайте свой маршрут.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Пульс следует измерять перед стартом, после трех минут езды и в конце заезда.</a:t>
            </a:r>
          </a:p>
        </p:txBody>
      </p:sp>
    </p:spTree>
    <p:extLst>
      <p:ext uri="{BB962C8B-B14F-4D97-AF65-F5344CB8AC3E}">
        <p14:creationId xmlns:p14="http://schemas.microsoft.com/office/powerpoint/2010/main" val="2273695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45023"/>
            <a:ext cx="4070797" cy="2592289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77072"/>
            <a:ext cx="4314229" cy="2177369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424936" cy="2952328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ПРОГРАММА "ТРИММИНГ-130" ДЛЯ ЛЮБИТЕЛЕЙ </a:t>
            </a:r>
            <a:r>
              <a:rPr lang="ru-RU" dirty="0" smtClean="0"/>
              <a:t>ПЛАВАНИЯ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700" dirty="0"/>
              <a:t>ВНИМАНИЕ: если в бассейне нет часов с секундной стрелкой, то держите на бортике свои ручные часы.</a:t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Идеальный </a:t>
            </a:r>
            <a:r>
              <a:rPr lang="ru-RU" sz="2700" dirty="0"/>
              <a:t>вариант - два занятия в неделю.</a:t>
            </a:r>
            <a:br>
              <a:rPr lang="ru-RU" sz="27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03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5536" y="1628800"/>
            <a:ext cx="8252022" cy="5062304"/>
          </a:xfrm>
        </p:spPr>
        <p:txBody>
          <a:bodyPr>
            <a:normAutofit/>
          </a:bodyPr>
          <a:lstStyle/>
          <a:p>
            <a:r>
              <a:rPr lang="ru-RU" sz="2000" dirty="0"/>
              <a:t>Во время занятий следует осуществлять постоянный контроль над скоростью (нагрузкой). Как упоминалось выше, пульс должен равняться 130 ударам в минуту. Но для упрощения задания можно воспользоваться формулой 21-22-23. Это означает, что в течение 10 секунд вы должны измерять пульс. Если он будет меньше 21, то он значительно меньше 130 ударов в минуту, и вам следует увеличить скорость. Если же ваш пульс больше 23 ударов, то это означает что в минуту он значительно больше 130 ударов, и нагрузка должна быть соответственно уменьшена.</a:t>
            </a:r>
          </a:p>
          <a:p>
            <a:endParaRPr lang="ru-RU" sz="2000" dirty="0"/>
          </a:p>
          <a:p>
            <a:r>
              <a:rPr lang="ru-RU" sz="2000" dirty="0"/>
              <a:t>После выполнения программы по одному виду спорта вы можете переключиться на другой.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16632"/>
            <a:ext cx="7680960" cy="1066800"/>
          </a:xfrm>
        </p:spPr>
        <p:txBody>
          <a:bodyPr/>
          <a:lstStyle/>
          <a:p>
            <a:r>
              <a:rPr lang="ru-RU" dirty="0"/>
              <a:t>ОСНОВНОЕ ПРАВИЛО: 21-22-23</a:t>
            </a:r>
          </a:p>
        </p:txBody>
      </p:sp>
    </p:spTree>
    <p:extLst>
      <p:ext uri="{BB962C8B-B14F-4D97-AF65-F5344CB8AC3E}">
        <p14:creationId xmlns:p14="http://schemas.microsoft.com/office/powerpoint/2010/main" val="371291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4070" cy="6368752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ПРАВИЛА "ТРИММИНГА-130</a:t>
            </a:r>
            <a:r>
              <a:rPr lang="ru-RU" sz="2000" dirty="0"/>
              <a:t>"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1. Каждую неделю, независимо от того, работаете вы или находитесь на отдыхе, вы должны выкроить минимум 60 минут для спортивных занятий.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2. Темп в начале занятий должен быть не слишком высоким, а заканчивать тримминг не стоит резко.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3. Не забывайте постоянно измерять свой пульс!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4. Занимайтесь триммингом 2, а лучше 3 раза в неделю. Чередуйте правильно и равномерно нагрузку и отдых.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5. В случае, если вы заболели, прервите занятия. После выздоровления вы постепенно наверстаете упущенное.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6. Избегайте приемов пищи непосредственно перед триммингом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7. После выполнения программы "Тримминг-130" заполните для собственного контроля карточку-таблицу.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8. При заболеваниях, сопровождающихся температурой, занятия триммингом категорически воспрещаются.</a:t>
            </a:r>
          </a:p>
        </p:txBody>
      </p:sp>
    </p:spTree>
    <p:extLst>
      <p:ext uri="{BB962C8B-B14F-4D97-AF65-F5344CB8AC3E}">
        <p14:creationId xmlns:p14="http://schemas.microsoft.com/office/powerpoint/2010/main" val="1410370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348880"/>
            <a:ext cx="4600669" cy="3056569"/>
          </a:xfrm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787526" cy="3622144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Для укрепления мускулатуры и поддержания подвижности суставов необходимо 10-15 минут в неделю уделять чисто гимнастическим упражнениям, 2, а лучше 3 раза в неделю перед завтраком или после трудового дня проделывайте эти упражнения.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68096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ГИМНАСТИКА ДЛЯ МЫШЦ И СУСТАВОВ</a:t>
            </a:r>
          </a:p>
        </p:txBody>
      </p:sp>
    </p:spTree>
    <p:extLst>
      <p:ext uri="{BB962C8B-B14F-4D97-AF65-F5344CB8AC3E}">
        <p14:creationId xmlns:p14="http://schemas.microsoft.com/office/powerpoint/2010/main" val="4069740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24030" cy="6120680"/>
          </a:xfrm>
        </p:spPr>
        <p:txBody>
          <a:bodyPr>
            <a:normAutofit/>
          </a:bodyPr>
          <a:lstStyle/>
          <a:p>
            <a:r>
              <a:rPr lang="ru-RU" dirty="0"/>
              <a:t>Рекомендуемые упражнения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700" dirty="0"/>
              <a:t>1. Вращение тазом вправо и влево (руки на затылке).</a:t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2. Наклоны туловища вправо и влево, стоя на коленях (руки на затылке).</a:t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3. Поднятие ног до вертикального положения, лежа на спине.</a:t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4. Свободные махи ногами вперед- назад (лучше держаться за опору).</a:t>
            </a:r>
          </a:p>
        </p:txBody>
      </p:sp>
    </p:spTree>
    <p:extLst>
      <p:ext uri="{BB962C8B-B14F-4D97-AF65-F5344CB8AC3E}">
        <p14:creationId xmlns:p14="http://schemas.microsoft.com/office/powerpoint/2010/main" val="2734670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96752"/>
            <a:ext cx="4097635" cy="30244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1204"/>
            <a:ext cx="4248472" cy="6440760"/>
          </a:xfrm>
        </p:spPr>
        <p:txBody>
          <a:bodyPr>
            <a:noAutofit/>
          </a:bodyPr>
          <a:lstStyle/>
          <a:p>
            <a:r>
              <a:rPr lang="en-US" sz="2400" dirty="0" smtClean="0"/>
              <a:t> </a:t>
            </a:r>
            <a:r>
              <a:rPr lang="ru-RU" sz="2400" dirty="0" smtClean="0"/>
              <a:t>Во </a:t>
            </a:r>
            <a:r>
              <a:rPr lang="ru-RU" sz="2400" dirty="0"/>
              <a:t>многих странах национальные спортивно-оздоровительные программы систематизированы под определенным названием. Наиболее распространенные системы -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ФИТНЕСС и ТРИММ.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dirty="0" smtClean="0"/>
              <a:t> </a:t>
            </a:r>
            <a:r>
              <a:rPr lang="ru-RU" sz="2400" dirty="0" smtClean="0"/>
              <a:t>У </a:t>
            </a:r>
            <a:r>
              <a:rPr lang="ru-RU" sz="2400" dirty="0"/>
              <a:t>этих систем огромное число поклонников. На системы работает целая индустрия. Их легко пропагандировать и популяризировать: у них своя символика и атрибутика, позволяющие средствам массовой информации четко ориентировать население.</a:t>
            </a:r>
          </a:p>
        </p:txBody>
      </p:sp>
    </p:spTree>
    <p:extLst>
      <p:ext uri="{BB962C8B-B14F-4D97-AF65-F5344CB8AC3E}">
        <p14:creationId xmlns:p14="http://schemas.microsoft.com/office/powerpoint/2010/main" val="81929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sz="quarter" idx="13"/>
          </p:nvPr>
        </p:nvSpPr>
        <p:spPr>
          <a:xfrm>
            <a:off x="683568" y="1772816"/>
            <a:ext cx="7680960" cy="4724400"/>
          </a:xfrm>
        </p:spPr>
        <p:txBody>
          <a:bodyPr>
            <a:normAutofit/>
          </a:bodyPr>
          <a:lstStyle/>
          <a:p>
            <a:r>
              <a:rPr lang="ru-RU" sz="2400" i="0" dirty="0">
                <a:solidFill>
                  <a:schemeClr val="tx1"/>
                </a:solidFill>
              </a:rPr>
              <a:t>130 - пульс в минуту занимающегося триммингом</a:t>
            </a:r>
            <a:r>
              <a:rPr lang="ru-RU" sz="2400" i="0" dirty="0" smtClean="0">
                <a:solidFill>
                  <a:schemeClr val="tx1"/>
                </a:solidFill>
              </a:rPr>
              <a:t>.</a:t>
            </a:r>
            <a:endParaRPr lang="ru-RU" sz="2400" i="0" dirty="0">
              <a:solidFill>
                <a:schemeClr val="tx1"/>
              </a:solidFill>
            </a:endParaRPr>
          </a:p>
          <a:p>
            <a:r>
              <a:rPr lang="ru-RU" sz="2000" i="0" dirty="0" smtClean="0">
                <a:solidFill>
                  <a:schemeClr val="tx1"/>
                </a:solidFill>
              </a:rPr>
              <a:t>Если </a:t>
            </a:r>
            <a:r>
              <a:rPr lang="ru-RU" sz="2000" i="0" dirty="0">
                <a:solidFill>
                  <a:schemeClr val="tx1"/>
                </a:solidFill>
              </a:rPr>
              <a:t>заниматься ежедневно, </a:t>
            </a:r>
            <a:r>
              <a:rPr lang="ru-RU" sz="2000" i="0" dirty="0" smtClean="0">
                <a:solidFill>
                  <a:schemeClr val="tx1"/>
                </a:solidFill>
              </a:rPr>
              <a:t>то риск </a:t>
            </a:r>
            <a:r>
              <a:rPr lang="ru-RU" sz="2000" i="0" dirty="0">
                <a:solidFill>
                  <a:schemeClr val="tx1"/>
                </a:solidFill>
              </a:rPr>
              <a:t>получить инфаркт уменьшается ровно в два раза. </a:t>
            </a:r>
            <a:endParaRPr lang="ru-RU" sz="2000" i="0" dirty="0" smtClean="0">
              <a:solidFill>
                <a:schemeClr val="tx1"/>
              </a:solidFill>
            </a:endParaRPr>
          </a:p>
          <a:p>
            <a:r>
              <a:rPr lang="ru-RU" sz="2000" i="0" dirty="0">
                <a:solidFill>
                  <a:schemeClr val="tx1"/>
                </a:solidFill>
              </a:rPr>
              <a:t>Б</a:t>
            </a:r>
            <a:r>
              <a:rPr lang="ru-RU" sz="2000" i="0" dirty="0" smtClean="0">
                <a:solidFill>
                  <a:schemeClr val="tx1"/>
                </a:solidFill>
              </a:rPr>
              <a:t>оли </a:t>
            </a:r>
            <a:r>
              <a:rPr lang="ru-RU" sz="2000" i="0" dirty="0">
                <a:solidFill>
                  <a:schemeClr val="tx1"/>
                </a:solidFill>
              </a:rPr>
              <a:t>в плечевой области и области крестца, которыми чаще всего страдают люди, ведущие сидячий образ жизни, устранимы прежде всего </a:t>
            </a:r>
            <a:r>
              <a:rPr lang="ru-RU" sz="2000" i="0" dirty="0" smtClean="0">
                <a:solidFill>
                  <a:schemeClr val="tx1"/>
                </a:solidFill>
              </a:rPr>
              <a:t>посредством целенаправленного </a:t>
            </a:r>
            <a:r>
              <a:rPr lang="ru-RU" sz="2000" i="0" dirty="0">
                <a:solidFill>
                  <a:schemeClr val="tx1"/>
                </a:solidFill>
              </a:rPr>
              <a:t>укрепления спины и плечевых </a:t>
            </a:r>
            <a:r>
              <a:rPr lang="ru-RU" sz="2000" i="0" dirty="0" smtClean="0">
                <a:solidFill>
                  <a:schemeClr val="tx1"/>
                </a:solidFill>
              </a:rPr>
              <a:t>мышц.</a:t>
            </a:r>
          </a:p>
          <a:p>
            <a:r>
              <a:rPr lang="ru-RU" sz="2000" i="0" dirty="0" smtClean="0">
                <a:solidFill>
                  <a:schemeClr val="tx1"/>
                </a:solidFill>
              </a:rPr>
              <a:t>Бессонница</a:t>
            </a:r>
            <a:r>
              <a:rPr lang="ru-RU" sz="2000" i="0" dirty="0">
                <a:solidFill>
                  <a:schemeClr val="tx1"/>
                </a:solidFill>
              </a:rPr>
              <a:t>, нервное истощение, неспособность к концентрированию и другие подобные заболевания возникают в результате того, что целый день работает только "одна голова"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680960" cy="1066800"/>
          </a:xfrm>
        </p:spPr>
        <p:txBody>
          <a:bodyPr>
            <a:normAutofit fontScale="90000"/>
          </a:bodyPr>
          <a:lstStyle/>
          <a:p>
            <a:r>
              <a:rPr lang="ru-RU" u="sng" dirty="0">
                <a:solidFill>
                  <a:schemeClr val="tx1">
                    <a:lumMod val="85000"/>
                  </a:schemeClr>
                </a:solidFill>
                <a:latin typeface="Times New Roman"/>
              </a:rPr>
              <a:t>Тримминг</a:t>
            </a:r>
            <a:r>
              <a:rPr lang="ru-RU" dirty="0">
                <a:solidFill>
                  <a:schemeClr val="tx1">
                    <a:lumMod val="85000"/>
                  </a:schemeClr>
                </a:solidFill>
                <a:latin typeface="Times New Roman"/>
              </a:rPr>
              <a:t> - это занятия спортом в 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latin typeface="Times New Roman"/>
              </a:rPr>
              <a:t>свое 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latin typeface="Times New Roman"/>
              </a:rPr>
              <a:t>удовольствие.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24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56992"/>
            <a:ext cx="6970726" cy="290592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96038" cy="2624336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Продолжительность таких занятий должна составлять 20-40 минут, при  трёхразовых тренировках в неделю. Таким образом общее время физической тренировки составляет  120 минут в неделю, что эквивалентно   расходу энергии за это время 1500 ккал.</a:t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Считается</a:t>
            </a:r>
            <a:r>
              <a:rPr lang="ru-RU" sz="2000" dirty="0"/>
              <a:t>, что такая нагрузка обеспечивает нижнюю границу двигательной активности, необходимой для взрослого человека.  Эта система чрезвычайно проста и доступна, но не учитывает исходного функционального состояния, возраста, пола, характера трудовой деятельности человека и т.п.</a:t>
            </a:r>
          </a:p>
        </p:txBody>
      </p:sp>
    </p:spTree>
    <p:extLst>
      <p:ext uri="{BB962C8B-B14F-4D97-AF65-F5344CB8AC3E}">
        <p14:creationId xmlns:p14="http://schemas.microsoft.com/office/powerpoint/2010/main" val="2133731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052736"/>
            <a:ext cx="4896544" cy="6142424"/>
          </a:xfrm>
        </p:spPr>
        <p:txBody>
          <a:bodyPr>
            <a:noAutofit/>
          </a:bodyPr>
          <a:lstStyle/>
          <a:p>
            <a:r>
              <a:rPr lang="ru-RU" i="0" dirty="0">
                <a:solidFill>
                  <a:schemeClr val="tx1"/>
                </a:solidFill>
              </a:rPr>
              <a:t>- любые подвижные игры в свободное от работы и домашних дел время</a:t>
            </a:r>
            <a:r>
              <a:rPr lang="ru-RU" i="0" dirty="0" smtClean="0">
                <a:solidFill>
                  <a:schemeClr val="tx1"/>
                </a:solidFill>
              </a:rPr>
              <a:t>,</a:t>
            </a:r>
            <a:endParaRPr lang="ru-RU" i="0" dirty="0">
              <a:solidFill>
                <a:schemeClr val="tx1"/>
              </a:solidFill>
            </a:endParaRPr>
          </a:p>
          <a:p>
            <a:r>
              <a:rPr lang="ru-RU" i="0" dirty="0">
                <a:solidFill>
                  <a:schemeClr val="tx1"/>
                </a:solidFill>
              </a:rPr>
              <a:t>- пульс при этом должен достигать 130 ударов в минуту</a:t>
            </a:r>
            <a:r>
              <a:rPr lang="ru-RU" i="0" dirty="0" smtClean="0">
                <a:solidFill>
                  <a:schemeClr val="tx1"/>
                </a:solidFill>
              </a:rPr>
              <a:t>,</a:t>
            </a:r>
            <a:endParaRPr lang="ru-RU" i="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i="0" dirty="0" smtClean="0">
                <a:solidFill>
                  <a:schemeClr val="tx1"/>
                </a:solidFill>
              </a:rPr>
              <a:t>пульс </a:t>
            </a:r>
            <a:r>
              <a:rPr lang="ru-RU" i="0" dirty="0">
                <a:solidFill>
                  <a:schemeClr val="tx1"/>
                </a:solidFill>
              </a:rPr>
              <a:t>этот должен держаться в течение 10 минут и дольше</a:t>
            </a:r>
            <a:r>
              <a:rPr lang="ru-RU" i="0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i="0" dirty="0" smtClean="0">
                <a:solidFill>
                  <a:schemeClr val="tx1"/>
                </a:solidFill>
              </a:rPr>
              <a:t>- </a:t>
            </a:r>
            <a:r>
              <a:rPr lang="ru-RU" i="0" dirty="0">
                <a:solidFill>
                  <a:schemeClr val="tx1"/>
                </a:solidFill>
              </a:rPr>
              <a:t>в упражнениях должны быть заняты как можно больше групп мышц</a:t>
            </a:r>
            <a:r>
              <a:rPr lang="ru-RU" i="0" dirty="0" smtClean="0">
                <a:solidFill>
                  <a:schemeClr val="tx1"/>
                </a:solidFill>
              </a:rPr>
              <a:t>,</a:t>
            </a:r>
            <a:endParaRPr lang="ru-RU" i="0" dirty="0">
              <a:solidFill>
                <a:schemeClr val="tx1"/>
              </a:solidFill>
            </a:endParaRPr>
          </a:p>
          <a:p>
            <a:r>
              <a:rPr lang="ru-RU" i="0" dirty="0">
                <a:solidFill>
                  <a:schemeClr val="tx1"/>
                </a:solidFill>
              </a:rPr>
              <a:t>- минимальное недельное количество занятий - 2 раза, а минимальное общее время - 60 минут</a:t>
            </a:r>
            <a:r>
              <a:rPr lang="ru-RU" i="0" dirty="0" smtClean="0">
                <a:solidFill>
                  <a:schemeClr val="tx1"/>
                </a:solidFill>
              </a:rPr>
              <a:t>.</a:t>
            </a:r>
            <a:endParaRPr lang="ru-RU" i="0" dirty="0">
              <a:solidFill>
                <a:schemeClr val="tx1"/>
              </a:solidFill>
            </a:endParaRPr>
          </a:p>
          <a:p>
            <a:r>
              <a:rPr lang="ru-RU" i="0" dirty="0">
                <a:solidFill>
                  <a:schemeClr val="tx1"/>
                </a:solidFill>
              </a:rPr>
              <a:t>Для занятий триммингом вы можете выбрать, к примеру, следующие виды спорта: бег, плавание, велосипед, бег на лыжах, танцы, туризм, все виды игр в мяч и другие.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84784"/>
            <a:ext cx="3096344" cy="2203804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005064"/>
            <a:ext cx="3109427" cy="219189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680960" cy="935360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ЖЕ ТАКОЕ "ТРИММИНГ-130"?</a:t>
            </a:r>
          </a:p>
        </p:txBody>
      </p:sp>
    </p:spTree>
    <p:extLst>
      <p:ext uri="{BB962C8B-B14F-4D97-AF65-F5344CB8AC3E}">
        <p14:creationId xmlns:p14="http://schemas.microsoft.com/office/powerpoint/2010/main" val="2115349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680960" cy="2016224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"130" </a:t>
            </a:r>
            <a:r>
              <a:rPr lang="ru-RU" sz="2000" dirty="0"/>
              <a:t>- число ударов сердца в минуту для возрастной категории от 30 до 60 лет. Для людей свыше 60 лет это число должно высчитываться по следующей формуле: 180 минус возраст человека. Например: 180 минус 75 = 105 ударов в минуту, т.е. для 75-летнего человека количество ударов сердца в минуту во время тримминга должно равняться 105.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20072" y="2420888"/>
            <a:ext cx="3923928" cy="4032448"/>
          </a:xfrm>
        </p:spPr>
        <p:txBody>
          <a:bodyPr>
            <a:normAutofit/>
          </a:bodyPr>
          <a:lstStyle/>
          <a:p>
            <a:r>
              <a:rPr lang="ru-RU" sz="2000" i="0" dirty="0">
                <a:solidFill>
                  <a:schemeClr val="tx1"/>
                </a:solidFill>
              </a:rPr>
              <a:t>Если вы будете строго придерживаться данной таблицы, то получите максимальный эффект от занятий триммингом, поскольку именно пульс в минуту показывает, правильную ли нагрузку получает ваш организм.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53917618"/>
              </p:ext>
            </p:extLst>
          </p:nvPr>
        </p:nvGraphicFramePr>
        <p:xfrm>
          <a:off x="323850" y="2492372"/>
          <a:ext cx="4681538" cy="3960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769"/>
                <a:gridCol w="2340769"/>
              </a:tblGrid>
              <a:tr h="440107"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пульс в минуту</a:t>
                      </a:r>
                      <a:endParaRPr lang="ru-RU" dirty="0"/>
                    </a:p>
                  </a:txBody>
                  <a:tcPr/>
                </a:tc>
              </a:tr>
              <a:tr h="440107">
                <a:tc>
                  <a:txBody>
                    <a:bodyPr/>
                    <a:lstStyle/>
                    <a:p>
                      <a:r>
                        <a:rPr lang="ru-RU" dirty="0" smtClean="0"/>
                        <a:t>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  <a:tr h="440107">
                <a:tc>
                  <a:txBody>
                    <a:bodyPr/>
                    <a:lstStyle/>
                    <a:p>
                      <a:r>
                        <a:rPr lang="ru-RU" dirty="0" smtClean="0"/>
                        <a:t>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105</a:t>
                      </a:r>
                      <a:endParaRPr lang="ru-RU" dirty="0"/>
                    </a:p>
                  </a:txBody>
                  <a:tcPr/>
                </a:tc>
              </a:tr>
              <a:tr h="440107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70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110</a:t>
                      </a:r>
                      <a:endParaRPr lang="ru-RU" dirty="0"/>
                    </a:p>
                  </a:txBody>
                  <a:tcPr/>
                </a:tc>
              </a:tr>
              <a:tr h="440107">
                <a:tc>
                  <a:txBody>
                    <a:bodyPr/>
                    <a:lstStyle/>
                    <a:p>
                      <a:r>
                        <a:rPr lang="ru-RU" dirty="0" smtClean="0"/>
                        <a:t>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115</a:t>
                      </a:r>
                      <a:endParaRPr lang="ru-RU" dirty="0"/>
                    </a:p>
                  </a:txBody>
                  <a:tcPr/>
                </a:tc>
              </a:tr>
              <a:tr h="440107">
                <a:tc>
                  <a:txBody>
                    <a:bodyPr/>
                    <a:lstStyle/>
                    <a:p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130</a:t>
                      </a:r>
                      <a:endParaRPr lang="ru-RU" dirty="0"/>
                    </a:p>
                  </a:txBody>
                  <a:tcPr/>
                </a:tc>
              </a:tr>
              <a:tr h="440107">
                <a:tc>
                  <a:txBody>
                    <a:bodyPr/>
                    <a:lstStyle/>
                    <a:p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130</a:t>
                      </a:r>
                      <a:endParaRPr lang="ru-RU" dirty="0"/>
                    </a:p>
                  </a:txBody>
                  <a:tcPr/>
                </a:tc>
              </a:tr>
              <a:tr h="440107">
                <a:tc>
                  <a:txBody>
                    <a:bodyPr/>
                    <a:lstStyle/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130</a:t>
                      </a:r>
                      <a:endParaRPr lang="ru-RU" dirty="0"/>
                    </a:p>
                  </a:txBody>
                  <a:tcPr/>
                </a:tc>
              </a:tr>
              <a:tr h="440107"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600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307" y="476250"/>
            <a:ext cx="3826923" cy="2682875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573016"/>
            <a:ext cx="3744416" cy="275562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4824536" cy="6480720"/>
          </a:xfrm>
        </p:spPr>
        <p:txBody>
          <a:bodyPr>
            <a:noAutofit/>
          </a:bodyPr>
          <a:lstStyle/>
          <a:p>
            <a:r>
              <a:rPr lang="ru-RU" sz="2000" dirty="0"/>
              <a:t>В зависимости от того, насколько вы хорошо тренированный человек, ваше сердце от одной и той же </a:t>
            </a:r>
            <a:r>
              <a:rPr lang="ru-RU" sz="2000" dirty="0" smtClean="0"/>
              <a:t>нагрузки будет </a:t>
            </a:r>
            <a:r>
              <a:rPr lang="ru-RU" sz="2000" dirty="0"/>
              <a:t>претерпевать разное напряжение. Отсюда следует, что нетренированный человек с тем, чтобы достичь пульса 130 ударов в минуту, должен крайне осторожно и постепенно начинать свои занятия спортом. Такое постепенное увеличение нагрузки повысит вашу выносливость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ВНИМАНИЕ</a:t>
            </a:r>
            <a:r>
              <a:rPr lang="ru-RU" sz="2000" dirty="0"/>
              <a:t>: через три минуты после измерения пульса по окончании выполнения программы "Тримминг-130" вы должны измерить свой пульс в состоянии покоя (сидя). Он должен быть не выше 100 ударов в минуту. В случае, если это не так, то вам следует обратиться за советом к врачу.</a:t>
            </a:r>
          </a:p>
        </p:txBody>
      </p:sp>
    </p:spTree>
    <p:extLst>
      <p:ext uri="{BB962C8B-B14F-4D97-AF65-F5344CB8AC3E}">
        <p14:creationId xmlns:p14="http://schemas.microsoft.com/office/powerpoint/2010/main" val="1191394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ТРЕНИРОВОЧНАЯ </a:t>
            </a:r>
            <a:r>
              <a:rPr lang="ru-RU" sz="3200" dirty="0" smtClean="0"/>
              <a:t>ПРОГРАММА     </a:t>
            </a:r>
            <a:r>
              <a:rPr lang="ru-RU" sz="3200" dirty="0"/>
              <a:t>"ТРИММИНГ-130 "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323528" y="980728"/>
            <a:ext cx="8640763" cy="5688013"/>
          </a:xfrm>
        </p:spPr>
        <p:txBody>
          <a:bodyPr>
            <a:noAutofit/>
          </a:bodyPr>
          <a:lstStyle/>
          <a:p>
            <a:pPr algn="just"/>
            <a:endParaRPr lang="ru-RU" sz="2000" i="0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i="0" dirty="0" smtClean="0">
                <a:solidFill>
                  <a:schemeClr val="tx1"/>
                </a:solidFill>
              </a:rPr>
              <a:t>Итак</a:t>
            </a:r>
            <a:r>
              <a:rPr lang="ru-RU" sz="2400" i="0" dirty="0">
                <a:solidFill>
                  <a:schemeClr val="tx1"/>
                </a:solidFill>
              </a:rPr>
              <a:t>, вы поняли, что с помощью измерения пульса можете самостоятельно регулировать, в каком темпе следует двигаться, чтобы занятия спортом пошли на пользу, а не во вред. Не выяснено лишь то, как часто и какой продолжительности должны быть эти занятия, чтобы вы стали здоровыми или же оставались таковыми. Для этой цели существуют так называемые "тренировочные программы", которые покажут на примере бега, плавания и велосипеда, как в течение 12 недель посредством правильного чередования спортивных нагрузок и отдыха вы постепенно станете "тренированным" человеком. Уже после нескольких дней занятий по программе "Тримминг-130" вы почувствуете значительное улучшение своего самочувствия, а к концу 12-недельной программы станете "почти спортсменом".</a:t>
            </a:r>
          </a:p>
        </p:txBody>
      </p:sp>
    </p:spTree>
    <p:extLst>
      <p:ext uri="{BB962C8B-B14F-4D97-AF65-F5344CB8AC3E}">
        <p14:creationId xmlns:p14="http://schemas.microsoft.com/office/powerpoint/2010/main" val="22057972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9512" y="2183195"/>
            <a:ext cx="4723630" cy="4702264"/>
          </a:xfrm>
        </p:spPr>
        <p:txBody>
          <a:bodyPr>
            <a:noAutofit/>
          </a:bodyPr>
          <a:lstStyle/>
          <a:p>
            <a:r>
              <a:rPr lang="ru-RU" i="0" dirty="0"/>
              <a:t>Оптимально 3 занятия в неделю.</a:t>
            </a:r>
            <a:br>
              <a:rPr lang="ru-RU" i="0" dirty="0"/>
            </a:br>
            <a:r>
              <a:rPr lang="ru-RU" i="0" dirty="0"/>
              <a:t/>
            </a:r>
            <a:br>
              <a:rPr lang="ru-RU" i="0" dirty="0"/>
            </a:br>
            <a:r>
              <a:rPr lang="ru-RU" i="0" dirty="0"/>
              <a:t>Выберите подходящую одежду и обувь. Продумайте маршрут. Пульс следует измерять после первой, пятой, семнадцатой минуты бега. При этом обращайте внимание и на скорость бега.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1272810"/>
            <a:ext cx="3783013" cy="2300206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064" y="4076700"/>
            <a:ext cx="3639423" cy="252065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ПРОГРАММА "ТРИММИНГ-130" ДЛЯ СПЕЦИАЛИЗИРУЮЩИХСЯ ПО </a:t>
            </a:r>
            <a:r>
              <a:rPr lang="ru-RU" dirty="0" smtClean="0"/>
              <a:t>БЕГУ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868627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D375B4-45F1-42C2-A631-52A7BCB8D448}"/>
</file>

<file path=customXml/itemProps2.xml><?xml version="1.0" encoding="utf-8"?>
<ds:datastoreItem xmlns:ds="http://schemas.openxmlformats.org/officeDocument/2006/customXml" ds:itemID="{5E258700-3899-4AF7-970C-A303799B698C}"/>
</file>

<file path=customXml/itemProps3.xml><?xml version="1.0" encoding="utf-8"?>
<ds:datastoreItem xmlns:ds="http://schemas.openxmlformats.org/officeDocument/2006/customXml" ds:itemID="{765ECEE6-3DDD-46D2-BB3B-6C5CE2E20740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147</TotalTime>
  <Words>742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Mylar</vt:lpstr>
      <vt:lpstr>"ТРИММИНГ-130"</vt:lpstr>
      <vt:lpstr> Во многих странах национальные спортивно-оздоровительные программы систематизированы под определенным названием. Наиболее распространенные системы - ФИТНЕСС и ТРИММ.  У этих систем огромное число поклонников. На системы работает целая индустрия. Их легко пропагандировать и популяризировать: у них своя символика и атрибутика, позволяющие средствам массовой информации четко ориентировать население.</vt:lpstr>
      <vt:lpstr>Тримминг - это занятия спортом в свое удовольствие.</vt:lpstr>
      <vt:lpstr>Продолжительность таких занятий должна составлять 20-40 минут, при  трёхразовых тренировках в неделю. Таким образом общее время физической тренировки составляет  120 минут в неделю, что эквивалентно   расходу энергии за это время 1500 ккал.  Считается, что такая нагрузка обеспечивает нижнюю границу двигательной активности, необходимой для взрослого человека.  Эта система чрезвычайно проста и доступна, но не учитывает исходного функционального состояния, возраста, пола, характера трудовой деятельности человека и т.п.</vt:lpstr>
      <vt:lpstr>ЧТО ЖЕ ТАКОЕ "ТРИММИНГ-130"?</vt:lpstr>
      <vt:lpstr>"130" - число ударов сердца в минуту для возрастной категории от 30 до 60 лет. Для людей свыше 60 лет это число должно высчитываться по следующей формуле: 180 минус возраст человека. Например: 180 минус 75 = 105 ударов в минуту, т.е. для 75-летнего человека количество ударов сердца в минуту во время тримминга должно равняться 105.</vt:lpstr>
      <vt:lpstr>В зависимости от того, насколько вы хорошо тренированный человек, ваше сердце от одной и той же нагрузки будет претерпевать разное напряжение. Отсюда следует, что нетренированный человек с тем, чтобы достичь пульса 130 ударов в минуту, должен крайне осторожно и постепенно начинать свои занятия спортом. Такое постепенное увеличение нагрузки повысит вашу выносливость.   ВНИМАНИЕ: через три минуты после измерения пульса по окончании выполнения программы "Тримминг-130" вы должны измерить свой пульс в состоянии покоя (сидя). Он должен быть не выше 100 ударов в минуту. В случае, если это не так, то вам следует обратиться за советом к врачу.</vt:lpstr>
      <vt:lpstr>ТРЕНИРОВОЧНАЯ ПРОГРАММА     "ТРИММИНГ-130 "</vt:lpstr>
      <vt:lpstr>ПРОГРАММА "ТРИММИНГ-130" ДЛЯ СПЕЦИАЛИЗИРУЮЩИХСЯ ПО БЕГУ </vt:lpstr>
      <vt:lpstr>ПРОГРАММА "ТРИММИНГ-130" ДЛЯ СПЕЦИАЛИЗИРУЮЩИХСЯ  ПО ВЕЛОСПОРТУ  Подберите подходящую спортивную форму, обувь. Продумайте свой маршрут.  Пульс следует измерять перед стартом, после трех минут езды и в конце заезда.</vt:lpstr>
      <vt:lpstr>ПРОГРАММА "ТРИММИНГ-130" ДЛЯ ЛЮБИТЕЛЕЙ ПЛАВАНИЯ  ВНИМАНИЕ: если в бассейне нет часов с секундной стрелкой, то держите на бортике свои ручные часы.  Идеальный вариант - два занятия в неделю.  </vt:lpstr>
      <vt:lpstr>ОСНОВНОЕ ПРАВИЛО: 21-22-23</vt:lpstr>
      <vt:lpstr>ПРАВИЛА "ТРИММИНГА-130"  1. Каждую неделю, независимо от того, работаете вы или находитесь на отдыхе, вы должны выкроить минимум 60 минут для спортивных занятий.  2. Темп в начале занятий должен быть не слишком высоким, а заканчивать тримминг не стоит резко.  3. Не забывайте постоянно измерять свой пульс!  4. Занимайтесь триммингом 2, а лучше 3 раза в неделю. Чередуйте правильно и равномерно нагрузку и отдых.  5. В случае, если вы заболели, прервите занятия. После выздоровления вы постепенно наверстаете упущенное.  6. Избегайте приемов пищи непосредственно перед триммингом  7. После выполнения программы "Тримминг-130" заполните для собственного контроля карточку-таблицу.  8. При заболеваниях, сопровождающихся температурой, занятия триммингом категорически воспрещаются.</vt:lpstr>
      <vt:lpstr>ГИМНАСТИКА ДЛЯ МЫШЦ И СУСТАВОВ</vt:lpstr>
      <vt:lpstr>Рекомендуемые упражнения:  1. Вращение тазом вправо и влево (руки на затылке).  2. Наклоны туловища вправо и влево, стоя на коленях (руки на затылке).  3. Поднятие ног до вертикального положения, лежа на спине.  4. Свободные махи ногами вперед- назад (лучше держаться за опору).</vt:lpstr>
    </vt:vector>
  </TitlesOfParts>
  <Company>SPecialiST RePack &amp; SanBuild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"ТРИММИНГ-130"</dc:title>
  <dc:creator>made-nik</dc:creator>
  <cp:lastModifiedBy>made-nik</cp:lastModifiedBy>
  <cp:revision>14</cp:revision>
  <dcterms:created xsi:type="dcterms:W3CDTF">2016-04-11T19:01:50Z</dcterms:created>
  <dcterms:modified xsi:type="dcterms:W3CDTF">2016-04-12T18:12:46Z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