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4" r:id="rId9"/>
    <p:sldId id="268" r:id="rId10"/>
    <p:sldId id="262" r:id="rId11"/>
    <p:sldId id="263" r:id="rId12"/>
    <p:sldId id="275" r:id="rId13"/>
    <p:sldId id="269" r:id="rId14"/>
    <p:sldId id="270" r:id="rId15"/>
    <p:sldId id="271" r:id="rId16"/>
    <p:sldId id="272" r:id="rId17"/>
    <p:sldId id="276" r:id="rId18"/>
    <p:sldId id="277" r:id="rId19"/>
    <p:sldId id="273" r:id="rId20"/>
    <p:sldId id="278" r:id="rId21"/>
    <p:sldId id="274" r:id="rId22"/>
    <p:sldId id="279" r:id="rId23"/>
    <p:sldId id="280" r:id="rId24"/>
    <p:sldId id="281" r:id="rId25"/>
    <p:sldId id="287" r:id="rId26"/>
    <p:sldId id="282" r:id="rId27"/>
    <p:sldId id="288" r:id="rId28"/>
    <p:sldId id="286" r:id="rId29"/>
    <p:sldId id="289" r:id="rId30"/>
    <p:sldId id="283" r:id="rId31"/>
    <p:sldId id="284" r:id="rId32"/>
    <p:sldId id="285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2376" autoAdjust="0"/>
  </p:normalViewPr>
  <p:slideViewPr>
    <p:cSldViewPr>
      <p:cViewPr>
        <p:scale>
          <a:sx n="73" d="100"/>
          <a:sy n="73" d="100"/>
        </p:scale>
        <p:origin x="-7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A5A8-4DE7-485E-9385-56B8DEF9F1D3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1367-DFE6-4E1B-97FD-E4E4C2383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314" y="0"/>
            <a:ext cx="7997103" cy="3214686"/>
          </a:xfrm>
        </p:spPr>
        <p:txBody>
          <a:bodyPr>
            <a:normAutofit/>
          </a:bodyPr>
          <a:lstStyle/>
          <a:p>
            <a:r>
              <a:rPr lang="ru-RU" dirty="0" smtClean="0"/>
              <a:t>Пропаганда оздоровительной физической культуры и массового спорта.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00081" cy="22860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000" dirty="0" smtClean="0"/>
              <a:t>Цель, формы и средства ОФК и массового спорта</a:t>
            </a:r>
            <a:r>
              <a:rPr lang="en-US" sz="3000" dirty="0" smtClean="0"/>
              <a:t>;</a:t>
            </a:r>
            <a:endParaRPr lang="ru-RU" sz="3000" dirty="0" smtClean="0"/>
          </a:p>
          <a:p>
            <a:pPr algn="l">
              <a:buFont typeface="Arial" pitchFamily="34" charset="0"/>
              <a:buChar char="•"/>
            </a:pPr>
            <a:r>
              <a:rPr lang="ru-RU" sz="3000" dirty="0" smtClean="0"/>
              <a:t>Реклама в сфере ОФК как активная форма пропаганды.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21471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Основными средствами занятий являются легкодозируемые по нагрузке упражнения основной гимнастики, плавания, легкой атлетики. Лучший оздоровительный и тонизирующий эффект достигается при комплексном использовании упражнений, желательно разнообразных.</a:t>
            </a:r>
            <a:br>
              <a:rPr lang="ru-RU" sz="2400" dirty="0" smtClean="0"/>
            </a:br>
            <a:r>
              <a:rPr lang="ru-RU" sz="2400" dirty="0" smtClean="0"/>
              <a:t>Занятия проводятся по специально разработанным программам под руководством методиста и наблюдением врача.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818740c91d247863c1260469ae294a4d02003510_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429000"/>
            <a:ext cx="700092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0114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Индивидуальные занятия реабилитационного типа могут носить как общеоздоровительный, так и специально направленный характер, укрепляющие наиболее слабые функции и системы организма. Например, при функциональных нарушениях сердечно-сосудистой и дыхательной систем целесообразно широко использовать физические упражнения аэробного характера.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sport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643182"/>
            <a:ext cx="8501090" cy="407194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11-of-98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000240"/>
            <a:ext cx="4995510" cy="334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:\ПРЕЗЕНТ ВИКА\23278_56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2111">
            <a:off x="535408" y="3605028"/>
            <a:ext cx="20955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ПРЕЗЕНТ ВИКА\sred2403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240">
            <a:off x="5739688" y="23556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73051"/>
            <a:ext cx="8329642" cy="30130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dirty="0" smtClean="0"/>
              <a:t>	</a:t>
            </a:r>
            <a:r>
              <a:rPr lang="ru-RU" sz="3000" dirty="0" smtClean="0"/>
              <a:t>Массовый </a:t>
            </a:r>
            <a:r>
              <a:rPr lang="ru-RU" sz="3000" dirty="0"/>
              <a:t>спорт - часть спорта, направленная на физическое воспитание и физическое развитие граждан посредством проведения организованных и (или) самостоятельных занятий, а также участия в физкультурных мероприятиях и массовых спортивных </a:t>
            </a:r>
            <a:r>
              <a:rPr lang="ru-RU" sz="3000" dirty="0" smtClean="0"/>
              <a:t>мероприятиях.</a:t>
            </a:r>
            <a:endParaRPr lang="ru-RU" sz="3000" dirty="0"/>
          </a:p>
        </p:txBody>
      </p:sp>
      <p:pic>
        <p:nvPicPr>
          <p:cNvPr id="6" name="Содержимое 5" descr="3891_80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20769144">
            <a:off x="286308" y="3370338"/>
            <a:ext cx="4038600" cy="2882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ПРЕЗЕНТ ВИКА\71e1460aed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1440">
            <a:off x="4525892" y="3305075"/>
            <a:ext cx="4349744" cy="2902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317055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09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Массовый спорт дает возможность миллионам людей совершенствовать свои физические качества и двигательные возможности, укреплять здоровье и продлевать творческое </a:t>
            </a:r>
            <a:br>
              <a:rPr lang="ru-RU" sz="2800" dirty="0" smtClean="0"/>
            </a:br>
            <a:r>
              <a:rPr lang="ru-RU" sz="2800" dirty="0" smtClean="0"/>
              <a:t>долголетие,</a:t>
            </a:r>
            <a:br>
              <a:rPr lang="ru-RU" sz="2800" dirty="0" smtClean="0"/>
            </a:br>
            <a:r>
              <a:rPr lang="ru-RU" sz="2800" dirty="0" smtClean="0"/>
              <a:t>а значит, </a:t>
            </a:r>
            <a:br>
              <a:rPr lang="ru-RU" sz="2800" dirty="0" smtClean="0"/>
            </a:br>
            <a:r>
              <a:rPr lang="ru-RU" sz="2800" dirty="0" smtClean="0"/>
              <a:t>противостоять</a:t>
            </a:r>
            <a:br>
              <a:rPr lang="ru-RU" sz="2800" dirty="0" smtClean="0"/>
            </a:br>
            <a:r>
              <a:rPr lang="ru-RU" sz="2800" dirty="0" smtClean="0"/>
              <a:t> нежелательным </a:t>
            </a:r>
            <a:br>
              <a:rPr lang="ru-RU" sz="2800" dirty="0" smtClean="0"/>
            </a:br>
            <a:r>
              <a:rPr lang="ru-RU" sz="2800" dirty="0" smtClean="0"/>
              <a:t>воздействиям</a:t>
            </a:r>
            <a:br>
              <a:rPr lang="ru-RU" sz="2800" dirty="0" smtClean="0"/>
            </a:br>
            <a:r>
              <a:rPr lang="ru-RU" sz="2800" dirty="0" smtClean="0"/>
              <a:t> на организм </a:t>
            </a:r>
            <a:br>
              <a:rPr lang="ru-RU" sz="2800" dirty="0" smtClean="0"/>
            </a:br>
            <a:r>
              <a:rPr lang="ru-RU" sz="2800" dirty="0" smtClean="0"/>
              <a:t>современного </a:t>
            </a:r>
            <a:br>
              <a:rPr lang="ru-RU" sz="2800" dirty="0" smtClean="0"/>
            </a:br>
            <a:r>
              <a:rPr lang="ru-RU" sz="2800" dirty="0" smtClean="0"/>
              <a:t>производства и </a:t>
            </a:r>
            <a:br>
              <a:rPr lang="ru-RU" sz="2800" dirty="0" smtClean="0"/>
            </a:br>
            <a:r>
              <a:rPr lang="ru-RU" sz="2800" dirty="0" smtClean="0"/>
              <a:t>условий повседневной </a:t>
            </a:r>
            <a:br>
              <a:rPr lang="ru-RU" sz="2800" dirty="0" smtClean="0"/>
            </a:br>
            <a:r>
              <a:rPr lang="ru-RU" sz="2800" dirty="0" smtClean="0"/>
              <a:t>жизни.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E:\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00240"/>
            <a:ext cx="5595934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2808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9"/>
            <a:ext cx="8928992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	</a:t>
            </a:r>
            <a:r>
              <a:rPr lang="ru-RU" sz="2600" dirty="0" smtClean="0"/>
              <a:t>Цель </a:t>
            </a:r>
            <a:r>
              <a:rPr lang="ru-RU" sz="2600" dirty="0"/>
              <a:t>занятий различными видами массового спорта </a:t>
            </a:r>
            <a:r>
              <a:rPr lang="ru-RU" sz="2600" dirty="0" smtClean="0"/>
              <a:t>- </a:t>
            </a:r>
            <a:r>
              <a:rPr lang="ru-RU" sz="2600" dirty="0"/>
              <a:t>укрепить здоровье, улучшить физическое развитие, подготовленность и активно </a:t>
            </a:r>
            <a:r>
              <a:rPr lang="ru-RU" sz="2600" dirty="0" smtClean="0"/>
              <a:t>отдохнуть</a:t>
            </a:r>
            <a:r>
              <a:rPr lang="en-US" sz="2600" dirty="0"/>
              <a:t>.</a:t>
            </a:r>
            <a:endParaRPr lang="ru-RU" sz="2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571612"/>
            <a:ext cx="8648363" cy="5286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Это </a:t>
            </a:r>
            <a:r>
              <a:rPr lang="ru-RU" dirty="0"/>
              <a:t>связано с решением ряда частных задач: </a:t>
            </a:r>
            <a:r>
              <a:rPr lang="ru-RU" dirty="0" smtClean="0"/>
              <a:t>повысить</a:t>
            </a:r>
            <a:r>
              <a:rPr lang="en-US" dirty="0" smtClean="0"/>
              <a:t> </a:t>
            </a:r>
            <a:r>
              <a:rPr lang="ru-RU" dirty="0" smtClean="0"/>
              <a:t>функциональные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возможности </a:t>
            </a:r>
            <a:r>
              <a:rPr lang="en-US" dirty="0" smtClean="0"/>
              <a:t> </a:t>
            </a:r>
            <a:r>
              <a:rPr lang="ru-RU" dirty="0" smtClean="0"/>
              <a:t>отдельных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систем организма</a:t>
            </a:r>
            <a:r>
              <a:rPr lang="ru-RU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ru-RU" dirty="0" smtClean="0"/>
              <a:t>корректировать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физическое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развитие и </a:t>
            </a:r>
            <a:r>
              <a:rPr lang="ru-RU" dirty="0"/>
              <a:t>телосложение,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повысить </a:t>
            </a:r>
            <a:r>
              <a:rPr lang="en-US" dirty="0" smtClean="0"/>
              <a:t> </a:t>
            </a:r>
            <a:r>
              <a:rPr lang="ru-RU" dirty="0" smtClean="0"/>
              <a:t>общую </a:t>
            </a:r>
            <a:r>
              <a:rPr lang="ru-RU" dirty="0"/>
              <a:t>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профессиональную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работоспособность</a:t>
            </a:r>
            <a:r>
              <a:rPr lang="ru-RU" dirty="0"/>
              <a:t>, </a:t>
            </a:r>
            <a:r>
              <a:rPr lang="ru-RU" dirty="0" smtClean="0"/>
              <a:t>овладеть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жизненно </a:t>
            </a:r>
            <a:r>
              <a:rPr lang="ru-RU" dirty="0"/>
              <a:t>необходимыми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умениями </a:t>
            </a:r>
            <a:r>
              <a:rPr lang="ru-RU" dirty="0"/>
              <a:t>и навыками</a:t>
            </a:r>
            <a:r>
              <a:rPr lang="ru-RU" dirty="0" smtClean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приятно </a:t>
            </a:r>
            <a:r>
              <a:rPr lang="ru-RU" dirty="0" smtClean="0"/>
              <a:t>и </a:t>
            </a:r>
            <a:r>
              <a:rPr lang="ru-RU" dirty="0"/>
              <a:t>полезно провести </a:t>
            </a:r>
            <a:r>
              <a:rPr lang="ru-RU" dirty="0" smtClean="0"/>
              <a:t>досуг, достичь </a:t>
            </a:r>
            <a:r>
              <a:rPr lang="ru-RU" dirty="0"/>
              <a:t>физического совершенства.</a:t>
            </a:r>
          </a:p>
          <a:p>
            <a:endParaRPr lang="ru-RU" dirty="0"/>
          </a:p>
        </p:txBody>
      </p:sp>
      <p:pic>
        <p:nvPicPr>
          <p:cNvPr id="3074" name="Picture 2" descr="C:\Users\User\Desktop\ПРЕЗЕНТ ВИКА\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11185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00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214290"/>
            <a:ext cx="8482292" cy="6643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	</a:t>
            </a:r>
            <a:r>
              <a:rPr lang="ru-RU" sz="3000" dirty="0" smtClean="0"/>
              <a:t>Задачи массового спорта во многом повторяют задачи физической культуры, но реализуются спортивной направленностью регулярных занятий и тренировок.</a:t>
            </a:r>
            <a:endParaRPr lang="ru-RU" sz="3000" dirty="0"/>
          </a:p>
        </p:txBody>
      </p:sp>
      <p:pic>
        <p:nvPicPr>
          <p:cNvPr id="1028" name="Picture 4" descr="E:\p14_img_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604564" cy="2344750"/>
          </a:xfrm>
          <a:prstGeom prst="rect">
            <a:avLst/>
          </a:prstGeom>
          <a:noFill/>
        </p:spPr>
      </p:pic>
      <p:pic>
        <p:nvPicPr>
          <p:cNvPr id="1029" name="Picture 5" descr="E:\p14_img_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624260" cy="2480354"/>
          </a:xfrm>
          <a:prstGeom prst="rect">
            <a:avLst/>
          </a:prstGeom>
          <a:noFill/>
        </p:spPr>
      </p:pic>
      <p:pic>
        <p:nvPicPr>
          <p:cNvPr id="1030" name="Picture 6" descr="E:\p14_risuno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43116"/>
            <a:ext cx="3138479" cy="2268889"/>
          </a:xfrm>
          <a:prstGeom prst="rect">
            <a:avLst/>
          </a:prstGeom>
          <a:noFill/>
        </p:spPr>
      </p:pic>
      <p:pic>
        <p:nvPicPr>
          <p:cNvPr id="1031" name="Picture 7" descr="E:\p14_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3109920" cy="232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84265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15352" cy="707233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Физическая культура и спорт являются не только эффективным средством физического развития , но и укреплением и охраной здоровья, сферой общения и проявления</a:t>
            </a:r>
            <a:br>
              <a:rPr lang="ru-RU" sz="2800" dirty="0" smtClean="0"/>
            </a:br>
            <a:r>
              <a:rPr lang="ru-RU" sz="2800" dirty="0" smtClean="0"/>
              <a:t> социальной активности, </a:t>
            </a:r>
            <a:br>
              <a:rPr lang="ru-RU" sz="2800" dirty="0" smtClean="0"/>
            </a:br>
            <a:r>
              <a:rPr lang="ru-RU" sz="2800" dirty="0" smtClean="0"/>
              <a:t>разумной формой организации </a:t>
            </a:r>
            <a:br>
              <a:rPr lang="ru-RU" sz="2800" dirty="0" smtClean="0"/>
            </a:br>
            <a:r>
              <a:rPr lang="ru-RU" sz="2800" dirty="0" smtClean="0"/>
              <a:t>и проведения досуга, бесспорно </a:t>
            </a:r>
            <a:br>
              <a:rPr lang="ru-RU" sz="2800" dirty="0" smtClean="0"/>
            </a:br>
            <a:r>
              <a:rPr lang="ru-RU" sz="2800" dirty="0" smtClean="0"/>
              <a:t>влияют на другие стороны </a:t>
            </a:r>
            <a:br>
              <a:rPr lang="ru-RU" sz="2800" dirty="0" smtClean="0"/>
            </a:br>
            <a:r>
              <a:rPr lang="ru-RU" sz="2800" dirty="0" smtClean="0"/>
              <a:t>человеческой жизни: </a:t>
            </a:r>
            <a:br>
              <a:rPr lang="ru-RU" sz="2800" dirty="0" smtClean="0"/>
            </a:br>
            <a:r>
              <a:rPr lang="ru-RU" sz="2800" dirty="0" smtClean="0"/>
              <a:t>авторитет и положение в обществе, </a:t>
            </a:r>
            <a:br>
              <a:rPr lang="ru-RU" sz="2800" dirty="0" smtClean="0"/>
            </a:br>
            <a:r>
              <a:rPr lang="ru-RU" sz="2800" dirty="0" smtClean="0"/>
              <a:t>трудовую деятельность, </a:t>
            </a:r>
            <a:br>
              <a:rPr lang="ru-RU" sz="2800" dirty="0" smtClean="0"/>
            </a:br>
            <a:r>
              <a:rPr lang="ru-RU" sz="2800" dirty="0" smtClean="0"/>
              <a:t>на структуру </a:t>
            </a:r>
            <a:br>
              <a:rPr lang="ru-RU" sz="2800" dirty="0" smtClean="0"/>
            </a:br>
            <a:r>
              <a:rPr lang="ru-RU" sz="2800" dirty="0" smtClean="0"/>
              <a:t>нравственно-интеллектуальных </a:t>
            </a:r>
            <a:br>
              <a:rPr lang="ru-RU" sz="2800" dirty="0" smtClean="0"/>
            </a:br>
            <a:r>
              <a:rPr lang="ru-RU" sz="2800" dirty="0" smtClean="0"/>
              <a:t>характеристик, эстетических </a:t>
            </a:r>
            <a:br>
              <a:rPr lang="ru-RU" sz="2800" dirty="0" smtClean="0"/>
            </a:br>
            <a:r>
              <a:rPr lang="ru-RU" sz="2800" dirty="0" smtClean="0"/>
              <a:t>идеалов и ценностных ориентации.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E:\razvz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47798"/>
            <a:ext cx="3024192" cy="502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помощью различных форм и средств пропаганды необходимо последовательно освещать наиболее важные разделы работы по физической культуре.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E:\bin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362868" cy="4035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E:\7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722">
            <a:off x="4986725" y="2255462"/>
            <a:ext cx="3662504" cy="403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Под </a:t>
            </a:r>
            <a:r>
              <a:rPr lang="ru-RU" dirty="0"/>
              <a:t>рекламой понимается специальная информация о лицах или продукции, распространяемая в любой форме и любым способом с целью прямого или опосредованного получения прибыли.</a:t>
            </a:r>
          </a:p>
        </p:txBody>
      </p:sp>
      <p:pic>
        <p:nvPicPr>
          <p:cNvPr id="5122" name="Picture 2" descr="E:\my-za-zdorovyj-obraz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496"/>
            <a:ext cx="678661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946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807130" cy="533614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Оздоровительно физическая культура – это отдых, восстановление сил с помощью средств физического воспитания (занятия физическими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упражнениями</a:t>
            </a:r>
            <a:r>
              <a:rPr lang="ru-RU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подвижные </a:t>
            </a:r>
            <a:r>
              <a:rPr lang="ru-RU" sz="2800" dirty="0"/>
              <a:t>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спортивные </a:t>
            </a:r>
            <a:r>
              <a:rPr lang="ru-RU" sz="2800" dirty="0"/>
              <a:t>игры,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туризм</a:t>
            </a:r>
            <a:r>
              <a:rPr lang="ru-RU" sz="2800" dirty="0"/>
              <a:t>, охота,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физкультурно-спортивные развлечения). 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footbcomm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37529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2906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Как </a:t>
            </a:r>
            <a:r>
              <a:rPr lang="ru-RU" sz="2400" dirty="0" smtClean="0"/>
              <a:t>государственные, так и коммерческие структуры используют для рекламы и пропаганды своих идей и начинаний печатные и электронные СМИ, которые весьма различны по механизмам влияния на людей и способам распространения тех или иных сведений. </a:t>
            </a: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</a:t>
            </a: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</p:txBody>
      </p:sp>
      <p:pic>
        <p:nvPicPr>
          <p:cNvPr id="1026" name="Picture 2" descr="E:\12EB1F24-B77F-4872-834B-B7A7ED81B9DC_w640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214842" cy="32146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8340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Рассмотрим основные средства массовой информации, которые широко используются в повседневной жизни для пропаганды идей физкультурно-спортивного содержания.</a:t>
            </a:r>
            <a:endParaRPr lang="ru-RU" sz="2400" dirty="0"/>
          </a:p>
        </p:txBody>
      </p:sp>
      <p:pic>
        <p:nvPicPr>
          <p:cNvPr id="1027" name="Picture 3" descr="E:\00062a1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00240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4346" y="0"/>
            <a:ext cx="8443946" cy="715888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       Периодическая печать. Периодическая печать является самым «старым» средством коммуникации,</a:t>
            </a:r>
          </a:p>
          <a:p>
            <a:pPr>
              <a:buNone/>
            </a:pPr>
            <a:r>
              <a:rPr lang="ru-RU" sz="2800" dirty="0" smtClean="0"/>
              <a:t>    временем ее появления </a:t>
            </a:r>
          </a:p>
          <a:p>
            <a:pPr>
              <a:buNone/>
            </a:pPr>
            <a:r>
              <a:rPr lang="ru-RU" sz="2800" dirty="0" smtClean="0"/>
              <a:t>    считается XVI век, когда </a:t>
            </a:r>
          </a:p>
          <a:p>
            <a:pPr>
              <a:buNone/>
            </a:pPr>
            <a:r>
              <a:rPr lang="ru-RU" sz="2800" dirty="0" smtClean="0"/>
              <a:t>    появилась первая газета. </a:t>
            </a:r>
          </a:p>
          <a:p>
            <a:pPr>
              <a:buNone/>
            </a:pPr>
            <a:r>
              <a:rPr lang="ru-RU" sz="2800" dirty="0" smtClean="0"/>
              <a:t>    Печатные СМИ рассчитаны, </a:t>
            </a:r>
          </a:p>
          <a:p>
            <a:pPr>
              <a:buNone/>
            </a:pPr>
            <a:r>
              <a:rPr lang="ru-RU" sz="2800" dirty="0" smtClean="0"/>
              <a:t>    прежде всего, на визуальный </a:t>
            </a:r>
          </a:p>
          <a:p>
            <a:pPr>
              <a:buNone/>
            </a:pPr>
            <a:r>
              <a:rPr lang="ru-RU" sz="2800" dirty="0" smtClean="0"/>
              <a:t>    контакт с пользователем </a:t>
            </a:r>
          </a:p>
          <a:p>
            <a:pPr>
              <a:buNone/>
            </a:pPr>
            <a:r>
              <a:rPr lang="ru-RU" sz="2800" dirty="0" smtClean="0"/>
              <a:t>    и с точки зрения восприятия </a:t>
            </a:r>
          </a:p>
          <a:p>
            <a:pPr>
              <a:buNone/>
            </a:pPr>
            <a:r>
              <a:rPr lang="ru-RU" sz="2800" dirty="0" smtClean="0"/>
              <a:t>    требуют более серьезных </a:t>
            </a:r>
          </a:p>
          <a:p>
            <a:pPr>
              <a:buNone/>
            </a:pPr>
            <a:r>
              <a:rPr lang="ru-RU" sz="2800" dirty="0" smtClean="0"/>
              <a:t>    интеллектуальных усилий </a:t>
            </a:r>
          </a:p>
          <a:p>
            <a:pPr>
              <a:buNone/>
            </a:pPr>
            <a:r>
              <a:rPr lang="ru-RU" sz="2800" dirty="0" smtClean="0"/>
              <a:t>    по сравнению с радио и телевидением. 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6146" name="Picture 2" descr="E:\lth.2305_1220293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924300" cy="523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9739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"/>
            <a:ext cx="8901146" cy="4929198"/>
          </a:xfr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ru-RU" sz="2600" dirty="0" smtClean="0"/>
              <a:t>    Радио. Рассмотрение с аналогичных позиций радиотрансляций позволяет отметить следующие особенности. Радио, в отличие от газет и журналов, не требует сколько-нибудь значительных интеллектуальных усилий для восприятия информации. </a:t>
            </a:r>
          </a:p>
          <a:p>
            <a:pPr>
              <a:buNone/>
            </a:pPr>
            <a:r>
              <a:rPr lang="ru-RU" sz="2600" dirty="0" smtClean="0"/>
              <a:t>    В этом смысле радио гораздо ближе по форме к межличностному общению. Кроме того, люди слушают радио в сочетании с другими занятиями, – вождением автомобиля, приготовлением пищи, в туристических походах. </a:t>
            </a:r>
            <a:endParaRPr lang="ru-RU" sz="2600" dirty="0"/>
          </a:p>
        </p:txBody>
      </p:sp>
      <p:pic>
        <p:nvPicPr>
          <p:cNvPr id="7170" name="Picture 2" descr="E:\66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143380"/>
            <a:ext cx="1857378" cy="22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3939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E:\ан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14818"/>
            <a:ext cx="185737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E:\про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929198"/>
            <a:ext cx="2093913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97 -0.6132 C 0.68021 -0.59051 0.49063 -0.56783 0.44288 -0.5294 C 0.39514 -0.49098 0.62309 -0.41274 0.58281 -0.38288 C 0.54253 -0.35301 0.25451 -0.40672 0.20139 -0.35047 C 0.14826 -0.29422 0.29774 -0.10394 0.26424 -0.04561 C 0.23073 0.01273 0.11528 0.00625 2.77778E-6 4.07407E-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19 -0.61899 C -0.41058 -0.65093 -0.39183 -0.66713 -0.3585 -0.67431 C -0.35138 -0.67362 -0.34426 -0.67408 -0.33715 -0.67246 C -0.33124 -0.67107 -0.32603 -0.64352 -0.3243 -0.63612 C -0.32517 -0.56991 -0.32656 -0.50996 -0.33419 -0.44561 C -0.33333 -0.43241 -0.33402 -0.41852 -0.33142 -0.40579 C -0.32933 -0.39561 -0.30676 -0.38797 -0.29999 -0.38658 C -0.28072 -0.39144 -0.26406 -0.39537 -0.25138 -0.41713 C -0.24531 -0.42732 -0.24791 -0.42755 -0.24287 -0.44005 C -0.23367 -0.4632 -0.21892 -0.48519 -0.19999 -0.49329 C -0.19531 -0.49144 -0.1901 -0.49075 -0.18576 -0.4875 C -0.17846 -0.48218 -0.16909 -0.45348 -0.16423 -0.4419 C -0.15468 -0.41899 -0.14461 -0.397 -0.13576 -0.37338 C -0.13333 -0.34283 -0.13211 -0.3132 -0.12569 -0.2838 C -0.12395 -0.27593 -0.12378 -0.27107 -0.11857 -0.26667 C -0.10433 -0.25463 -0.08315 -0.25996 -0.06718 -0.25718 C -0.06093 -0.25602 -0.0486 -0.25325 -0.0486 -0.25325 C -0.04201 -0.25394 -0.03506 -0.25301 -0.02864 -0.2551 C -0.02673 -0.25579 -0.02586 -0.25903 -0.0243 -0.26088 C -0.01683 -0.26922 -0.00954 -0.27963 5.27778E-6 -0.2838 C 0.00522 -0.28241 0.01077 -0.28264 0.01581 -0.27987 C 0.01719 -0.27917 0.0165 -0.27593 0.01719 -0.27431 C 0.02067 -0.26621 0.02535 -0.26019 0.02865 -0.25139 C 0.03213 -0.23241 0.03525 -0.21968 0.04567 -0.20579 C 0.0448 -0.18889 0.04393 -0.17431 0.0415 -0.15811 C 0.04254 -0.1507 0.0415 -0.14885 0.04567 -0.14468 C 0.04844 -0.1419 0.05435 -0.13704 0.05435 -0.13704 C 0.04914 -0.12732 0.04914 -0.11412 0.04567 -0.10278 C 0.04081 -0.08681 0.03976 -0.08912 0.02865 -0.07431 C 0.0264 -0.0713 0.02397 -0.06899 0.02136 -0.06667 C 0.01633 -0.06204 0.00574 -0.05325 0.00574 -0.05325 C -0.0019 -0.03797 5.27778E-6 -0.01737 5.27778E-6 1.11111E-6 " pathEditMode="relative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76388 C 0.00399 -0.78171 -0.01355 -0.79189 -0.03716 -0.79444 C -0.05278 -0.7912 -0.0691 -0.7912 -0.08421 -0.78495 C -0.09289 -0.78148 -0.09966 -0.77245 -0.10712 -0.76574 C -0.13264 -0.74259 -0.14966 -0.72569 -0.16563 -0.69143 C -0.16928 -0.67245 -0.17414 -0.65578 -0.1757 -0.63634 C -0.17518 -0.62245 -0.17639 -0.6081 -0.17414 -0.59444 C -0.17084 -0.57407 -0.14758 -0.5493 -0.1356 -0.53911 C -0.10018 -0.50925 -0.0573 -0.50277 -0.03143 -0.45532 C -0.02553 -0.43379 -0.05261 -0.41111 -0.0599 -0.40208 C -0.08317 -0.37314 -0.10903 -0.3456 -0.14133 -0.34097 C -0.14983 -0.34236 -0.15921 -0.34027 -0.16702 -0.3449 C -0.18021 -0.35277 -0.204 -0.3868 -0.21424 -0.39999 C -0.21841 -0.40555 -0.22101 -0.41249 -0.22414 -0.41921 C -0.22969 -0.43101 -0.23994 -0.45532 -0.23994 -0.45532 C -0.24758 -0.49606 -0.2481 -0.53726 -0.2356 -0.57731 C -0.21806 -0.63333 -0.17032 -0.68171 -0.1257 -0.69143 C -0.10452 -0.68749 -0.08959 -0.66944 -0.07275 -0.65347 C -0.07049 -0.64884 -0.06476 -0.63796 -0.06285 -0.6324 C -0.05921 -0.62245 -0.05278 -0.60208 -0.05278 -0.60208 C -0.04983 -0.57962 -0.04584 -0.5581 -0.04428 -0.53541 C -0.0448 -0.50879 -0.04341 -0.48194 -0.04567 -0.45532 C -0.04671 -0.44212 -0.05174 -0.43009 -0.05417 -0.41712 C -0.06424 -0.36481 -0.07223 -0.30717 -0.11858 -0.29722 C -0.12848 -0.29837 -0.13855 -0.29907 -0.14844 -0.30092 C -0.16146 -0.30347 -0.17101 -0.31365 -0.18282 -0.32013 C -0.19202 -0.32523 -0.20053 -0.32939 -0.2099 -0.33333 C -0.2132 -0.33217 -0.21719 -0.3324 -0.21997 -0.32962 C -0.22171 -0.328 -0.22466 -0.31319 -0.22709 -0.30856 C -0.23056 -0.28449 -0.23039 -0.27106 -0.21997 -0.25161 C -0.21737 -0.24675 -0.21146 -0.24768 -0.20712 -0.24583 C -0.2066 -0.2456 -0.19063 -0.23819 -0.18994 -0.23819 C -0.1823 -0.23703 -0.17466 -0.23541 -0.16702 -0.23425 C -0.15747 -0.23286 -0.13855 -0.23055 -0.13855 -0.23055 C -0.11442 -0.23194 -0.10903 -0.22962 -0.08994 -0.23634 C -0.07501 -0.24143 -0.07275 -0.2449 -0.05712 -0.25532 C -0.0474 -0.2618 -0.01962 -0.27013 -0.00851 -0.27245 C -0.00521 -0.27175 -0.00105 -0.27361 0.00156 -0.2706 C 0.00416 -0.26759 0.00329 -0.26157 0.00433 -0.25717 C 0.00555 -0.25208 0.00729 -0.24699 0.00867 -0.24189 C 0.00954 -0.23055 0.01058 -0.21898 0.01145 -0.20763 C 0.01197 -0.20185 0.01284 -0.1905 0.01284 -0.1905 C 0.0118 -0.1493 0.01128 -0.10786 0.01006 -0.06666 C 0.00954 -0.04722 0.01319 -0.03634 0.00156 -0.0287 C -0.00139 -0.01435 -6.94444E-6 -0.02361 -6.94444E-6 5.55556E-6 " pathEditMode="relative" ptsTypes="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-0.28726 C 0.12274 -0.31897 0.09879 -0.34721 0.08281 -0.37522 C 0.03524 -0.45717 0.00226 -0.54745 -0.07865 -0.57522 C -0.09566 -0.57129 -0.11059 -0.56319 -0.12726 -0.55786 C -0.1408 -0.55346 -0.15486 -0.55184 -0.16858 -0.5486 C -0.23819 -0.55647 -0.21146 -0.55323 -0.24878 -0.55786 C -0.26059 -0.55647 -0.27257 -0.55694 -0.28437 -0.55416 C -0.28906 -0.55277 -0.29271 -0.54814 -0.29722 -0.54652 C -0.31042 -0.54143 -0.32309 -0.54305 -0.33576 -0.53309 C -0.34427 -0.52638 -0.35191 -0.51805 -0.36007 -0.51018 C -0.36684 -0.50393 -0.38299 -0.49675 -0.38299 -0.49675 C -0.39062 -0.47592 -0.40156 -0.45717 -0.40868 -0.4361 C -0.41458 -0.41828 -0.41962 -0.39258 -0.43299 -0.38263 C -0.44444 -0.37407 -0.45382 -0.378 -0.46858 -0.37684 C -0.47899 -0.37754 -0.48958 -0.37754 -0.5 -0.3787 C -0.50503 -0.37916 -0.50955 -0.38471 -0.51441 -0.38657 C -0.52899 -0.39166 -0.5441 -0.39467 -0.55868 -0.39999 C -0.57552 -0.41481 -0.56371 -0.4074 -0.59722 -0.40925 C -0.59826 -0.40948 -0.61024 -0.41133 -0.61285 -0.41295 C -0.61406 -0.41411 -0.61458 -0.41596 -0.6158 -0.41689 C -0.61719 -0.41805 -0.61875 -0.41805 -0.62014 -0.41874 C -0.64375 -0.4442 -0.6276 -0.42245 -0.61858 -0.51018 C -0.61806 -0.5155 -0.61406 -0.5192 -0.61146 -0.5236 C -0.60729 -0.53101 -0.60278 -0.53772 -0.59861 -0.54444 C -0.59427 -0.55184 -0.59306 -0.55763 -0.5901 -0.5655 C -0.58316 -0.58425 -0.58038 -0.58703 -0.57014 -0.60161 C -0.55469 -0.6243 -0.56996 -0.60833 -0.55712 -0.62083 C -0.55625 -0.62337 -0.5559 -0.62638 -0.55434 -0.62823 C -0.55278 -0.63032 -0.54236 -0.63518 -0.5401 -0.6361 C -0.53108 -0.64328 -0.52222 -0.65069 -0.51285 -0.65694 C -0.47691 -0.65208 -0.48837 -0.66319 -0.48142 -0.63795 C -0.47969 -0.62106 -0.47726 -0.60462 -0.47431 -0.58819 C -0.47257 -0.57893 -0.47153 -0.5692 -0.47014 -0.55995 C -0.46962 -0.55624 -0.46858 -0.5486 -0.46858 -0.5486 C -0.46996 -0.51596 -0.47118 -0.49745 -0.48003 -0.46851 C -0.4849 -0.45184 -0.47708 -0.46458 -0.48576 -0.453 C -0.48976 -0.44212 -0.49392 -0.43217 -0.50156 -0.42476 C -0.5059 -0.4155 -0.51111 -0.41365 -0.51719 -0.4074 C -0.52778 -0.39675 -0.53628 -0.38471 -0.54861 -0.37684 C -0.55521 -0.37268 -0.56858 -0.3655 -0.56858 -0.3655 C -0.57535 -0.35647 -0.57118 -0.36133 -0.58142 -0.35208 C -0.58958 -0.34467 -0.59965 -0.32893 -0.60573 -0.31782 C -0.61024 -0.30971 -0.61597 -0.30277 -0.61858 -0.29328 C -0.62326 -0.27638 -0.62569 -0.25833 -0.63715 -0.24721 C -0.63368 -0.22823 -0.6316 -0.22592 -0.62014 -0.21712 C -0.57726 -0.22013 -0.57257 -0.22013 -0.53854 -0.23217 C -0.52413 -0.24536 -0.54809 -0.22499 -0.52726 -0.23772 C -0.50417 -0.25231 -0.52014 -0.25069 -0.4901 -0.26434 C -0.47917 -0.26967 -0.46823 -0.27499 -0.45712 -0.27985 C -0.45243 -0.2817 -0.44757 -0.28333 -0.44288 -0.28564 C -0.42639 -0.29258 -0.40243 -0.30925 -0.38576 -0.31226 C -0.37483 -0.31133 -0.36389 -0.31133 -0.35295 -0.31018 C -0.34687 -0.30971 -0.34705 -0.3074 -0.34149 -0.30439 C -0.33281 -0.29999 -0.32326 -0.29721 -0.31441 -0.29328 C -0.30365 -0.28379 -0.30851 -0.28842 -0.3 -0.27985 C -0.29792 -0.27129 -0.29392 -0.26851 -0.2901 -0.26064 C -0.27917 -0.23795 -0.2941 -0.26064 -0.27726 -0.23772 C -0.27465 -0.22939 -0.27222 -0.22314 -0.26719 -0.21712 C -0.26198 -0.1942 -0.26371 -0.20439 -0.26146 -0.18633 C -0.25868 -0.13726 -0.26424 -0.09235 -0.22726 -0.06851 C -0.22049 -0.07013 -0.21389 -0.07245 -0.20712 -0.07407 C -0.20069 -0.07592 -0.19705 -0.103 -0.19288 -0.10856 C -0.17951 -0.12615 -0.16858 -0.12731 -0.15156 -0.13518 C -0.12153 -0.13379 -0.11597 -0.13263 -0.09288 -0.12916 C -0.09045 -0.12731 -0.08785 -0.12592 -0.08576 -0.1236 C -0.07951 -0.11666 -0.08733 -0.11203 -0.07431 -0.10624 C -0.07153 -0.10508 -0.0658 -0.10254 -0.0658 -0.10254 C -0.06198 -0.08749 -0.05972 -0.07036 -0.05295 -0.05694 C -0.05035 -0.04583 -0.0434 -0.04305 -0.03715 -0.0361 C -0.03108 -0.02893 -0.02483 -0.02175 -0.01858 -0.01504 C -0.01597 -0.01226 -0.0125 -0.01087 -0.01007 -0.0074 C -0.00694 -0.00323 -0.00469 5.18519E-6 -2.77778E-7 5.18519E-6 " pathEditMode="relative" ptsTypes="fffff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Телевидение. Телевидение обеспечивает болельщикам и зрителям как аудио, так и зрительный контакт, позволяет увидеть все происходящее своими глазами, </a:t>
            </a:r>
          </a:p>
          <a:p>
            <a:pPr>
              <a:buNone/>
            </a:pPr>
            <a:r>
              <a:rPr lang="ru-RU" sz="2800" dirty="0" smtClean="0"/>
              <a:t>    наиболее полно передает атмосферу того или иного события. В связи с этим телевидение </a:t>
            </a:r>
          </a:p>
          <a:p>
            <a:pPr>
              <a:buNone/>
            </a:pPr>
            <a:r>
              <a:rPr lang="ru-RU" sz="2800" dirty="0" smtClean="0"/>
              <a:t>    в настоящее время </a:t>
            </a:r>
          </a:p>
          <a:p>
            <a:pPr>
              <a:buNone/>
            </a:pPr>
            <a:r>
              <a:rPr lang="ru-RU" sz="2800" dirty="0" smtClean="0"/>
              <a:t>    является одним из </a:t>
            </a:r>
          </a:p>
          <a:p>
            <a:pPr>
              <a:buNone/>
            </a:pPr>
            <a:r>
              <a:rPr lang="ru-RU" sz="2800" dirty="0" smtClean="0"/>
              <a:t>    наиболее эффективных </a:t>
            </a:r>
          </a:p>
          <a:p>
            <a:pPr>
              <a:buNone/>
            </a:pPr>
            <a:r>
              <a:rPr lang="ru-RU" sz="2800" dirty="0" smtClean="0"/>
              <a:t>    и мощных средств </a:t>
            </a:r>
          </a:p>
          <a:p>
            <a:pPr>
              <a:buNone/>
            </a:pPr>
            <a:r>
              <a:rPr lang="ru-RU" sz="2800" dirty="0" smtClean="0"/>
              <a:t>    массовой </a:t>
            </a:r>
          </a:p>
          <a:p>
            <a:pPr>
              <a:buNone/>
            </a:pPr>
            <a:r>
              <a:rPr lang="ru-RU" sz="2800" dirty="0" smtClean="0"/>
              <a:t>    коммуникации.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E:\st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64371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/>
              <a:t>    Интернет. Глобальная компьютерная сеть Интернет за последнее десятилетие многократно увеличила аудиторию виртуальных производителей и потребителей. </a:t>
            </a:r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endParaRPr lang="ru-RU" sz="2800" dirty="0" smtClean="0"/>
          </a:p>
          <a:p>
            <a:pPr algn="r">
              <a:buNone/>
            </a:pPr>
            <a:r>
              <a:rPr lang="ru-RU" sz="2800" dirty="0" smtClean="0"/>
              <a:t>.</a:t>
            </a:r>
          </a:p>
        </p:txBody>
      </p:sp>
      <p:pic>
        <p:nvPicPr>
          <p:cNvPr id="1027" name="Picture 3" descr="E:\belvityazi.r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5500726" cy="458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67151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 каждым годом возможности Интернет значительно расширяются, все большее представительство в Сети получают</a:t>
            </a:r>
          </a:p>
          <a:p>
            <a:pPr>
              <a:buNone/>
            </a:pPr>
            <a:r>
              <a:rPr lang="ru-RU" dirty="0" smtClean="0"/>
              <a:t>   государственные и </a:t>
            </a:r>
          </a:p>
          <a:p>
            <a:pPr>
              <a:buNone/>
            </a:pPr>
            <a:r>
              <a:rPr lang="ru-RU" dirty="0" smtClean="0"/>
              <a:t>  физкультурно-спортивные </a:t>
            </a:r>
          </a:p>
          <a:p>
            <a:pPr>
              <a:buNone/>
            </a:pPr>
            <a:r>
              <a:rPr lang="ru-RU" dirty="0" smtClean="0"/>
              <a:t>  организации, предприятия </a:t>
            </a:r>
          </a:p>
          <a:p>
            <a:pPr>
              <a:buNone/>
            </a:pPr>
            <a:r>
              <a:rPr lang="ru-RU" dirty="0" smtClean="0"/>
              <a:t>   спортивной индустрии, </a:t>
            </a:r>
          </a:p>
          <a:p>
            <a:pPr>
              <a:buNone/>
            </a:pPr>
            <a:r>
              <a:rPr lang="ru-RU" dirty="0" smtClean="0"/>
              <a:t>   ресурсы фан-клубов </a:t>
            </a:r>
          </a:p>
          <a:p>
            <a:pPr>
              <a:buNone/>
            </a:pPr>
            <a:r>
              <a:rPr lang="ru-RU" dirty="0" smtClean="0"/>
              <a:t>   и отдельных </a:t>
            </a:r>
          </a:p>
          <a:p>
            <a:pPr>
              <a:buNone/>
            </a:pPr>
            <a:r>
              <a:rPr lang="ru-RU" dirty="0" smtClean="0"/>
              <a:t>   спортсменов.</a:t>
            </a:r>
            <a:endParaRPr lang="ru-RU" dirty="0"/>
          </a:p>
        </p:txBody>
      </p:sp>
      <p:pic>
        <p:nvPicPr>
          <p:cNvPr id="2051" name="Picture 3" descr="E:\nika.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429004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Выставки и конкурсы. В пропаганде физической культуры и спорта большую роль играют тематические выставки, фотоэкспозиции и конкурсы, посвященные двигательной активности, школьному, студенческому и профессиональному спорту.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photo_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4"/>
            <a:ext cx="514353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photo_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32171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_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14752"/>
            <a:ext cx="5072098" cy="296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0057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    На выставках экспонируются картины, выполненные масляными и акварельными красками, графика, чеканка, литье и скульптура, памятные медали и монеты, посвященные спорту.</a:t>
            </a:r>
          </a:p>
          <a:p>
            <a:pPr algn="r">
              <a:buNone/>
            </a:pPr>
            <a:r>
              <a:rPr lang="ru-RU" dirty="0" smtClean="0"/>
              <a:t>    Во многих странах организуются музеи спорта, которые имеют как культурно-историческое, так и пропагандистское значение.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615362" cy="62151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Конкурсы различного уровня сложности проводятся под патронажем государственных, общественных или коммерческих структур по тематике «Спорт против наркотиков», «История спорта», «Спорт и допинг», «Знаешь ли ты спорт?» и т.д.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Все </a:t>
            </a:r>
            <a:r>
              <a:rPr lang="ru-RU" dirty="0" smtClean="0"/>
              <a:t>это способствует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пропаганде </a:t>
            </a:r>
            <a:r>
              <a:rPr lang="ru-RU" dirty="0" smtClean="0"/>
              <a:t>спорта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распространению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знаний </a:t>
            </a:r>
            <a:r>
              <a:rPr lang="ru-RU" dirty="0" smtClean="0"/>
              <a:t>о физической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культуре </a:t>
            </a:r>
            <a:r>
              <a:rPr lang="ru-RU" dirty="0" smtClean="0"/>
              <a:t>и здоровом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/>
              <a:t>образе </a:t>
            </a:r>
            <a:r>
              <a:rPr lang="ru-RU" dirty="0" smtClean="0"/>
              <a:t>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E:\0_6d407_6402b80b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17504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презентация\new_photo_1272945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5991575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E:\1305591987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70653"/>
            <a:ext cx="4649797" cy="34873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88640"/>
            <a:ext cx="8930879" cy="728199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Термин </a:t>
            </a:r>
            <a:r>
              <a:rPr lang="ru-RU" dirty="0"/>
              <a:t>рекреация (от лат. </a:t>
            </a:r>
            <a:r>
              <a:rPr lang="ru-RU" dirty="0" err="1"/>
              <a:t>recreatio</a:t>
            </a:r>
            <a:r>
              <a:rPr lang="ru-RU" dirty="0"/>
              <a:t>) означает отдых, восстановление сил человека, израсходованных в процессе труда, тренировочных занятий или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соревнований</a:t>
            </a:r>
            <a:r>
              <a:rPr lang="ru-RU" dirty="0"/>
              <a:t>. Чтобы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оттенить </a:t>
            </a:r>
            <a:r>
              <a:rPr lang="ru-RU" dirty="0"/>
              <a:t>специфический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смысл </a:t>
            </a:r>
            <a:r>
              <a:rPr lang="ru-RU" dirty="0"/>
              <a:t>этого термина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сфере физической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культуры</a:t>
            </a:r>
            <a:r>
              <a:rPr lang="ru-RU" dirty="0"/>
              <a:t>, часто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говорят </a:t>
            </a:r>
            <a:r>
              <a:rPr lang="ru-RU" dirty="0"/>
              <a:t>«физическая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рекреация</a:t>
            </a:r>
            <a:r>
              <a:rPr lang="ru-RU" dirty="0"/>
              <a:t>».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User\Desktop\ПРЕЗЕНТ ВИКА\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962327" cy="406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482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42908" y="214290"/>
            <a:ext cx="8372508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 пропаганде идей спорта и активного двигательного режима важное место занимают практические достижения спортсменов. </a:t>
            </a:r>
          </a:p>
          <a:p>
            <a:pPr>
              <a:buNone/>
            </a:pPr>
            <a:r>
              <a:rPr lang="ru-RU" dirty="0" smtClean="0"/>
              <a:t>    В показательных </a:t>
            </a:r>
          </a:p>
          <a:p>
            <a:pPr>
              <a:buNone/>
            </a:pPr>
            <a:r>
              <a:rPr lang="ru-RU" dirty="0" smtClean="0"/>
              <a:t>    выступлениях мастеров </a:t>
            </a:r>
          </a:p>
          <a:p>
            <a:pPr>
              <a:buNone/>
            </a:pPr>
            <a:r>
              <a:rPr lang="ru-RU" dirty="0" smtClean="0"/>
              <a:t>    бодибилдинга, гимнастики, </a:t>
            </a:r>
          </a:p>
          <a:p>
            <a:pPr>
              <a:buNone/>
            </a:pPr>
            <a:r>
              <a:rPr lang="ru-RU" dirty="0" smtClean="0"/>
              <a:t>    рукопашного боя, </a:t>
            </a:r>
          </a:p>
          <a:p>
            <a:pPr>
              <a:buNone/>
            </a:pPr>
            <a:r>
              <a:rPr lang="ru-RU" dirty="0" smtClean="0"/>
              <a:t>    спортивных игр и </a:t>
            </a:r>
          </a:p>
          <a:p>
            <a:pPr>
              <a:buNone/>
            </a:pPr>
            <a:r>
              <a:rPr lang="ru-RU" dirty="0" smtClean="0"/>
              <a:t>    многих других видов </a:t>
            </a:r>
          </a:p>
          <a:p>
            <a:pPr>
              <a:buNone/>
            </a:pPr>
            <a:r>
              <a:rPr lang="ru-RU" dirty="0" smtClean="0"/>
              <a:t>    спорта наглядно </a:t>
            </a:r>
          </a:p>
          <a:p>
            <a:pPr>
              <a:buNone/>
            </a:pPr>
            <a:r>
              <a:rPr lang="ru-RU" dirty="0" smtClean="0"/>
              <a:t>    иллюстрируются </a:t>
            </a:r>
          </a:p>
          <a:p>
            <a:pPr>
              <a:buNone/>
            </a:pPr>
            <a:r>
              <a:rPr lang="ru-RU" dirty="0" smtClean="0"/>
              <a:t>    достоинства и преимущества </a:t>
            </a:r>
          </a:p>
          <a:p>
            <a:pPr>
              <a:buNone/>
            </a:pPr>
            <a:r>
              <a:rPr lang="ru-RU" dirty="0" smtClean="0"/>
              <a:t>    спорта, его возможности </a:t>
            </a:r>
          </a:p>
          <a:p>
            <a:pPr>
              <a:buNone/>
            </a:pPr>
            <a:r>
              <a:rPr lang="ru-RU" dirty="0" smtClean="0"/>
              <a:t>    в деле совершенствования </a:t>
            </a:r>
          </a:p>
          <a:p>
            <a:pPr>
              <a:buNone/>
            </a:pPr>
            <a:r>
              <a:rPr lang="ru-RU" dirty="0" smtClean="0"/>
              <a:t>    человеческого духа и тела.</a:t>
            </a:r>
          </a:p>
          <a:p>
            <a:endParaRPr lang="ru-RU" dirty="0"/>
          </a:p>
        </p:txBody>
      </p:sp>
      <p:pic>
        <p:nvPicPr>
          <p:cNvPr id="6146" name="Picture 2" descr="E:\y_7d57e9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76714" cy="538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Свой вклад в дело рекламы и пропаганды спорта вносят выставки производителей спортивного оборудования, одежды, прочих товаров и услуг для активного отдыха и соревновательной деятельности.</a:t>
            </a:r>
            <a:endParaRPr lang="ru-RU" sz="2800" dirty="0"/>
          </a:p>
        </p:txBody>
      </p:sp>
      <p:pic>
        <p:nvPicPr>
          <p:cNvPr id="7170" name="Picture 2" descr="E:\a60cbd568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431223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E:\imaро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2901460" cy="217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E:\E3HTq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357430"/>
            <a:ext cx="3768713" cy="282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375 -0.43542 C -0.72761 -0.45996 -0.71736 -0.4757 -0.69236 -0.48125 C -0.68524 -0.48056 -0.67031 -0.48125 -0.66233 -0.47546 C -0.63941 -0.4588 -0.62899 -0.4257 -0.61372 -0.39931 C -0.58212 -0.34445 -0.56927 -0.29306 -0.56233 -0.22593 C -0.56337 -0.15949 -0.55938 -0.07408 -0.57379 -0.0088 C -0.58472 0.04143 -0.57778 0.01319 -0.59653 0.075 C -0.60313 0.09676 -0.60417 0.12268 -0.60938 0.14537 C -0.61215 0.18588 -0.61233 0.17616 -0.60799 0.2368 C -0.60712 0.2493 -0.60365 0.24884 -0.59948 0.25972 C -0.58611 0.29491 -0.57014 0.33958 -0.53941 0.35301 C -0.53368 0.34792 -0.52761 0.34375 -0.52222 0.33796 C -0.5066 0.32106 -0.51198 0.31921 -0.49514 0.30347 C -0.48941 0.29815 -0.48229 0.2956 -0.47656 0.29028 C -0.47188 0.28588 -0.46823 0.27963 -0.46372 0.275 C -0.45972 0.27083 -0.45087 0.26366 -0.45087 0.26366 C -0.44983 0.26111 -0.44931 0.25833 -0.44792 0.25602 C -0.44531 0.25185 -0.43941 0.24444 -0.43941 0.24444 C -0.43785 0.23796 -0.43472 0.23333 -0.43229 0.22731 C -0.4309 0.22407 -0.42795 0.21782 -0.42795 0.21782 " pathEditMode="relative" ptsTypes="fffffffffffffffffffA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823 0.19282 C -0.4158 0.15486 -0.41944 0.18356 -0.40833 0.14144 C -0.38628 0.05694 -0.38073 -0.01412 -0.32552 -0.06991 C -0.31354 -0.08194 -0.30555 -0.08727 -0.29114 -0.09097 C -0.28212 -0.09028 -0.27292 -0.09097 -0.26406 -0.08912 C -0.25434 -0.08704 -0.24392 -0.07176 -0.2368 -0.06435 C -0.2283 -0.05532 -0.21805 -0.04699 -0.21267 -0.0338 C -0.20312 -0.01019 -0.21337 -0.02894 -0.20399 -0.01296 C -0.1993 0.01273 -0.19288 0.01852 -0.18125 0.03866 C -0.17569 0.04838 -0.1743 0.05764 -0.16684 0.06528 C -0.1493 0.08333 -0.12934 0.09398 -0.10972 0.10718 C -0.10677 0.10926 -0.10295 0.10856 -0.09965 0.10903 C -0.09167 0.10995 -0.08351 0.11019 -0.07552 0.11088 C -0.03038 0.10972 -0.00295 0.10833 0.03733 0.10532 C 0.04549 0.10394 0.05469 0.10718 0.06163 0.10139 C 0.0658 0.09792 0.06268 0.08843 0.06458 0.08241 C 0.06528 0.08032 0.06754 0.08009 0.06875 0.07847 C 0.07049 0.07616 0.0717 0.07361 0.07309 0.07106 C 0.07396 0.06759 0.07431 0.06296 0.07743 0.06134 C 0.08785 0.05579 0.09931 0.05394 0.11024 0.05 C 0.11667 0.03356 0.10868 0.04884 0.12882 0.04051 C 0.13177 0.03935 0.13351 0.03542 0.13594 0.03287 C 0.13507 0.00648 0.1349 -0.0044 0.13177 -0.02616 C 0.13021 -0.05 0.12448 -0.0713 0.1217 -0.09468 C 0.1224 -0.11435 0.11997 -0.15116 0.12882 -0.16898 C 0.1349 -0.18125 0.15035 -0.1875 0.16024 -0.1919 C 0.16406 -0.19352 0.1717 -0.1956 0.1717 -0.1956 C 0.17622 -0.19884 0.1816 -0.20185 0.18594 -0.20532 C 0.20104 -0.21759 0.19063 -0.2125 0.20035 -0.21667 C 0.21458 -0.22917 0.19306 -0.20972 0.20886 -0.22616 C 0.22639 -0.24444 0.2099 -0.22616 0.22309 -0.23773 C 0.22986 -0.24375 0.22274 -0.2463 0.23733 -0.25093 C 0.24462 -0.25324 0.25156 -0.25625 0.25886 -0.25856 C 0.26077 -0.25926 0.26458 -0.26042 0.26458 -0.26042 C 0.27778 -0.27292 0.25851 -0.25556 0.27448 -0.2662 C 0.28368 -0.27222 0.28663 -0.27986 0.29462 -0.28704 C 0.29896 -0.29097 0.30313 -0.29468 0.30747 -0.29861 C 0.30886 -0.29977 0.31042 -0.30069 0.31163 -0.30231 C 0.31302 -0.30417 0.31597 -0.3081 0.31597 -0.3081 " pathEditMode="relative" ptsTypes="ffffffffffffffffffffffffffffffffffffffA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9 0.22245 C 0.66667 0.15393 0.66997 0.09143 0.64514 0.0243 C 0.63872 0.00694 0.62674 -0.03102 0.61372 -0.04051 C 0.59445 -0.05463 0.57552 -0.06436 0.55382 -0.06898 C 0.54167 -0.07454 0.52917 -0.07848 0.51667 -0.08241 C 0.51285 -0.08172 0.50868 -0.08264 0.50521 -0.08056 C 0.50191 -0.07871 0.49757 -0.06343 0.4967 -0.06135 C 0.48872 -0.0426 0.48056 -0.02361 0.47101 -0.00625 C 0.45017 0.07893 0.43767 0.16736 0.41372 0.25092 C 0.40677 0.27546 0.3967 0.30879 0.37813 0.32152 C 0.35955 0.31759 0.34497 0.29606 0.33663 0.27384 C 0.32431 0.24051 0.32118 0.22569 0.31094 0.19004 C 0.30313 0.16273 0.29462 0.13935 0.29097 0.10995 C 0.29149 0.0699 0.29149 0.03009 0.29236 -0.00996 C 0.29254 -0.01621 0.29549 -0.03473 0.29236 -0.04236 C 0.29028 -0.04746 0.27622 -0.04792 0.27517 -0.04815 C 0.26372 -0.05324 0.25573 -0.06412 0.24375 -0.06713 C 0.22344 -0.08635 0.21441 -0.07408 0.17951 -0.07292 C 0.16233 -0.06736 0.14861 -0.0551 0.13229 -0.04815 C 0.11406 -0.03102 0.11042 -0.03102 0.08958 -0.03102 " pathEditMode="relative" rAng="0" ptsTypes="fffffffffffffffffffA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3"/>
            <a:ext cx="58579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Рассмотренными нами выше формами и средствами реклама и пропаганда физической культуры и спорта не исчерпывается.</a:t>
            </a:r>
          </a:p>
          <a:p>
            <a:r>
              <a:rPr lang="ru-RU" sz="2800" dirty="0" smtClean="0"/>
              <a:t> В ряду менее массовых пропагандистских мероприятий можно выделить спортивные праздники, </a:t>
            </a:r>
          </a:p>
          <a:p>
            <a:r>
              <a:rPr lang="ru-RU" sz="2800" dirty="0" smtClean="0"/>
              <a:t>музеи спортивной </a:t>
            </a:r>
          </a:p>
          <a:p>
            <a:r>
              <a:rPr lang="ru-RU" sz="2800" dirty="0" smtClean="0"/>
              <a:t>славы, </a:t>
            </a:r>
          </a:p>
          <a:p>
            <a:r>
              <a:rPr lang="ru-RU" sz="2800" dirty="0" smtClean="0"/>
              <a:t>корпоративные </a:t>
            </a:r>
          </a:p>
          <a:p>
            <a:r>
              <a:rPr lang="ru-RU" sz="2800" dirty="0" smtClean="0"/>
              <a:t>олимпиады, </a:t>
            </a:r>
          </a:p>
          <a:p>
            <a:r>
              <a:rPr lang="ru-RU" sz="2800" dirty="0" smtClean="0"/>
              <a:t>присвоение </a:t>
            </a:r>
          </a:p>
          <a:p>
            <a:r>
              <a:rPr lang="ru-RU" sz="2800" dirty="0" smtClean="0"/>
              <a:t>спортивных </a:t>
            </a:r>
          </a:p>
          <a:p>
            <a:r>
              <a:rPr lang="ru-RU" sz="2800" dirty="0" smtClean="0"/>
              <a:t>разрядов и званий. </a:t>
            </a:r>
            <a:endParaRPr lang="ru-RU" sz="2800" dirty="0"/>
          </a:p>
        </p:txBody>
      </p:sp>
      <p:pic>
        <p:nvPicPr>
          <p:cNvPr id="8194" name="Picture 2" descr="E:\выпк6нгдлорпанвеыувц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4857784" cy="303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imaвыак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42"/>
            <a:ext cx="276582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езентация\zzcj55555554rgq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500330"/>
          </a:xfrm>
        </p:spPr>
        <p:txBody>
          <a:bodyPr>
            <a:noAutofit/>
          </a:bodyPr>
          <a:lstStyle/>
          <a:p>
            <a:r>
              <a:rPr lang="ru-RU" sz="8800" b="1" i="1" dirty="0" smtClean="0"/>
              <a:t>СПАСИБО ЗА ВНИМАНИЕ</a:t>
            </a:r>
            <a:endParaRPr lang="ru-RU" sz="8800" b="1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3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5143536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429000"/>
            <a:ext cx="4757742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248472" cy="3861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Основными видами физической рекреации </a:t>
            </a:r>
            <a:r>
              <a:rPr lang="ru-RU" sz="2400" b="1" dirty="0" smtClean="0">
                <a:solidFill>
                  <a:srgbClr val="002060"/>
                </a:solidFill>
              </a:rPr>
              <a:t>являются: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туризм </a:t>
            </a:r>
            <a:r>
              <a:rPr lang="ru-RU" sz="2400" dirty="0"/>
              <a:t>(пеший, водный, велосипедный),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- пешие </a:t>
            </a:r>
            <a:r>
              <a:rPr lang="ru-RU" sz="2400" dirty="0"/>
              <a:t>и лыжные прогулки,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Содержимое 5" descr="DSC_0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7845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ПРЕЗЕНТ ВИКА\img_1733_-__________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3960440" cy="375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74915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- купание, </a:t>
            </a:r>
            <a:br>
              <a:rPr lang="ru-RU" sz="2400" dirty="0"/>
            </a:br>
            <a:r>
              <a:rPr lang="ru-RU" sz="2400" dirty="0"/>
              <a:t> - всевозможные массовые игры: волейбол, теннис, городки, бадминтон, рыбная ловля, охота и др.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portN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76708">
            <a:off x="2928926" y="2571744"/>
            <a:ext cx="5978253" cy="398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lightbox_JUnost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0549733">
            <a:off x="499711" y="394674"/>
            <a:ext cx="45005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847 -0.68565 C -0.67535 -0.30116 -0.42222 0.08356 -0.33142 0.13703 C -0.2408 0.19097 -0.40781 -0.28612 -0.3842 -0.36366 C -0.36076 -0.44121 -0.23108 -0.29584 -0.18993 -0.32755 C -0.14878 -0.35926 -0.18125 -0.57408 -0.13715 -0.55417 C -0.09305 -0.53426 0.05139 -0.29977 0.07413 -0.20741 C 0.09722 -0.11505 0.04861 -0.05764 1.66667E-6 2.59259E-6 " pathEditMode="relative" ptsTypes="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011 -0.26667 C 0.75608 -0.21968 0.62206 -0.17269 0.53004 -0.07987 C 0.43803 0.01296 0.42692 0.27638 0.33855 0.28958 C 0.25018 0.30277 0.05626 0.04791 6.38889E-6 2.96296E-6 " pathEditMode="relative" ptsTypes="aa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8595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Оздоровительно-реабилитационное направление в нашей стране представлено в основном тремя формами: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786346"/>
          </a:xfrm>
        </p:spPr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/>
              <a:t>1) группы ЛФК при диспансерах, больницах;</a:t>
            </a:r>
            <a:br>
              <a:rPr lang="ru-RU" dirty="0" smtClean="0"/>
            </a:br>
            <a:r>
              <a:rPr lang="ru-RU" dirty="0" smtClean="0"/>
              <a:t>2) группы здоровья в коллективах физической культуры, на физкультурно-спортивных базах и т.д.;</a:t>
            </a:r>
            <a:br>
              <a:rPr lang="ru-RU" dirty="0" smtClean="0"/>
            </a:br>
            <a:r>
              <a:rPr lang="ru-RU" dirty="0" smtClean="0"/>
              <a:t>3) самостоятельные занятия.</a:t>
            </a:r>
            <a:endParaRPr lang="ru-RU" dirty="0"/>
          </a:p>
        </p:txBody>
      </p:sp>
      <p:pic>
        <p:nvPicPr>
          <p:cNvPr id="11" name="Содержимое 10" descr="sport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928802"/>
            <a:ext cx="4400552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6432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рамках ЛФК широко используются лечебная гимнастика, дозированные ходьба, бег, прогулки на лыжах и т.п. Определены двигательные режимы (щадящий, тонизирующий, тренирующий), разработаны организационно-методические формы занятий (урочные, индивидуальные, групповые).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morninggym4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7043758" cy="396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64096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Занятия </a:t>
            </a:r>
            <a:r>
              <a:rPr lang="ru-RU" dirty="0"/>
              <a:t>в группах здоровья носят как общеоздоровительный характер для лиц, не имеющих серьезных отклонений в состоянии здоровья, а также специально направленный характер с учетом специфики заболевания.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User\Desktop\ПРЕЗЕНТ ВИКА\123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54977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 ВИКА\1319524459_plav-s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35" y="2996952"/>
            <a:ext cx="4041105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884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2D7E63-6028-4260-A1DE-BC0FFE47DD93}"/>
</file>

<file path=customXml/itemProps2.xml><?xml version="1.0" encoding="utf-8"?>
<ds:datastoreItem xmlns:ds="http://schemas.openxmlformats.org/officeDocument/2006/customXml" ds:itemID="{173565F0-B722-449E-8779-F78483558CF1}"/>
</file>

<file path=customXml/itemProps3.xml><?xml version="1.0" encoding="utf-8"?>
<ds:datastoreItem xmlns:ds="http://schemas.openxmlformats.org/officeDocument/2006/customXml" ds:itemID="{19BD152D-FDEB-4EE5-B937-02C41FB95B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828</Words>
  <Application>Microsoft Office PowerPoint</Application>
  <PresentationFormat>Экран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Пропаганда оздоровительной физической культуры и массового спорта. </vt:lpstr>
      <vt:lpstr>Оздоровительно физическая культура – это отдых, восстановление сил с помощью средств физического воспитания (занятия физическими  упражнениями,  подвижные и  спортивные игры,  туризм, охота,  физкультурно-спортивные развлечения).   </vt:lpstr>
      <vt:lpstr>Слайд 3</vt:lpstr>
      <vt:lpstr>Слайд 4</vt:lpstr>
      <vt:lpstr>Основными видами физической рекреации являются:   - туризм (пеший, водный, велосипедный),   - пешие и лыжные прогулки,   </vt:lpstr>
      <vt:lpstr>Слайд 6</vt:lpstr>
      <vt:lpstr>Оздоровительно-реабилитационное направление в нашей стране представлено в основном тремя формами:  </vt:lpstr>
      <vt:lpstr>В рамках ЛФК широко используются лечебная гимнастика, дозированные ходьба, бег, прогулки на лыжах и т.п. Определены двигательные режимы (щадящий, тонизирующий, тренирующий), разработаны организационно-методические формы занятий (урочные, индивидуальные, групповые).  </vt:lpstr>
      <vt:lpstr>Слайд 9</vt:lpstr>
      <vt:lpstr>Основными средствами занятий являются легкодозируемые по нагрузке упражнения основной гимнастики, плавания, легкой атлетики. Лучший оздоровительный и тонизирующий эффект достигается при комплексном использовании упражнений, желательно разнообразных. Занятия проводятся по специально разработанным программам под руководством методиста и наблюдением врача.  </vt:lpstr>
      <vt:lpstr>Индивидуальные занятия реабилитационного типа могут носить как общеоздоровительный, так и специально направленный характер, укрепляющие наиболее слабые функции и системы организма. Например, при функциональных нарушениях сердечно-сосудистой и дыхательной систем целесообразно широко использовать физические упражнения аэробного характера.   </vt:lpstr>
      <vt:lpstr>Слайд 12</vt:lpstr>
      <vt:lpstr>Слайд 13</vt:lpstr>
      <vt:lpstr>       Массовый спорт дает возможность миллионам людей совершенствовать свои физические качества и двигательные возможности, укреплять здоровье и продлевать творческое  долголетие, а значит,  противостоять  нежелательным  воздействиям  на организм  современного  производства и  условий повседневной  жизни.  </vt:lpstr>
      <vt:lpstr>Слайд 15</vt:lpstr>
      <vt:lpstr>Слайд 16</vt:lpstr>
      <vt:lpstr>Физическая культура и спорт являются не только эффективным средством физического развития , но и укреплением и охраной здоровья, сферой общения и проявления  социальной активности,  разумной формой организации  и проведения досуга, бесспорно  влияют на другие стороны  человеческой жизни:  авторитет и положение в обществе,  трудовую деятельность,  на структуру  нравственно-интеллектуальных  характеристик, эстетических  идеалов и ценностных ориентации. </vt:lpstr>
      <vt:lpstr>С помощью различных форм и средств пропаганды необходимо последовательно освещать наиболее важные разделы работы по физической культуре.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оздоровительной физической культуры и массового спорта.</dc:title>
  <dc:creator>Victoria</dc:creator>
  <cp:lastModifiedBy>Victoria</cp:lastModifiedBy>
  <cp:revision>55</cp:revision>
  <dcterms:created xsi:type="dcterms:W3CDTF">2012-04-10T16:21:26Z</dcterms:created>
  <dcterms:modified xsi:type="dcterms:W3CDTF">2012-04-18T18:56:23Z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