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4E5F3C8D-AFE0-4AF8-A917-8C9E44A7D4D2}"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5F3C8D-AFE0-4AF8-A917-8C9E44A7D4D2}"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E5F3C8D-AFE0-4AF8-A917-8C9E44A7D4D2}"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3133A96-6273-49C7-87FF-BCA1C103E9E3}" type="datetimeFigureOut">
              <a:rPr lang="ru-RU" smtClean="0"/>
              <a:t>24.10.2010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5F3C8D-AFE0-4AF8-A917-8C9E44A7D4D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43133A96-6273-49C7-87FF-BCA1C103E9E3}" type="datetimeFigureOut">
              <a:rPr lang="ru-RU" smtClean="0"/>
              <a:t>24.10.2010</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4E5F3C8D-AFE0-4AF8-A917-8C9E44A7D4D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3133A96-6273-49C7-87FF-BCA1C103E9E3}" type="datetimeFigureOut">
              <a:rPr lang="ru-RU" smtClean="0"/>
              <a:t>24.10.2010</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E5F3C8D-AFE0-4AF8-A917-8C9E44A7D4D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428736"/>
            <a:ext cx="7772400" cy="1975104"/>
          </a:xfrm>
        </p:spPr>
        <p:txBody>
          <a:bodyPr/>
          <a:lstStyle/>
          <a:p>
            <a:pPr algn="ctr"/>
            <a:r>
              <a:rPr lang="ru-RU" sz="16600" dirty="0" err="1" smtClean="0"/>
              <a:t>Насвай</a:t>
            </a:r>
            <a:endParaRPr lang="ru-RU" sz="72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err="1" smtClean="0"/>
              <a:t>Насвай</a:t>
            </a:r>
            <a:r>
              <a:rPr lang="ru-RU" sz="1800" dirty="0" smtClean="0"/>
              <a:t> можно отнести к числу психотропных веществ. Его употребление подростками отражается на их психическом развитии - снижается восприятие и ухудшается память, дети становятся неуравновешенными. Потребители сообщают о проблемах с памятью, постоянном состоянии растерянности. Следствиями употребления становятся изменение личности подростка, нарушение его психики. </a:t>
            </a: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571736" y="3071810"/>
            <a:ext cx="4630116" cy="3141664"/>
          </a:xfrm>
          <a:prstGeom prst="rect">
            <a:avLst/>
          </a:prstGeom>
          <a:noFill/>
          <a:ln w="9525">
            <a:noFill/>
            <a:miter lim="800000"/>
            <a:headEnd/>
            <a:tailEnd/>
          </a:ln>
          <a:effectLst>
            <a:glow rad="228600">
              <a:schemeClr val="accent6">
                <a:satMod val="175000"/>
                <a:alpha val="40000"/>
              </a:schemeClr>
            </a:glow>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 У детей употребление </a:t>
            </a:r>
            <a:r>
              <a:rPr lang="ru-RU" sz="1800" dirty="0" err="1" smtClean="0"/>
              <a:t>насвая</a:t>
            </a:r>
            <a:r>
              <a:rPr lang="ru-RU" sz="1800" dirty="0" smtClean="0"/>
              <a:t> очень быстро переходит в привычку, становится нормой. Вскоре подростку хочется уже более сильных ощущений. А если подросток покупает для себя </a:t>
            </a:r>
            <a:r>
              <a:rPr lang="ru-RU" sz="1800" dirty="0" err="1" smtClean="0"/>
              <a:t>насвай</a:t>
            </a:r>
            <a:r>
              <a:rPr lang="ru-RU" sz="1800" dirty="0" smtClean="0"/>
              <a:t> с такой же легкостью, как жевательную резинку, то нет никакой гарантии, что в ближайшем будущем он не попробует сильные наркотики.</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714612" y="2857496"/>
            <a:ext cx="3986232" cy="343060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Поскольку </a:t>
            </a:r>
            <a:r>
              <a:rPr lang="ru-RU" sz="1800" dirty="0" err="1" smtClean="0"/>
              <a:t>насвай</a:t>
            </a:r>
            <a:r>
              <a:rPr lang="ru-RU" sz="1800" dirty="0" smtClean="0"/>
              <a:t> содержит экскременты животных, то, потребляя его, чрезвычайно легко заразиться разнообразными кишечными инфекциями и паразитарными заболеваниями, включая вирусный гепатит.</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915239" y="1784350"/>
            <a:ext cx="3770722"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smtClean="0"/>
              <a:t>В основном причиной закладывания насвая подростки называют то, что после него не хочется курить. Некоторые представляют его как средство прекращения курения, другие – как заместитель табака, когда не хочется выдавать себя запахом или дымом. Нередко насвай упоминается как табак для спортсменов, которые не хотят пачкать легкие смолой. Однако насвай является не заменителем, а тем самым табаком, который наносит вред организму. Если цель состоит именно в том, чтобы найти средство прекращения курения или заменитель табака, и при этом принимать его именно через рот, то для этого существуют легальные и лицензированные препараты с известным эффектом – жевательная резинка, содержащая никотин, которая продается в аптеках без рецепта врача.</a:t>
            </a:r>
            <a:r>
              <a:rPr lang="ru-RU" sz="1800" smtClean="0"/>
              <a:t/>
            </a:r>
            <a:br>
              <a:rPr lang="ru-RU" sz="1800" smtClean="0"/>
            </a:br>
            <a:endParaRPr lang="ru-RU" sz="1800"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Потребители </a:t>
            </a:r>
            <a:r>
              <a:rPr lang="ru-RU" sz="1800" dirty="0" err="1" smtClean="0"/>
              <a:t>насвая</a:t>
            </a:r>
            <a:r>
              <a:rPr lang="ru-RU" sz="1800" dirty="0" smtClean="0"/>
              <a:t> – типичная игрушка в руках наркотического бизнеса. Предприимчивые люди в Средней Азии смешивают отходы табачного производства с отходами растениеводства и животноводства и, пользуясь тем, что ни одно из этих веществ не является формально запрещенным, создают среди молодежи моду на новый наркотик, который можно продавать за тем большие деньги, чем дальше от Средней Азии его довезли.</a:t>
            </a: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071670" y="2786058"/>
            <a:ext cx="5559999" cy="349885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На рынках </a:t>
            </a:r>
            <a:r>
              <a:rPr lang="ru-RU" sz="1800" dirty="0" err="1" smtClean="0"/>
              <a:t>насвай</a:t>
            </a:r>
            <a:r>
              <a:rPr lang="ru-RU" sz="1800" dirty="0" smtClean="0"/>
              <a:t> продается наравне с табачными изделиями и семечками. За 10 тенге (невероятно мизерная сумма) можно купить пакетик, которого хватает примерно на 30 приемов. Основными потребителями </a:t>
            </a:r>
            <a:r>
              <a:rPr lang="ru-RU" sz="1800" dirty="0" err="1" smtClean="0"/>
              <a:t>насвая</a:t>
            </a:r>
            <a:r>
              <a:rPr lang="ru-RU" sz="1800" dirty="0" smtClean="0"/>
              <a:t> являются подростки 13-15 лет. В общем, все это выглядит достаточно плачевно. Так что лучше уж кушать что-нибудь другое. Теперь становится понятно, что такое </a:t>
            </a:r>
            <a:r>
              <a:rPr lang="ru-RU" sz="1800" dirty="0" err="1" smtClean="0"/>
              <a:t>насвай</a:t>
            </a:r>
            <a:r>
              <a:rPr lang="ru-RU" sz="1800" dirty="0" smtClean="0"/>
              <a:t>.</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895600" y="2641600"/>
            <a:ext cx="3810000" cy="2857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Когда на родительском собрании "одной из школ в одном приволжском городе" выяснилось, что школьники вместо того, чтобы грызть гранит науки, жуют этот самый завозимый "лицами среднеазиатской национальности" </a:t>
            </a:r>
            <a:r>
              <a:rPr lang="ru-RU" sz="1800" dirty="0" err="1" smtClean="0"/>
              <a:t>пометосодержащий</a:t>
            </a:r>
            <a:r>
              <a:rPr lang="ru-RU" sz="1800" dirty="0" smtClean="0"/>
              <a:t> "</a:t>
            </a:r>
            <a:r>
              <a:rPr lang="ru-RU" sz="1800" dirty="0" err="1" smtClean="0"/>
              <a:t>насвай</a:t>
            </a:r>
            <a:r>
              <a:rPr lang="ru-RU" sz="1800" dirty="0" smtClean="0"/>
              <a:t>", - получился сущий переполох. Кинулись к милиционерам. Они вежливо выдали "отказное", объяснив, что у них "план": "</a:t>
            </a:r>
            <a:r>
              <a:rPr lang="ru-RU" sz="1800" dirty="0" err="1" smtClean="0"/>
              <a:t>анаша</a:t>
            </a:r>
            <a:r>
              <a:rPr lang="ru-RU" sz="1800" dirty="0" smtClean="0"/>
              <a:t>", "марихуана" и "кокаин" - как наркотики числятся. А вот насчет куриного </a:t>
            </a:r>
            <a:r>
              <a:rPr lang="ru-RU" sz="1800" dirty="0" err="1" smtClean="0"/>
              <a:t>дерьма</a:t>
            </a:r>
            <a:r>
              <a:rPr lang="ru-RU" sz="1800" dirty="0" smtClean="0"/>
              <a:t> не имеется никакой оперативной информации о том, что это зелье является наркотической "дурью". </a:t>
            </a: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3276600" y="2927350"/>
            <a:ext cx="30480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В отличие от тех наркотиков, которые имеются в списках веществ, распространение и потребление которых пытаются пресечь органы борьбы с наркоманией и наркобизнесом, люди, зарабатывающие на транспортировке и распространении </a:t>
            </a:r>
            <a:r>
              <a:rPr lang="ru-RU" sz="2800" dirty="0" err="1" smtClean="0"/>
              <a:t>насвая</a:t>
            </a:r>
            <a:r>
              <a:rPr lang="ru-RU" sz="2800" dirty="0" smtClean="0"/>
              <a:t>, пока не могут быть привлечены к уголовной ответственности ни там, где он производится (то есть в странах Средней Азии), ни там, куда его доставляют для распространения среди подростков за значительно большие деньги.</a:t>
            </a:r>
            <a:br>
              <a:rPr lang="ru-RU" sz="2800" dirty="0" smtClean="0"/>
            </a:br>
            <a:endParaRPr lang="ru-RU" sz="2800"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Вред, который причиняет </a:t>
            </a:r>
            <a:r>
              <a:rPr lang="ru-RU" sz="1800" dirty="0" err="1" smtClean="0"/>
              <a:t>насвай</a:t>
            </a:r>
            <a:r>
              <a:rPr lang="ru-RU" sz="1800" dirty="0" smtClean="0"/>
              <a:t>, не зависит от длительности его употребления. </a:t>
            </a:r>
            <a:r>
              <a:rPr lang="ru-RU" sz="1800" dirty="0" err="1" smtClean="0"/>
              <a:t>Насвай</a:t>
            </a:r>
            <a:r>
              <a:rPr lang="ru-RU" sz="1800" dirty="0" smtClean="0"/>
              <a:t> может поразить и сразу, это зависит от индивидуальных особенностей организма. Самая большая опасность в том, что употребляя </a:t>
            </a:r>
            <a:r>
              <a:rPr lang="ru-RU" sz="1800" dirty="0" err="1" smtClean="0"/>
              <a:t>насвай</a:t>
            </a:r>
            <a:r>
              <a:rPr lang="ru-RU" sz="1800" dirty="0" smtClean="0"/>
              <a:t> прекращается выработка спермы, нарушается детородная функция, и шансов на ее восстановление практически нет.</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895600" y="2484437"/>
            <a:ext cx="3810000" cy="3171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По данным узбекских онкологов, 80% случаев рака языка, губы и других органов полости рта, а также гортани были связаны с тем, что люди употребляют </a:t>
            </a:r>
            <a:r>
              <a:rPr lang="ru-RU" sz="1800" dirty="0" err="1" smtClean="0"/>
              <a:t>насвай</a:t>
            </a:r>
            <a:r>
              <a:rPr lang="ru-RU" sz="1800" dirty="0" smtClean="0"/>
              <a:t>. </a:t>
            </a:r>
            <a:r>
              <a:rPr lang="ru-RU" sz="1800" dirty="0" err="1" smtClean="0"/>
              <a:t>Насвай</a:t>
            </a:r>
            <a:r>
              <a:rPr lang="ru-RU" sz="1800" dirty="0" smtClean="0"/>
              <a:t> – это стопроцентная вероятность заболеть раком.</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219325" y="2165350"/>
            <a:ext cx="5162550"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2500298" y="500042"/>
            <a:ext cx="4357718" cy="2920598"/>
          </a:xfrm>
          <a:prstGeom prst="rect">
            <a:avLst/>
          </a:prstGeom>
          <a:noFill/>
          <a:ln w="9525">
            <a:noFill/>
            <a:miter lim="800000"/>
            <a:headEnd/>
            <a:tailEnd/>
          </a:ln>
          <a:effectLst/>
        </p:spPr>
      </p:pic>
      <p:sp>
        <p:nvSpPr>
          <p:cNvPr id="2" name="Заголовок 1"/>
          <p:cNvSpPr>
            <a:spLocks noGrp="1"/>
          </p:cNvSpPr>
          <p:nvPr>
            <p:ph type="title"/>
          </p:nvPr>
        </p:nvSpPr>
        <p:spPr>
          <a:xfrm>
            <a:off x="928662" y="3571876"/>
            <a:ext cx="7772400" cy="914400"/>
          </a:xfrm>
        </p:spPr>
        <p:txBody>
          <a:bodyPr/>
          <a:lstStyle/>
          <a:p>
            <a:r>
              <a:rPr lang="ru-RU" sz="1800" dirty="0" smtClean="0"/>
              <a:t>Название этого вещества, по-видимому, связано с тем, что раньше для его изготовления применяли растение нас. Сейчас основным компонентом являются махорка или табак. Добавляют в смесь также гашеную известь, золу различных растений, верблюжий кизяк или куриный помет, иногда масло. Некоторые источники сообщают о добавлении в состав сухофруктов и приправ.</a:t>
            </a:r>
            <a:br>
              <a:rPr lang="ru-RU" sz="1800" dirty="0" smtClean="0"/>
            </a:br>
            <a:endParaRPr lang="ru-RU" sz="1800" dirty="0"/>
          </a:p>
        </p:txBody>
      </p:sp>
      <p:sp>
        <p:nvSpPr>
          <p:cNvPr id="6" name="Прямоугольник 5"/>
          <p:cNvSpPr/>
          <p:nvPr/>
        </p:nvSpPr>
        <p:spPr>
          <a:xfrm>
            <a:off x="3286116" y="1214422"/>
            <a:ext cx="7143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Садоводы знают, что будет с растением, если его полить неразбавленным раствором куриного помета: оно "сгорит". Врачи подтверждают, что то же самое происходит в организме человека, употребляющего </a:t>
            </a:r>
            <a:r>
              <a:rPr lang="ru-RU" sz="1800" dirty="0" err="1" smtClean="0"/>
              <a:t>насвай</a:t>
            </a:r>
            <a:r>
              <a:rPr lang="ru-RU" sz="1800" dirty="0" smtClean="0"/>
              <a:t>, страдают в первую очередь слизистая рта и желудочно-кишечный тракт. Длительный прием </a:t>
            </a:r>
            <a:r>
              <a:rPr lang="ru-RU" sz="1800" dirty="0" err="1" smtClean="0"/>
              <a:t>насвая</a:t>
            </a:r>
            <a:r>
              <a:rPr lang="ru-RU" sz="1800" dirty="0" smtClean="0"/>
              <a:t> может привести к язве желудка.</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3371850" y="3108325"/>
            <a:ext cx="2857500" cy="19240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Потребление </a:t>
            </a:r>
            <a:r>
              <a:rPr lang="ru-RU" sz="1800" dirty="0" err="1" smtClean="0"/>
              <a:t>насвая</a:t>
            </a:r>
            <a:r>
              <a:rPr lang="ru-RU" sz="1800" dirty="0" smtClean="0"/>
              <a:t> может привести к зависимости и дальнейшим физическими отклонениями в работе организма и своеобразными ощущениями, такими как:</a:t>
            </a:r>
            <a:br>
              <a:rPr lang="ru-RU" sz="1800" dirty="0" smtClean="0"/>
            </a:br>
            <a:r>
              <a:rPr lang="ru-RU" sz="1800" dirty="0" smtClean="0"/>
              <a:t> </a:t>
            </a:r>
            <a:br>
              <a:rPr lang="ru-RU" sz="1800" dirty="0" smtClean="0"/>
            </a:br>
            <a:r>
              <a:rPr lang="ru-RU" sz="1800" dirty="0" smtClean="0"/>
              <a:t>        -Вегетативные </a:t>
            </a:r>
            <a:r>
              <a:rPr lang="ru-RU" sz="1800" dirty="0" smtClean="0"/>
              <a:t>нарушения</a:t>
            </a:r>
            <a:br>
              <a:rPr lang="ru-RU" sz="1800" dirty="0" smtClean="0"/>
            </a:br>
            <a:r>
              <a:rPr lang="ru-RU" sz="1800" dirty="0" smtClean="0"/>
              <a:t> </a:t>
            </a:r>
            <a:br>
              <a:rPr lang="ru-RU" sz="1800" dirty="0" smtClean="0"/>
            </a:br>
            <a:r>
              <a:rPr lang="ru-RU" sz="1800" dirty="0" smtClean="0"/>
              <a:t>        -Потливость</a:t>
            </a:r>
            <a:r>
              <a:rPr lang="ru-RU" sz="1800" dirty="0" smtClean="0"/>
              <a:t/>
            </a:r>
            <a:br>
              <a:rPr lang="ru-RU" sz="1800" dirty="0" smtClean="0"/>
            </a:br>
            <a:r>
              <a:rPr lang="ru-RU" sz="1800" dirty="0" smtClean="0"/>
              <a:t> </a:t>
            </a:r>
            <a:br>
              <a:rPr lang="ru-RU" sz="1800" dirty="0" smtClean="0"/>
            </a:br>
            <a:r>
              <a:rPr lang="ru-RU" sz="1800" dirty="0" smtClean="0"/>
              <a:t> </a:t>
            </a:r>
            <a:r>
              <a:rPr lang="ru-RU" sz="1800" dirty="0" smtClean="0"/>
              <a:t>       -Ортостатический </a:t>
            </a:r>
            <a:r>
              <a:rPr lang="ru-RU" sz="1800" dirty="0" smtClean="0"/>
              <a:t>коллапс (состояние, при резком изменении положения тела, человек испытывает головокружение, темнеет в глазах)</a:t>
            </a:r>
            <a:br>
              <a:rPr lang="ru-RU" sz="1800" dirty="0" smtClean="0"/>
            </a:br>
            <a:r>
              <a:rPr lang="ru-RU" sz="1800" dirty="0" smtClean="0"/>
              <a:t> </a:t>
            </a:r>
            <a:br>
              <a:rPr lang="ru-RU" sz="1800" dirty="0" smtClean="0"/>
            </a:br>
            <a:r>
              <a:rPr lang="ru-RU" sz="1800" dirty="0" smtClean="0"/>
              <a:t>        -Обморочное </a:t>
            </a:r>
            <a:r>
              <a:rPr lang="ru-RU" sz="1800" dirty="0" smtClean="0"/>
              <a:t>состояние.</a:t>
            </a:r>
            <a:br>
              <a:rPr lang="ru-RU" sz="1800" dirty="0" smtClean="0"/>
            </a:br>
            <a:r>
              <a:rPr lang="ru-RU" sz="1800" dirty="0" smtClean="0"/>
              <a:t> </a:t>
            </a:r>
            <a:br>
              <a:rPr lang="ru-RU" sz="1800" dirty="0" smtClean="0"/>
            </a:br>
            <a:r>
              <a:rPr lang="ru-RU" sz="1800" dirty="0" smtClean="0"/>
              <a:t>        -Повышенный </a:t>
            </a:r>
            <a:r>
              <a:rPr lang="ru-RU" sz="1800" dirty="0" smtClean="0"/>
              <a:t>риск развития редких онкологических заболеваний</a:t>
            </a:r>
            <a:br>
              <a:rPr lang="ru-RU" sz="1800" dirty="0" smtClean="0"/>
            </a:br>
            <a:r>
              <a:rPr lang="ru-RU" sz="1800" dirty="0" smtClean="0"/>
              <a:t> </a:t>
            </a:r>
            <a:br>
              <a:rPr lang="ru-RU" sz="1800" dirty="0" smtClean="0"/>
            </a:br>
            <a:r>
              <a:rPr lang="ru-RU" sz="1800" dirty="0" smtClean="0"/>
              <a:t>        -Заболевания </a:t>
            </a:r>
            <a:r>
              <a:rPr lang="ru-RU" sz="1800" dirty="0" smtClean="0"/>
              <a:t>зубов;</a:t>
            </a:r>
            <a:br>
              <a:rPr lang="ru-RU" sz="1800" dirty="0" smtClean="0"/>
            </a:br>
            <a:r>
              <a:rPr lang="ru-RU" sz="1800" dirty="0" smtClean="0"/>
              <a:t> </a:t>
            </a:r>
            <a:br>
              <a:rPr lang="ru-RU" sz="1800" dirty="0" smtClean="0"/>
            </a:br>
            <a:r>
              <a:rPr lang="ru-RU" sz="1800" dirty="0" smtClean="0"/>
              <a:t>        -Заболевания </a:t>
            </a:r>
            <a:r>
              <a:rPr lang="ru-RU" sz="1800" dirty="0" smtClean="0"/>
              <a:t>слизистой ротовой полости;</a:t>
            </a:r>
            <a:br>
              <a:rPr lang="ru-RU" sz="1800" dirty="0" smtClean="0"/>
            </a:br>
            <a:r>
              <a:rPr lang="ru-RU" sz="1800" dirty="0" smtClean="0"/>
              <a:t> </a:t>
            </a:r>
            <a:br>
              <a:rPr lang="ru-RU" sz="1800" dirty="0" smtClean="0"/>
            </a:br>
            <a:r>
              <a:rPr lang="ru-RU" sz="1800" dirty="0" smtClean="0"/>
              <a:t>        -Заболевания </a:t>
            </a:r>
            <a:r>
              <a:rPr lang="ru-RU" sz="1800" dirty="0" smtClean="0"/>
              <a:t>слизистой пищевода;</a:t>
            </a:r>
            <a:br>
              <a:rPr lang="ru-RU" sz="1800" dirty="0" smtClean="0"/>
            </a:br>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По другим данным, "</a:t>
            </a:r>
            <a:r>
              <a:rPr lang="ru-RU" sz="1800" dirty="0" err="1" smtClean="0"/>
              <a:t>насваем</a:t>
            </a:r>
            <a:r>
              <a:rPr lang="ru-RU" sz="1800" dirty="0" smtClean="0"/>
              <a:t>" считается табачная пыль, смешанная с клеем, известью, водой или растительным маслом, скатанная в шарики. В Средней Азии, где "</a:t>
            </a:r>
            <a:r>
              <a:rPr lang="ru-RU" sz="1800" dirty="0" err="1" smtClean="0"/>
              <a:t>насвай</a:t>
            </a:r>
            <a:r>
              <a:rPr lang="ru-RU" sz="1800" dirty="0" smtClean="0"/>
              <a:t>" пользуется огромной популярностью, рецепты его приготовления разные, и часто табачная пыль в смеси вообще отсутствует. Ее могут заменять более активными веществами</a:t>
            </a:r>
            <a:r>
              <a:rPr lang="ru-RU" sz="1400" dirty="0" smtClean="0"/>
              <a:t>.</a:t>
            </a:r>
            <a:r>
              <a:rPr lang="ru-RU" dirty="0" smtClean="0"/>
              <a:t/>
            </a:r>
            <a:br>
              <a:rPr lang="ru-RU" dirty="0" smtClean="0"/>
            </a:br>
            <a:endParaRPr lang="ru-RU" dirty="0"/>
          </a:p>
        </p:txBody>
      </p:sp>
      <p:pic>
        <p:nvPicPr>
          <p:cNvPr id="4" name="Содержимое 3"/>
          <p:cNvPicPr>
            <a:picLocks noGrp="1"/>
          </p:cNvPicPr>
          <p:nvPr>
            <p:ph idx="1"/>
          </p:nvPr>
        </p:nvPicPr>
        <p:blipFill>
          <a:blip r:embed="rId2" cstate="print"/>
          <a:srcRect/>
          <a:stretch>
            <a:fillRect/>
          </a:stretch>
        </p:blipFill>
        <p:spPr bwMode="auto">
          <a:xfrm>
            <a:off x="1928794" y="2571744"/>
            <a:ext cx="5495933" cy="37147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Большинство компонентов смеси призваны выполнять формообразующую функцию при гранулировании пылеобразных отходов табачного производства. Известь изменяет реакцию среды и способствует всасыванию никотина в кровь через слизистую оболочку ротовой полости. Этому же способствует и куриный помет, и некоторые источники утверждают, что его добавляют в смесь при отсутствии извести.</a:t>
            </a:r>
            <a:r>
              <a:rPr lang="ru-RU" dirty="0" smtClean="0"/>
              <a:t/>
            </a:r>
            <a:br>
              <a:rPr lang="ru-RU" dirty="0" smtClean="0"/>
            </a:br>
            <a:endParaRPr lang="ru-RU" dirty="0"/>
          </a:p>
        </p:txBody>
      </p:sp>
      <p:pic>
        <p:nvPicPr>
          <p:cNvPr id="4" name="Содержимое 3"/>
          <p:cNvPicPr>
            <a:picLocks noGrp="1"/>
          </p:cNvPicPr>
          <p:nvPr>
            <p:ph idx="1"/>
          </p:nvPr>
        </p:nvPicPr>
        <p:blipFill>
          <a:blip r:embed="rId2" cstate="print"/>
          <a:srcRect/>
          <a:stretch>
            <a:fillRect/>
          </a:stretch>
        </p:blipFill>
        <p:spPr bwMode="auto">
          <a:xfrm>
            <a:off x="2500298" y="2643182"/>
            <a:ext cx="4762500" cy="3619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Известны различные виды </a:t>
            </a:r>
            <a:r>
              <a:rPr lang="ru-RU" sz="1800" dirty="0" err="1" smtClean="0"/>
              <a:t>насвая</a:t>
            </a:r>
            <a:r>
              <a:rPr lang="ru-RU" sz="1800" dirty="0" smtClean="0"/>
              <a:t>: ташкентский, ферганский, андижанский и другие. Могут использоваться различные названия: </a:t>
            </a:r>
            <a:r>
              <a:rPr lang="ru-RU" sz="1800" dirty="0" err="1" smtClean="0"/>
              <a:t>насыбай</a:t>
            </a:r>
            <a:r>
              <a:rPr lang="ru-RU" sz="1800" dirty="0" smtClean="0"/>
              <a:t>, </a:t>
            </a:r>
            <a:r>
              <a:rPr lang="ru-RU" sz="1800" dirty="0" err="1" smtClean="0"/>
              <a:t>нацвай</a:t>
            </a:r>
            <a:r>
              <a:rPr lang="ru-RU" sz="1800" dirty="0" smtClean="0"/>
              <a:t>, </a:t>
            </a:r>
            <a:r>
              <a:rPr lang="ru-RU" sz="1800" dirty="0" err="1" smtClean="0"/>
              <a:t>анасвай</a:t>
            </a:r>
            <a:r>
              <a:rPr lang="ru-RU" sz="1800" dirty="0" smtClean="0"/>
              <a:t>, </a:t>
            </a:r>
            <a:r>
              <a:rPr lang="ru-RU" sz="1800" dirty="0" err="1" smtClean="0"/>
              <a:t>асмай</a:t>
            </a:r>
            <a:r>
              <a:rPr lang="ru-RU" sz="1800" dirty="0" smtClean="0"/>
              <a:t>, </a:t>
            </a:r>
            <a:r>
              <a:rPr lang="ru-RU" sz="1800" dirty="0" err="1" smtClean="0"/>
              <a:t>атмай</a:t>
            </a:r>
            <a:r>
              <a:rPr lang="ru-RU" sz="1800" dirty="0" smtClean="0"/>
              <a:t>.</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071670" y="2143116"/>
            <a:ext cx="5348310" cy="37163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Внешний вид </a:t>
            </a:r>
            <a:r>
              <a:rPr lang="ru-RU" sz="1800" dirty="0" err="1" smtClean="0"/>
              <a:t>насвая</a:t>
            </a:r>
            <a:r>
              <a:rPr lang="ru-RU" sz="1800" dirty="0" smtClean="0"/>
              <a:t> описывают по-разному. В одних случаях это зеленые шарики, в других серовато-коричневый порошок. Есть мнение, что свежий </a:t>
            </a:r>
            <a:r>
              <a:rPr lang="ru-RU" sz="1800" dirty="0" err="1" smtClean="0"/>
              <a:t>насвай</a:t>
            </a:r>
            <a:r>
              <a:rPr lang="ru-RU" sz="1800" dirty="0" smtClean="0"/>
              <a:t> выглядит как крупные, пропитанные, зеленые зернышки, а несвежий больше похож на порошок и имеет почти черный цвет.</a:t>
            </a:r>
            <a:br>
              <a:rPr lang="ru-RU" sz="1800" dirty="0" smtClean="0"/>
            </a:br>
            <a:endParaRPr lang="ru-RU" sz="1800" dirty="0"/>
          </a:p>
        </p:txBody>
      </p:sp>
      <p:pic>
        <p:nvPicPr>
          <p:cNvPr id="6" name="Содержимое 5"/>
          <p:cNvPicPr>
            <a:picLocks noGrp="1"/>
          </p:cNvPicPr>
          <p:nvPr>
            <p:ph idx="1"/>
          </p:nvPr>
        </p:nvPicPr>
        <p:blipFill>
          <a:blip r:embed="rId2" cstate="print"/>
          <a:srcRect/>
          <a:stretch>
            <a:fillRect/>
          </a:stretch>
        </p:blipFill>
        <p:spPr bwMode="auto">
          <a:xfrm>
            <a:off x="2624137" y="2570162"/>
            <a:ext cx="4352925" cy="3000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Надо сказать, что употребление </a:t>
            </a:r>
            <a:r>
              <a:rPr lang="ru-RU" sz="1800" dirty="0" err="1" smtClean="0"/>
              <a:t>насвая</a:t>
            </a:r>
            <a:r>
              <a:rPr lang="ru-RU" sz="1800" dirty="0" smtClean="0"/>
              <a:t> весьма хлопотное занятие. </a:t>
            </a:r>
            <a:r>
              <a:rPr lang="ru-RU" sz="1800" dirty="0" err="1" smtClean="0"/>
              <a:t>Насвай</a:t>
            </a:r>
            <a:r>
              <a:rPr lang="ru-RU" sz="1800" dirty="0" smtClean="0"/>
              <a:t> не курят (хотя иногда продолжают использовать это слово), а «кидают» или «чикают». При такой терминологии иногда складывается впечатление, что какой-нибудь потребитель, рассказывающий о своем опыте на форуме, уже несколько лет пытается бросить потребление </a:t>
            </a:r>
            <a:r>
              <a:rPr lang="ru-RU" sz="1800" dirty="0" err="1" smtClean="0"/>
              <a:t>насвая</a:t>
            </a:r>
            <a:r>
              <a:rPr lang="ru-RU" sz="1800" dirty="0" smtClean="0"/>
              <a:t>, но «кидать» для него не означает «бросать», а совсем даже наоборот.</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428860" y="2928934"/>
            <a:ext cx="5072098" cy="328454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785794"/>
            <a:ext cx="7772400" cy="914400"/>
          </a:xfrm>
        </p:spPr>
        <p:txBody>
          <a:bodyPr/>
          <a:lstStyle/>
          <a:p>
            <a:r>
              <a:rPr lang="ru-RU" sz="2400" dirty="0" err="1" smtClean="0"/>
              <a:t>Насвай</a:t>
            </a:r>
            <a:r>
              <a:rPr lang="ru-RU" sz="2400" dirty="0" smtClean="0"/>
              <a:t> иногда называют жевательным табаком, но его не жуют. </a:t>
            </a:r>
            <a:r>
              <a:rPr lang="ru-RU" sz="2400" dirty="0" err="1" smtClean="0"/>
              <a:t>Насвай</a:t>
            </a:r>
            <a:r>
              <a:rPr lang="ru-RU" sz="2400" dirty="0" smtClean="0"/>
              <a:t> закладывают под нижнюю, или верхнюю губу и держат там в ожидании эффекта. При закладывании его в рот стараются не допустить попадания порошка на губы, которые в таком случае покрываются волдырями и язвами. Потребители подчеркивают недопустимость проглатывания обильно выделяющейся слюны. Проглоченные слюна или крупинки зелья могут вызвать тошноту, рвоту и понос. Именно рвота описывается как основной компонент воздействия </a:t>
            </a:r>
            <a:r>
              <a:rPr lang="ru-RU" sz="2400" dirty="0" err="1" smtClean="0"/>
              <a:t>насвая</a:t>
            </a:r>
            <a:r>
              <a:rPr lang="ru-RU" sz="2400" dirty="0" smtClean="0"/>
              <a:t>, особенно у начинающих потребителей.</a:t>
            </a:r>
            <a:br>
              <a:rPr lang="ru-RU" sz="2400" dirty="0" smtClean="0"/>
            </a:br>
            <a:endParaRPr lang="ru-RU" sz="2400"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smtClean="0"/>
              <a:t>. Поскольку основным действующим веществом </a:t>
            </a:r>
            <a:r>
              <a:rPr lang="ru-RU" sz="1800" dirty="0" err="1" smtClean="0"/>
              <a:t>насвая</a:t>
            </a:r>
            <a:r>
              <a:rPr lang="ru-RU" sz="1800" dirty="0" smtClean="0"/>
              <a:t> является табак, развивается та же никотиновая зависимость. Специалисты из Кыргызстана, где потребление </a:t>
            </a:r>
            <a:r>
              <a:rPr lang="ru-RU" sz="1800" dirty="0" err="1" smtClean="0"/>
              <a:t>насвая</a:t>
            </a:r>
            <a:r>
              <a:rPr lang="ru-RU" sz="1800" dirty="0" smtClean="0"/>
              <a:t> распространено давно, высказывают мнение, что эта форма табака более вредна, чем курение сигарет, т.к. человек получает большую дозу никотина, особенно в связи с воздействием извести на слизистую оболочку </a:t>
            </a:r>
            <a:r>
              <a:rPr lang="ru-RU" sz="1800" dirty="0" err="1" smtClean="0"/>
              <a:t>pотовой</a:t>
            </a:r>
            <a:r>
              <a:rPr lang="ru-RU" sz="1800" dirty="0" smtClean="0"/>
              <a:t> полости. </a:t>
            </a:r>
            <a:r>
              <a:rPr lang="ru-RU" sz="1800" dirty="0" err="1" smtClean="0"/>
              <a:t>Насвай</a:t>
            </a:r>
            <a:r>
              <a:rPr lang="ru-RU" sz="1800" dirty="0" smtClean="0"/>
              <a:t> вызывает сильную наркотическую зависимость.</a:t>
            </a:r>
            <a:br>
              <a:rPr lang="ru-RU" sz="1800" dirty="0" smtClean="0"/>
            </a:br>
            <a:endParaRPr lang="ru-RU" sz="1800" dirty="0"/>
          </a:p>
        </p:txBody>
      </p:sp>
      <p:pic>
        <p:nvPicPr>
          <p:cNvPr id="4" name="Содержимое 3"/>
          <p:cNvPicPr>
            <a:picLocks noGrp="1"/>
          </p:cNvPicPr>
          <p:nvPr>
            <p:ph idx="1"/>
          </p:nvPr>
        </p:nvPicPr>
        <p:blipFill>
          <a:blip r:embed="rId2" cstate="print"/>
          <a:srcRect/>
          <a:stretch>
            <a:fillRect/>
          </a:stretch>
        </p:blipFill>
        <p:spPr bwMode="auto">
          <a:xfrm>
            <a:off x="2643174" y="2928934"/>
            <a:ext cx="4038615" cy="3235344"/>
          </a:xfrm>
          <a:prstGeom prst="rect">
            <a:avLst/>
          </a:prstGeom>
          <a:noFill/>
          <a:ln w="9525">
            <a:noFill/>
            <a:miter lim="800000"/>
            <a:headEnd/>
            <a:tailEnd/>
          </a:ln>
          <a:effectLst>
            <a:innerShdw blurRad="63500" dist="50800" dir="18900000">
              <a:prstClr val="black">
                <a:alpha val="50000"/>
              </a:prstClr>
            </a:inn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4CE967-8265-4CE9-A82B-F064557D02D5}"/>
</file>

<file path=customXml/itemProps2.xml><?xml version="1.0" encoding="utf-8"?>
<ds:datastoreItem xmlns:ds="http://schemas.openxmlformats.org/officeDocument/2006/customXml" ds:itemID="{BEA44BAE-C8D6-45A0-B1D6-EB2E00F9ACE9}"/>
</file>

<file path=customXml/itemProps3.xml><?xml version="1.0" encoding="utf-8"?>
<ds:datastoreItem xmlns:ds="http://schemas.openxmlformats.org/officeDocument/2006/customXml" ds:itemID="{4C13535D-98D3-4AD7-9FBE-A9F658AC7FDE}"/>
</file>

<file path=docProps/app.xml><?xml version="1.0" encoding="utf-8"?>
<Properties xmlns="http://schemas.openxmlformats.org/officeDocument/2006/extended-properties" xmlns:vt="http://schemas.openxmlformats.org/officeDocument/2006/docPropsVTypes">
  <Template>Metro</Template>
  <TotalTime>102</TotalTime>
  <Words>1168</Words>
  <Application>Microsoft Office PowerPoint</Application>
  <PresentationFormat>Экран (4:3)</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Метро</vt:lpstr>
      <vt:lpstr>Насвай</vt:lpstr>
      <vt:lpstr>Название этого вещества, по-видимому, связано с тем, что раньше для его изготовления применяли растение нас. Сейчас основным компонентом являются махорка или табак. Добавляют в смесь также гашеную известь, золу различных растений, верблюжий кизяк или куриный помет, иногда масло. Некоторые источники сообщают о добавлении в состав сухофруктов и приправ. </vt:lpstr>
      <vt:lpstr>По другим данным, "насваем" считается табачная пыль, смешанная с клеем, известью, водой или растительным маслом, скатанная в шарики. В Средней Азии, где "насвай" пользуется огромной популярностью, рецепты его приготовления разные, и часто табачная пыль в смеси вообще отсутствует. Ее могут заменять более активными веществами. </vt:lpstr>
      <vt:lpstr>Большинство компонентов смеси призваны выполнять формообразующую функцию при гранулировании пылеобразных отходов табачного производства. Известь изменяет реакцию среды и способствует всасыванию никотина в кровь через слизистую оболочку ротовой полости. Этому же способствует и куриный помет, и некоторые источники утверждают, что его добавляют в смесь при отсутствии извести. </vt:lpstr>
      <vt:lpstr>Известны различные виды насвая: ташкентский, ферганский, андижанский и другие. Могут использоваться различные названия: насыбай, нацвай, анасвай, асмай, атмай. </vt:lpstr>
      <vt:lpstr>Внешний вид насвая описывают по-разному. В одних случаях это зеленые шарики, в других серовато-коричневый порошок. Есть мнение, что свежий насвай выглядит как крупные, пропитанные, зеленые зернышки, а несвежий больше похож на порошок и имеет почти черный цвет. </vt:lpstr>
      <vt:lpstr>Надо сказать, что употребление насвая весьма хлопотное занятие. Насвай не курят (хотя иногда продолжают использовать это слово), а «кидают» или «чикают». При такой терминологии иногда складывается впечатление, что какой-нибудь потребитель, рассказывающий о своем опыте на форуме, уже несколько лет пытается бросить потребление насвая, но «кидать» для него не означает «бросать», а совсем даже наоборот. </vt:lpstr>
      <vt:lpstr>Насвай иногда называют жевательным табаком, но его не жуют. Насвай закладывают под нижнюю, или верхнюю губу и держат там в ожидании эффекта. При закладывании его в рот стараются не допустить попадания порошка на губы, которые в таком случае покрываются волдырями и язвами. Потребители подчеркивают недопустимость проглатывания обильно выделяющейся слюны. Проглоченные слюна или крупинки зелья могут вызвать тошноту, рвоту и понос. Именно рвота описывается как основной компонент воздействия насвая, особенно у начинающих потребителей. </vt:lpstr>
      <vt:lpstr>. Поскольку основным действующим веществом насвая является табак, развивается та же никотиновая зависимость. Специалисты из Кыргызстана, где потребление насвая распространено давно, высказывают мнение, что эта форма табака более вредна, чем курение сигарет, т.к. человек получает большую дозу никотина, особенно в связи с воздействием извести на слизистую оболочку pотовой полости. Насвай вызывает сильную наркотическую зависимость. </vt:lpstr>
      <vt:lpstr>Насвай можно отнести к числу психотропных веществ. Его употребление подростками отражается на их психическом развитии - снижается восприятие и ухудшается память, дети становятся неуравновешенными. Потребители сообщают о проблемах с памятью, постоянном состоянии растерянности. Следствиями употребления становятся изменение личности подростка, нарушение его психики. </vt:lpstr>
      <vt:lpstr>. У детей употребление насвая очень быстро переходит в привычку, становится нормой. Вскоре подростку хочется уже более сильных ощущений. А если подросток покупает для себя насвай с такой же легкостью, как жевательную резинку, то нет никакой гарантии, что в ближайшем будущем он не попробует сильные наркотики. </vt:lpstr>
      <vt:lpstr>Поскольку насвай содержит экскременты животных, то, потребляя его, чрезвычайно легко заразиться разнообразными кишечными инфекциями и паразитарными заболеваниями, включая вирусный гепатит. </vt:lpstr>
      <vt:lpstr>В основном причиной закладывания насвая подростки называют то, что после него не хочется курить. Некоторые представляют его как средство прекращения курения, другие – как заместитель табака, когда не хочется выдавать себя запахом или дымом. Нередко насвай упоминается как табак для спортсменов, которые не хотят пачкать легкие смолой. Однако насвай является не заменителем, а тем самым табаком, который наносит вред организму. Если цель состоит именно в том, чтобы найти средство прекращения курения или заменитель табака, и при этом принимать его именно через рот, то для этого существуют легальные и лицензированные препараты с известным эффектом – жевательная резинка, содержащая никотин, которая продается в аптеках без рецепта врача. </vt:lpstr>
      <vt:lpstr>Потребители насвая – типичная игрушка в руках наркотического бизнеса. Предприимчивые люди в Средней Азии смешивают отходы табачного производства с отходами растениеводства и животноводства и, пользуясь тем, что ни одно из этих веществ не является формально запрещенным, создают среди молодежи моду на новый наркотик, который можно продавать за тем большие деньги, чем дальше от Средней Азии его довезли.</vt:lpstr>
      <vt:lpstr>На рынках насвай продается наравне с табачными изделиями и семечками. За 10 тенге (невероятно мизерная сумма) можно купить пакетик, которого хватает примерно на 30 приемов. Основными потребителями насвая являются подростки 13-15 лет. В общем, все это выглядит достаточно плачевно. Так что лучше уж кушать что-нибудь другое. Теперь становится понятно, что такое насвай. </vt:lpstr>
      <vt:lpstr>Когда на родительском собрании "одной из школ в одном приволжском городе" выяснилось, что школьники вместо того, чтобы грызть гранит науки, жуют этот самый завозимый "лицами среднеазиатской национальности" пометосодержащий "насвай", - получился сущий переполох. Кинулись к милиционерам. Они вежливо выдали "отказное", объяснив, что у них "план": "анаша", "марихуана" и "кокаин" - как наркотики числятся. А вот насчет куриного дерьма не имеется никакой оперативной информации о том, что это зелье является наркотической "дурью". </vt:lpstr>
      <vt:lpstr>В отличие от тех наркотиков, которые имеются в списках веществ, распространение и потребление которых пытаются пресечь органы борьбы с наркоманией и наркобизнесом, люди, зарабатывающие на транспортировке и распространении насвая, пока не могут быть привлечены к уголовной ответственности ни там, где он производится (то есть в странах Средней Азии), ни там, куда его доставляют для распространения среди подростков за значительно большие деньги. </vt:lpstr>
      <vt:lpstr>Вред, который причиняет насвай, не зависит от длительности его употребления. Насвай может поразить и сразу, это зависит от индивидуальных особенностей организма. Самая большая опасность в том, что употребляя насвай прекращается выработка спермы, нарушается детородная функция, и шансов на ее восстановление практически нет. </vt:lpstr>
      <vt:lpstr>По данным узбекских онкологов, 80% случаев рака языка, губы и других органов полости рта, а также гортани были связаны с тем, что люди употребляют насвай. Насвай – это стопроцентная вероятность заболеть раком. </vt:lpstr>
      <vt:lpstr>Садоводы знают, что будет с растением, если его полить неразбавленным раствором куриного помета: оно "сгорит". Врачи подтверждают, что то же самое происходит в организме человека, употребляющего насвай, страдают в первую очередь слизистая рта и желудочно-кишечный тракт. Длительный прием насвая может привести к язве желудка. </vt:lpstr>
      <vt:lpstr>Потребление насвая может привести к зависимости и дальнейшим физическими отклонениями в работе организма и своеобразными ощущениями, такими как:           -Вегетативные нарушения           -Потливость           -Ортостатический коллапс (состояние, при резком изменении положения тела, человек испытывает головокружение, темнеет в глазах)           -Обморочное состояние.           -Повышенный риск развития редких онкологических заболеваний           -Заболевания зубов;           -Заболевания слизистой ротовой полости;           -Заболевания слизистой пищевода;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Насвай</dc:title>
  <dc:creator>Nika</dc:creator>
  <cp:lastModifiedBy>Nika</cp:lastModifiedBy>
  <cp:revision>11</cp:revision>
  <dcterms:created xsi:type="dcterms:W3CDTF">2010-10-24T14:22:07Z</dcterms:created>
  <dcterms:modified xsi:type="dcterms:W3CDTF">2010-10-24T16:04:14Z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