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2" r:id="rId9"/>
    <p:sldId id="280" r:id="rId10"/>
    <p:sldId id="263" r:id="rId11"/>
    <p:sldId id="266" r:id="rId12"/>
    <p:sldId id="264" r:id="rId13"/>
    <p:sldId id="265" r:id="rId14"/>
    <p:sldId id="281" r:id="rId15"/>
    <p:sldId id="277" r:id="rId16"/>
    <p:sldId id="267" r:id="rId17"/>
    <p:sldId id="276" r:id="rId18"/>
    <p:sldId id="268" r:id="rId19"/>
    <p:sldId id="269" r:id="rId20"/>
    <p:sldId id="270" r:id="rId21"/>
    <p:sldId id="271" r:id="rId22"/>
    <p:sldId id="282" r:id="rId23"/>
    <p:sldId id="272" r:id="rId24"/>
    <p:sldId id="273" r:id="rId25"/>
    <p:sldId id="274" r:id="rId26"/>
    <p:sldId id="27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D516-0746-4077-9FC8-749994371629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662F-A682-4E37-BEB0-BD1944C513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D516-0746-4077-9FC8-749994371629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662F-A682-4E37-BEB0-BD1944C51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D516-0746-4077-9FC8-749994371629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662F-A682-4E37-BEB0-BD1944C51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D516-0746-4077-9FC8-749994371629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662F-A682-4E37-BEB0-BD1944C51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D516-0746-4077-9FC8-749994371629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FE4662F-A682-4E37-BEB0-BD1944C51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D516-0746-4077-9FC8-749994371629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662F-A682-4E37-BEB0-BD1944C51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D516-0746-4077-9FC8-749994371629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662F-A682-4E37-BEB0-BD1944C51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D516-0746-4077-9FC8-749994371629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662F-A682-4E37-BEB0-BD1944C51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D516-0746-4077-9FC8-749994371629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662F-A682-4E37-BEB0-BD1944C51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D516-0746-4077-9FC8-749994371629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662F-A682-4E37-BEB0-BD1944C51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D516-0746-4077-9FC8-749994371629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662F-A682-4E37-BEB0-BD1944C51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64D516-0746-4077-9FC8-749994371629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E4662F-A682-4E37-BEB0-BD1944C51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средств размещения в туризме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Гостиницы обладают следующими признаками: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состоят из номеров, число которых превышает определенный минимум, имеют единое руководство;</a:t>
            </a:r>
          </a:p>
          <a:p>
            <a:r>
              <a:rPr lang="ru-RU" dirty="0" smtClean="0"/>
              <a:t>предоставляют различные гостиничные услуги, перечень которых не ограничивается ежедневной заправкой постелей, уборкой номера и санузла;</a:t>
            </a:r>
          </a:p>
          <a:p>
            <a:r>
              <a:rPr lang="ru-RU" dirty="0" smtClean="0"/>
              <a:t>сгруппированы в классы и категории в соответствии с предоставляемыми услугами, имеющимся оборудованием и стандартами страны;</a:t>
            </a:r>
          </a:p>
          <a:p>
            <a:r>
              <a:rPr lang="ru-RU" dirty="0" smtClean="0"/>
              <a:t>не входят в категорию специализированных заведений.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Картинка 3 из 5279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04117" cy="3071810"/>
          </a:xfrm>
          <a:prstGeom prst="rect">
            <a:avLst/>
          </a:prstGeom>
          <a:noFill/>
        </p:spPr>
      </p:pic>
      <p:pic>
        <p:nvPicPr>
          <p:cNvPr id="32772" name="Picture 4" descr="Картинка 11 из 5279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071546"/>
            <a:ext cx="5457825" cy="4572000"/>
          </a:xfrm>
          <a:prstGeom prst="rect">
            <a:avLst/>
          </a:prstGeom>
          <a:noFill/>
        </p:spPr>
      </p:pic>
      <p:pic>
        <p:nvPicPr>
          <p:cNvPr id="32774" name="Picture 6" descr="Картинка 17 из 5279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214686"/>
            <a:ext cx="4857752" cy="36433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Аналогичные заведения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включают пансионаты и меблированные комнаты, туристские общежития и другие средства размещения, которые состоят из номеров и предоставляют ограниченные гостиничные услуги, включая ежедневную заправку постелей, уборку номера и санузла.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Картинка 3 из 1536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243415" cy="3929066"/>
          </a:xfrm>
          <a:prstGeom prst="rect">
            <a:avLst/>
          </a:prstGeom>
          <a:noFill/>
        </p:spPr>
      </p:pic>
      <p:pic>
        <p:nvPicPr>
          <p:cNvPr id="33796" name="Picture 4" descr="Картинка 8 из 1536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54" y="2643182"/>
            <a:ext cx="4786346" cy="42148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Аналогичные заведения</a:t>
            </a:r>
            <a:endParaRPr lang="ru-RU" dirty="0"/>
          </a:p>
        </p:txBody>
      </p:sp>
      <p:pic>
        <p:nvPicPr>
          <p:cNvPr id="4" name="Picture 8" descr="Картинка 15 из 15363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928802"/>
            <a:ext cx="7000924" cy="48854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Специализированные заведения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Картинка 20 из 1060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4571999" cy="3643308"/>
          </a:xfrm>
          <a:prstGeom prst="rect">
            <a:avLst/>
          </a:prstGeom>
          <a:noFill/>
        </p:spPr>
      </p:pic>
      <p:pic>
        <p:nvPicPr>
          <p:cNvPr id="36868" name="Picture 4" descr="Картинка 24 из 1060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09677"/>
            <a:ext cx="4572000" cy="35483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Специализированные заведения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помимо предоставления услуг размещения, выполняет еще какую-либо другую специализированную функцию. Это оздоровительные заведения, лагеря труда и отдыха, </a:t>
            </a:r>
            <a:r>
              <a:rPr lang="ru-RU" dirty="0" err="1" smtClean="0"/>
              <a:t>конгресс-центры</a:t>
            </a:r>
            <a:r>
              <a:rPr lang="ru-RU" dirty="0" smtClean="0"/>
              <a:t> и т.д.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Картинка 27 из 1060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50657" cy="3500438"/>
          </a:xfrm>
          <a:prstGeom prst="rect">
            <a:avLst/>
          </a:prstGeom>
          <a:noFill/>
        </p:spPr>
      </p:pic>
      <p:pic>
        <p:nvPicPr>
          <p:cNvPr id="37892" name="Picture 4" descr="Картинка 36 из 1060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857364"/>
            <a:ext cx="5233178" cy="3071834"/>
          </a:xfrm>
          <a:prstGeom prst="rect">
            <a:avLst/>
          </a:prstGeom>
          <a:noFill/>
        </p:spPr>
      </p:pic>
      <p:pic>
        <p:nvPicPr>
          <p:cNvPr id="37894" name="Picture 6" descr="http://im7-tub-by.yandex.net/i?id=307464345-07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071942"/>
            <a:ext cx="4071934" cy="30132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/>
              <a:t>Прочие коллективные средства размещения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23368"/>
          </a:xfrm>
        </p:spPr>
        <p:txBody>
          <a:bodyPr/>
          <a:lstStyle/>
          <a:p>
            <a:r>
              <a:rPr lang="ru-RU" dirty="0" smtClean="0"/>
              <a:t>предоставляют ограниченные гостиничные услуги, исключая ежедневную заправку постелей и уборку жилых помещений. Они могут состоять не из номеров, а представлять собой единицы типа «жилища», «площадки для кемпинга» или коллективные спальные помещения (общежития).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60" name="Picture 4" descr="Картинка 4 из 1545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810000"/>
          </a:xfrm>
          <a:prstGeom prst="rect">
            <a:avLst/>
          </a:prstGeom>
          <a:noFill/>
        </p:spPr>
      </p:pic>
      <p:pic>
        <p:nvPicPr>
          <p:cNvPr id="45062" name="Picture 6" descr="Картинка 17 из 1545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48913"/>
            <a:ext cx="4071966" cy="3909087"/>
          </a:xfrm>
          <a:prstGeom prst="rect">
            <a:avLst/>
          </a:prstGeom>
          <a:noFill/>
        </p:spPr>
      </p:pic>
      <p:pic>
        <p:nvPicPr>
          <p:cNvPr id="45058" name="Picture 2" descr="Картинка 2 из 1522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5245" y="2928934"/>
            <a:ext cx="5238755" cy="39290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110310"/>
          </a:xfrm>
        </p:spPr>
        <p:txBody>
          <a:bodyPr/>
          <a:lstStyle/>
          <a:p>
            <a:r>
              <a:rPr lang="ru-RU" dirty="0" smtClean="0"/>
              <a:t>Средствами размещения туристов являются любые объекты, которые предоставляют туристам эпизодическое или регулярное место для ночевки.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Картинка 16 из 537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2143116"/>
            <a:ext cx="4572000" cy="4357719"/>
          </a:xfrm>
          <a:prstGeom prst="rect">
            <a:avLst/>
          </a:prstGeom>
          <a:noFill/>
        </p:spPr>
      </p:pic>
      <p:pic>
        <p:nvPicPr>
          <p:cNvPr id="1028" name="Picture 4" descr="Картинка 18 из 537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14554"/>
            <a:ext cx="4572000" cy="43338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Индивидуальные средства размещения</a:t>
            </a:r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– </a:t>
            </a:r>
            <a:r>
              <a:rPr lang="ru-RU" dirty="0" smtClean="0"/>
              <a:t>это собственные жилища (квартиры, виллы, особняки, коттеджи, используемые посетителями-резидентами, в том числе и апартаменты </a:t>
            </a:r>
            <a:r>
              <a:rPr lang="ru-RU" dirty="0" err="1" smtClean="0"/>
              <a:t>таймшера</a:t>
            </a:r>
            <a:r>
              <a:rPr lang="ru-RU" dirty="0" smtClean="0"/>
              <a:t>, комнаты арендуемые у частных лиц или агентств, помещения предоставляемые бесплатно родственниками или знакомыми).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Квартиры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Картинка 9 из 531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5262578" cy="3946934"/>
          </a:xfrm>
          <a:prstGeom prst="rect">
            <a:avLst/>
          </a:prstGeom>
          <a:noFill/>
        </p:spPr>
      </p:pic>
      <p:pic>
        <p:nvPicPr>
          <p:cNvPr id="43012" name="Picture 4" descr="Картинка 18 из 531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143248"/>
            <a:ext cx="5143504" cy="37147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а 25 из 5314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1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Виллы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6" name="Picture 2" descr="http://u01.komandirovka.bz/upload/iblock/9de/2534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5214942" cy="3714776"/>
          </a:xfrm>
          <a:prstGeom prst="rect">
            <a:avLst/>
          </a:prstGeom>
          <a:noFill/>
        </p:spPr>
      </p:pic>
      <p:pic>
        <p:nvPicPr>
          <p:cNvPr id="41988" name="Picture 4" descr="http://villacreta-heraklionhotels.focusgreece.gr/medphotos/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594309"/>
            <a:ext cx="4500562" cy="42636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Картинка 31 из 9377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16430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     </a:t>
            </a:r>
            <a:r>
              <a:rPr lang="ru-RU" sz="4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КОНЕЦ</a:t>
            </a:r>
            <a:endParaRPr lang="ru-RU" sz="4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4 из 15455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08310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Общежитие гостиничного типа.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В международной практике принята </a:t>
            </a:r>
            <a:r>
              <a:rPr lang="ru-RU" sz="3200" i="1" dirty="0" smtClean="0"/>
              <a:t>Стандартная классификация средств размещения туристов, </a:t>
            </a:r>
            <a:r>
              <a:rPr lang="ru-RU" sz="3200" dirty="0" smtClean="0"/>
              <a:t>разработанная экспертами ВТО. По ней все средства размещения делятся на 2 категории: коллективные и индивидуальные.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Картинка 5 из 537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3 из 5279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119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Коллективное средство размещения</a:t>
            </a:r>
            <a:r>
              <a:rPr lang="ru-RU" dirty="0" smtClean="0">
                <a:solidFill>
                  <a:srgbClr val="FFFF00"/>
                </a:solidFill>
              </a:rPr>
              <a:t> – это любой объект, который регулярно или иногда предоставляет туристам размещение для ночевки в комнате или каком-либо ином помещении, однако число номеров, которое в нем имеется, превышает определенный минимум, определяемый каждой страной самостоятельно (например: в России – 10 номеров, в Италии –7). Причем все номера в данном предприятии должны подчиняться единому руководству, быть сгруппированы в классы и категории в соответствии с предоставляемыми услугами и имеющимся оборудованием.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К коллективным средствам размещения относятся: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-гостиницы и аналогичные средства размещения;</a:t>
            </a:r>
          </a:p>
          <a:p>
            <a:r>
              <a:rPr lang="ru-RU" sz="3600" dirty="0" smtClean="0"/>
              <a:t>-специализированные заведения;</a:t>
            </a:r>
          </a:p>
          <a:p>
            <a:r>
              <a:rPr lang="ru-RU" sz="3600" dirty="0" smtClean="0"/>
              <a:t>-прочие предприятия размещения.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Гостиницы и аналогичные средства размещения</a:t>
            </a:r>
            <a:endParaRPr lang="ru-RU" sz="4400" dirty="0"/>
          </a:p>
        </p:txBody>
      </p:sp>
      <p:pic>
        <p:nvPicPr>
          <p:cNvPr id="29698" name="Picture 2" descr="Картинка 11 из 38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78"/>
            <a:ext cx="5715007" cy="3816063"/>
          </a:xfrm>
          <a:prstGeom prst="rect">
            <a:avLst/>
          </a:prstGeom>
          <a:noFill/>
        </p:spPr>
      </p:pic>
      <p:pic>
        <p:nvPicPr>
          <p:cNvPr id="29700" name="Picture 4" descr="Картинка 25 из 38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0966" y="3143224"/>
            <a:ext cx="4953034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а 41 из 383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D7F3710C-3D94-41D0-9925-10CE88DEB096}"/>
</file>

<file path=customXml/itemProps2.xml><?xml version="1.0" encoding="utf-8"?>
<ds:datastoreItem xmlns:ds="http://schemas.openxmlformats.org/officeDocument/2006/customXml" ds:itemID="{5D585CEC-FA5B-4110-A35B-7B781C149F25}"/>
</file>

<file path=customXml/itemProps3.xml><?xml version="1.0" encoding="utf-8"?>
<ds:datastoreItem xmlns:ds="http://schemas.openxmlformats.org/officeDocument/2006/customXml" ds:itemID="{A6524831-C244-4ABD-A4EC-82B3A6697638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82</TotalTime>
  <Words>380</Words>
  <Application>Microsoft Office PowerPoint</Application>
  <PresentationFormat>Экран (4:3)</PresentationFormat>
  <Paragraphs>28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Классификация средств размещения в туризме</vt:lpstr>
      <vt:lpstr>Слайд 2</vt:lpstr>
      <vt:lpstr>Общежитие гостиничного типа.</vt:lpstr>
      <vt:lpstr>Слайд 4</vt:lpstr>
      <vt:lpstr>Слайд 5</vt:lpstr>
      <vt:lpstr>Слайд 6</vt:lpstr>
      <vt:lpstr>К коллективным средствам размещения относятся:</vt:lpstr>
      <vt:lpstr>Гостиницы и аналогичные средства размещения</vt:lpstr>
      <vt:lpstr>Слайд 9</vt:lpstr>
      <vt:lpstr>Гостиницы обладают следующими признаками:</vt:lpstr>
      <vt:lpstr>Слайд 11</vt:lpstr>
      <vt:lpstr>Аналогичные заведения</vt:lpstr>
      <vt:lpstr>Слайд 13</vt:lpstr>
      <vt:lpstr>Аналогичные заведения</vt:lpstr>
      <vt:lpstr>Специализированные заведения</vt:lpstr>
      <vt:lpstr>Специализированные заведения</vt:lpstr>
      <vt:lpstr>Слайд 17</vt:lpstr>
      <vt:lpstr>Прочие коллективные средства размещения </vt:lpstr>
      <vt:lpstr>Слайд 19</vt:lpstr>
      <vt:lpstr>Индивидуальные средства размещения </vt:lpstr>
      <vt:lpstr>Квартиры</vt:lpstr>
      <vt:lpstr>Слайд 22</vt:lpstr>
      <vt:lpstr>Виллы</vt:lpstr>
      <vt:lpstr>Слайд 24</vt:lpstr>
      <vt:lpstr>Слайд 25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средств размещения в туризме</dc:title>
  <dc:creator>Admin</dc:creator>
  <cp:lastModifiedBy>Victoria</cp:lastModifiedBy>
  <cp:revision>11</cp:revision>
  <dcterms:created xsi:type="dcterms:W3CDTF">2012-05-06T20:09:26Z</dcterms:created>
  <dcterms:modified xsi:type="dcterms:W3CDTF">2012-05-02T20:57:48Z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