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70A-76D5-4B29-BD90-548209C2D54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270B-1880-4139-AF94-0300F7307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70A-76D5-4B29-BD90-548209C2D54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270B-1880-4139-AF94-0300F7307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70A-76D5-4B29-BD90-548209C2D54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270B-1880-4139-AF94-0300F7307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70A-76D5-4B29-BD90-548209C2D54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270B-1880-4139-AF94-0300F7307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70A-76D5-4B29-BD90-548209C2D54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270B-1880-4139-AF94-0300F7307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70A-76D5-4B29-BD90-548209C2D54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270B-1880-4139-AF94-0300F7307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70A-76D5-4B29-BD90-548209C2D54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270B-1880-4139-AF94-0300F7307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70A-76D5-4B29-BD90-548209C2D54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270B-1880-4139-AF94-0300F7307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70A-76D5-4B29-BD90-548209C2D54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270B-1880-4139-AF94-0300F7307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70A-76D5-4B29-BD90-548209C2D54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270B-1880-4139-AF94-0300F7307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70A-76D5-4B29-BD90-548209C2D54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B5270B-1880-4139-AF94-0300F73071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D4D70A-76D5-4B29-BD90-548209C2D54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B5270B-1880-4139-AF94-0300F73071A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Классификация средств передвижений в туризме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dirty="0" smtClean="0"/>
              <a:t>-Сидячий;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-Почтовый;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-Вагон-ресторан.</a:t>
            </a:r>
          </a:p>
        </p:txBody>
      </p:sp>
      <p:pic>
        <p:nvPicPr>
          <p:cNvPr id="4098" name="Picture 2" descr="G:\презентация\сухопутный транспорт\0_66d7b_f2d35aa3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285992"/>
            <a:ext cx="4648922" cy="3816364"/>
          </a:xfrm>
          <a:prstGeom prst="rect">
            <a:avLst/>
          </a:prstGeom>
          <a:noFill/>
        </p:spPr>
      </p:pic>
      <p:pic>
        <p:nvPicPr>
          <p:cNvPr id="4099" name="Picture 3" descr="G:\презентация\сухопутный транспорт\f_2704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3"/>
            <a:ext cx="4097860" cy="2643206"/>
          </a:xfrm>
          <a:prstGeom prst="rect">
            <a:avLst/>
          </a:prstGeom>
          <a:noFill/>
        </p:spPr>
      </p:pic>
      <p:pic>
        <p:nvPicPr>
          <p:cNvPr id="4100" name="Picture 4" descr="G:\презентация\сухопутный транспорт\image3766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71942"/>
            <a:ext cx="4143404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1.2 </a:t>
            </a:r>
            <a:r>
              <a:rPr lang="ru-RU" dirty="0" smtClean="0"/>
              <a:t> </a:t>
            </a:r>
            <a:r>
              <a:rPr lang="ru-RU" b="1" i="1" dirty="0" smtClean="0"/>
              <a:t>Автомобильный транспорт- </a:t>
            </a:r>
            <a:r>
              <a:rPr lang="ru-RU" dirty="0" smtClean="0"/>
              <a:t>одна из важнейших отраслей материального производства, осуществляющая перевозки пассажиров и грузов.</a:t>
            </a:r>
            <a:endParaRPr lang="ru-RU" dirty="0"/>
          </a:p>
        </p:txBody>
      </p:sp>
      <p:pic>
        <p:nvPicPr>
          <p:cNvPr id="5122" name="Picture 2" descr="G:\презентация\сухопутный транспорт\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627082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Выделяют 3 вида автомобильного туризма:</a:t>
            </a:r>
          </a:p>
          <a:p>
            <a:pPr>
              <a:buNone/>
            </a:pPr>
            <a:r>
              <a:rPr lang="ru-RU" dirty="0" smtClean="0"/>
              <a:t>-Поездки на рейсовых автобусах;</a:t>
            </a:r>
            <a:endParaRPr lang="ru-RU" dirty="0"/>
          </a:p>
        </p:txBody>
      </p:sp>
      <p:pic>
        <p:nvPicPr>
          <p:cNvPr id="6146" name="Picture 2" descr="G:\презентация\сухопутный транспорт\1253879103_00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64305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-Поездки на челночных автобусах;</a:t>
            </a:r>
            <a:endParaRPr lang="ru-RU" dirty="0"/>
          </a:p>
        </p:txBody>
      </p:sp>
      <p:pic>
        <p:nvPicPr>
          <p:cNvPr id="7170" name="Picture 2" descr="G:\презентация\сухопутный транспорт\27BA0F78951D4A8B9CF430D7EEC74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Чарторные</a:t>
            </a:r>
            <a:r>
              <a:rPr lang="ru-RU" dirty="0" smtClean="0"/>
              <a:t> рейсы.</a:t>
            </a:r>
            <a:endParaRPr lang="ru-RU" dirty="0"/>
          </a:p>
        </p:txBody>
      </p:sp>
      <p:pic>
        <p:nvPicPr>
          <p:cNvPr id="8194" name="Picture 2" descr="G:\презентация\сухопутный транспорт\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620001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Автомобильный туризм подразделяется:</a:t>
            </a:r>
          </a:p>
          <a:p>
            <a:pPr>
              <a:buNone/>
            </a:pPr>
            <a:r>
              <a:rPr lang="ru-RU" dirty="0" smtClean="0"/>
              <a:t>- Организованное  автобусное путешествие;</a:t>
            </a:r>
          </a:p>
          <a:p>
            <a:pPr>
              <a:buNone/>
            </a:pPr>
            <a:r>
              <a:rPr lang="ru-RU" dirty="0" smtClean="0"/>
              <a:t>-На личном автомобиле;</a:t>
            </a:r>
          </a:p>
          <a:p>
            <a:pPr>
              <a:buNone/>
            </a:pPr>
            <a:r>
              <a:rPr lang="ru-RU" dirty="0" smtClean="0"/>
              <a:t>-Прокат  автомобиля.</a:t>
            </a:r>
            <a:endParaRPr lang="ru-RU" dirty="0"/>
          </a:p>
        </p:txBody>
      </p:sp>
      <p:pic>
        <p:nvPicPr>
          <p:cNvPr id="1026" name="Picture 2" descr="G:\презентация\2222\пмы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428868"/>
            <a:ext cx="5143536" cy="3874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smtClean="0"/>
          </a:p>
          <a:p>
            <a:pPr algn="ctr">
              <a:buNone/>
            </a:pPr>
            <a:r>
              <a:rPr lang="ru-RU" sz="3200" smtClean="0"/>
              <a:t>Автобус </a:t>
            </a:r>
            <a:r>
              <a:rPr lang="ru-RU" sz="3200" dirty="0" smtClean="0"/>
              <a:t>стоимостью 13 миллионов евро</a:t>
            </a:r>
            <a:endParaRPr lang="ru-RU" sz="3200" dirty="0"/>
          </a:p>
        </p:txBody>
      </p:sp>
      <p:pic>
        <p:nvPicPr>
          <p:cNvPr id="2050" name="Picture 2" descr="H:\28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771530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Вместимость 23 человека</a:t>
            </a:r>
            <a:endParaRPr lang="ru-RU" sz="3200" dirty="0"/>
          </a:p>
        </p:txBody>
      </p:sp>
      <p:pic>
        <p:nvPicPr>
          <p:cNvPr id="1026" name="Picture 2" descr="H:\129469782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678661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Раритетная модель итальянского производителя </a:t>
            </a:r>
            <a:r>
              <a:rPr lang="en-US" sz="3200" dirty="0" smtClean="0"/>
              <a:t>Ferrari</a:t>
            </a:r>
            <a:r>
              <a:rPr lang="ru-RU" sz="3200" dirty="0" smtClean="0"/>
              <a:t> 250 </a:t>
            </a:r>
            <a:r>
              <a:rPr lang="en-US" sz="3200" dirty="0" smtClean="0"/>
              <a:t>GTO 1961</a:t>
            </a:r>
            <a:r>
              <a:rPr lang="ru-RU" sz="3200" dirty="0" smtClean="0"/>
              <a:t> года, была продана за 28 миллионов 500 тысяч долларов.</a:t>
            </a:r>
            <a:endParaRPr lang="ru-RU" sz="3200" dirty="0"/>
          </a:p>
        </p:txBody>
      </p:sp>
      <p:pic>
        <p:nvPicPr>
          <p:cNvPr id="2050" name="Picture 2" descr="H:\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854233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G:\презентация\2222\28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000108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2. </a:t>
            </a:r>
            <a:r>
              <a:rPr lang="ru-RU" sz="3200" b="1" i="1" dirty="0" smtClean="0"/>
              <a:t>Водный транспорт- </a:t>
            </a:r>
            <a:r>
              <a:rPr lang="ru-RU" sz="3200" dirty="0" smtClean="0"/>
              <a:t>вид транспортного средства, перевозящего грузы или пассажиров, по водным естественным  и искусственным путям сообщения.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664371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1026" name="Picture 2" descr="G:\презентация\водный транспорт\9cc83a6591133933ebd1fffb919cc270224bb4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5"/>
            <a:ext cx="74295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Средства передвижения в туризме подразделяются на:</a:t>
            </a:r>
            <a:br>
              <a:rPr lang="ru-RU" sz="2400" dirty="0" smtClean="0"/>
            </a:br>
            <a:r>
              <a:rPr lang="ru-RU" sz="2400" dirty="0" smtClean="0"/>
              <a:t>1) Сухопутный транспорт: </a:t>
            </a:r>
            <a:br>
              <a:rPr lang="ru-RU" sz="2400" dirty="0" smtClean="0"/>
            </a:br>
            <a:r>
              <a:rPr lang="ru-RU" sz="2400" dirty="0" smtClean="0"/>
              <a:t>   -железнодорожный транспорт;</a:t>
            </a:r>
            <a:br>
              <a:rPr lang="ru-RU" sz="2400" dirty="0" smtClean="0"/>
            </a:br>
            <a:r>
              <a:rPr lang="ru-RU" sz="2400" dirty="0" smtClean="0"/>
              <a:t>   -автомобильный;</a:t>
            </a:r>
            <a:br>
              <a:rPr lang="ru-RU" sz="2400" dirty="0" smtClean="0"/>
            </a:br>
            <a:r>
              <a:rPr lang="ru-RU" sz="2400" dirty="0" smtClean="0"/>
              <a:t>2) Водный транспорт:</a:t>
            </a:r>
            <a:br>
              <a:rPr lang="ru-RU" sz="2400" dirty="0" smtClean="0"/>
            </a:br>
            <a:r>
              <a:rPr lang="ru-RU" sz="2400" dirty="0" smtClean="0"/>
              <a:t>   -морской каботажный транспорт;</a:t>
            </a:r>
            <a:br>
              <a:rPr lang="ru-RU" sz="2400" dirty="0" smtClean="0"/>
            </a:br>
            <a:r>
              <a:rPr lang="ru-RU" sz="2400" dirty="0" smtClean="0"/>
              <a:t>   -круизные суда;</a:t>
            </a:r>
            <a:br>
              <a:rPr lang="ru-RU" sz="2400" dirty="0" smtClean="0"/>
            </a:br>
            <a:r>
              <a:rPr lang="ru-RU" sz="2400" dirty="0" smtClean="0"/>
              <a:t>   -внутренний водный транспорт;</a:t>
            </a:r>
            <a:br>
              <a:rPr lang="ru-RU" sz="2400" dirty="0" smtClean="0"/>
            </a:br>
            <a:r>
              <a:rPr lang="ru-RU" sz="2400" dirty="0" smtClean="0"/>
              <a:t>   -внутренний водный транспорт с </a:t>
            </a:r>
            <a:br>
              <a:rPr lang="ru-RU" sz="2400" dirty="0" smtClean="0"/>
            </a:br>
            <a:r>
              <a:rPr lang="ru-RU" sz="2400" dirty="0" smtClean="0"/>
              <a:t>    размещением;</a:t>
            </a:r>
            <a:br>
              <a:rPr lang="ru-RU" sz="2400" dirty="0" smtClean="0"/>
            </a:br>
            <a:r>
              <a:rPr lang="ru-RU" sz="2400" dirty="0" smtClean="0"/>
              <a:t>   -субмарины;</a:t>
            </a:r>
            <a:br>
              <a:rPr lang="ru-RU" sz="2400" dirty="0" smtClean="0"/>
            </a:br>
            <a:r>
              <a:rPr lang="ru-RU" sz="2400" dirty="0" smtClean="0"/>
              <a:t>3) Воздушный транспорт:</a:t>
            </a:r>
            <a:br>
              <a:rPr lang="ru-RU" sz="2400" dirty="0" smtClean="0"/>
            </a:br>
            <a:r>
              <a:rPr lang="ru-RU" sz="2400" dirty="0" smtClean="0"/>
              <a:t>   -рейсы по графику;</a:t>
            </a:r>
            <a:br>
              <a:rPr lang="ru-RU" sz="2400" dirty="0" smtClean="0"/>
            </a:br>
            <a:r>
              <a:rPr lang="ru-RU" sz="2400" dirty="0" smtClean="0"/>
              <a:t>   -</a:t>
            </a:r>
            <a:r>
              <a:rPr lang="ru-RU" sz="2400" dirty="0" err="1" smtClean="0"/>
              <a:t>чарторные</a:t>
            </a:r>
            <a:r>
              <a:rPr lang="ru-RU" sz="2400" dirty="0" smtClean="0"/>
              <a:t> рейсы;</a:t>
            </a:r>
            <a:br>
              <a:rPr lang="ru-RU" sz="2400" dirty="0" smtClean="0"/>
            </a:br>
            <a:r>
              <a:rPr lang="ru-RU" sz="2400" dirty="0" smtClean="0"/>
              <a:t>   -летательные аппараты.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2.1 Морской каботажный транспорт</a:t>
            </a:r>
            <a:endParaRPr lang="ru-RU" dirty="0"/>
          </a:p>
        </p:txBody>
      </p:sp>
      <p:pic>
        <p:nvPicPr>
          <p:cNvPr id="4099" name="Picture 3" descr="G:\презентация\водный транспорт\9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7620001" cy="485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2.2 Круизные суда</a:t>
            </a:r>
            <a:endParaRPr lang="ru-RU" dirty="0"/>
          </a:p>
        </p:txBody>
      </p:sp>
      <p:pic>
        <p:nvPicPr>
          <p:cNvPr id="5122" name="Picture 2" descr="G:\презентация\водный транспорт\135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742955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2.3 Внутренний водный транспорт </a:t>
            </a:r>
            <a:endParaRPr lang="ru-RU" dirty="0"/>
          </a:p>
        </p:txBody>
      </p:sp>
      <p:pic>
        <p:nvPicPr>
          <p:cNvPr id="6147" name="Picture 3" descr="H:\еее\142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50099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2.4 Внутренний водный транспорт с размещением</a:t>
            </a:r>
            <a:endParaRPr lang="ru-RU" dirty="0"/>
          </a:p>
        </p:txBody>
      </p:sp>
      <p:pic>
        <p:nvPicPr>
          <p:cNvPr id="7170" name="Picture 2" descr="H:\еее\p-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00240"/>
            <a:ext cx="5762625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2.5 Субмарины</a:t>
            </a:r>
            <a:endParaRPr lang="ru-RU" dirty="0"/>
          </a:p>
        </p:txBody>
      </p:sp>
      <p:pic>
        <p:nvPicPr>
          <p:cNvPr id="8194" name="Picture 2" descr="H:\еее\1260454477_sindbad-beach-resort-4-hotel-submarine-in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14366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3.Воздушный транспорт- </a:t>
            </a:r>
            <a:r>
              <a:rPr lang="ru-RU" dirty="0" smtClean="0"/>
              <a:t>самый быстрый и в тоже время самый дорогой вид транспорта. Основная сфера применения- пассажирские перевозки на расстояния свыше 1000 км.</a:t>
            </a:r>
            <a:endParaRPr lang="ru-RU" dirty="0"/>
          </a:p>
        </p:txBody>
      </p:sp>
      <p:pic>
        <p:nvPicPr>
          <p:cNvPr id="9218" name="Picture 2" descr="G:\презентация\воздушный транспорт\1217587081_20080731_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14554"/>
            <a:ext cx="6000762" cy="4493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3.1 </a:t>
            </a:r>
            <a:r>
              <a:rPr lang="ru-RU" dirty="0" smtClean="0"/>
              <a:t>Р</a:t>
            </a:r>
            <a:r>
              <a:rPr lang="ru-RU" dirty="0" smtClean="0"/>
              <a:t>ейсы по графику</a:t>
            </a:r>
            <a:endParaRPr lang="ru-RU" dirty="0"/>
          </a:p>
        </p:txBody>
      </p:sp>
      <p:pic>
        <p:nvPicPr>
          <p:cNvPr id="10242" name="Picture 2" descr="G:\презентация\воздушный транспорт\bela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6977069" cy="4637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3.2 </a:t>
            </a:r>
            <a:r>
              <a:rPr lang="ru-RU" dirty="0" err="1" smtClean="0"/>
              <a:t>Чарторные</a:t>
            </a:r>
            <a:r>
              <a:rPr lang="ru-RU" dirty="0" smtClean="0"/>
              <a:t> рейсы</a:t>
            </a:r>
            <a:endParaRPr lang="ru-RU" dirty="0"/>
          </a:p>
        </p:txBody>
      </p:sp>
      <p:pic>
        <p:nvPicPr>
          <p:cNvPr id="11266" name="Picture 2" descr="H:\еее\38281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6671382" cy="4060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3.3 Летательные аппараты</a:t>
            </a:r>
            <a:endParaRPr lang="ru-RU" dirty="0"/>
          </a:p>
        </p:txBody>
      </p:sp>
      <p:pic>
        <p:nvPicPr>
          <p:cNvPr id="12290" name="Picture 2" descr="G:\презентация\воздушный транспорт\IMG_6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5715000" cy="3790950"/>
          </a:xfrm>
          <a:prstGeom prst="rect">
            <a:avLst/>
          </a:prstGeom>
          <a:noFill/>
        </p:spPr>
      </p:pic>
      <p:pic>
        <p:nvPicPr>
          <p:cNvPr id="12291" name="Picture 3" descr="G:\презентация\воздушный транспорт\23166_0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928802"/>
            <a:ext cx="3071834" cy="452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Самый дорогой частный самолет </a:t>
            </a:r>
            <a:r>
              <a:rPr lang="en-US" dirty="0" smtClean="0"/>
              <a:t>Airbus A380</a:t>
            </a:r>
            <a:r>
              <a:rPr lang="ru-RU" dirty="0" smtClean="0"/>
              <a:t>, принадлежащий  саудовскому принцу </a:t>
            </a:r>
            <a:r>
              <a:rPr lang="ru-RU" dirty="0" err="1" smtClean="0"/>
              <a:t>Аль-Валит</a:t>
            </a:r>
            <a:r>
              <a:rPr lang="ru-RU" dirty="0" smtClean="0"/>
              <a:t>  </a:t>
            </a:r>
            <a:r>
              <a:rPr lang="ru-RU" dirty="0" err="1" smtClean="0"/>
              <a:t>бин</a:t>
            </a:r>
            <a:r>
              <a:rPr lang="ru-RU" dirty="0" smtClean="0"/>
              <a:t> </a:t>
            </a:r>
            <a:r>
              <a:rPr lang="ru-RU" dirty="0" err="1" smtClean="0"/>
              <a:t>Талалу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3314" name="Picture 2" descr="H:\еее\A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7620001" cy="4024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</a:t>
            </a:r>
            <a:r>
              <a:rPr lang="ru-RU" sz="3200" dirty="0" smtClean="0"/>
              <a:t>1.1 </a:t>
            </a:r>
            <a:r>
              <a:rPr lang="ru-RU" sz="3200" b="1" i="1" dirty="0" smtClean="0"/>
              <a:t>Железнодорожный </a:t>
            </a:r>
            <a:r>
              <a:rPr lang="ru-RU" sz="3200" b="1" i="1" dirty="0" smtClean="0"/>
              <a:t>транспорт- </a:t>
            </a:r>
            <a:r>
              <a:rPr lang="ru-RU" sz="3200" dirty="0" smtClean="0"/>
              <a:t>осуществляет перевозки грузов и пассажиров по рельсовым путям в вагонах, с помощью локомотивной или </a:t>
            </a:r>
            <a:r>
              <a:rPr lang="ru-RU" sz="3200" dirty="0" err="1" smtClean="0"/>
              <a:t>моторо-вагонной</a:t>
            </a:r>
            <a:r>
              <a:rPr lang="ru-RU" sz="3200" dirty="0" smtClean="0"/>
              <a:t> тяги.</a:t>
            </a:r>
            <a:endParaRPr lang="ru-RU" sz="3200" dirty="0"/>
          </a:p>
        </p:txBody>
      </p:sp>
      <p:pic>
        <p:nvPicPr>
          <p:cNvPr id="2050" name="Picture 2" descr="G:\презентация\сухопутный транспорт\transport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86124"/>
            <a:ext cx="6586545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Стоимость более 500 миллионов доллара.</a:t>
            </a:r>
            <a:endParaRPr lang="ru-RU" dirty="0"/>
          </a:p>
        </p:txBody>
      </p:sp>
      <p:pic>
        <p:nvPicPr>
          <p:cNvPr id="14338" name="Picture 2" descr="H:\еее\A3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5572164" cy="3478210"/>
          </a:xfrm>
          <a:prstGeom prst="rect">
            <a:avLst/>
          </a:prstGeom>
          <a:noFill/>
        </p:spPr>
      </p:pic>
      <p:pic>
        <p:nvPicPr>
          <p:cNvPr id="14339" name="Picture 3" descr="H:\еее\A3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915" y="3429000"/>
            <a:ext cx="5117085" cy="321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G:\презентация\сухопутный транспорт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/>
              <a:t> Выделяют:</a:t>
            </a:r>
          </a:p>
          <a:p>
            <a:pPr>
              <a:buNone/>
            </a:pPr>
            <a:r>
              <a:rPr lang="ru-RU" sz="3600" dirty="0" smtClean="0"/>
              <a:t>    </a:t>
            </a:r>
            <a:r>
              <a:rPr lang="ru-RU" sz="3600" b="1" i="1" dirty="0" smtClean="0"/>
              <a:t>Пригородные поезда- </a:t>
            </a:r>
            <a:r>
              <a:rPr lang="ru-RU" sz="3600" dirty="0" smtClean="0"/>
              <a:t>следуют по твердому расписанию в пределах области или края.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/>
              <a:t>Местные поезда</a:t>
            </a:r>
            <a:r>
              <a:rPr lang="ru-RU" sz="3200" dirty="0" smtClean="0"/>
              <a:t>- следуют между станциями одной железной дороги.</a:t>
            </a:r>
            <a:endParaRPr lang="ru-RU" sz="3200" dirty="0"/>
          </a:p>
        </p:txBody>
      </p:sp>
      <p:pic>
        <p:nvPicPr>
          <p:cNvPr id="4098" name="Picture 2" descr="G:\презентация\сухопутный транспорт\1275035021_poez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928934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Дальние поезда</a:t>
            </a:r>
            <a:r>
              <a:rPr lang="ru-RU" dirty="0" smtClean="0"/>
              <a:t>- они разделяются на скорые круглогодичные, скорые сезонные, пассажирские дальние круглогодичного и сезонного обращения.</a:t>
            </a:r>
            <a:endParaRPr lang="ru-RU" dirty="0"/>
          </a:p>
        </p:txBody>
      </p:sp>
      <p:pic>
        <p:nvPicPr>
          <p:cNvPr id="5122" name="Picture 2" descr="G:\презентация\сухопутный транспорт\siemens_sdelaet_novie_poezda_dlya_eurostar_3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0"/>
            <a:ext cx="6191251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9358378" cy="6110310"/>
          </a:xfrm>
        </p:spPr>
        <p:txBody>
          <a:bodyPr numCol="2">
            <a:normAutofit fontScale="85000" lnSpcReduction="20000"/>
          </a:bodyPr>
          <a:lstStyle/>
          <a:p>
            <a:pPr algn="ctr">
              <a:buNone/>
            </a:pPr>
            <a:r>
              <a:rPr lang="ru-RU" sz="3500" b="1" i="1" dirty="0" smtClean="0"/>
              <a:t>     Категории поездов: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000" dirty="0" smtClean="0"/>
              <a:t>-пригородные;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000" dirty="0" smtClean="0"/>
              <a:t>-скорые;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G:\презентация\2222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714776" cy="3786214"/>
          </a:xfrm>
          <a:prstGeom prst="rect">
            <a:avLst/>
          </a:prstGeom>
          <a:noFill/>
        </p:spPr>
      </p:pic>
      <p:pic>
        <p:nvPicPr>
          <p:cNvPr id="1027" name="Picture 3" descr="G:\презентация\2222\redarro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3973507" cy="459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 numCol="2"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-пассажирские;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           -скоростные</a:t>
            </a:r>
          </a:p>
        </p:txBody>
      </p:sp>
      <p:pic>
        <p:nvPicPr>
          <p:cNvPr id="2050" name="Picture 2" descr="G:\презентация\2222\post-10006-1268817743,2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919692" cy="4054481"/>
          </a:xfrm>
          <a:prstGeom prst="rect">
            <a:avLst/>
          </a:prstGeom>
          <a:noFill/>
        </p:spPr>
      </p:pic>
      <p:pic>
        <p:nvPicPr>
          <p:cNvPr id="2051" name="Picture 3" descr="G:\презентация\сухопутный транспорт\14622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953" y="3000372"/>
            <a:ext cx="5270047" cy="3415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b="1" i="1" dirty="0" smtClean="0"/>
              <a:t>Категории вагонов:</a:t>
            </a:r>
          </a:p>
          <a:p>
            <a:pPr>
              <a:buNone/>
            </a:pPr>
            <a:r>
              <a:rPr lang="ru-RU" dirty="0" smtClean="0"/>
              <a:t>-Купе;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-Плацкарт;</a:t>
            </a:r>
          </a:p>
        </p:txBody>
      </p:sp>
      <p:pic>
        <p:nvPicPr>
          <p:cNvPr id="3074" name="Picture 2" descr="G:\презентация\сухопутный транспорт\pullman-0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428868"/>
            <a:ext cx="4981565" cy="4214818"/>
          </a:xfrm>
          <a:prstGeom prst="rect">
            <a:avLst/>
          </a:prstGeom>
          <a:noFill/>
        </p:spPr>
      </p:pic>
      <p:pic>
        <p:nvPicPr>
          <p:cNvPr id="3075" name="Picture 3" descr="G:\презентация\сухопутный транспорт\61-4179b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5357850" cy="3556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7BD8931-0296-4431-8659-39A546181418}"/>
</file>

<file path=customXml/itemProps2.xml><?xml version="1.0" encoding="utf-8"?>
<ds:datastoreItem xmlns:ds="http://schemas.openxmlformats.org/officeDocument/2006/customXml" ds:itemID="{C06ED4E1-B39A-44A8-9971-9653DEEBCF8D}"/>
</file>

<file path=customXml/itemProps3.xml><?xml version="1.0" encoding="utf-8"?>
<ds:datastoreItem xmlns:ds="http://schemas.openxmlformats.org/officeDocument/2006/customXml" ds:itemID="{E4BCBDF9-3CE8-461B-96E2-399DF6AA451F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</TotalTime>
  <Words>292</Words>
  <Application>Microsoft Office PowerPoint</Application>
  <PresentationFormat>Экран (4:3)</PresentationFormat>
  <Paragraphs>113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Классификация средств передвижений в туризме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средств передвижений в туризме</dc:title>
  <dc:creator>Victoria</dc:creator>
  <cp:lastModifiedBy>Victoria</cp:lastModifiedBy>
  <cp:revision>19</cp:revision>
  <dcterms:created xsi:type="dcterms:W3CDTF">2012-05-02T16:07:56Z</dcterms:created>
  <dcterms:modified xsi:type="dcterms:W3CDTF">2012-05-02T18:50:01Z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