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80" r:id="rId11"/>
    <p:sldId id="281" r:id="rId12"/>
    <p:sldId id="282" r:id="rId13"/>
    <p:sldId id="283" r:id="rId14"/>
    <p:sldId id="284" r:id="rId15"/>
    <p:sldId id="286" r:id="rId16"/>
    <p:sldId id="288" r:id="rId17"/>
    <p:sldId id="289" r:id="rId18"/>
    <p:sldId id="290" r:id="rId19"/>
    <p:sldId id="293" r:id="rId20"/>
    <p:sldId id="292" r:id="rId21"/>
    <p:sldId id="267" r:id="rId22"/>
    <p:sldId id="269" r:id="rId23"/>
    <p:sldId id="268" r:id="rId24"/>
    <p:sldId id="270" r:id="rId25"/>
    <p:sldId id="271" r:id="rId26"/>
    <p:sldId id="272" r:id="rId27"/>
    <p:sldId id="274" r:id="rId28"/>
    <p:sldId id="273" r:id="rId29"/>
    <p:sldId id="277" r:id="rId30"/>
    <p:sldId id="278" r:id="rId31"/>
    <p:sldId id="275" r:id="rId32"/>
    <p:sldId id="276" r:id="rId33"/>
    <p:sldId id="27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94"/>
    <a:srgbClr val="FFFF99"/>
    <a:srgbClr val="BABABA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9" autoAdjust="0"/>
    <p:restoredTop sz="94705" autoAdjust="0"/>
  </p:normalViewPr>
  <p:slideViewPr>
    <p:cSldViewPr>
      <p:cViewPr>
        <p:scale>
          <a:sx n="78" d="100"/>
          <a:sy n="78" d="100"/>
        </p:scale>
        <p:origin x="-606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Употребление алкоголя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Состояние проблемы в мире, в Беларуси, в Гомельской области</a:t>
            </a:r>
            <a:endParaRPr lang="ru-RU" dirty="0"/>
          </a:p>
        </p:txBody>
      </p:sp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0"/>
            <a:ext cx="5500694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Потребление алкоголя в странах мира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4786322"/>
            <a:ext cx="6786610" cy="15081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основных типов стран по уровню и характеру употребления алкогольных напитков: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0004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1. Страны с преимущественным потреблением вина дают наиболее высокий уровень его потребления, т.е. в среднем 14,4 л абсолютного алкоголя на человека в год.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J:\на презентацию\1248112679_spros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2285993"/>
            <a:ext cx="1810282" cy="22145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00364" y="2786058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Вино </a:t>
            </a:r>
            <a:r>
              <a:rPr lang="ru-RU" dirty="0" smtClean="0">
                <a:solidFill>
                  <a:schemeClr val="bg1"/>
                </a:solidFill>
              </a:rPr>
              <a:t>– 7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  <a:r>
              <a:rPr lang="ru-RU" dirty="0" smtClean="0">
                <a:solidFill>
                  <a:schemeClr val="bg1"/>
                </a:solidFill>
              </a:rPr>
              <a:t>7</a:t>
            </a:r>
            <a:r>
              <a:rPr lang="ru-RU" dirty="0" smtClean="0">
                <a:solidFill>
                  <a:schemeClr val="bg1"/>
                </a:solidFill>
              </a:rPr>
              <a:t>%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0351" y="3929066"/>
            <a:ext cx="1600203" cy="200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428728" y="6215082"/>
            <a:ext cx="4221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Крепкие спиртные напитки - 14,6%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571612"/>
            <a:ext cx="2228850" cy="314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215074" y="5000636"/>
            <a:ext cx="144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Пиво - 8,4%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J:\на презентацию\пари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7562"/>
            <a:ext cx="4771744" cy="3500438"/>
          </a:xfrm>
          <a:prstGeom prst="rect">
            <a:avLst/>
          </a:prstGeom>
          <a:noFill/>
          <a:ln cmpd="dbl">
            <a:solidFill>
              <a:schemeClr val="bg2"/>
            </a:solidFill>
          </a:ln>
        </p:spPr>
      </p:pic>
      <p:pic>
        <p:nvPicPr>
          <p:cNvPr id="4100" name="Picture 4" descr="J:\на презентацию\португал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14876" cy="3357562"/>
          </a:xfrm>
          <a:prstGeom prst="rect">
            <a:avLst/>
          </a:prstGeom>
          <a:noFill/>
        </p:spPr>
      </p:pic>
      <p:pic>
        <p:nvPicPr>
          <p:cNvPr id="4102" name="Picture 6" descr="J:\на презентацию\итал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0"/>
            <a:ext cx="4429124" cy="3357562"/>
          </a:xfrm>
          <a:prstGeom prst="rect">
            <a:avLst/>
          </a:prstGeom>
          <a:noFill/>
        </p:spPr>
      </p:pic>
      <p:pic>
        <p:nvPicPr>
          <p:cNvPr id="4103" name="Picture 7" descr="J:\на презентацию\испан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357562"/>
            <a:ext cx="4357686" cy="350043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43240" y="3500438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Франция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3500438"/>
            <a:ext cx="118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Испания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15272" y="285728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Италия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285728"/>
            <a:ext cx="1527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Португалия</a:t>
            </a:r>
            <a:endParaRPr lang="ru-RU" b="1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71480"/>
            <a:ext cx="6715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2. Страны с преимущественным потреблением пива и вина, где уровень потребления на душу населения составляет 11,6 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6215082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Пиво -42%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2000240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Вино- 37%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6215082"/>
            <a:ext cx="4097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Крепкие спиртные напитки - 21%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357430"/>
            <a:ext cx="2667002" cy="345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357430"/>
            <a:ext cx="1776413" cy="347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357430"/>
            <a:ext cx="185799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J:\на презентацию\швейцар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286124"/>
            <a:ext cx="4714876" cy="3571877"/>
          </a:xfrm>
          <a:prstGeom prst="rect">
            <a:avLst/>
          </a:prstGeom>
          <a:noFill/>
        </p:spPr>
      </p:pic>
      <p:pic>
        <p:nvPicPr>
          <p:cNvPr id="6150" name="Picture 6" descr="J:\на презентацию\германи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4429124" cy="3321843"/>
          </a:xfrm>
          <a:prstGeom prst="rect">
            <a:avLst/>
          </a:prstGeom>
          <a:noFill/>
        </p:spPr>
      </p:pic>
      <p:pic>
        <p:nvPicPr>
          <p:cNvPr id="6151" name="Picture 7" descr="J:\на презентацию\автрал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5"/>
            <a:ext cx="4429124" cy="3571876"/>
          </a:xfrm>
          <a:prstGeom prst="rect">
            <a:avLst/>
          </a:prstGeom>
          <a:noFill/>
        </p:spPr>
      </p:pic>
      <p:pic>
        <p:nvPicPr>
          <p:cNvPr id="6152" name="Picture 8" descr="J:\на презентацию\болгар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-1"/>
            <a:ext cx="4714876" cy="33575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71736" y="3429000"/>
            <a:ext cx="1674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Австралия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0"/>
            <a:ext cx="1343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Германия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58016" y="3500438"/>
            <a:ext cx="1527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Швейцария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358082" y="214290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Болгария</a:t>
            </a:r>
            <a:endParaRPr lang="ru-RU" b="1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:\на презентацию\Словакия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4810" cy="3286124"/>
          </a:xfrm>
          <a:prstGeom prst="rect">
            <a:avLst/>
          </a:prstGeom>
          <a:noFill/>
        </p:spPr>
      </p:pic>
      <p:pic>
        <p:nvPicPr>
          <p:cNvPr id="8195" name="Picture 3" descr="J:\на презентацию\Канад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"/>
            <a:ext cx="4929190" cy="3286124"/>
          </a:xfrm>
          <a:prstGeom prst="rect">
            <a:avLst/>
          </a:prstGeom>
          <a:noFill/>
        </p:spPr>
      </p:pic>
      <p:pic>
        <p:nvPicPr>
          <p:cNvPr id="8196" name="Picture 4" descr="J:\на презентацию\Англия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4"/>
            <a:ext cx="4286248" cy="3571876"/>
          </a:xfrm>
          <a:prstGeom prst="rect">
            <a:avLst/>
          </a:prstGeom>
          <a:noFill/>
        </p:spPr>
      </p:pic>
      <p:pic>
        <p:nvPicPr>
          <p:cNvPr id="8197" name="Picture 5" descr="J:\на презентацию\Чех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5741" y="3286124"/>
            <a:ext cx="5048259" cy="35718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6286520"/>
            <a:ext cx="97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Англия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86710" y="214290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Канада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142852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Словакия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15272" y="3500438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Чехия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2786058"/>
            <a:ext cx="4857784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3. Страны, где употребляют преимущественно пиво (60%) и крепкие спиртные напитки (28%), с уровнем ежегодного потребления 8,2 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CFFCC"/>
            </a:gs>
            <a:gs pos="45000">
              <a:schemeClr val="bg2">
                <a:shade val="92000"/>
                <a:satMod val="230000"/>
                <a:alpha val="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:\на презентацию\c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64604" cy="3357562"/>
          </a:xfrm>
          <a:prstGeom prst="rect">
            <a:avLst/>
          </a:prstGeom>
          <a:noFill/>
        </p:spPr>
      </p:pic>
      <p:pic>
        <p:nvPicPr>
          <p:cNvPr id="10243" name="Picture 3" descr="J:\на презентацию\ирладнд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357562"/>
            <a:ext cx="5572132" cy="35004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86380" y="285728"/>
            <a:ext cx="35719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4. Страны, где уровень ежегодного потребления составляет 7,8 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3929066"/>
            <a:ext cx="1483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Вино (42%)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5214950"/>
            <a:ext cx="1785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Крепкие спиртные напитки (34%)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71875"/>
            <a:ext cx="1785950" cy="111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929198"/>
            <a:ext cx="1323967" cy="165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92867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5. Страны с ежегодным потреблением абсолютного алкоголя около 5 л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214686"/>
            <a:ext cx="42386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285992"/>
            <a:ext cx="28575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215074" y="1714488"/>
            <a:ext cx="1513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Пиво (27%)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643182"/>
            <a:ext cx="4177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Крепкие спиртные напитки (58%)</a:t>
            </a:r>
            <a:endParaRPr lang="ru-RU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J:\на презентацию\финлянд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857752" cy="3497581"/>
          </a:xfrm>
          <a:prstGeom prst="rect">
            <a:avLst/>
          </a:prstGeom>
          <a:noFill/>
        </p:spPr>
      </p:pic>
      <p:pic>
        <p:nvPicPr>
          <p:cNvPr id="12291" name="Picture 3" descr="J:\на презентацию\швец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8948" y="3500438"/>
            <a:ext cx="4835052" cy="3357562"/>
          </a:xfrm>
          <a:prstGeom prst="rect">
            <a:avLst/>
          </a:prstGeom>
          <a:noFill/>
        </p:spPr>
      </p:pic>
      <p:pic>
        <p:nvPicPr>
          <p:cNvPr id="12292" name="Picture 4" descr="J:\на презентацию\япон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39"/>
            <a:ext cx="4429124" cy="3357562"/>
          </a:xfrm>
          <a:prstGeom prst="rect">
            <a:avLst/>
          </a:prstGeom>
          <a:noFill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0"/>
            <a:ext cx="4286248" cy="35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928926" y="3571876"/>
            <a:ext cx="107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Япония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72396" y="3643314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Швеция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142852"/>
            <a:ext cx="1426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Финляндия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00958" y="142852"/>
            <a:ext cx="1477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Норвегия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4572000" cy="3970318"/>
          </a:xfrm>
          <a:prstGeom prst="rect">
            <a:avLst/>
          </a:prstGeom>
          <a:gradFill flip="none" rotWithShape="1">
            <a:gsLst>
              <a:gs pos="0">
                <a:srgbClr val="FAFA94">
                  <a:tint val="66000"/>
                  <a:satMod val="160000"/>
                </a:srgbClr>
              </a:gs>
              <a:gs pos="50000">
                <a:srgbClr val="FAFA94">
                  <a:tint val="44500"/>
                  <a:satMod val="160000"/>
                </a:srgbClr>
              </a:gs>
              <a:gs pos="100000">
                <a:srgbClr val="FAFA94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Самый высокий уровень потребления алкоголя - в южно-европейских странах, где пьют вино, а самый низкий - на севере Европы, где в ходу крепкие спиртные напитки. В южных странах, где хорошо развито виноделие, основным видом употребляемого алкоголя все же остается виноградное вино. Производство вина в течение последних сорока лет значительно возрастало и концентрировалось в основном в традиционно винодельческих регионах Европы. </a:t>
            </a: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14884"/>
            <a:ext cx="9144000" cy="20313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Большинству людей трудно различить, когда нормальное употребление алкоголя становится проблемой. Как понять, сколько это много, особенно когда умеренное употребление алкоголя может быть полезным?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По</a:t>
            </a:r>
            <a:r>
              <a:rPr lang="en-US" b="1" dirty="0" smtClean="0">
                <a:solidFill>
                  <a:srgbClr val="FF0000"/>
                </a:solidFill>
              </a:rPr>
              <a:t>-</a:t>
            </a:r>
            <a:r>
              <a:rPr lang="ru-RU" b="1" dirty="0" smtClean="0">
                <a:solidFill>
                  <a:srgbClr val="FF0000"/>
                </a:solidFill>
              </a:rPr>
              <a:t>большому счету, "</a:t>
            </a:r>
            <a:r>
              <a:rPr lang="ru-RU" b="1" dirty="0" err="1" smtClean="0">
                <a:solidFill>
                  <a:srgbClr val="FF0000"/>
                </a:solidFill>
              </a:rPr>
              <a:t>выпивание</a:t>
            </a:r>
            <a:r>
              <a:rPr lang="ru-RU" b="1" dirty="0" smtClean="0">
                <a:solidFill>
                  <a:srgbClr val="FF0000"/>
                </a:solidFill>
              </a:rPr>
              <a:t>" становится проблемой, когда оно начинает отрицательно влиять на личную и профессиональную жизнь, или когда человек теряет контроль над употреблением алкоголя.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428604"/>
            <a:ext cx="600079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 северных странах чаще употребляют спирт, водку, виски, ром и другие крепкие напитки, произведенные из зерновых культур, а также коньяк. </a:t>
            </a: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8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Потребление алкоголя в Беларуси постоянно растет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0694" y="2857496"/>
            <a:ext cx="3500462" cy="34163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Увеличивается рост потребления алкоголя на душу населения. Если заглянуть в недавнее прошлое, то 90-е годы это было 5,7 литра, а сейчас, по данным 2011 года, — 10,4 литра. По данным здравоохранения, 8 литров на душу человека считается критической ситуацией.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500042"/>
            <a:ext cx="7643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 2011 году продажа алкоголя в Беларуси  увеличилось в 2,1 раза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J:\на презентацию\dymvjnpey60r-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286256"/>
            <a:ext cx="3571868" cy="2571744"/>
          </a:xfrm>
          <a:prstGeom prst="rect">
            <a:avLst/>
          </a:prstGeom>
          <a:noFill/>
        </p:spPr>
      </p:pic>
      <p:pic>
        <p:nvPicPr>
          <p:cNvPr id="3075" name="Picture 3" descr="J:\на презентацию\al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4716">
            <a:off x="142844" y="4429132"/>
            <a:ext cx="3810000" cy="2214558"/>
          </a:xfrm>
          <a:prstGeom prst="rect">
            <a:avLst/>
          </a:prstGeom>
          <a:noFill/>
        </p:spPr>
      </p:pic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на презентацию\tb485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14480" cy="3571877"/>
          </a:xfrm>
          <a:prstGeom prst="rect">
            <a:avLst/>
          </a:prstGeom>
          <a:noFill/>
        </p:spPr>
      </p:pic>
      <p:pic>
        <p:nvPicPr>
          <p:cNvPr id="2051" name="Picture 3" descr="J:\на презентацию\image_func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929066"/>
            <a:ext cx="1428760" cy="21695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00232" y="4286256"/>
            <a:ext cx="15001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Продажа коньячных напитков и бренди — на 22,4%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81193" y="1928802"/>
            <a:ext cx="21162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Продажа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виноградных вин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— на 3,8%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2" name="Picture 4" descr="J:\на презентацию\df424755af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1428736"/>
            <a:ext cx="1785950" cy="267558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000892" y="4143380"/>
            <a:ext cx="19479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Продажа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пива — 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на 14%.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500042"/>
            <a:ext cx="2305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Продажа водки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выросла на 11,8%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4" name="Picture 6" descr="J:\на презентацию\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3500438"/>
            <a:ext cx="1247778" cy="2901809"/>
          </a:xfrm>
          <a:prstGeom prst="rect">
            <a:avLst/>
          </a:prstGeom>
          <a:noFill/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534561"/>
            <a:ext cx="69294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15,4% из опрошенных минских школьников впервые пробовали алкоголь в возрасте до 9 лет. Не пробовали спиртные напитки вообще только 7,8% школьников.</a:t>
            </a:r>
            <a:endParaRPr lang="ru-RU" sz="2000" b="1" dirty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6380" y="357167"/>
            <a:ext cx="36433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/>
              <a:t>Среди школьников был проведен опрос, в результате которого выявлено, что 90% опрошенных впервые попробовали спиртные напитки с подачи родителей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214950"/>
            <a:ext cx="4071934" cy="1643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Ущерб, наносимый алкоголизмом экономике, составляет 3—5% ВВП, что соизмеримо с затратами страны на здравоохранение.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29124" y="142852"/>
            <a:ext cx="4572000" cy="16312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/>
            <a:r>
              <a:rPr lang="ru-RU" sz="2000" b="1" dirty="0" smtClean="0"/>
              <a:t>В 2011 году в столице уровень спиртного при пересчете на абсолютный спирт составил почти 10,5 литра на душу населения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6000792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За январь-сентябрь 2011 года по сравнению с аналогичным периодом прошлого года на 2,3% уменьшилось количество взятых на учет женщин и на 13,6% - подростков, сообщает. Общее количество состоящих на учете уменьшилось на 5,2%, в том числе женщин - на 2,6%, подростков - на 7,5%. Одновременно с этим количество снятых с учета возросло на 3,3%.</a:t>
            </a:r>
            <a:endParaRPr lang="ru-RU" b="1" dirty="0"/>
          </a:p>
        </p:txBody>
      </p:sp>
    </p:spTree>
  </p:cSld>
  <p:clrMapOvr>
    <a:masterClrMapping/>
  </p:clrMapOvr>
  <p:transition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285728"/>
            <a:ext cx="3429024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январе 2011 правительство Беларуси утвердило государственную программу национальных действий по предупреждению и преодолению пьянства и алкоголизма на 2011-2015 годы. На ее выполнение будет выделено почти 46 </a:t>
            </a:r>
            <a:r>
              <a:rPr lang="ru-RU" b="1" dirty="0" err="1" smtClean="0"/>
              <a:t>млрд</a:t>
            </a:r>
            <a:r>
              <a:rPr lang="ru-RU" b="1" dirty="0" smtClean="0"/>
              <a:t> рублей.</a:t>
            </a:r>
            <a:endParaRPr lang="ru-RU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85728"/>
            <a:ext cx="6929486" cy="1569660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25,8 тысячи жителей Гомельской области состоят на учете как хронические алкоголики (или 1797 человек на 100 000 населения)</a:t>
            </a:r>
            <a:endParaRPr lang="ru-RU" sz="2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7000" r="-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116096"/>
            <a:ext cx="2500329" cy="26776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Стресс, по мнению многих, вызывает желание выпить. Алкоголь снижает психологические и физиологические последствия стресса, а также  напряжение, именно поэтому в состоянии стресса люди склонны пить больше обычного.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571876"/>
            <a:ext cx="2643206" cy="310854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Во время стресса у человека увеличивается пульс, повышается давление, в организм выплескивается гормон стресса кортизол, все эти признаки рассеиваются с разной скоростью, поэтому действие алкоголя на человека зависит от количества времени, прошедшего со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времен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стрессовой ситуации.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29520" y="1000108"/>
            <a:ext cx="1571604" cy="35394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Употребление алкоголя после стресса мотивирует человека употреблять больше выпивки чем обычно, таким образом, у людей, часто подвергающихся стрессу, вероятен шанс развития алкоголизма.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4500570"/>
            <a:ext cx="59293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За последние девять месяцев на 7,9% (700 человек) увеличилось число людей, которые поступают в приемные отделения больниц в состоянии алкогольного опьянения, на 18% — количество медицинских освидетельствований для установления факта употребления алкоголя (более 26 тысяч). </a:t>
            </a:r>
            <a:endParaRPr lang="ru-RU" b="1" dirty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00562" y="142852"/>
            <a:ext cx="4500562" cy="286232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нынешнем году на дорогах области зарегистрировано 80 ДТП, совершенных водителями в состоянии алкогольного опьянения, проинформировали в УГАИ УВД облисполкома. 27 человек погибли и 95 получили ранения различной степени тяжести, задержаны и отстранены от управления 4 629 пьяных водителей.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685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Опросы среди учащихся Гомельской области показывают, что спиртные напитки употребляют 67% школьников, причем первое место по частоте потребления принадлежит пиву.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9124" y="60722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С ним любят проводить свободное время как юноши, так и девушки.</a:t>
            </a:r>
            <a:endParaRPr lang="ru-RU" dirty="0"/>
          </a:p>
        </p:txBody>
      </p:sp>
      <p:pic>
        <p:nvPicPr>
          <p:cNvPr id="1027" name="Picture 3" descr="J:\на презентацию\мохит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4" y="357166"/>
            <a:ext cx="885825" cy="3562350"/>
          </a:xfrm>
          <a:prstGeom prst="rect">
            <a:avLst/>
          </a:prstGeom>
          <a:noFill/>
        </p:spPr>
      </p:pic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142852"/>
            <a:ext cx="7938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/>
              <a:t>а</a:t>
            </a:r>
            <a:endParaRPr lang="ru-RU" sz="7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000504"/>
            <a:ext cx="2333620" cy="233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21481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00042"/>
            <a:ext cx="60676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Скажи алкоголю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4296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	Алкоголь</a:t>
            </a:r>
            <a:r>
              <a:rPr lang="en-US" dirty="0" smtClean="0">
                <a:solidFill>
                  <a:schemeClr val="bg1"/>
                </a:solidFill>
              </a:rPr>
              <a:t>  - </a:t>
            </a:r>
            <a:r>
              <a:rPr lang="ru-RU" dirty="0" smtClean="0">
                <a:solidFill>
                  <a:schemeClr val="bg1"/>
                </a:solidFill>
              </a:rPr>
              <a:t>это яд, все это знают, но не пьют его только очень немногие трезвенники, да и то на абсолютно не пьющих людей смотрят как на чудаков, когда они в праздник или просто в душевной компании, где решили распить бутылочку для настроения, отказываются выпивать. Такая традиция сложилась в нашей стране, что мы выпиваем </a:t>
            </a:r>
            <a:r>
              <a:rPr lang="ru-RU" dirty="0" err="1" smtClean="0">
                <a:solidFill>
                  <a:schemeClr val="bg1"/>
                </a:solidFill>
              </a:rPr>
              <a:t>по-любому</a:t>
            </a:r>
            <a:r>
              <a:rPr lang="ru-RU" dirty="0" smtClean="0">
                <a:solidFill>
                  <a:schemeClr val="bg1"/>
                </a:solidFill>
              </a:rPr>
              <a:t> поводу, и как правило, никто не задумывается о влиянии алкоголя на организм, считая, что если они выпивают не очень часто и умеренно, опасность, которую содержит в себе алкоголь их не касается.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9" name="Picture 5" descr="J:\на презентацию\sertifikat-na-al-4f21af34bee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071810"/>
            <a:ext cx="2857520" cy="3571900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Последствия потребления алкоголя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285860"/>
            <a:ext cx="40719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Можно выделить два основных класса проблем, связанных с неумеренным потреблением алкоголя, – негативные последствия для самого пьющего (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разрушение его здоровья и личности</a:t>
            </a:r>
            <a:r>
              <a:rPr lang="ru-RU" dirty="0" smtClean="0">
                <a:solidFill>
                  <a:schemeClr val="bg1"/>
                </a:solidFill>
              </a:rPr>
              <a:t>); негативные последствия для общества в целом (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усиление связанных с пьянством социальных проблем</a:t>
            </a:r>
            <a:r>
              <a:rPr lang="ru-RU" dirty="0" smtClean="0">
                <a:solidFill>
                  <a:schemeClr val="bg1"/>
                </a:solidFill>
              </a:rPr>
              <a:t>).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J:\на презентацию\f59983a1dd56aec77dd53be09544bf10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643182"/>
            <a:ext cx="4235824" cy="4038152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428604"/>
            <a:ext cx="4716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Проблемы самого пьющего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000108"/>
            <a:ext cx="1978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Агрессивность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J:\на презентацию\Aggressive-Man-300x1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2857500" cy="18954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72198" y="1000108"/>
            <a:ext cx="265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Несчастные случаи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3" name="Picture 5" descr="J:\на презентацию\81AB2282E6270A550D99D3B483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428736"/>
            <a:ext cx="3420578" cy="1928826"/>
          </a:xfrm>
          <a:prstGeom prst="rect">
            <a:avLst/>
          </a:prstGeom>
          <a:noFill/>
        </p:spPr>
      </p:pic>
      <p:pic>
        <p:nvPicPr>
          <p:cNvPr id="2054" name="Picture 6" descr="J:\на презентацию\69caf3f0c2c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3857628"/>
            <a:ext cx="5119702" cy="278608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143240" y="3357562"/>
            <a:ext cx="1943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Цирроз печени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500042"/>
            <a:ext cx="5200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Проблемы окружения пьющего</a:t>
            </a:r>
            <a:endParaRPr lang="ru-RU" sz="2400" b="1" dirty="0"/>
          </a:p>
        </p:txBody>
      </p:sp>
      <p:pic>
        <p:nvPicPr>
          <p:cNvPr id="3074" name="Picture 2" descr="J:\на презентацию\1293971896_alkog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071810"/>
            <a:ext cx="7000923" cy="3571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85852" y="1500174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Увеличение конфликтов в семье и ее разрушение, рост материальных трудностей и преступности.</a:t>
            </a:r>
            <a:endParaRPr lang="ru-RU" dirty="0"/>
          </a:p>
        </p:txBody>
      </p:sp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D9AB82-F8D2-40A3-8381-30A147545348}"/>
</file>

<file path=customXml/itemProps2.xml><?xml version="1.0" encoding="utf-8"?>
<ds:datastoreItem xmlns:ds="http://schemas.openxmlformats.org/officeDocument/2006/customXml" ds:itemID="{42C82A00-6175-44D3-AB83-E68D4F394C87}"/>
</file>

<file path=customXml/itemProps3.xml><?xml version="1.0" encoding="utf-8"?>
<ds:datastoreItem xmlns:ds="http://schemas.openxmlformats.org/officeDocument/2006/customXml" ds:itemID="{7EEEE6E7-A010-4D4F-969A-A79D7B0CD076}"/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674</TotalTime>
  <Words>930</Words>
  <PresentationFormat>Экран (4:3)</PresentationFormat>
  <Paragraphs>77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Яркая</vt:lpstr>
      <vt:lpstr>Употребление алкоголя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Употребление алкоголя</dc:title>
  <dc:creator>Саша</dc:creator>
  <cp:lastModifiedBy>Саша</cp:lastModifiedBy>
  <cp:revision>76</cp:revision>
  <dcterms:created xsi:type="dcterms:W3CDTF">2012-04-05T20:07:19Z</dcterms:created>
  <dcterms:modified xsi:type="dcterms:W3CDTF">2012-04-18T21:05:58Z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