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2" r:id="rId17"/>
    <p:sldId id="263" r:id="rId18"/>
    <p:sldId id="264" r:id="rId19"/>
    <p:sldId id="265" r:id="rId20"/>
    <p:sldId id="268" r:id="rId21"/>
    <p:sldId id="269" r:id="rId22"/>
    <p:sldId id="270" r:id="rId23"/>
    <p:sldId id="271" r:id="rId24"/>
    <p:sldId id="272" r:id="rId25"/>
    <p:sldId id="273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3B74D1-52B1-42E4-8AAB-1749786C8847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244671-6B11-4014-91B3-6CA3FE05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21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Физкультурно-оздоровительная работа в санаториях и санаториях-профилакториях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11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2692" y="3977680"/>
            <a:ext cx="4331308" cy="2880320"/>
          </a:xfrm>
        </p:spPr>
      </p:pic>
      <p:pic>
        <p:nvPicPr>
          <p:cNvPr id="5" name="Рисунок 4" descr="5139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28800"/>
            <a:ext cx="4608512" cy="3064661"/>
          </a:xfrm>
          <a:prstGeom prst="rect">
            <a:avLst/>
          </a:prstGeom>
        </p:spPr>
      </p:pic>
      <p:pic>
        <p:nvPicPr>
          <p:cNvPr id="6" name="Рисунок 5" descr="5141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454787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0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398412" cy="2924944"/>
          </a:xfrm>
        </p:spPr>
      </p:pic>
      <p:pic>
        <p:nvPicPr>
          <p:cNvPr id="5" name="Рисунок 4" descr="5256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4331308" cy="2880320"/>
          </a:xfrm>
          <a:prstGeom prst="rect">
            <a:avLst/>
          </a:prstGeom>
        </p:spPr>
      </p:pic>
      <p:pic>
        <p:nvPicPr>
          <p:cNvPr id="6" name="Рисунок 5" descr="5162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356992"/>
            <a:ext cx="4331308" cy="2880320"/>
          </a:xfrm>
          <a:prstGeom prst="rect">
            <a:avLst/>
          </a:prstGeom>
        </p:spPr>
      </p:pic>
      <p:pic>
        <p:nvPicPr>
          <p:cNvPr id="7" name="Рисунок 6" descr="5252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0"/>
            <a:ext cx="4398412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20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6632"/>
            <a:ext cx="4774398" cy="3174975"/>
          </a:xfrm>
        </p:spPr>
      </p:pic>
      <p:pic>
        <p:nvPicPr>
          <p:cNvPr id="5" name="Рисунок 4" descr="5235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2656"/>
            <a:ext cx="4774398" cy="3174975"/>
          </a:xfrm>
          <a:prstGeom prst="rect">
            <a:avLst/>
          </a:prstGeom>
        </p:spPr>
      </p:pic>
      <p:pic>
        <p:nvPicPr>
          <p:cNvPr id="6" name="Рисунок 5" descr="5226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4723260" cy="3140968"/>
          </a:xfrm>
          <a:prstGeom prst="rect">
            <a:avLst/>
          </a:prstGeom>
        </p:spPr>
      </p:pic>
      <p:pic>
        <p:nvPicPr>
          <p:cNvPr id="7" name="Рисунок 6" descr="5196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697569"/>
            <a:ext cx="4752528" cy="31604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</a:rPr>
              <a:t>Санаторий </a:t>
            </a:r>
            <a:r>
              <a:rPr lang="ru-RU" sz="2400" b="0" dirty="0" smtClean="0">
                <a:solidFill>
                  <a:srgbClr val="002060"/>
                </a:solidFill>
              </a:rPr>
              <a:t>"</a:t>
            </a:r>
            <a:r>
              <a:rPr lang="ru-RU" sz="2400" dirty="0" smtClean="0">
                <a:solidFill>
                  <a:srgbClr val="00B0F0"/>
                </a:solidFill>
              </a:rPr>
              <a:t>Нарочь</a:t>
            </a:r>
            <a:r>
              <a:rPr lang="ru-RU" sz="2400" b="0" dirty="0" smtClean="0">
                <a:solidFill>
                  <a:srgbClr val="002060"/>
                </a:solidFill>
              </a:rPr>
              <a:t>" (Минская область)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25525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334880" cy="3251160"/>
          </a:xfrm>
        </p:spPr>
      </p:pic>
      <p:pic>
        <p:nvPicPr>
          <p:cNvPr id="8" name="Рисунок 7" descr="25520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06840"/>
            <a:ext cx="4334880" cy="3251160"/>
          </a:xfrm>
          <a:prstGeom prst="rect">
            <a:avLst/>
          </a:prstGeom>
        </p:spPr>
      </p:pic>
      <p:pic>
        <p:nvPicPr>
          <p:cNvPr id="9" name="Рисунок 8" descr="25524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988840"/>
            <a:ext cx="4334880" cy="3251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564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9120" y="4075055"/>
            <a:ext cx="4184880" cy="2782945"/>
          </a:xfrm>
        </p:spPr>
      </p:pic>
      <p:pic>
        <p:nvPicPr>
          <p:cNvPr id="5" name="Рисунок 4" descr="25528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5055"/>
            <a:ext cx="4184880" cy="2782945"/>
          </a:xfrm>
          <a:prstGeom prst="rect">
            <a:avLst/>
          </a:prstGeom>
        </p:spPr>
      </p:pic>
      <p:pic>
        <p:nvPicPr>
          <p:cNvPr id="7" name="Рисунок 6" descr="25542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184880" cy="2782945"/>
          </a:xfrm>
          <a:prstGeom prst="rect">
            <a:avLst/>
          </a:prstGeom>
        </p:spPr>
      </p:pic>
      <p:pic>
        <p:nvPicPr>
          <p:cNvPr id="8" name="Рисунок 7" descr="25562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"/>
            <a:ext cx="4211960" cy="2800954"/>
          </a:xfrm>
          <a:prstGeom prst="rect">
            <a:avLst/>
          </a:prstGeom>
        </p:spPr>
      </p:pic>
      <p:pic>
        <p:nvPicPr>
          <p:cNvPr id="6" name="Рисунок 5" descr="25535_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132856"/>
            <a:ext cx="4184880" cy="2782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639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95827"/>
            <a:ext cx="4153644" cy="2762173"/>
          </a:xfrm>
        </p:spPr>
      </p:pic>
      <p:pic>
        <p:nvPicPr>
          <p:cNvPr id="5" name="Рисунок 4" descr="25641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0356" y="4095827"/>
            <a:ext cx="4153644" cy="2762173"/>
          </a:xfrm>
          <a:prstGeom prst="rect">
            <a:avLst/>
          </a:prstGeom>
        </p:spPr>
      </p:pic>
      <p:pic>
        <p:nvPicPr>
          <p:cNvPr id="6" name="Рисунок 5" descr="25644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420888"/>
            <a:ext cx="4153644" cy="2762173"/>
          </a:xfrm>
          <a:prstGeom prst="rect">
            <a:avLst/>
          </a:prstGeom>
        </p:spPr>
      </p:pic>
      <p:pic>
        <p:nvPicPr>
          <p:cNvPr id="7" name="Рисунок 6" descr="25662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6126" y="0"/>
            <a:ext cx="4547874" cy="3024336"/>
          </a:xfrm>
          <a:prstGeom prst="rect">
            <a:avLst/>
          </a:prstGeom>
        </p:spPr>
      </p:pic>
      <p:pic>
        <p:nvPicPr>
          <p:cNvPr id="8" name="Рисунок 7" descr="25675_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/>
              <a:t> </a:t>
            </a:r>
            <a:r>
              <a:rPr lang="ru-RU" sz="2200" dirty="0" smtClean="0">
                <a:solidFill>
                  <a:srgbClr val="7030A0"/>
                </a:solidFill>
              </a:rPr>
              <a:t>Все санатории имеют свою специализацию, медицинский профиль, так как они предназначены для лечения больных с определенными заболеваниями</a:t>
            </a:r>
            <a:r>
              <a:rPr lang="ru-RU" sz="2000" b="0" dirty="0" smtClean="0">
                <a:solidFill>
                  <a:srgbClr val="7030A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для лечения заболеваний органов кровообращения;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нарушений обмена веществ;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болезней нервной системы;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органов дыхания нетуберкулезного характера;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FFC000"/>
                </a:solidFill>
              </a:rPr>
              <a:t>опорно-двигательного аппарата.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Однако пребывание в санатории не всегда означает ежедневные процедуры или соблюдение строго диетического питания. Санатории также дают возможность сменить привычные бытовые условия, расслабиться и отдохнуть от стресса и шума большого города.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0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5" y="2564904"/>
            <a:ext cx="3451677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Многие санатории имеют современные оздоровительные центры с: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 бассейном;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041775" cy="7508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Тренажерными           залами;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Содержимое 8" descr="c216he5_36_tru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4215102" cy="2808312"/>
          </a:xfrm>
        </p:spPr>
      </p:pic>
      <p:pic>
        <p:nvPicPr>
          <p:cNvPr id="8" name="Содержимое 7" descr="c624he5_104_tru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4257934" cy="2836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Спортивными площадками;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C000"/>
                </a:solidFill>
              </a:rPr>
              <a:t>Теннисными кортами.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sanatori_berestje_belorus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925968" cy="2952328"/>
          </a:xfrm>
        </p:spPr>
      </p:pic>
      <p:pic>
        <p:nvPicPr>
          <p:cNvPr id="8" name="Содержимое 7" descr="tennisco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432925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Понятие «санаторий» (</a:t>
            </a:r>
            <a:r>
              <a:rPr lang="ru-RU" sz="2200" dirty="0" err="1" smtClean="0">
                <a:solidFill>
                  <a:srgbClr val="7030A0"/>
                </a:solidFill>
              </a:rPr>
              <a:t>sanatorium</a:t>
            </a:r>
            <a:r>
              <a:rPr lang="ru-RU" sz="2200" dirty="0" smtClean="0">
                <a:solidFill>
                  <a:srgbClr val="7030A0"/>
                </a:solidFill>
              </a:rPr>
              <a:t>) берет истоки из латинского языка, ведь в переводе </a:t>
            </a:r>
            <a:r>
              <a:rPr lang="ru-RU" sz="2200" dirty="0" err="1" smtClean="0">
                <a:solidFill>
                  <a:srgbClr val="002060"/>
                </a:solidFill>
              </a:rPr>
              <a:t>sanare</a:t>
            </a:r>
            <a:r>
              <a:rPr lang="ru-RU" sz="2200" dirty="0" smtClean="0">
                <a:solidFill>
                  <a:srgbClr val="7030A0"/>
                </a:solidFill>
              </a:rPr>
              <a:t> означает «лечить», «исцелять».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</a:rPr>
              <a:t>Поэтому вкратце </a:t>
            </a:r>
            <a:r>
              <a:rPr lang="ru-RU" b="1" dirty="0" smtClean="0">
                <a:solidFill>
                  <a:srgbClr val="FFC000"/>
                </a:solidFill>
              </a:rPr>
              <a:t>санаторий</a:t>
            </a:r>
            <a:r>
              <a:rPr lang="ru-RU" dirty="0" smtClean="0">
                <a:solidFill>
                  <a:srgbClr val="FFC000"/>
                </a:solidFill>
              </a:rPr>
              <a:t> определяют как медицинское учреждение, в котором с лечебно-профилактическими целями используются природные лечебные факторы, такие как климат или минеральные воды.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tdih-i-lechenie-v-druskinink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89040"/>
            <a:ext cx="489012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</a:t>
            </a:r>
            <a:r>
              <a:rPr lang="ru-RU" sz="2000" dirty="0" smtClean="0">
                <a:solidFill>
                  <a:srgbClr val="7030A0"/>
                </a:solidFill>
              </a:rPr>
              <a:t>санаториях </a:t>
            </a:r>
            <a:r>
              <a:rPr lang="ru-RU" sz="2000" dirty="0" smtClean="0">
                <a:solidFill>
                  <a:srgbClr val="7030A0"/>
                </a:solidFill>
              </a:rPr>
              <a:t>широко используются</a:t>
            </a:r>
            <a:r>
              <a:rPr lang="ru-RU" sz="2000" b="0" dirty="0" smtClean="0">
                <a:solidFill>
                  <a:srgbClr val="7030A0"/>
                </a:solidFill>
              </a:rPr>
              <a:t> </a:t>
            </a:r>
            <a:r>
              <a:rPr lang="ru-RU" sz="2000" dirty="0" smtClean="0">
                <a:solidFill>
                  <a:srgbClr val="7030A0"/>
                </a:solidFill>
              </a:rPr>
              <a:t>различные виды лечебной физкультуры: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утренняя </a:t>
            </a:r>
            <a:r>
              <a:rPr lang="ru-RU" sz="2400" dirty="0" smtClean="0">
                <a:solidFill>
                  <a:srgbClr val="FFFF00"/>
                </a:solidFill>
              </a:rPr>
              <a:t>гигиеническая гимнастика;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ea7a0331bdfe05d2f2711e3008a415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5567867" cy="401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лечебная гимнастика в залах ЛФК </a:t>
            </a:r>
            <a:r>
              <a:rPr lang="ru-RU" sz="2400" dirty="0" smtClean="0">
                <a:solidFill>
                  <a:srgbClr val="FFFF00"/>
                </a:solidFill>
              </a:rPr>
              <a:t>(</a:t>
            </a:r>
            <a:r>
              <a:rPr lang="ru-RU" sz="2400" dirty="0" smtClean="0">
                <a:solidFill>
                  <a:srgbClr val="FFFF00"/>
                </a:solidFill>
              </a:rPr>
              <a:t>корригирующая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дыхательная, общеукрепляющая);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734d6f5e8457da1465af2bc108f5dd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657548" cy="2520280"/>
          </a:xfrm>
          <a:prstGeom prst="rect">
            <a:avLst/>
          </a:prstGeom>
        </p:spPr>
      </p:pic>
      <p:pic>
        <p:nvPicPr>
          <p:cNvPr id="5" name="Рисунок 4" descr="big9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497317" cy="2529310"/>
          </a:xfrm>
          <a:prstGeom prst="rect">
            <a:avLst/>
          </a:prstGeom>
        </p:spPr>
      </p:pic>
      <p:pic>
        <p:nvPicPr>
          <p:cNvPr id="8" name="Рисунок 7" descr="healt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861048"/>
            <a:ext cx="3933971" cy="2525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гимнастика в лечебном бассейне (</a:t>
            </a:r>
            <a:r>
              <a:rPr lang="ru-RU" sz="2400" dirty="0" err="1" smtClean="0">
                <a:solidFill>
                  <a:srgbClr val="FFFF00"/>
                </a:solidFill>
              </a:rPr>
              <a:t>гидрокинезотерапия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акваэробика</a:t>
            </a:r>
            <a:r>
              <a:rPr lang="ru-RU" sz="2400" dirty="0" smtClean="0">
                <a:solidFill>
                  <a:srgbClr val="FFFF00"/>
                </a:solidFill>
              </a:rPr>
              <a:t> с использованием водного каскада и гидромассажа);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bass_pm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4690864" cy="3085546"/>
          </a:xfrm>
          <a:prstGeom prst="rect">
            <a:avLst/>
          </a:prstGeom>
        </p:spPr>
      </p:pic>
      <p:pic>
        <p:nvPicPr>
          <p:cNvPr id="6" name="Рисунок 5" descr="13800_6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4620701" cy="310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692696"/>
            <a:ext cx="4038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индивидуальные </a:t>
            </a:r>
            <a:r>
              <a:rPr lang="ru-RU" sz="2400" dirty="0" smtClean="0">
                <a:solidFill>
                  <a:srgbClr val="FFFF00"/>
                </a:solidFill>
              </a:rPr>
              <a:t>занятия </a:t>
            </a:r>
            <a:r>
              <a:rPr lang="ru-RU" sz="2400" dirty="0" smtClean="0">
                <a:solidFill>
                  <a:srgbClr val="FFFF00"/>
                </a:solidFill>
              </a:rPr>
              <a:t>ЛФК;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г</a:t>
            </a:r>
            <a:r>
              <a:rPr lang="ru-RU" sz="2400" dirty="0" smtClean="0">
                <a:solidFill>
                  <a:srgbClr val="FFFF00"/>
                </a:solidFill>
              </a:rPr>
              <a:t>рупповые </a:t>
            </a:r>
            <a:r>
              <a:rPr lang="ru-RU" sz="2400" dirty="0" smtClean="0">
                <a:solidFill>
                  <a:srgbClr val="FFFF00"/>
                </a:solidFill>
              </a:rPr>
              <a:t>занятия ЛФК;</a:t>
            </a:r>
            <a:endParaRPr lang="ru-RU" sz="2400" dirty="0"/>
          </a:p>
        </p:txBody>
      </p:sp>
      <p:pic>
        <p:nvPicPr>
          <p:cNvPr id="4" name="Рисунок 3" descr="2b4fa02b2003ecf5a2ea9695b7a30d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349156" cy="2808312"/>
          </a:xfrm>
          <a:prstGeom prst="rect">
            <a:avLst/>
          </a:prstGeom>
        </p:spPr>
      </p:pic>
      <p:pic>
        <p:nvPicPr>
          <p:cNvPr id="5" name="Рисунок 4" descr="i_rJ4eufKM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419064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терренкур(т.е.лечебная ходьба по определенному </a:t>
            </a:r>
            <a:r>
              <a:rPr lang="ru-RU" sz="2400" dirty="0" err="1" smtClean="0">
                <a:solidFill>
                  <a:srgbClr val="FFFF00"/>
                </a:solidFill>
              </a:rPr>
              <a:t>маршруту,с</a:t>
            </a:r>
            <a:r>
              <a:rPr lang="ru-RU" sz="2400" dirty="0" smtClean="0">
                <a:solidFill>
                  <a:srgbClr val="FFFF00"/>
                </a:solidFill>
              </a:rPr>
              <a:t> определенной протяженностью и </a:t>
            </a:r>
            <a:r>
              <a:rPr lang="ru-RU" sz="2400" dirty="0" smtClean="0">
                <a:solidFill>
                  <a:srgbClr val="FFFF00"/>
                </a:solidFill>
              </a:rPr>
              <a:t>углом </a:t>
            </a:r>
            <a:r>
              <a:rPr lang="ru-RU" sz="2400" dirty="0" smtClean="0">
                <a:solidFill>
                  <a:srgbClr val="FFFF00"/>
                </a:solidFill>
              </a:rPr>
              <a:t>подъема, с несколькими контрольно-наблюдательными пунктами);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3563298" cy="2387410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92896"/>
            <a:ext cx="3563298" cy="2387410"/>
          </a:xfrm>
          <a:prstGeom prst="rect">
            <a:avLst/>
          </a:prstGeom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844824"/>
            <a:ext cx="3563298" cy="2387410"/>
          </a:xfrm>
          <a:prstGeom prst="rect">
            <a:avLst/>
          </a:prstGeom>
        </p:spPr>
      </p:pic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77072"/>
            <a:ext cx="3563298" cy="2387410"/>
          </a:xfrm>
          <a:prstGeom prst="rect">
            <a:avLst/>
          </a:prstGeom>
        </p:spPr>
      </p:pic>
      <p:pic>
        <p:nvPicPr>
          <p:cNvPr id="15" name="Рисунок 14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702" y="4005064"/>
            <a:ext cx="3563298" cy="2387410"/>
          </a:xfrm>
          <a:prstGeom prst="rect">
            <a:avLst/>
          </a:prstGeom>
        </p:spPr>
      </p:pic>
      <p:pic>
        <p:nvPicPr>
          <p:cNvPr id="16" name="Рисунок 15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221088"/>
            <a:ext cx="3563298" cy="238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FFFF00"/>
                </a:solidFill>
              </a:rPr>
              <a:t>спортивные игры, занятия на тренажерах, пешеходные прогулки, походы по окрестностям санатория.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volg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4286250" cy="3219450"/>
          </a:xfrm>
          <a:prstGeom prst="rect">
            <a:avLst/>
          </a:prstGeom>
        </p:spPr>
      </p:pic>
      <p:pic>
        <p:nvPicPr>
          <p:cNvPr id="5" name="Рисунок 4" descr="1e940d66a82a53082cd2dacd13388c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4855121" cy="3240360"/>
          </a:xfrm>
          <a:prstGeom prst="rect">
            <a:avLst/>
          </a:prstGeom>
        </p:spPr>
      </p:pic>
      <p:pic>
        <p:nvPicPr>
          <p:cNvPr id="6" name="Рисунок 5" descr="bow_bi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789040"/>
            <a:ext cx="3593976" cy="2695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</a:rPr>
              <a:t>Т.о., большое </a:t>
            </a:r>
            <a:r>
              <a:rPr lang="ru-RU" sz="2400" dirty="0" smtClean="0">
                <a:solidFill>
                  <a:srgbClr val="7030A0"/>
                </a:solidFill>
              </a:rPr>
              <a:t>место в санаторном режиме занимает дозированная двигательная активность, в т.ч. лечебная физическая культура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smtClean="0">
                <a:solidFill>
                  <a:srgbClr val="7030A0"/>
                </a:solidFill>
              </a:rPr>
              <a:t>В единстве тесно увязанных между собой щадящих и тренирующих нагрузок и состоит сущность </a:t>
            </a:r>
            <a:r>
              <a:rPr lang="ru-RU" sz="2400" dirty="0" err="1" smtClean="0">
                <a:solidFill>
                  <a:srgbClr val="7030A0"/>
                </a:solidFill>
              </a:rPr>
              <a:t>общесанаторного</a:t>
            </a:r>
            <a:r>
              <a:rPr lang="ru-RU" sz="2400" dirty="0" smtClean="0">
                <a:solidFill>
                  <a:srgbClr val="7030A0"/>
                </a:solidFill>
              </a:rPr>
              <a:t> и индивидуального режима. 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95x300_1_0__images_11november2009_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5265563" cy="39458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Санаторный режим включает и осторожное закаливание.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zakalivani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096000" cy="456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6310_129162782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3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сочетании с лечебной физкультурой, физиотерапией и правильным питанием, а также благоприятным климатом, лечение в них считается одним из лучших способов поправить и укрепить свое здоровье.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russia_0012_01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471679" cy="4824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На сегодняшний день наибольшей популярностью у туристов пользуются санатории: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России, в частности  Подмосковья;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1231006637_rrrsr-rrrr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368055" cy="440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Беларуси;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korpusgl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1643062"/>
            <a:ext cx="5549603" cy="416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</a:rPr>
              <a:t>Украины (Крым).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mishor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489815" cy="4322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Бела</a:t>
            </a:r>
            <a:r>
              <a:rPr lang="ru-RU" sz="2800" dirty="0" smtClean="0">
                <a:solidFill>
                  <a:srgbClr val="00B050"/>
                </a:solidFill>
              </a:rPr>
              <a:t>русь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В 21 веке Беларусь остается одной из немногих европейских стран, где все еще можно увидеть нетронутую природу, уникальные ландшафты, редкие виды животных и растений.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3834426" cy="3067541"/>
          </a:xfrm>
          <a:prstGeom prst="rect">
            <a:avLst/>
          </a:prstGeom>
        </p:spPr>
      </p:pic>
      <p:pic>
        <p:nvPicPr>
          <p:cNvPr id="9" name="Рисунок 8" descr="lAnU1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140968"/>
            <a:ext cx="3509190" cy="3096344"/>
          </a:xfrm>
          <a:prstGeom prst="rect">
            <a:avLst/>
          </a:prstGeom>
        </p:spPr>
      </p:pic>
      <p:pic>
        <p:nvPicPr>
          <p:cNvPr id="10" name="Рисунок 9" descr="sanator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501008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</a:rPr>
              <a:t>Санатории Беларуси раскиданы практически по всей стране, но самыми популярными остаются области </a:t>
            </a:r>
            <a:r>
              <a:rPr lang="ru-RU" sz="2400" b="0" dirty="0" err="1" smtClean="0">
                <a:solidFill>
                  <a:srgbClr val="7030A0"/>
                </a:solidFill>
              </a:rPr>
              <a:t>Нарочанского</a:t>
            </a:r>
            <a:r>
              <a:rPr lang="ru-RU" sz="2400" b="0" dirty="0" smtClean="0">
                <a:solidFill>
                  <a:srgbClr val="002060"/>
                </a:solidFill>
              </a:rPr>
              <a:t> и </a:t>
            </a:r>
            <a:r>
              <a:rPr lang="ru-RU" sz="2400" b="0" dirty="0" err="1" smtClean="0">
                <a:solidFill>
                  <a:srgbClr val="7030A0"/>
                </a:solidFill>
              </a:rPr>
              <a:t>Браславского</a:t>
            </a:r>
            <a:r>
              <a:rPr lang="ru-RU" sz="2400" b="0" dirty="0" smtClean="0">
                <a:solidFill>
                  <a:srgbClr val="002060"/>
                </a:solidFill>
              </a:rPr>
              <a:t> района. Они славятся развитой инфраструктурой, обилием природных лечебных факторов, а также богатым выбором санаториев</a:t>
            </a:r>
            <a:endParaRPr lang="ru-RU" sz="2400" b="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an_naro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095750" cy="2724150"/>
          </a:xfrm>
        </p:spPr>
      </p:pic>
      <p:pic>
        <p:nvPicPr>
          <p:cNvPr id="5" name="Рисунок 4" descr="114fa896259c8b2e7392b83d00537b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3626345" cy="273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Санаторий </a:t>
            </a:r>
            <a:r>
              <a:rPr lang="ru-RU" sz="2700" dirty="0" smtClean="0">
                <a:solidFill>
                  <a:srgbClr val="002060"/>
                </a:solidFill>
              </a:rPr>
              <a:t>"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</a:rPr>
              <a:t>Серебряные ключи</a:t>
            </a:r>
            <a:r>
              <a:rPr lang="ru-RU" sz="2700" dirty="0" smtClean="0">
                <a:solidFill>
                  <a:srgbClr val="002060"/>
                </a:solidFill>
              </a:rPr>
              <a:t>" (Гомельская область)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Содержимое 10" descr="5081_me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4077097" cy="3057823"/>
          </a:xfrm>
        </p:spPr>
      </p:pic>
      <p:pic>
        <p:nvPicPr>
          <p:cNvPr id="12" name="Рисунок 11" descr="5261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24744"/>
            <a:ext cx="4077097" cy="3057823"/>
          </a:xfrm>
          <a:prstGeom prst="rect">
            <a:avLst/>
          </a:prstGeom>
        </p:spPr>
      </p:pic>
      <p:pic>
        <p:nvPicPr>
          <p:cNvPr id="13" name="Рисунок 12" descr="5053_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4077097" cy="3057823"/>
          </a:xfrm>
          <a:prstGeom prst="rect">
            <a:avLst/>
          </a:prstGeom>
        </p:spPr>
      </p:pic>
      <p:pic>
        <p:nvPicPr>
          <p:cNvPr id="14" name="Рисунок 13" descr="5083_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3933081" cy="294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43B92-00AB-412C-A808-0861364586B2}"/>
</file>

<file path=customXml/itemProps2.xml><?xml version="1.0" encoding="utf-8"?>
<ds:datastoreItem xmlns:ds="http://schemas.openxmlformats.org/officeDocument/2006/customXml" ds:itemID="{FAFE7465-BFF7-40E5-A252-DD2277166E76}"/>
</file>

<file path=customXml/itemProps3.xml><?xml version="1.0" encoding="utf-8"?>
<ds:datastoreItem xmlns:ds="http://schemas.openxmlformats.org/officeDocument/2006/customXml" ds:itemID="{B928A96B-67CA-4016-A7D2-3E3C9FE8FFF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295</Words>
  <Application>Microsoft Office PowerPoint</Application>
  <PresentationFormat>Экран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Физкультурно-оздоровительная работа в санаториях и санаториях-профилакториях</vt:lpstr>
      <vt:lpstr>Понятие «санаторий» (sanatorium) берет истоки из латинского языка, ведь в переводе sanare означает «лечить», «исцелять».  </vt:lpstr>
      <vt:lpstr>В сочетании с лечебной физкультурой, физиотерапией и правильным питанием, а также благоприятным климатом, лечение в них считается одним из лучших способов поправить и укрепить свое здоровье. </vt:lpstr>
      <vt:lpstr>На сегодняшний день наибольшей популярностью у туристов пользуются санатории:</vt:lpstr>
      <vt:lpstr>Слайд 5</vt:lpstr>
      <vt:lpstr>Слайд 6</vt:lpstr>
      <vt:lpstr>Беларусь </vt:lpstr>
      <vt:lpstr>Санатории Беларуси раскиданы практически по всей стране, но самыми популярными остаются области Нарочанского и Браславского района. Они славятся развитой инфраструктурой, обилием природных лечебных факторов, а также богатым выбором санаториев</vt:lpstr>
      <vt:lpstr>Санаторий "Серебряные ключи" (Гомельская область) </vt:lpstr>
      <vt:lpstr>Слайд 10</vt:lpstr>
      <vt:lpstr>Слайд 11</vt:lpstr>
      <vt:lpstr>Слайд 12</vt:lpstr>
      <vt:lpstr>Санаторий "Нарочь" (Минская область) </vt:lpstr>
      <vt:lpstr>Слайд 14</vt:lpstr>
      <vt:lpstr>Слайд 15</vt:lpstr>
      <vt:lpstr> Все санатории имеют свою специализацию, медицинский профиль, так как они предназначены для лечения больных с определенными заболеваниями: </vt:lpstr>
      <vt:lpstr>Однако пребывание в санатории не всегда означает ежедневные процедуры или соблюдение строго диетического питания. Санатории также дают возможность сменить привычные бытовые условия, расслабиться и отдохнуть от стресса и шума большого города. </vt:lpstr>
      <vt:lpstr>Многие санатории имеют современные оздоровительные центры с: </vt:lpstr>
      <vt:lpstr>Слайд 19</vt:lpstr>
      <vt:lpstr>В санаториях широко используются различные виды лечебной физкультуры:</vt:lpstr>
      <vt:lpstr>Слайд 21</vt:lpstr>
      <vt:lpstr>Слайд 22</vt:lpstr>
      <vt:lpstr>Слайд 23</vt:lpstr>
      <vt:lpstr>Слайд 24</vt:lpstr>
      <vt:lpstr>Слайд 25</vt:lpstr>
      <vt:lpstr>Т.о., большое место в санаторном режиме занимает дозированная двигательная активность, в т.ч. лечебная физическая культура. В единстве тесно увязанных между собой щадящих и тренирующих нагрузок и состоит сущность общесанаторного и индивидуального режима.   </vt:lpstr>
      <vt:lpstr>Санаторный режим включает и осторожное закаливание.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работа в санаториях и санаториях-профилакториях</dc:title>
  <dc:creator>Admin</dc:creator>
  <cp:lastModifiedBy>Admin</cp:lastModifiedBy>
  <cp:revision>35</cp:revision>
  <dcterms:created xsi:type="dcterms:W3CDTF">2012-05-10T15:30:19Z</dcterms:created>
  <dcterms:modified xsi:type="dcterms:W3CDTF">2012-05-15T15:18:12Z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