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flipV="1">
            <a:off x="533400" y="4981136"/>
            <a:ext cx="7854696" cy="162376"/>
          </a:xfrm>
        </p:spPr>
        <p:txBody>
          <a:bodyPr>
            <a:noAutofit/>
          </a:bodyPr>
          <a:lstStyle/>
          <a:p>
            <a:endParaRPr lang="be-BY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343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Физкультурно-оздоровительная и спортивно-массовая работа на турбазах, в домах отдыха и пансионатах   </a:t>
            </a:r>
            <a:endParaRPr lang="be-BY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357158" y="357166"/>
            <a:ext cx="8429684" cy="628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36" y="1600200"/>
            <a:ext cx="8115328" cy="4419600"/>
          </a:xfrm>
        </p:spPr>
        <p:txBody>
          <a:bodyPr/>
          <a:lstStyle/>
          <a:p>
            <a:pPr algn="ctr"/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Эти 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задачи можно эффективно решить только при условии выполнения следующих 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принципов 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проведения массовых мероприятий:</a:t>
            </a:r>
            <a:endParaRPr lang="be-BY" sz="32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endParaRPr lang="be-BY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соответствие </a:t>
            </a:r>
            <a:r>
              <a:rPr lang="ru-RU" dirty="0" smtClean="0"/>
              <a:t>организации мероприятия его задачам;</a:t>
            </a:r>
            <a:endParaRPr lang="be-BY" dirty="0" smtClean="0"/>
          </a:p>
          <a:p>
            <a:r>
              <a:rPr lang="ru-RU" dirty="0" smtClean="0"/>
              <a:t>доступность </a:t>
            </a:r>
            <a:r>
              <a:rPr lang="ru-RU" dirty="0" smtClean="0"/>
              <a:t>участия в мероприятии по времени и месту </a:t>
            </a:r>
            <a:r>
              <a:rPr lang="ru-RU" dirty="0" smtClean="0"/>
              <a:t>проведения;</a:t>
            </a:r>
            <a:endParaRPr lang="be-BY" dirty="0" smtClean="0"/>
          </a:p>
          <a:p>
            <a:r>
              <a:rPr lang="ru-RU" dirty="0" smtClean="0"/>
              <a:t>посильность </a:t>
            </a:r>
            <a:r>
              <a:rPr lang="ru-RU" dirty="0" smtClean="0"/>
              <a:t>и соответствие соревновательных упражнений уровню подготовленности, полу и возрасту занимающихся;</a:t>
            </a:r>
            <a:endParaRPr lang="be-BY" dirty="0" smtClean="0"/>
          </a:p>
          <a:p>
            <a:r>
              <a:rPr lang="ru-RU" dirty="0" smtClean="0"/>
              <a:t>безопасность </a:t>
            </a:r>
            <a:r>
              <a:rPr lang="ru-RU" dirty="0" smtClean="0"/>
              <a:t>участников, судей и зрителей;</a:t>
            </a:r>
            <a:endParaRPr lang="be-BY" dirty="0" smtClean="0"/>
          </a:p>
          <a:p>
            <a:r>
              <a:rPr lang="ru-RU" dirty="0" smtClean="0"/>
              <a:t>наглядность </a:t>
            </a:r>
            <a:r>
              <a:rPr lang="ru-RU" dirty="0" smtClean="0"/>
              <a:t>и воспитывающий характер мероприятия, заключающиеся в четкости и красочности его проведения, ритуала открытия и закрытия, в объективности определения результатов участников, в своевременном подведении итогов и награждении победителей и др.</a:t>
            </a:r>
            <a:endParaRPr lang="be-BY" dirty="0" smtClean="0"/>
          </a:p>
          <a:p>
            <a:endParaRPr lang="be-BY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7642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9100" y="1543371"/>
            <a:ext cx="8305800" cy="3771258"/>
          </a:xfrm>
        </p:spPr>
        <p:txBody>
          <a:bodyPr/>
          <a:lstStyle/>
          <a:p>
            <a:r>
              <a:rPr lang="ru-RU" sz="2600" dirty="0" smtClean="0"/>
              <a:t>Ф</a:t>
            </a:r>
            <a:r>
              <a:rPr lang="ru-RU" sz="2600" dirty="0" smtClean="0"/>
              <a:t>изкультурно-оздоровительные </a:t>
            </a:r>
            <a:r>
              <a:rPr lang="ru-RU" sz="2600" dirty="0" smtClean="0"/>
              <a:t>и </a:t>
            </a:r>
            <a:r>
              <a:rPr lang="ru-RU" sz="2600" dirty="0" smtClean="0"/>
              <a:t>спортивно-массовые мероприятия   </a:t>
            </a:r>
            <a:endParaRPr lang="be-BY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305800" cy="71438"/>
          </a:xfrm>
        </p:spPr>
        <p:txBody>
          <a:bodyPr/>
          <a:lstStyle/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"/>
            <a:ext cx="8329642" cy="828660"/>
          </a:xfrm>
        </p:spPr>
        <p:txBody>
          <a:bodyPr>
            <a:normAutofit fontScale="90000"/>
          </a:bodyPr>
          <a:lstStyle/>
          <a:p>
            <a:r>
              <a:rPr lang="ru-RU" sz="2300" dirty="0" smtClean="0"/>
              <a:t> </a:t>
            </a:r>
            <a:r>
              <a:rPr lang="be-BY" sz="2300" dirty="0" smtClean="0"/>
              <a:t/>
            </a:r>
            <a:br>
              <a:rPr lang="be-BY" sz="2300" dirty="0" smtClean="0"/>
            </a:br>
            <a:r>
              <a:rPr lang="ru-RU" sz="2300" dirty="0" smtClean="0"/>
              <a:t> Как правило, в программу спортивного праздника включают: </a:t>
            </a:r>
            <a:r>
              <a:rPr lang="be-BY" dirty="0" smtClean="0"/>
              <a:t/>
            </a:r>
            <a:br>
              <a:rPr lang="be-BY" dirty="0" smtClean="0"/>
            </a:br>
            <a:endParaRPr lang="be-BY" dirty="0"/>
          </a:p>
        </p:txBody>
      </p:sp>
      <p:pic>
        <p:nvPicPr>
          <p:cNvPr id="5" name="Рисунок 4" descr="634795279127617746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432" b="18432"/>
          <a:stretch>
            <a:fillRect/>
          </a:stretch>
        </p:blipFill>
        <p:spPr>
          <a:xfrm>
            <a:off x="274368" y="1071563"/>
            <a:ext cx="8595265" cy="41433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572008"/>
            <a:ext cx="8401080" cy="200026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Турнир </a:t>
            </a:r>
            <a:r>
              <a:rPr lang="ru-RU" dirty="0" smtClean="0"/>
              <a:t>по мини-футболу, турнир по волейболу. Изредка можно встретить в программе спортивного праздника лыжные гонки или турнир по мини-гольфу.</a:t>
            </a:r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6" name="Рисунок 5" descr="f_5236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882234" y="357166"/>
            <a:ext cx="7379532" cy="47863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3929066"/>
            <a:ext cx="8401080" cy="2571768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dirty="0" smtClean="0"/>
          </a:p>
          <a:p>
            <a:r>
              <a:rPr lang="ru-RU" dirty="0" smtClean="0"/>
              <a:t>Часто </a:t>
            </a:r>
            <a:r>
              <a:rPr lang="ru-RU" dirty="0" smtClean="0"/>
              <a:t>встречаются корпоративные спортивные праздники ориентированные на </a:t>
            </a:r>
            <a:r>
              <a:rPr lang="ru-RU" dirty="0" err="1" smtClean="0"/>
              <a:t>командообразование</a:t>
            </a:r>
            <a:r>
              <a:rPr lang="ru-RU" dirty="0" smtClean="0"/>
              <a:t>, которые проводятся с использованием различных командных эстафет и альпинистского снаряжения. </a:t>
            </a:r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7200"/>
            <a:ext cx="8258204" cy="11144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последнее время в программах праздника все чаще встречается проведение турнира по </a:t>
            </a:r>
            <a:r>
              <a:rPr lang="ru-RU" sz="2000" dirty="0" err="1" smtClean="0"/>
              <a:t>пейнтболу</a:t>
            </a:r>
            <a:r>
              <a:rPr lang="ru-RU" sz="2000" dirty="0" smtClean="0"/>
              <a:t>. </a:t>
            </a:r>
            <a:r>
              <a:rPr lang="be-BY" dirty="0" smtClean="0"/>
              <a:t/>
            </a:r>
            <a:br>
              <a:rPr lang="be-BY" dirty="0" smtClean="0"/>
            </a:br>
            <a:endParaRPr lang="be-BY" dirty="0"/>
          </a:p>
        </p:txBody>
      </p:sp>
      <p:pic>
        <p:nvPicPr>
          <p:cNvPr id="5" name="Рисунок 4" descr="challenge-paintball-28-aug-06-0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1107257" y="1425368"/>
            <a:ext cx="6929486" cy="44325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214950"/>
            <a:ext cx="8329642" cy="164305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Организуются </a:t>
            </a:r>
            <a:r>
              <a:rPr lang="ru-RU" dirty="0" smtClean="0"/>
              <a:t>площадки для игры в </a:t>
            </a:r>
            <a:r>
              <a:rPr lang="ru-RU" dirty="0" err="1" smtClean="0"/>
              <a:t>пейнтбол</a:t>
            </a:r>
            <a:r>
              <a:rPr lang="ru-RU" dirty="0" smtClean="0"/>
              <a:t>, где можно выплеснуть свой адреналин с помощью пневматических пистолетов-маркеров.</a:t>
            </a:r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857232"/>
          </a:xfrm>
        </p:spPr>
        <p:txBody>
          <a:bodyPr>
            <a:normAutofit/>
          </a:bodyPr>
          <a:lstStyle/>
          <a:p>
            <a:r>
              <a:rPr lang="ru-RU" b="0" dirty="0" smtClean="0"/>
              <a:t>Так же проводятся более спокойные спортивные увлечения, можно поиграть в бильярд, настольный теннис, шахматы, шашки или нарды. </a:t>
            </a:r>
            <a:endParaRPr lang="be-BY" b="0" dirty="0"/>
          </a:p>
        </p:txBody>
      </p:sp>
      <p:pic>
        <p:nvPicPr>
          <p:cNvPr id="5" name="Рисунок 4" descr="catalog_photos_486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444" r="8444"/>
          <a:stretch>
            <a:fillRect/>
          </a:stretch>
        </p:blipFill>
        <p:spPr>
          <a:xfrm>
            <a:off x="457200" y="1000125"/>
            <a:ext cx="6019800" cy="5429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000108"/>
            <a:ext cx="2057400" cy="5429288"/>
          </a:xfrm>
        </p:spPr>
        <p:txBody>
          <a:bodyPr/>
          <a:lstStyle/>
          <a:p>
            <a:r>
              <a:rPr lang="ru-RU" sz="1800" dirty="0" smtClean="0"/>
              <a:t>Также на территории туристических баз есть волейбольная площадка и баскетбольная площадки, где </a:t>
            </a:r>
            <a:r>
              <a:rPr lang="ru-RU" sz="1800" dirty="0" err="1" smtClean="0"/>
              <a:t>сможно</a:t>
            </a:r>
            <a:r>
              <a:rPr lang="ru-RU" sz="1800" dirty="0" smtClean="0"/>
              <a:t> </a:t>
            </a:r>
            <a:r>
              <a:rPr lang="ru-RU" sz="1800" dirty="0" smtClean="0"/>
              <a:t>поиграть в любимую игру и приятно провести время.</a:t>
            </a:r>
            <a:endParaRPr lang="be-BY" sz="1800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DSC015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069" b="12069"/>
          <a:stretch>
            <a:fillRect/>
          </a:stretch>
        </p:blipFill>
        <p:spPr>
          <a:xfrm>
            <a:off x="214313" y="428625"/>
            <a:ext cx="8715375" cy="49292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214950"/>
            <a:ext cx="8401080" cy="164305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 зимой туристических базах организован прокат лыж и санок, где можно с удовольствием покатаетесь по окрестностям, наслаждаясь красотой леса и чистым зимним воздухом.</a:t>
            </a:r>
            <a:endParaRPr lang="be-BY" sz="1800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pljaz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78" r="4578"/>
          <a:stretch>
            <a:fillRect/>
          </a:stretch>
        </p:blipFill>
        <p:spPr>
          <a:xfrm>
            <a:off x="407179" y="214290"/>
            <a:ext cx="8329642" cy="38576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3000372"/>
            <a:ext cx="8401080" cy="364333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Практически </a:t>
            </a:r>
            <a:r>
              <a:rPr lang="ru-RU" dirty="0" smtClean="0"/>
              <a:t>не встречаются комплексные спортивные праздники, которые сочетают в себе соревнования по различным видам спорта. И, тем не менее, в последнее </a:t>
            </a:r>
            <a:r>
              <a:rPr lang="ru-RU" dirty="0" smtClean="0"/>
              <a:t>время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smtClean="0"/>
              <a:t>основе </a:t>
            </a:r>
            <a:r>
              <a:rPr lang="ru-RU" i="1" u="sng" dirty="0" smtClean="0"/>
              <a:t>комплексной спортивной </a:t>
            </a:r>
            <a:r>
              <a:rPr lang="ru-RU" i="1" u="sng" dirty="0" smtClean="0"/>
              <a:t>программы </a:t>
            </a:r>
            <a:r>
              <a:rPr lang="ru-RU" dirty="0" smtClean="0"/>
              <a:t>можно </a:t>
            </a:r>
            <a:r>
              <a:rPr lang="ru-RU" dirty="0" smtClean="0"/>
              <a:t>удовлетворить разнородные интересы всего </a:t>
            </a:r>
            <a:r>
              <a:rPr lang="ru-RU" dirty="0" smtClean="0"/>
              <a:t>рабочего </a:t>
            </a:r>
            <a:r>
              <a:rPr lang="ru-RU" dirty="0" smtClean="0"/>
              <a:t>коллектива. Так, например, часть коллектива хочет играть в футбол, другая часть жаждет </a:t>
            </a:r>
            <a:r>
              <a:rPr lang="ru-RU" dirty="0" err="1" smtClean="0"/>
              <a:t>пейнтбольных</a:t>
            </a:r>
            <a:r>
              <a:rPr lang="ru-RU" dirty="0" smtClean="0"/>
              <a:t> сражений, более пожилая часть коллектива хотела бы поиграть в тихие спортивные игры (например, гольф или бильярд) или покататься на лошадях. Комплексная программа позволит </a:t>
            </a:r>
            <a:r>
              <a:rPr lang="ru-RU" dirty="0" smtClean="0"/>
              <a:t>разбить </a:t>
            </a:r>
            <a:r>
              <a:rPr lang="ru-RU" dirty="0" smtClean="0"/>
              <a:t>коллектив на команды по видам спорта и провести все эти соревнования и развлечения на одном </a:t>
            </a:r>
            <a:r>
              <a:rPr lang="ru-RU" dirty="0" smtClean="0"/>
              <a:t>празднике.</a:t>
            </a:r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P816057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02" b="13002"/>
          <a:stretch>
            <a:fillRect/>
          </a:stretch>
        </p:blipFill>
        <p:spPr>
          <a:xfrm>
            <a:off x="357172" y="285728"/>
            <a:ext cx="8429656" cy="471489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429132"/>
            <a:ext cx="8401080" cy="221457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Спортивно-массовая </a:t>
            </a:r>
            <a:r>
              <a:rPr lang="ru-RU" dirty="0" smtClean="0"/>
              <a:t>программа может быть составлена из традиционных видов спорта (футбол, волейбол, плавание, теннис и др.) и нетрадиционных, но не менее увлекательных видов (борцов </a:t>
            </a:r>
            <a:r>
              <a:rPr lang="ru-RU" dirty="0" err="1" smtClean="0"/>
              <a:t>сумо</a:t>
            </a:r>
            <a:r>
              <a:rPr lang="ru-RU" dirty="0" smtClean="0"/>
              <a:t>, соревнований пожарных, </a:t>
            </a:r>
            <a:r>
              <a:rPr lang="ru-RU" dirty="0" err="1" smtClean="0"/>
              <a:t>перетягивание</a:t>
            </a:r>
            <a:r>
              <a:rPr lang="ru-RU" dirty="0" smtClean="0"/>
              <a:t> каната и др.).</a:t>
            </a:r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Виды, </a:t>
            </a:r>
            <a:r>
              <a:rPr lang="ru-RU" dirty="0" smtClean="0"/>
              <a:t>задачи и </a:t>
            </a:r>
            <a:r>
              <a:rPr lang="ru-RU" dirty="0" smtClean="0"/>
              <a:t>принципы </a:t>
            </a:r>
            <a:r>
              <a:rPr lang="ru-RU" dirty="0" smtClean="0"/>
              <a:t>проведения физкультурно-оздоровительных </a:t>
            </a:r>
            <a:r>
              <a:rPr lang="ru-RU" dirty="0" smtClean="0"/>
              <a:t>и </a:t>
            </a:r>
            <a:r>
              <a:rPr lang="ru-RU" dirty="0" smtClean="0"/>
              <a:t>спортивно-массовых</a:t>
            </a:r>
            <a:r>
              <a:rPr lang="be-BY" dirty="0" smtClean="0"/>
              <a:t> </a:t>
            </a:r>
            <a:r>
              <a:rPr lang="ru-RU" dirty="0" smtClean="0"/>
              <a:t>мероприятий</a:t>
            </a:r>
            <a:endParaRPr lang="be-BY" dirty="0" smtClean="0"/>
          </a:p>
          <a:p>
            <a:endParaRPr lang="be-BY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sport_ploshchadk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278" r="9278"/>
          <a:stretch>
            <a:fillRect/>
          </a:stretch>
        </p:blipFill>
        <p:spPr>
          <a:xfrm>
            <a:off x="585774" y="457200"/>
            <a:ext cx="7972452" cy="48291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786322"/>
            <a:ext cx="8472518" cy="185738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Также </a:t>
            </a:r>
            <a:r>
              <a:rPr lang="ru-RU" dirty="0" smtClean="0"/>
              <a:t>проводят Дни Семейного и Корпоративного отдыха, где отдыхающим предлагается принять участие во всевозможных спортивных и шуточных эстафетах.</a:t>
            </a:r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629400" y="285728"/>
            <a:ext cx="1443062" cy="171472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9124" y="500042"/>
            <a:ext cx="4286280" cy="3714776"/>
          </a:xfrm>
        </p:spPr>
        <p:txBody>
          <a:bodyPr>
            <a:normAutofit/>
          </a:bodyPr>
          <a:lstStyle/>
          <a:p>
            <a:r>
              <a:rPr lang="ru-RU" dirty="0" smtClean="0"/>
              <a:t>Для тех же, кто устал соревноваться с соперником, </a:t>
            </a:r>
            <a:r>
              <a:rPr lang="ru-RU" dirty="0" smtClean="0"/>
              <a:t>предлагается альтернатива -   борьба </a:t>
            </a:r>
            <a:r>
              <a:rPr lang="ru-RU" dirty="0" smtClean="0"/>
              <a:t>с естественными силами </a:t>
            </a:r>
            <a:r>
              <a:rPr lang="ru-RU" dirty="0" smtClean="0"/>
              <a:t>природы. Проводится </a:t>
            </a:r>
            <a:r>
              <a:rPr lang="ru-RU" dirty="0" err="1" smtClean="0"/>
              <a:t>турслёт</a:t>
            </a:r>
            <a:r>
              <a:rPr lang="ru-RU" dirty="0" smtClean="0"/>
              <a:t>. </a:t>
            </a:r>
            <a:r>
              <a:rPr lang="ru-RU" dirty="0" smtClean="0"/>
              <a:t>Организуется </a:t>
            </a:r>
            <a:r>
              <a:rPr lang="ru-RU" dirty="0" err="1" smtClean="0"/>
              <a:t>командообразующие</a:t>
            </a:r>
            <a:r>
              <a:rPr lang="ru-RU" dirty="0" smtClean="0"/>
              <a:t> </a:t>
            </a:r>
            <a:r>
              <a:rPr lang="ru-RU" dirty="0" smtClean="0"/>
              <a:t>тренинги, </a:t>
            </a:r>
            <a:r>
              <a:rPr lang="ru-RU" dirty="0" smtClean="0"/>
              <a:t>верёвочный </a:t>
            </a:r>
            <a:r>
              <a:rPr lang="ru-RU" dirty="0" smtClean="0"/>
              <a:t>курс, байдарки и другие занимательные конкурсы.</a:t>
            </a:r>
            <a:endParaRPr lang="be-BY" dirty="0"/>
          </a:p>
        </p:txBody>
      </p:sp>
      <p:pic>
        <p:nvPicPr>
          <p:cNvPr id="25602" name="Picture 2" descr="D:\Учебники\Туризм\b_4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876"/>
            <a:ext cx="4048129" cy="278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9418" r="9418"/>
          <a:stretch>
            <a:fillRect/>
          </a:stretch>
        </p:blipFill>
        <p:spPr>
          <a:xfrm>
            <a:off x="457200" y="457201"/>
            <a:ext cx="3829048" cy="2971799"/>
          </a:xfrm>
        </p:spPr>
      </p:pic>
      <p:pic>
        <p:nvPicPr>
          <p:cNvPr id="25603" name="Picture 3" descr="D:\Учебники\Туризм\IMG_7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876"/>
            <a:ext cx="3857652" cy="2790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500570"/>
            <a:ext cx="8329642" cy="2143140"/>
          </a:xfrm>
        </p:spPr>
        <p:txBody>
          <a:bodyPr>
            <a:normAutofit/>
          </a:bodyPr>
          <a:lstStyle/>
          <a:p>
            <a:r>
              <a:rPr lang="ru-RU" dirty="0" smtClean="0"/>
              <a:t>Туристический </a:t>
            </a:r>
            <a:r>
              <a:rPr lang="ru-RU" dirty="0" smtClean="0"/>
              <a:t>слет. При планировании дистанций и в процессе соревнований первостепенное значение приобретают меры безопасности, природоохранные и противопожарные. Недопустимы прохождение дистанции и организация страховки с некачественным снаряжением. Постоянными должны быть наблюдения медико-санитарной службы за приготовлением пищи, качеством воды, состоянием туалетов, мусорных ям. </a:t>
            </a:r>
            <a:endParaRPr lang="be-BY" dirty="0" smtClean="0"/>
          </a:p>
          <a:p>
            <a:endParaRPr lang="be-BY" dirty="0"/>
          </a:p>
        </p:txBody>
      </p:sp>
      <p:pic>
        <p:nvPicPr>
          <p:cNvPr id="5" name="Рисунок 4" descr="foto2-bi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250" b="15250"/>
          <a:stretch>
            <a:fillRect/>
          </a:stretch>
        </p:blipFill>
        <p:spPr>
          <a:xfrm>
            <a:off x="285750" y="285728"/>
            <a:ext cx="8572500" cy="41433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572008"/>
            <a:ext cx="8472518" cy="22859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Хорошо организованный и проведенный туристский слет не только спортивный праздник, но и исключительно важное мероприятие в деле пропаганды туризма и самодеятельного туристского творчества.</a:t>
            </a:r>
            <a:endParaRPr lang="be-BY" dirty="0" smtClean="0"/>
          </a:p>
          <a:p>
            <a:endParaRPr lang="be-BY" dirty="0"/>
          </a:p>
        </p:txBody>
      </p:sp>
      <p:pic>
        <p:nvPicPr>
          <p:cNvPr id="7" name="Рисунок 6" descr="poxod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650061" y="457200"/>
            <a:ext cx="7843878" cy="51149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"/>
            <a:ext cx="8329642" cy="6143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3200">
                  <a:solidFill>
                    <a:srgbClr val="FF0000"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Зимняя программа мероприятий включает:</a:t>
            </a:r>
            <a:endParaRPr lang="be-BY" sz="2800" dirty="0"/>
          </a:p>
        </p:txBody>
      </p:sp>
      <p:pic>
        <p:nvPicPr>
          <p:cNvPr id="5" name="Рисунок 4" descr="askreef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48" b="548"/>
          <a:stretch>
            <a:fillRect/>
          </a:stretch>
        </p:blipFill>
        <p:spPr>
          <a:xfrm>
            <a:off x="478617" y="1714500"/>
            <a:ext cx="8186766" cy="48577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142984"/>
            <a:ext cx="8401080" cy="571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Экскурсия </a:t>
            </a:r>
            <a:r>
              <a:rPr lang="ru-RU" sz="2000" dirty="0" smtClean="0"/>
              <a:t>по заповеднику с посещением музея,</a:t>
            </a:r>
            <a:endParaRPr lang="be-BY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629400" y="1524000"/>
            <a:ext cx="2057400" cy="476240"/>
          </a:xfrm>
        </p:spPr>
        <p:txBody>
          <a:bodyPr/>
          <a:lstStyle/>
          <a:p>
            <a:endParaRPr lang="be-BY" dirty="0"/>
          </a:p>
        </p:txBody>
      </p:sp>
      <p:pic>
        <p:nvPicPr>
          <p:cNvPr id="5" name="Рисунок 4" descr="16.03 hnszdqnu 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7" r="1257"/>
          <a:stretch>
            <a:fillRect/>
          </a:stretch>
        </p:blipFill>
        <p:spPr>
          <a:xfrm>
            <a:off x="442898" y="1357298"/>
            <a:ext cx="8258204" cy="52149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14290"/>
            <a:ext cx="8401080" cy="1357322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200" dirty="0" smtClean="0"/>
              <a:t> Проведение </a:t>
            </a:r>
            <a:r>
              <a:rPr lang="ru-RU" sz="2200" dirty="0" smtClean="0"/>
              <a:t>турнира среди команд по спортивно-туристскому многоборью (передвижение по лесу, преодоление полосы препятствий, награждение победителей и призеров);</a:t>
            </a:r>
            <a:endParaRPr lang="be-BY" sz="2200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1_284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559" b="4559"/>
          <a:stretch>
            <a:fillRect/>
          </a:stretch>
        </p:blipFill>
        <p:spPr>
          <a:xfrm>
            <a:off x="442898" y="928670"/>
            <a:ext cx="8258204" cy="55721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14290"/>
            <a:ext cx="8258204" cy="78581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Зимняя </a:t>
            </a:r>
            <a:r>
              <a:rPr lang="ru-RU" sz="2000" dirty="0" smtClean="0"/>
              <a:t>рыбалка;</a:t>
            </a:r>
            <a:endParaRPr lang="be-BY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zim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876" b="3876"/>
          <a:stretch>
            <a:fillRect/>
          </a:stretch>
        </p:blipFill>
        <p:spPr>
          <a:xfrm>
            <a:off x="478617" y="857232"/>
            <a:ext cx="8186766" cy="57150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85728"/>
            <a:ext cx="8343944" cy="10001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 err="1" smtClean="0"/>
              <a:t>Пейнтбол</a:t>
            </a:r>
            <a:r>
              <a:rPr lang="ru-RU" sz="2000" dirty="0" smtClean="0"/>
              <a:t>;</a:t>
            </a:r>
            <a:endParaRPr lang="be-BY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1260215217_8468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576" r="2576"/>
          <a:stretch>
            <a:fillRect/>
          </a:stretch>
        </p:blipFill>
        <p:spPr>
          <a:xfrm>
            <a:off x="371460" y="928670"/>
            <a:ext cx="8401080" cy="57150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28604"/>
            <a:ext cx="8329642" cy="100013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dirty="0" smtClean="0"/>
              <a:t> Банные </a:t>
            </a:r>
            <a:r>
              <a:rPr lang="ru-RU" sz="2000" dirty="0" smtClean="0"/>
              <a:t>процедуры, купание в проруби;</a:t>
            </a:r>
            <a:endParaRPr lang="be-BY" sz="2000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"/>
            <a:ext cx="8401080" cy="1066800"/>
          </a:xfrm>
        </p:spPr>
        <p:txBody>
          <a:bodyPr/>
          <a:lstStyle/>
          <a:p>
            <a:endParaRPr lang="be-BY"/>
          </a:p>
        </p:txBody>
      </p:sp>
      <p:pic>
        <p:nvPicPr>
          <p:cNvPr id="5" name="Рисунок 4" descr="107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57" r="2357"/>
          <a:stretch>
            <a:fillRect/>
          </a:stretch>
        </p:blipFill>
        <p:spPr>
          <a:xfrm>
            <a:off x="371460" y="714356"/>
            <a:ext cx="8401080" cy="59293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85728"/>
            <a:ext cx="8401080" cy="78581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Конные </a:t>
            </a:r>
            <a:r>
              <a:rPr lang="ru-RU" sz="2000" dirty="0" smtClean="0"/>
              <a:t>прогулки;</a:t>
            </a:r>
            <a:endParaRPr lang="be-BY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Физкультурно-оздоровительные </a:t>
            </a:r>
            <a:r>
              <a:rPr lang="ru-RU" dirty="0" smtClean="0"/>
              <a:t>и </a:t>
            </a:r>
            <a:r>
              <a:rPr lang="ru-RU" dirty="0" smtClean="0"/>
              <a:t>спортивно-массовые</a:t>
            </a:r>
            <a:endParaRPr lang="be-BY" dirty="0" smtClean="0"/>
          </a:p>
          <a:p>
            <a:pPr>
              <a:buNone/>
            </a:pPr>
            <a:r>
              <a:rPr lang="ru-RU" dirty="0" smtClean="0"/>
              <a:t>мероприятия </a:t>
            </a:r>
            <a:r>
              <a:rPr lang="ru-RU" dirty="0" smtClean="0"/>
              <a:t>занимают важное </a:t>
            </a:r>
            <a:r>
              <a:rPr lang="ru-RU" dirty="0" smtClean="0"/>
              <a:t>место:</a:t>
            </a:r>
            <a:endParaRPr lang="be-BY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be-BY" dirty="0" smtClean="0"/>
          </a:p>
          <a:p>
            <a:r>
              <a:rPr lang="ru-RU" dirty="0" smtClean="0"/>
              <a:t>Во-первых, они являются методом </a:t>
            </a:r>
            <a:r>
              <a:rPr lang="ru-RU" dirty="0" smtClean="0"/>
              <a:t>приобщения различных категорий населения к </a:t>
            </a:r>
            <a:r>
              <a:rPr lang="ru-RU" dirty="0" smtClean="0"/>
              <a:t>физической культуре и спорту, повышения уровня их физической подготовленности, воспитания полезных двигательных навыков и умений, стимулируют интерес к дальнейшим занятиям физическими упражнениями и спортом.</a:t>
            </a:r>
            <a:endParaRPr lang="be-BY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be-BY" dirty="0" smtClean="0"/>
          </a:p>
          <a:p>
            <a:r>
              <a:rPr lang="ru-RU" dirty="0" smtClean="0"/>
              <a:t>Во-вторых, </a:t>
            </a:r>
            <a:r>
              <a:rPr lang="ru-RU" dirty="0" smtClean="0"/>
              <a:t>создают условия </a:t>
            </a:r>
            <a:r>
              <a:rPr lang="ru-RU" dirty="0" smtClean="0"/>
              <a:t>для </a:t>
            </a:r>
            <a:r>
              <a:rPr lang="ru-RU" dirty="0" smtClean="0"/>
              <a:t>соревновательной </a:t>
            </a:r>
            <a:r>
              <a:rPr lang="ru-RU" dirty="0" smtClean="0"/>
              <a:t>игровой деятельности с учетом интересов и подготовленности занимающихся. </a:t>
            </a:r>
            <a:endParaRPr lang="be-BY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b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459" r="3459"/>
          <a:stretch>
            <a:fillRect/>
          </a:stretch>
        </p:blipFill>
        <p:spPr>
          <a:xfrm>
            <a:off x="371460" y="1000108"/>
            <a:ext cx="8401080" cy="56436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357166"/>
            <a:ext cx="8401080" cy="10001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Турпоход </a:t>
            </a:r>
            <a:r>
              <a:rPr lang="ru-RU" sz="2000" dirty="0" smtClean="0"/>
              <a:t>(отдых на природе);</a:t>
            </a:r>
            <a:endParaRPr lang="be-BY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6403994_94fc07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832" r="8832"/>
          <a:stretch>
            <a:fillRect/>
          </a:stretch>
        </p:blipFill>
        <p:spPr>
          <a:xfrm>
            <a:off x="371460" y="785794"/>
            <a:ext cx="8401080" cy="58579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357166"/>
            <a:ext cx="8329642" cy="7143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Лыжи</a:t>
            </a:r>
            <a:r>
              <a:rPr lang="ru-RU" sz="2000" dirty="0" smtClean="0"/>
              <a:t>. Санки. Коньки.</a:t>
            </a:r>
            <a:endParaRPr lang="be-BY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img_149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039121" y="357166"/>
            <a:ext cx="7065758" cy="37862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143380"/>
            <a:ext cx="8258204" cy="2357454"/>
          </a:xfrm>
        </p:spPr>
        <p:txBody>
          <a:bodyPr>
            <a:normAutofit/>
          </a:bodyPr>
          <a:lstStyle/>
          <a:p>
            <a:r>
              <a:rPr lang="ru-RU" dirty="0" smtClean="0"/>
              <a:t>Доступность этих мероприятий обеспечивается благодаря специальному подбору состязательных упражнений, элементов спорта или вида спорта в целом, дистанций определенной сложности и протяженности, количества и интенсивности выполняемых упражнений. Возможности участников с различной подготовленностью уравниваются путем применения гандикапов, фор, уравнительных коэффициентов, поощрительных очков, баллов и упрощенных правил проведения.</a:t>
            </a:r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catalog_photos_4862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701" r="13701"/>
          <a:stretch>
            <a:fillRect/>
          </a:stretch>
        </p:blipFill>
        <p:spPr>
          <a:xfrm>
            <a:off x="3071802" y="428604"/>
            <a:ext cx="5734048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71480"/>
            <a:ext cx="2286016" cy="5214974"/>
          </a:xfrm>
        </p:spPr>
        <p:txBody>
          <a:bodyPr/>
          <a:lstStyle/>
          <a:p>
            <a:pPr lvl="0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 зависимости от направленности массовые физкультурно-спортивные мероприятия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подразделяются на </a:t>
            </a:r>
          </a:p>
          <a:p>
            <a:pPr lvl="0">
              <a:buFont typeface="Wingdings" pitchFamily="2" charset="2"/>
              <a:buChar char="ü"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агитационно-пропагандистские </a:t>
            </a:r>
          </a:p>
          <a:p>
            <a:pPr lvl="0">
              <a:buFont typeface="Wingdings" pitchFamily="2" charset="2"/>
              <a:buChar char="ü"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учебно-тренировочные</a:t>
            </a:r>
          </a:p>
          <a:p>
            <a:pPr lvl="0">
              <a:buFont typeface="Wingdings" pitchFamily="2" charset="2"/>
              <a:buChar char="ü"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спортивные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состязания.</a:t>
            </a: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3857628"/>
            <a:ext cx="8258204" cy="2643206"/>
          </a:xfrm>
        </p:spPr>
        <p:txBody>
          <a:bodyPr>
            <a:normAutofit/>
          </a:bodyPr>
          <a:lstStyle/>
          <a:p>
            <a:endParaRPr lang="ru-RU" dirty="0" smtClean="0">
              <a:ln>
                <a:solidFill>
                  <a:srgbClr val="FFFF00"/>
                </a:solidFill>
              </a:ln>
            </a:endParaRPr>
          </a:p>
          <a:p>
            <a:r>
              <a:rPr lang="ru-RU" dirty="0" smtClean="0">
                <a:ln>
                  <a:solidFill>
                    <a:srgbClr val="FFFF00"/>
                  </a:solidFill>
                </a:ln>
              </a:rPr>
              <a:t>Агитационно-пропагандистские </a:t>
            </a:r>
            <a:r>
              <a:rPr lang="ru-RU" dirty="0" smtClean="0">
                <a:ln>
                  <a:solidFill>
                    <a:srgbClr val="FFFF00"/>
                  </a:solidFill>
                </a:ln>
              </a:rPr>
              <a:t>мероприятия </a:t>
            </a:r>
            <a:r>
              <a:rPr lang="ru-RU" dirty="0" smtClean="0"/>
              <a:t>имеют своей целью привлечение </a:t>
            </a:r>
            <a:r>
              <a:rPr lang="ru-RU" dirty="0" smtClean="0"/>
              <a:t> людей к </a:t>
            </a:r>
            <a:r>
              <a:rPr lang="ru-RU" dirty="0" smtClean="0"/>
              <a:t>регулярным занятиям физическими упражнениями и спортом, повышение уровня их физкультурных знаний. Они проводятся в форме показательных соревнований, конкурсов, блицтурниров и открытых соревнований, в которых могут принять участие все желающие.</a:t>
            </a:r>
            <a:endParaRPr lang="be-BY" dirty="0" smtClean="0"/>
          </a:p>
          <a:p>
            <a:endParaRPr lang="be-BY" dirty="0"/>
          </a:p>
        </p:txBody>
      </p:sp>
      <p:pic>
        <p:nvPicPr>
          <p:cNvPr id="19" name="Рисунок 18" descr="2908755_lar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490" b="15490"/>
          <a:stretch>
            <a:fillRect/>
          </a:stretch>
        </p:blipFill>
        <p:spPr>
          <a:xfrm>
            <a:off x="442913" y="457200"/>
            <a:ext cx="8258175" cy="3829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0_386ff_9af2cf68_XL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396" b="21396"/>
          <a:stretch>
            <a:fillRect/>
          </a:stretch>
        </p:blipFill>
        <p:spPr>
          <a:xfrm>
            <a:off x="442913" y="457200"/>
            <a:ext cx="8258175" cy="35433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000504"/>
            <a:ext cx="8329642" cy="2428892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</a:rPr>
              <a:t>Учебно-тренировочные мероприятия </a:t>
            </a:r>
            <a:r>
              <a:rPr lang="ru-RU" dirty="0" smtClean="0"/>
              <a:t>проводятся для занимающихся в физкультурно-оздоровительных группах. Их задача - сделать занятия более эффективными, повысить их эмоциональность, стимулировать повышение уровня физической подготовленности занимающихся. К этому виду относятся соревнования по программе комплекса ГТО, соревнования по упрощенным правилам, подвижные игры, туристические эстафеты, состязания на «дорожке здоровья» и т. п.</a:t>
            </a:r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8" name="Рисунок 7" descr="e66c3d54f6970d774fcee2645b26589f7211dc1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163" b="9163"/>
          <a:stretch>
            <a:fillRect/>
          </a:stretch>
        </p:blipFill>
        <p:spPr>
          <a:xfrm>
            <a:off x="407194" y="457200"/>
            <a:ext cx="8329613" cy="40433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3714752"/>
            <a:ext cx="8472518" cy="292895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n>
                  <a:solidFill>
                    <a:srgbClr val="FFFF00"/>
                  </a:solidFill>
                </a:ln>
              </a:rPr>
              <a:t>Спортивные </a:t>
            </a:r>
            <a:r>
              <a:rPr lang="ru-RU" dirty="0" smtClean="0">
                <a:ln>
                  <a:solidFill>
                    <a:srgbClr val="FFFF00"/>
                  </a:solidFill>
                </a:ln>
              </a:rPr>
              <a:t>соревнования </a:t>
            </a:r>
            <a:r>
              <a:rPr lang="ru-RU" dirty="0" smtClean="0"/>
              <a:t>проводятся по видам спорта по общепринятым правилам с целью достижения высоких спортивных результатов. К участию в них допускаются занимающиеся в спортивных секциях, а также в других группах при условии овладения ими техникой спортивных упражнений и достижения достаточного уровня физической подготовленности.</a:t>
            </a:r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be-BY" dirty="0" smtClean="0"/>
          </a:p>
          <a:p>
            <a:r>
              <a:rPr lang="ru-RU" dirty="0" smtClean="0"/>
              <a:t>- </a:t>
            </a:r>
            <a:r>
              <a:rPr lang="ru-RU" sz="2900" dirty="0" smtClean="0"/>
              <a:t>осуществляют пропаганду физической культуры и спорта;</a:t>
            </a:r>
            <a:endParaRPr lang="be-BY" sz="2900" dirty="0" smtClean="0"/>
          </a:p>
          <a:p>
            <a:pPr>
              <a:buNone/>
            </a:pPr>
            <a:endParaRPr lang="be-BY" sz="2900" dirty="0" smtClean="0"/>
          </a:p>
          <a:p>
            <a:r>
              <a:rPr lang="ru-RU" sz="2900" dirty="0" smtClean="0"/>
              <a:t>- способствуют выявлению желающих заниматься различными видами спорта и физических упражнений;</a:t>
            </a:r>
            <a:endParaRPr lang="be-BY" sz="2900" dirty="0" smtClean="0"/>
          </a:p>
          <a:p>
            <a:endParaRPr lang="be-BY" sz="2900" dirty="0" smtClean="0"/>
          </a:p>
          <a:p>
            <a:r>
              <a:rPr lang="ru-RU" sz="2900" dirty="0" smtClean="0"/>
              <a:t>- дают возможность занимающимся определить свой уровень физической подготовленности и выполнить нормы комплекса ГТО и разрядной классификации;</a:t>
            </a:r>
            <a:endParaRPr lang="be-BY" sz="2900" dirty="0" smtClean="0"/>
          </a:p>
          <a:p>
            <a:pPr>
              <a:buNone/>
            </a:pPr>
            <a:r>
              <a:rPr lang="ru-RU" sz="2900" dirty="0" smtClean="0"/>
              <a:t> </a:t>
            </a:r>
            <a:endParaRPr lang="be-BY" sz="2900" dirty="0" smtClean="0"/>
          </a:p>
          <a:p>
            <a:r>
              <a:rPr lang="ru-RU" sz="2900" dirty="0" smtClean="0"/>
              <a:t>- представляют возможность выявить сильнейших из числа участников для комплектования спортивных команд отряда, бригады и т.д.; </a:t>
            </a:r>
            <a:endParaRPr lang="be-BY" sz="2900" dirty="0" smtClean="0"/>
          </a:p>
          <a:p>
            <a:pPr>
              <a:buNone/>
            </a:pPr>
            <a:r>
              <a:rPr lang="ru-RU" sz="2900" dirty="0" smtClean="0"/>
              <a:t> </a:t>
            </a:r>
            <a:endParaRPr lang="be-BY" sz="2900" dirty="0" smtClean="0"/>
          </a:p>
          <a:p>
            <a:pPr>
              <a:buNone/>
            </a:pPr>
            <a:endParaRPr lang="be-BY" sz="2900" dirty="0" smtClean="0"/>
          </a:p>
          <a:p>
            <a:r>
              <a:rPr lang="ru-RU" sz="2900" dirty="0" smtClean="0"/>
              <a:t>- способствуют патриотическому воспитанию, особенно в процессе проведения мероприятий, посвященных памятным датам, а также мемориальных соревнований на призы героев войны и труда.</a:t>
            </a:r>
            <a:endParaRPr lang="be-BY" sz="2900" dirty="0" smtClean="0"/>
          </a:p>
          <a:p>
            <a:endParaRPr lang="be-BY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  <a:effectLst/>
              </a:rPr>
              <a:t>Массовые физкультурно-спортивные мероприятия </a:t>
            </a:r>
            <a:r>
              <a:rPr lang="ru-RU" sz="2200" dirty="0" smtClean="0">
                <a:solidFill>
                  <a:srgbClr val="C00000"/>
                </a:solidFill>
                <a:effectLst/>
              </a:rPr>
              <a:t>на турбазах, в домах отдыха и пансионатах</a:t>
            </a:r>
            <a:r>
              <a:rPr lang="ru-RU" sz="2200" dirty="0" smtClean="0">
                <a:solidFill>
                  <a:srgbClr val="C00000"/>
                </a:solidFill>
                <a:effectLst/>
              </a:rPr>
              <a:t> решают целый комплекс задач:</a:t>
            </a:r>
            <a:r>
              <a:rPr lang="be-BY" sz="2200" dirty="0" smtClean="0">
                <a:solidFill>
                  <a:srgbClr val="C00000"/>
                </a:solidFill>
              </a:rPr>
              <a:t/>
            </a:r>
            <a:br>
              <a:rPr lang="be-BY" sz="2200" dirty="0" smtClean="0">
                <a:solidFill>
                  <a:srgbClr val="C00000"/>
                </a:solidFill>
              </a:rPr>
            </a:br>
            <a:endParaRPr lang="be-BY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0D30DB2-78AC-4EE6-A6DF-AFB5E814EDA1}"/>
</file>

<file path=customXml/itemProps2.xml><?xml version="1.0" encoding="utf-8"?>
<ds:datastoreItem xmlns:ds="http://schemas.openxmlformats.org/officeDocument/2006/customXml" ds:itemID="{39159E7C-4303-4352-AA16-4560387FE174}"/>
</file>

<file path=customXml/itemProps3.xml><?xml version="1.0" encoding="utf-8"?>
<ds:datastoreItem xmlns:ds="http://schemas.openxmlformats.org/officeDocument/2006/customXml" ds:itemID="{3429BB6F-8895-43F3-9914-533C67F042D3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310</TotalTime>
  <Words>856</Words>
  <Application>Microsoft Office PowerPoint</Application>
  <PresentationFormat>Экран (4:3)</PresentationFormat>
  <Paragraphs>71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Физкультурно-оздоровительная и спортивно-массовая работа на турбазах, в домах отдыха и пансионатах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Массовые физкультурно-спортивные мероприятия на турбазах, в домах отдыха и пансионатах решают целый комплекс задач: </vt:lpstr>
      <vt:lpstr>Слайд 10</vt:lpstr>
      <vt:lpstr>Слайд 11</vt:lpstr>
      <vt:lpstr>Слайд 12</vt:lpstr>
      <vt:lpstr>   Как правило, в программу спортивного праздника включают:  </vt:lpstr>
      <vt:lpstr>Слайд 14</vt:lpstr>
      <vt:lpstr>В последнее время в программах праздника все чаще встречается проведение турнира по пейнтболу.  </vt:lpstr>
      <vt:lpstr>Так же проводятся более спокойные спортивные увлечения, можно поиграть в бильярд, настольный теннис, шахматы, шашки или нарды.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Зимняя программа мероприятий включает: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Физкультурно-оздоровительная и спортивно-массовая работа</dc:title>
  <dc:creator>Dmitriy</dc:creator>
  <cp:lastModifiedBy>Dmitriy</cp:lastModifiedBy>
  <cp:revision>28</cp:revision>
  <dcterms:created xsi:type="dcterms:W3CDTF">2012-05-02T14:21:22Z</dcterms:created>
  <dcterms:modified xsi:type="dcterms:W3CDTF">2012-05-02T19:31:38Z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