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33"/>
  </p:notesMasterIdLst>
  <p:sldIdLst>
    <p:sldId id="256" r:id="rId2"/>
    <p:sldId id="257" r:id="rId3"/>
    <p:sldId id="258" r:id="rId4"/>
    <p:sldId id="267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4" r:id="rId17"/>
    <p:sldId id="276" r:id="rId18"/>
    <p:sldId id="259" r:id="rId19"/>
    <p:sldId id="260" r:id="rId20"/>
    <p:sldId id="262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630" autoAdjust="0"/>
  </p:normalViewPr>
  <p:slideViewPr>
    <p:cSldViewPr snapToGrid="0">
      <p:cViewPr varScale="1">
        <p:scale>
          <a:sx n="74" d="100"/>
          <a:sy n="74" d="100"/>
        </p:scale>
        <p:origin x="24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D9DBE-D9DD-444C-BC70-E92A955DE438}" type="datetimeFigureOut">
              <a:rPr lang="ru-RU" smtClean="0"/>
              <a:t>28.04.2016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14152-7395-40E2-BC44-981621D9BEA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451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14152-7395-40E2-BC44-981621D9BEAB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56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AB9-F2E6-4910-AE31-52FD052614CB}" type="datetimeFigureOut">
              <a:rPr lang="ru-RU" smtClean="0"/>
              <a:t>28.04.2016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7E7C-94C2-4896-B0C2-7D158EC3BB58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48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AB9-F2E6-4910-AE31-52FD052614CB}" type="datetimeFigureOut">
              <a:rPr lang="ru-RU" smtClean="0"/>
              <a:t>28.04.2016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7E7C-94C2-4896-B0C2-7D158EC3BB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733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AB9-F2E6-4910-AE31-52FD052614CB}" type="datetimeFigureOut">
              <a:rPr lang="ru-RU" smtClean="0"/>
              <a:t>28.04.2016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7E7C-94C2-4896-B0C2-7D158EC3BB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033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AB9-F2E6-4910-AE31-52FD052614CB}" type="datetimeFigureOut">
              <a:rPr lang="ru-RU" smtClean="0"/>
              <a:t>28.04.2016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7E7C-94C2-4896-B0C2-7D158EC3BB5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8784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AB9-F2E6-4910-AE31-52FD052614CB}" type="datetimeFigureOut">
              <a:rPr lang="ru-RU" smtClean="0"/>
              <a:t>28.04.2016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7E7C-94C2-4896-B0C2-7D158EC3BB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324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AB9-F2E6-4910-AE31-52FD052614CB}" type="datetimeFigureOut">
              <a:rPr lang="ru-RU" smtClean="0"/>
              <a:t>28.04.2016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7E7C-94C2-4896-B0C2-7D158EC3BB5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4555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AB9-F2E6-4910-AE31-52FD052614CB}" type="datetimeFigureOut">
              <a:rPr lang="ru-RU" smtClean="0"/>
              <a:t>28.04.2016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7E7C-94C2-4896-B0C2-7D158EC3BB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533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AB9-F2E6-4910-AE31-52FD052614CB}" type="datetimeFigureOut">
              <a:rPr lang="ru-RU" smtClean="0"/>
              <a:t>28.04.2016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7E7C-94C2-4896-B0C2-7D158EC3BB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195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AB9-F2E6-4910-AE31-52FD052614CB}" type="datetimeFigureOut">
              <a:rPr lang="ru-RU" smtClean="0"/>
              <a:t>28.04.2016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7E7C-94C2-4896-B0C2-7D158EC3BB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38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AB9-F2E6-4910-AE31-52FD052614CB}" type="datetimeFigureOut">
              <a:rPr lang="ru-RU" smtClean="0"/>
              <a:t>28.04.2016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7E7C-94C2-4896-B0C2-7D158EC3BB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30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AB9-F2E6-4910-AE31-52FD052614CB}" type="datetimeFigureOut">
              <a:rPr lang="ru-RU" smtClean="0"/>
              <a:t>28.04.2016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7E7C-94C2-4896-B0C2-7D158EC3BB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02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AB9-F2E6-4910-AE31-52FD052614CB}" type="datetimeFigureOut">
              <a:rPr lang="ru-RU" smtClean="0"/>
              <a:t>28.04.2016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7E7C-94C2-4896-B0C2-7D158EC3BB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462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AB9-F2E6-4910-AE31-52FD052614CB}" type="datetimeFigureOut">
              <a:rPr lang="ru-RU" smtClean="0"/>
              <a:t>28.04.2016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7E7C-94C2-4896-B0C2-7D158EC3BB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60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AB9-F2E6-4910-AE31-52FD052614CB}" type="datetimeFigureOut">
              <a:rPr lang="ru-RU" smtClean="0"/>
              <a:t>28.04.2016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7E7C-94C2-4896-B0C2-7D158EC3BB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750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AB9-F2E6-4910-AE31-52FD052614CB}" type="datetimeFigureOut">
              <a:rPr lang="ru-RU" smtClean="0"/>
              <a:t>28.04.2016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7E7C-94C2-4896-B0C2-7D158EC3BB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75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AB9-F2E6-4910-AE31-52FD052614CB}" type="datetimeFigureOut">
              <a:rPr lang="ru-RU" smtClean="0"/>
              <a:t>28.04.2016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7E7C-94C2-4896-B0C2-7D158EC3BB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48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AB9-F2E6-4910-AE31-52FD052614CB}" type="datetimeFigureOut">
              <a:rPr lang="ru-RU" smtClean="0"/>
              <a:t>28.04.2016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7E7C-94C2-4896-B0C2-7D158EC3BB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36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3063AB9-F2E6-4910-AE31-52FD052614CB}" type="datetimeFigureOut">
              <a:rPr lang="ru-RU" smtClean="0"/>
              <a:t>28.04.2016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1137E7C-94C2-4896-B0C2-7D158EC3BB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7843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chemeClr val="bg2">
                <a:tint val="97000"/>
                <a:hueMod val="92000"/>
                <a:satMod val="169000"/>
                <a:lumMod val="164000"/>
              </a:schemeClr>
            </a:gs>
            <a:gs pos="63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575" y="1628192"/>
            <a:ext cx="8001000" cy="1516225"/>
          </a:xfrm>
        </p:spPr>
        <p:txBody>
          <a:bodyPr>
            <a:normAutofit/>
          </a:bodyPr>
          <a:lstStyle/>
          <a:p>
            <a:pPr algn="ctr"/>
            <a:r>
              <a:rPr lang="ru-RU" sz="7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Средства </a:t>
            </a:r>
            <a:r>
              <a:rPr lang="ru-RU" sz="7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пфк</a:t>
            </a:r>
            <a:endParaRPr lang="ru-RU" sz="7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4777273"/>
            <a:ext cx="5035453" cy="101392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37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38" y="251926"/>
            <a:ext cx="10058400" cy="620486"/>
          </a:xfrm>
        </p:spPr>
        <p:txBody>
          <a:bodyPr>
            <a:noAutofit/>
          </a:bodyPr>
          <a:lstStyle/>
          <a:p>
            <a:pPr algn="ctr"/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служебной роли</a:t>
            </a:r>
            <a:endParaRPr lang="ru-RU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56" y="1627327"/>
            <a:ext cx="4660597" cy="433266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7770" y="1873897"/>
            <a:ext cx="4559592" cy="2091267"/>
          </a:xfrm>
        </p:spPr>
        <p:txBody>
          <a:bodyPr>
            <a:noAutofit/>
          </a:bodyPr>
          <a:lstStyle/>
          <a:p>
            <a:r>
              <a:rPr lang="ru-RU" sz="25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вводные, подготовительные, вспомогательные, основные, специальные…</a:t>
            </a:r>
            <a:endParaRPr lang="ru-RU" sz="25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8190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38" y="251926"/>
            <a:ext cx="10058400" cy="620486"/>
          </a:xfrm>
        </p:spPr>
        <p:txBody>
          <a:bodyPr>
            <a:noAutofit/>
          </a:bodyPr>
          <a:lstStyle/>
          <a:p>
            <a:pPr algn="ctr"/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интенсивности работы</a:t>
            </a:r>
            <a:endParaRPr lang="ru-RU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3" y="2313991"/>
            <a:ext cx="6042706" cy="334450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17060" y="2112758"/>
            <a:ext cx="4559592" cy="2091267"/>
          </a:xfrm>
        </p:spPr>
        <p:txBody>
          <a:bodyPr>
            <a:noAutofit/>
          </a:bodyPr>
          <a:lstStyle/>
          <a:p>
            <a:r>
              <a:rPr lang="ru-RU" sz="25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максимальные, субмаксимальне, умеренные…</a:t>
            </a:r>
            <a:endParaRPr lang="ru-RU" sz="25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0055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38" y="251926"/>
            <a:ext cx="10058400" cy="620486"/>
          </a:xfrm>
        </p:spPr>
        <p:txBody>
          <a:bodyPr>
            <a:noAutofit/>
          </a:bodyPr>
          <a:lstStyle/>
          <a:p>
            <a:pPr algn="ctr"/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снарядному признаку</a:t>
            </a:r>
            <a:endParaRPr lang="ru-RU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38" y="2112758"/>
            <a:ext cx="4950484" cy="384723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46472" y="2112758"/>
            <a:ext cx="4904825" cy="2091267"/>
          </a:xfrm>
        </p:spPr>
        <p:txBody>
          <a:bodyPr>
            <a:noAutofit/>
          </a:bodyPr>
          <a:lstStyle/>
          <a:p>
            <a:r>
              <a:rPr lang="ru-RU" sz="25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Упражнения на тренажёрах, со снарядами, без снарядов, с предметами…</a:t>
            </a:r>
            <a:endParaRPr lang="ru-RU" sz="25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3112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38" y="251926"/>
            <a:ext cx="10058400" cy="620486"/>
          </a:xfrm>
        </p:spPr>
        <p:txBody>
          <a:bodyPr>
            <a:noAutofit/>
          </a:bodyPr>
          <a:lstStyle/>
          <a:p>
            <a:pPr algn="ctr"/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условию осуществления</a:t>
            </a:r>
            <a:endParaRPr lang="ru-RU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5" y="1789921"/>
            <a:ext cx="6183872" cy="333258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54383" y="1789921"/>
            <a:ext cx="4559592" cy="2091267"/>
          </a:xfrm>
        </p:spPr>
        <p:txBody>
          <a:bodyPr>
            <a:noAutofit/>
          </a:bodyPr>
          <a:lstStyle/>
          <a:p>
            <a:r>
              <a:rPr lang="ru-RU" sz="25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спортивном зале, на воздухе, в воде…</a:t>
            </a:r>
            <a:endParaRPr lang="ru-RU" sz="25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031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026" y="106878"/>
            <a:ext cx="11706841" cy="1352940"/>
          </a:xfrm>
        </p:spPr>
        <p:txBody>
          <a:bodyPr>
            <a:noAutofit/>
          </a:bodyPr>
          <a:lstStyle/>
          <a:p>
            <a:r>
              <a:rPr lang="ru-RU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каждом из перечисленных групп и между ними образуются физических упражнения, направленных на решение конкретных задач.</a:t>
            </a:r>
            <a:endParaRPr lang="ru-RU" sz="2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7338" y="2074929"/>
            <a:ext cx="7640392" cy="4504001"/>
          </a:xfrm>
        </p:spPr>
        <p:txBody>
          <a:bodyPr>
            <a:noAutofit/>
          </a:bodyPr>
          <a:lstStyle/>
          <a:p>
            <a:r>
              <a:rPr lang="ru-RU" sz="25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 ним относятся</a:t>
            </a:r>
            <a:r>
              <a:rPr lang="en-US" sz="25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Дыхательная гимнастика</a:t>
            </a:r>
          </a:p>
          <a:p>
            <a:endParaRPr lang="ru-RU" sz="2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Упражнения на концентрацию внимания</a:t>
            </a:r>
          </a:p>
          <a:p>
            <a:endParaRPr lang="ru-RU" sz="2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Релаксационная гимнастика</a:t>
            </a:r>
          </a:p>
          <a:p>
            <a:endParaRPr lang="ru-RU" sz="2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Атлетическая гимнастика…</a:t>
            </a:r>
            <a:endParaRPr lang="ru-RU" sz="2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51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38" y="251926"/>
            <a:ext cx="10058400" cy="620486"/>
          </a:xfrm>
        </p:spPr>
        <p:txBody>
          <a:bodyPr>
            <a:noAutofit/>
          </a:bodyPr>
          <a:lstStyle/>
          <a:p>
            <a:pPr algn="ctr"/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Дыхательная гимнастика</a:t>
            </a:r>
            <a:endParaRPr lang="ru-RU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72" y="3538847"/>
            <a:ext cx="5085199" cy="29667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49058" y="1159996"/>
            <a:ext cx="7125194" cy="2091267"/>
          </a:xfrm>
        </p:spPr>
        <p:txBody>
          <a:bodyPr>
            <a:noAutofit/>
          </a:bodyPr>
          <a:lstStyle/>
          <a:p>
            <a:r>
              <a:rPr lang="ru-RU" sz="25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Это комплекс </a:t>
            </a:r>
            <a:r>
              <a:rPr lang="ru-RU" sz="25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упражнений направленных на формирование речевого дыхания (ритмичность, плавность, сила и продолжительность выдоха).</a:t>
            </a:r>
          </a:p>
        </p:txBody>
      </p:sp>
    </p:spTree>
    <p:extLst>
      <p:ext uri="{BB962C8B-B14F-4D97-AF65-F5344CB8AC3E}">
        <p14:creationId xmlns:p14="http://schemas.microsoft.com/office/powerpoint/2010/main" val="12642853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38" y="251926"/>
            <a:ext cx="10058400" cy="769352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Релаксационная гимнастика</a:t>
            </a:r>
            <a:endParaRPr lang="ru-RU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8" y="3013043"/>
            <a:ext cx="5178255" cy="370245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3727" y="1295258"/>
            <a:ext cx="11123221" cy="2588821"/>
          </a:xfrm>
        </p:spPr>
        <p:txBody>
          <a:bodyPr>
            <a:noAutofit/>
          </a:bodyPr>
          <a:lstStyle/>
          <a:p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Гимнастика расслабления (релаксации), метод физического воздействия на мышечный тонус с целью снятия повышенного нервно-психического напряжения, выравнивания эмоционального состояния, улучшения самочувствия и настроения. </a:t>
            </a:r>
            <a:endParaRPr lang="ru-RU" sz="2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704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511" y="316882"/>
            <a:ext cx="10058400" cy="769352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Атлетическая гимнастика</a:t>
            </a:r>
            <a:endParaRPr lang="ru-RU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2" y="1561128"/>
            <a:ext cx="3338429" cy="46259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40728" y="1561128"/>
            <a:ext cx="5937661" cy="4839672"/>
          </a:xfrm>
        </p:spPr>
        <p:txBody>
          <a:bodyPr>
            <a:noAutofit/>
          </a:bodyPr>
          <a:lstStyle/>
          <a:p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 система </a:t>
            </a: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гимнастических упражнений, направленная на развитие </a:t>
            </a:r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силовых </a:t>
            </a: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качеств и способностей «ими пользоваться». </a:t>
            </a:r>
            <a:endParaRPr lang="ru-RU" sz="2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Атлетическая </a:t>
            </a: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гимнастика — традиционный вид гимнастики оздоровительно-развивающей направленности, сочетающий силовую тренировку с разносторонней физической подготовкой, гармоническим развитием и укреплением здоровья в целом.</a:t>
            </a:r>
            <a:endParaRPr lang="ru-RU" sz="2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5629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808" y="0"/>
            <a:ext cx="10394303" cy="723122"/>
          </a:xfrm>
        </p:spPr>
        <p:txBody>
          <a:bodyPr>
            <a:noAutofit/>
          </a:bodyPr>
          <a:lstStyle/>
          <a:p>
            <a:pPr algn="ctr"/>
            <a:r>
              <a:rPr lang="ru-RU" sz="3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Природные и гигиенические факторы</a:t>
            </a:r>
            <a:endParaRPr lang="ru-RU" sz="3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6944" y="1472540"/>
            <a:ext cx="7109927" cy="4663609"/>
          </a:xfrm>
          <a:effectLst>
            <a:glow>
              <a:schemeClr val="accent1">
                <a:alpha val="40000"/>
              </a:schemeClr>
            </a:glow>
            <a:reflection stA="0" dist="50800" dir="5400000" sy="-100000" algn="bl" rotWithShape="0"/>
          </a:effectLst>
        </p:spPr>
        <p:txBody>
          <a:bodyPr>
            <a:normAutofit fontScale="92500" lnSpcReduction="10000"/>
          </a:bodyPr>
          <a:lstStyle/>
          <a:p>
            <a:r>
              <a:rPr lang="ru-RU" sz="32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 природным </a:t>
            </a:r>
            <a:r>
              <a:rPr lang="ru-RU" sz="32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факторам относят</a:t>
            </a:r>
            <a:r>
              <a:rPr lang="ru-RU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Солнечное 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излучение, воздействие температуры воздуха и воды, движение и ионизация воздуха, изменение атмосферного давления и др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dirty="0"/>
          </a:p>
          <a:p>
            <a:r>
              <a:rPr lang="ru-RU" sz="2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Эти </a:t>
            </a:r>
            <a:r>
              <a:rPr lang="ru-RU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явления вызывают определенные биохимические изменения в организме, которые приводят к изменению состояния здоровья и работоспособности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2631787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9860" y="246413"/>
            <a:ext cx="8293532" cy="988621"/>
          </a:xfrm>
        </p:spPr>
        <p:txBody>
          <a:bodyPr>
            <a:normAutofit/>
          </a:bodyPr>
          <a:lstStyle/>
          <a:p>
            <a:pPr algn="ctr"/>
            <a:r>
              <a:rPr lang="ru-RU" sz="3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Гигиенические факторы</a:t>
            </a:r>
            <a:endParaRPr lang="ru-RU" sz="3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9203" y="1235034"/>
            <a:ext cx="10003581" cy="5165766"/>
          </a:xfrm>
        </p:spPr>
        <p:txBody>
          <a:bodyPr>
            <a:normAutofit/>
          </a:bodyPr>
          <a:lstStyle/>
          <a:p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вляются </a:t>
            </a: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решающими в реализа­ции принципа оздоровительной направленности отечественной систе­мы физической культуры. </a:t>
            </a:r>
            <a:endParaRPr lang="ru-RU" sz="2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Их </a:t>
            </a: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задача — сделать занятия физи­ческими упражнениями органической частью жизнедеятельности человека. </a:t>
            </a:r>
            <a:endParaRPr lang="ru-RU" sz="2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другой стороны, эффективность самих физических упражнений будет наивысшей только при соблюдении необходи­мых гигиенических норм.</a:t>
            </a:r>
          </a:p>
        </p:txBody>
      </p:sp>
    </p:spTree>
    <p:extLst>
      <p:ext uri="{BB962C8B-B14F-4D97-AF65-F5344CB8AC3E}">
        <p14:creationId xmlns:p14="http://schemas.microsoft.com/office/powerpoint/2010/main" val="378547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217" y="251925"/>
            <a:ext cx="8534401" cy="761229"/>
          </a:xfrm>
        </p:spPr>
        <p:txBody>
          <a:bodyPr>
            <a:normAutofit/>
          </a:bodyPr>
          <a:lstStyle/>
          <a:p>
            <a:r>
              <a:rPr lang="ru-RU" sz="4000" b="1" i="1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Естественно-культурные</a:t>
            </a:r>
            <a:endParaRPr lang="ru-RU" sz="4000" b="1" i="1" u="sng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1217" y="2379306"/>
            <a:ext cx="8920066" cy="3498979"/>
          </a:xfrm>
        </p:spPr>
        <p:txBody>
          <a:bodyPr>
            <a:normAutofit/>
          </a:bodyPr>
          <a:lstStyle/>
          <a:p>
            <a:r>
              <a:rPr lang="ru-RU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 ним относятся</a:t>
            </a:r>
            <a:r>
              <a:rPr lang="en-US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0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ru-RU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Физические упражнения</a:t>
            </a:r>
          </a:p>
          <a:p>
            <a:pPr marL="514350" indent="-514350">
              <a:buAutoNum type="arabicParenR"/>
            </a:pPr>
            <a:r>
              <a:rPr lang="ru-RU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Природные и гигиенические факторы</a:t>
            </a:r>
            <a:endParaRPr lang="ru-RU" sz="3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464" y="0"/>
            <a:ext cx="10911727" cy="926276"/>
          </a:xfrm>
        </p:spPr>
        <p:txBody>
          <a:bodyPr>
            <a:normAutofit/>
          </a:bodyPr>
          <a:lstStyle/>
          <a:p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Гигиенические факторы представляют собой обширную группу разнообразных средств, условно разделяемых на две группы: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6882" y="1294410"/>
            <a:ext cx="11768447" cy="4698971"/>
          </a:xfrm>
        </p:spPr>
        <p:txBody>
          <a:bodyPr>
            <a:normAutofit/>
          </a:bodyPr>
          <a:lstStyle/>
          <a:p>
            <a:r>
              <a:rPr lang="ru-RU" sz="23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1.Средства</a:t>
            </a:r>
            <a:r>
              <a:rPr lang="ru-RU" sz="2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которые обеспечивают жизнедеятельность человека вне процесса физического воспитания: </a:t>
            </a:r>
            <a:endParaRPr lang="ru-RU" sz="23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ормы </a:t>
            </a: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личной и общест­венной гигиены труда, учебы, быта, отдыха, </a:t>
            </a:r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питания.</a:t>
            </a:r>
          </a:p>
          <a:p>
            <a:endParaRPr lang="ru-RU" dirty="0" smtClean="0"/>
          </a:p>
          <a:p>
            <a:endParaRPr lang="ru-RU" sz="23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3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Средства</a:t>
            </a:r>
            <a:r>
              <a:rPr lang="ru-RU" sz="2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непосредственно включаемые в процесс физического воспитания: </a:t>
            </a:r>
            <a:endParaRPr lang="ru-RU" sz="23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оптимизация</a:t>
            </a: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режима нагрузок и отдыха в соответствии с гигиеническими нормами, специальное питание на дистанции</a:t>
            </a:r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чистота воз­духа, достаточная </a:t>
            </a:r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освещенность, исправность </a:t>
            </a: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инвентаря, удобство </a:t>
            </a:r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одежды </a:t>
            </a: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массаж, баня, ультрафиолетовое об­лучение и т. п.</a:t>
            </a:r>
          </a:p>
        </p:txBody>
      </p:sp>
    </p:spTree>
    <p:extLst>
      <p:ext uri="{BB962C8B-B14F-4D97-AF65-F5344CB8AC3E}">
        <p14:creationId xmlns:p14="http://schemas.microsoft.com/office/powerpoint/2010/main" val="239366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217" y="251925"/>
            <a:ext cx="11224726" cy="761229"/>
          </a:xfrm>
        </p:spPr>
        <p:txBody>
          <a:bodyPr>
            <a:normAutofit/>
          </a:bodyPr>
          <a:lstStyle/>
          <a:p>
            <a:r>
              <a:rPr lang="ru-RU" sz="4000" b="1" i="1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Искусственно созданные</a:t>
            </a:r>
            <a:endParaRPr lang="ru-RU" sz="4000" b="1" i="1" u="sng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1217" y="2331805"/>
            <a:ext cx="8920066" cy="3498979"/>
          </a:xfrm>
        </p:spPr>
        <p:txBody>
          <a:bodyPr>
            <a:normAutofit/>
          </a:bodyPr>
          <a:lstStyle/>
          <a:p>
            <a:r>
              <a:rPr lang="ru-RU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 ним относятся</a:t>
            </a:r>
            <a:r>
              <a:rPr lang="en-US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0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ru-RU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Инвентарь</a:t>
            </a:r>
          </a:p>
          <a:p>
            <a:pPr marL="514350" indent="-514350">
              <a:buAutoNum type="arabicParenR"/>
            </a:pPr>
            <a:r>
              <a:rPr lang="ru-RU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Оборудование</a:t>
            </a:r>
          </a:p>
          <a:p>
            <a:pPr marL="514350" indent="-514350">
              <a:buAutoNum type="arabicParenR"/>
            </a:pPr>
            <a:r>
              <a:rPr lang="ru-RU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Тренажеры</a:t>
            </a:r>
          </a:p>
          <a:p>
            <a:pPr marL="514350" indent="-514350">
              <a:buAutoNum type="arabicParenR"/>
            </a:pPr>
            <a:r>
              <a:rPr lang="ru-RU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Спортивные сооружения</a:t>
            </a:r>
            <a:endParaRPr lang="ru-RU" sz="3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8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2524" y="354719"/>
            <a:ext cx="3804661" cy="1507067"/>
          </a:xfrm>
        </p:spPr>
        <p:txBody>
          <a:bodyPr>
            <a:normAutofit/>
          </a:bodyPr>
          <a:lstStyle/>
          <a:p>
            <a:r>
              <a:rPr lang="ru-RU" sz="4500" b="1" i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Инвентарь</a:t>
            </a:r>
            <a:endParaRPr lang="ru-RU" sz="4500" b="1" i="1" u="sng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8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2488" y="166254"/>
            <a:ext cx="4215741" cy="984552"/>
          </a:xfrm>
        </p:spPr>
        <p:txBody>
          <a:bodyPr>
            <a:normAutofit/>
          </a:bodyPr>
          <a:lstStyle/>
          <a:p>
            <a:r>
              <a:rPr lang="ru-RU" sz="4500" b="1" i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Тренажеры</a:t>
            </a:r>
            <a:endParaRPr lang="ru-RU" sz="4500" b="1" i="1" u="sng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46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3840" y="5615488"/>
            <a:ext cx="5153891" cy="1507067"/>
          </a:xfrm>
        </p:spPr>
        <p:txBody>
          <a:bodyPr>
            <a:normAutofit/>
          </a:bodyPr>
          <a:lstStyle/>
          <a:p>
            <a:r>
              <a:rPr lang="ru-RU" sz="45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Оборудование</a:t>
            </a:r>
            <a:endParaRPr lang="ru-RU" sz="45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96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127"/>
            <a:ext cx="4963886" cy="899885"/>
          </a:xfrm>
        </p:spPr>
        <p:txBody>
          <a:bodyPr>
            <a:normAutofit/>
          </a:bodyPr>
          <a:lstStyle/>
          <a:p>
            <a:r>
              <a:rPr lang="ru-RU" sz="4500" b="1" i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Сооружения</a:t>
            </a:r>
            <a:endParaRPr lang="ru-RU" sz="4500" b="1" i="1" u="sng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217" y="251925"/>
            <a:ext cx="11224726" cy="761229"/>
          </a:xfrm>
        </p:spPr>
        <p:txBody>
          <a:bodyPr>
            <a:normAutofit/>
          </a:bodyPr>
          <a:lstStyle/>
          <a:p>
            <a:r>
              <a:rPr lang="ru-RU" sz="4000" b="1" i="1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Медико-биологические</a:t>
            </a:r>
            <a:endParaRPr lang="ru-RU" sz="4000" b="1" i="1" u="sng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1217" y="2331805"/>
            <a:ext cx="8920066" cy="3498979"/>
          </a:xfrm>
        </p:spPr>
        <p:txBody>
          <a:bodyPr>
            <a:normAutofit/>
          </a:bodyPr>
          <a:lstStyle/>
          <a:p>
            <a:r>
              <a:rPr lang="ru-RU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 ним относятся</a:t>
            </a:r>
            <a:r>
              <a:rPr lang="en-US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0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ru-RU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Витаминные и кислородные коктейли</a:t>
            </a:r>
          </a:p>
          <a:p>
            <a:pPr marL="514350" indent="-514350">
              <a:buAutoNum type="arabicParenR"/>
            </a:pPr>
            <a:r>
              <a:rPr lang="ru-RU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Физиопроцедуры</a:t>
            </a:r>
          </a:p>
          <a:p>
            <a:pPr marL="514350" indent="-514350">
              <a:buAutoNum type="arabicParenR"/>
            </a:pPr>
            <a:r>
              <a:rPr lang="ru-RU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Массаж…</a:t>
            </a:r>
          </a:p>
        </p:txBody>
      </p:sp>
    </p:spTree>
    <p:extLst>
      <p:ext uri="{BB962C8B-B14F-4D97-AF65-F5344CB8AC3E}">
        <p14:creationId xmlns:p14="http://schemas.microsoft.com/office/powerpoint/2010/main" val="329081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0052" y="261256"/>
            <a:ext cx="3804661" cy="1149267"/>
          </a:xfrm>
        </p:spPr>
        <p:txBody>
          <a:bodyPr>
            <a:normAutofit/>
          </a:bodyPr>
          <a:lstStyle/>
          <a:p>
            <a:r>
              <a:rPr lang="ru-RU" sz="4500" b="1" i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Коктейли</a:t>
            </a:r>
            <a:endParaRPr lang="ru-RU" sz="4500" b="1" i="1" u="sng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6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0873" y="0"/>
            <a:ext cx="3325092" cy="1149267"/>
          </a:xfrm>
          <a:noFill/>
        </p:spPr>
        <p:txBody>
          <a:bodyPr>
            <a:normAutofit/>
          </a:bodyPr>
          <a:lstStyle/>
          <a:p>
            <a:r>
              <a:rPr lang="ru-RU" sz="4500" b="1" i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Массаж</a:t>
            </a:r>
            <a:endParaRPr lang="ru-RU" sz="4500" b="1" i="1" u="sng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17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395" y="178129"/>
            <a:ext cx="5628903" cy="819397"/>
          </a:xfrm>
          <a:noFill/>
        </p:spPr>
        <p:txBody>
          <a:bodyPr>
            <a:normAutofit fontScale="90000"/>
          </a:bodyPr>
          <a:lstStyle/>
          <a:p>
            <a:r>
              <a:rPr lang="ru-RU" sz="45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Физиопроцедуры</a:t>
            </a:r>
            <a:endParaRPr lang="ru-RU" sz="45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94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138" y="251926"/>
            <a:ext cx="7079570" cy="6531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Физические</a:t>
            </a:r>
            <a:r>
              <a:rPr lang="ru-RU" sz="4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упражнения</a:t>
            </a:r>
            <a:endParaRPr lang="ru-RU" sz="4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" r="-166"/>
          <a:stretch/>
        </p:blipFill>
        <p:spPr>
          <a:xfrm>
            <a:off x="139960" y="1595534"/>
            <a:ext cx="4965408" cy="3722915"/>
          </a:xfrm>
          <a:prstGeom prst="snip2DiagRect">
            <a:avLst>
              <a:gd name="adj1" fmla="val 10815"/>
              <a:gd name="adj2" fmla="val 8352"/>
            </a:avLst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66624" y="1595534"/>
            <a:ext cx="5970070" cy="2048933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Э</a:t>
            </a: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лементарные </a:t>
            </a: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движения, составленные из </a:t>
            </a: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них двигательные </a:t>
            </a: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действия и их комплексы, систематизированные в целях </a:t>
            </a: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физического развития</a:t>
            </a: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576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217" y="251925"/>
            <a:ext cx="11224726" cy="761229"/>
          </a:xfrm>
        </p:spPr>
        <p:txBody>
          <a:bodyPr>
            <a:normAutofit/>
          </a:bodyPr>
          <a:lstStyle/>
          <a:p>
            <a:r>
              <a:rPr lang="ru-RU" sz="4000" b="1" i="1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Психологические</a:t>
            </a:r>
            <a:endParaRPr lang="ru-RU" sz="4000" b="1" i="1" u="sng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1217" y="2331805"/>
            <a:ext cx="8920066" cy="3498979"/>
          </a:xfrm>
        </p:spPr>
        <p:txBody>
          <a:bodyPr>
            <a:normAutofit/>
          </a:bodyPr>
          <a:lstStyle/>
          <a:p>
            <a:r>
              <a:rPr lang="ru-RU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 ним относятся</a:t>
            </a:r>
            <a:r>
              <a:rPr lang="en-US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0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ru-RU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Аутогенная тренировка</a:t>
            </a:r>
          </a:p>
          <a:p>
            <a:pPr marL="514350" indent="-514350">
              <a:buAutoNum type="arabicParenR"/>
            </a:pPr>
            <a:r>
              <a:rPr lang="ru-RU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Психомышечная регуляция</a:t>
            </a:r>
          </a:p>
          <a:p>
            <a:pPr marL="514350" indent="-514350">
              <a:buAutoNum type="arabicParenR"/>
            </a:pPr>
            <a:r>
              <a:rPr lang="ru-RU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Функциональная музыка</a:t>
            </a:r>
          </a:p>
        </p:txBody>
      </p:sp>
    </p:spTree>
    <p:extLst>
      <p:ext uri="{BB962C8B-B14F-4D97-AF65-F5344CB8AC3E}">
        <p14:creationId xmlns:p14="http://schemas.microsoft.com/office/powerpoint/2010/main" val="45053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9860" y="246413"/>
            <a:ext cx="8293532" cy="988621"/>
          </a:xfrm>
        </p:spPr>
        <p:txBody>
          <a:bodyPr>
            <a:normAutofit/>
          </a:bodyPr>
          <a:lstStyle/>
          <a:p>
            <a:pPr algn="ctr"/>
            <a:r>
              <a:rPr lang="ru-RU" sz="3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Аутогенная тренировка</a:t>
            </a:r>
            <a:endParaRPr lang="ru-RU" sz="3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9497" y="1638794"/>
            <a:ext cx="6804559" cy="3277589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сихотерапевтическая 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методика, направленная на восстановление динамического равновесия 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гомеостатических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механизмов человеческого организма, нарушенных в результате 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стресса.</a:t>
            </a:r>
            <a:endParaRPr lang="ru-RU" sz="2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1" y="1235034"/>
            <a:ext cx="3854776" cy="464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9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108" y="235968"/>
            <a:ext cx="11875325" cy="9396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физических упражнений по признакам</a:t>
            </a:r>
            <a:r>
              <a:rPr lang="en-US" sz="3000" b="1" i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3000" b="1" i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137" y="1175658"/>
            <a:ext cx="5447805" cy="547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4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3944" y="0"/>
            <a:ext cx="7646326" cy="1674421"/>
          </a:xfrm>
        </p:spPr>
        <p:txBody>
          <a:bodyPr>
            <a:noAutofit/>
          </a:bodyPr>
          <a:lstStyle/>
          <a:p>
            <a:pPr algn="ctr"/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функциональному эффекту</a:t>
            </a:r>
            <a:endParaRPr lang="ru-RU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47" y="2209800"/>
            <a:ext cx="6742801" cy="44236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5011" y="2209799"/>
            <a:ext cx="5106989" cy="2053443"/>
          </a:xfrm>
        </p:spPr>
        <p:txBody>
          <a:bodyPr>
            <a:normAutofit/>
          </a:bodyPr>
          <a:lstStyle/>
          <a:p>
            <a:r>
              <a:rPr lang="ru-RU" sz="25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Для совершенствования физических качеств и формирования двигательного навыка.</a:t>
            </a:r>
            <a:endParaRPr lang="ru-RU" sz="25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3934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262" y="308758"/>
            <a:ext cx="10291350" cy="80752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роду двигательной деятельности</a:t>
            </a:r>
            <a:endParaRPr lang="ru-RU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4" y="1305451"/>
            <a:ext cx="4918054" cy="49180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88281" y="2435430"/>
            <a:ext cx="6780809" cy="1554679"/>
          </a:xfrm>
        </p:spPr>
        <p:txBody>
          <a:bodyPr>
            <a:normAutofit/>
          </a:bodyPr>
          <a:lstStyle/>
          <a:p>
            <a:r>
              <a:rPr lang="ru-RU" sz="25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перемещения</a:t>
            </a:r>
            <a:r>
              <a:rPr lang="en-US" sz="25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5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5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прыжки, метания, единоборства…</a:t>
            </a:r>
            <a:endParaRPr lang="ru-RU" sz="25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247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4" y="303245"/>
            <a:ext cx="11094098" cy="620486"/>
          </a:xfrm>
        </p:spPr>
        <p:txBody>
          <a:bodyPr>
            <a:noAutofit/>
          </a:bodyPr>
          <a:lstStyle/>
          <a:p>
            <a:pPr algn="ctr"/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предметным формам применения</a:t>
            </a:r>
            <a:endParaRPr lang="ru-RU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89" y="1763311"/>
            <a:ext cx="4434760" cy="44436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54772" y="2194390"/>
            <a:ext cx="4531600" cy="3060095"/>
          </a:xfrm>
        </p:spPr>
        <p:txBody>
          <a:bodyPr>
            <a:normAutofit/>
          </a:bodyPr>
          <a:lstStyle/>
          <a:p>
            <a:r>
              <a:rPr lang="ru-RU" sz="25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гимнастику, легкую атлетику, спортивные игры, плавание…</a:t>
            </a:r>
            <a:endParaRPr lang="ru-RU" sz="25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0721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38" y="251926"/>
            <a:ext cx="10058400" cy="620486"/>
          </a:xfrm>
        </p:spPr>
        <p:txBody>
          <a:bodyPr>
            <a:noAutofit/>
          </a:bodyPr>
          <a:lstStyle/>
          <a:p>
            <a:pPr algn="ctr"/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направленности использования</a:t>
            </a:r>
            <a:endParaRPr lang="ru-RU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7" y="2112758"/>
            <a:ext cx="5780099" cy="384723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54383" y="1789921"/>
            <a:ext cx="4559592" cy="2091267"/>
          </a:xfrm>
        </p:spPr>
        <p:txBody>
          <a:bodyPr>
            <a:noAutofit/>
          </a:bodyPr>
          <a:lstStyle/>
          <a:p>
            <a:r>
              <a:rPr lang="ru-RU" sz="25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общеразвивающие, восстановительные, профилированные и другие упражнения…</a:t>
            </a:r>
            <a:endParaRPr lang="ru-RU" sz="25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0325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337" y="233264"/>
            <a:ext cx="10058400" cy="1464907"/>
          </a:xfrm>
        </p:spPr>
        <p:txBody>
          <a:bodyPr>
            <a:noAutofit/>
          </a:bodyPr>
          <a:lstStyle/>
          <a:p>
            <a:pPr algn="ctr"/>
            <a:r>
              <a:rPr lang="ru-RU" sz="3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воздействию на организм в соответствии с его анатомо-физиологическим строением</a:t>
            </a:r>
            <a:endParaRPr lang="ru-RU" sz="3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01" y="2750974"/>
            <a:ext cx="4910164" cy="329928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52537" y="2750974"/>
            <a:ext cx="6074228" cy="2091267"/>
          </a:xfrm>
        </p:spPr>
        <p:txBody>
          <a:bodyPr>
            <a:noAutofit/>
          </a:bodyPr>
          <a:lstStyle/>
          <a:p>
            <a:r>
              <a:rPr lang="ru-RU" sz="25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развития мускулатуры, двигательного аппарата, органов дыхания, сердечно-сосудистой системы…</a:t>
            </a:r>
            <a:endParaRPr lang="ru-RU" sz="25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5725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F31380-FFCE-4FAD-8F9F-8DFC9A8363D4}"/>
</file>

<file path=customXml/itemProps2.xml><?xml version="1.0" encoding="utf-8"?>
<ds:datastoreItem xmlns:ds="http://schemas.openxmlformats.org/officeDocument/2006/customXml" ds:itemID="{DC7E6156-4AF5-4AFE-8350-293EF0179005}"/>
</file>

<file path=customXml/itemProps3.xml><?xml version="1.0" encoding="utf-8"?>
<ds:datastoreItem xmlns:ds="http://schemas.openxmlformats.org/officeDocument/2006/customXml" ds:itemID="{2D367CF9-B489-4619-B289-4B01FAE78B89}"/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761</TotalTime>
  <Words>427</Words>
  <Application>Microsoft Office PowerPoint</Application>
  <PresentationFormat>Широкоэкранный</PresentationFormat>
  <Paragraphs>87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Arial Narrow</vt:lpstr>
      <vt:lpstr>Calibri</vt:lpstr>
      <vt:lpstr>Century Gothic</vt:lpstr>
      <vt:lpstr>Wingdings 3</vt:lpstr>
      <vt:lpstr>Сектор</vt:lpstr>
      <vt:lpstr>Средства пфк</vt:lpstr>
      <vt:lpstr>Естественно-культурные</vt:lpstr>
      <vt:lpstr>Физические упражнения</vt:lpstr>
      <vt:lpstr>Классификация физических упражнений по признакам: </vt:lpstr>
      <vt:lpstr>По функциональному эффекту</vt:lpstr>
      <vt:lpstr>По роду двигательной деятельности</vt:lpstr>
      <vt:lpstr>По предметным формам применения</vt:lpstr>
      <vt:lpstr>По направленности использования</vt:lpstr>
      <vt:lpstr>По воздействию на организм в соответствии с его анатомо-физиологическим строением</vt:lpstr>
      <vt:lpstr>По служебной роли</vt:lpstr>
      <vt:lpstr>По интенсивности работы</vt:lpstr>
      <vt:lpstr>По снарядному признаку</vt:lpstr>
      <vt:lpstr>По условию осуществления</vt:lpstr>
      <vt:lpstr>В каждом из перечисленных групп и между ними образуются физических упражнения, направленных на решение конкретных задач.</vt:lpstr>
      <vt:lpstr>Дыхательная гимнастика</vt:lpstr>
      <vt:lpstr>Релаксационная гимнастика</vt:lpstr>
      <vt:lpstr>Атлетическая гимнастика</vt:lpstr>
      <vt:lpstr>Природные и гигиенические факторы</vt:lpstr>
      <vt:lpstr>Гигиенические факторы</vt:lpstr>
      <vt:lpstr>Гигиенические факторы представляют собой обширную группу разнообразных средств, условно разделяемых на две группы:</vt:lpstr>
      <vt:lpstr>Искусственно созданные</vt:lpstr>
      <vt:lpstr>Инвентарь</vt:lpstr>
      <vt:lpstr>Тренажеры</vt:lpstr>
      <vt:lpstr>Оборудование</vt:lpstr>
      <vt:lpstr>Сооружения</vt:lpstr>
      <vt:lpstr>Медико-биологические</vt:lpstr>
      <vt:lpstr>Коктейли</vt:lpstr>
      <vt:lpstr>Массаж</vt:lpstr>
      <vt:lpstr>Физиопроцедуры</vt:lpstr>
      <vt:lpstr>Психологические</vt:lpstr>
      <vt:lpstr>Аутогенная тренировка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Вова</dc:creator>
  <cp:lastModifiedBy>Андрей</cp:lastModifiedBy>
  <cp:revision>25</cp:revision>
  <dcterms:created xsi:type="dcterms:W3CDTF">2016-04-25T07:01:37Z</dcterms:created>
  <dcterms:modified xsi:type="dcterms:W3CDTF">2016-04-28T06:00:26Z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