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301" r:id="rId4"/>
    <p:sldId id="306" r:id="rId5"/>
    <p:sldId id="268" r:id="rId6"/>
    <p:sldId id="302" r:id="rId7"/>
    <p:sldId id="271" r:id="rId8"/>
    <p:sldId id="285" r:id="rId9"/>
    <p:sldId id="286" r:id="rId10"/>
    <p:sldId id="272" r:id="rId11"/>
    <p:sldId id="267" r:id="rId12"/>
    <p:sldId id="288" r:id="rId13"/>
    <p:sldId id="287" r:id="rId14"/>
    <p:sldId id="289" r:id="rId15"/>
    <p:sldId id="290" r:id="rId16"/>
    <p:sldId id="270" r:id="rId17"/>
    <p:sldId id="304" r:id="rId18"/>
    <p:sldId id="303" r:id="rId19"/>
    <p:sldId id="305" r:id="rId20"/>
    <p:sldId id="269" r:id="rId21"/>
    <p:sldId id="307" r:id="rId22"/>
    <p:sldId id="308" r:id="rId23"/>
    <p:sldId id="309" r:id="rId24"/>
    <p:sldId id="310" r:id="rId25"/>
    <p:sldId id="311" r:id="rId26"/>
    <p:sldId id="312" r:id="rId27"/>
    <p:sldId id="273" r:id="rId28"/>
    <p:sldId id="291" r:id="rId29"/>
    <p:sldId id="292" r:id="rId30"/>
    <p:sldId id="293" r:id="rId31"/>
    <p:sldId id="274" r:id="rId32"/>
    <p:sldId id="300" r:id="rId33"/>
    <p:sldId id="275" r:id="rId34"/>
    <p:sldId id="296" r:id="rId35"/>
    <p:sldId id="295" r:id="rId36"/>
    <p:sldId id="294" r:id="rId37"/>
    <p:sldId id="298" r:id="rId38"/>
    <p:sldId id="297" r:id="rId39"/>
    <p:sldId id="276" r:id="rId40"/>
    <p:sldId id="280" r:id="rId41"/>
    <p:sldId id="281" r:id="rId42"/>
    <p:sldId id="282" r:id="rId43"/>
    <p:sldId id="277" r:id="rId44"/>
    <p:sldId id="313" r:id="rId45"/>
    <p:sldId id="299" r:id="rId46"/>
    <p:sldId id="278" r:id="rId47"/>
    <p:sldId id="284" r:id="rId48"/>
    <p:sldId id="279" r:id="rId49"/>
    <p:sldId id="283" r:id="rId50"/>
    <p:sldId id="31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FF9933"/>
    <a:srgbClr val="FFCC00"/>
    <a:srgbClr val="EFFAC8"/>
    <a:srgbClr val="F7FCC6"/>
    <a:srgbClr val="D2FBC7"/>
    <a:srgbClr val="A8EEFE"/>
    <a:srgbClr val="96EA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3" autoAdjust="0"/>
    <p:restoredTop sz="93660" autoAdjust="0"/>
  </p:normalViewPr>
  <p:slideViewPr>
    <p:cSldViewPr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EF6E-232D-4A8B-9944-D790EADE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ABF2-1242-44D2-8518-60353245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BD3F-91DD-47CA-BBD0-1F9328DC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728F-3F04-460C-9F0A-0907D8F6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EFD1-E5C7-42A6-B663-06B23767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202A-00D9-4B3E-A142-F9DAFA5B3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3C85-0EA0-469E-AB0E-6312535B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4F31-75DA-4974-A973-CB04829E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2430-25A3-4DCD-9C82-0F675788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5ACC-B56F-492F-9ABA-22C3D2AD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BA63-0BB1-40D3-B740-9DC0D1F5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17C457BE-CF41-414A-A16E-DF51EAC82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9144000" cy="1225550"/>
          </a:xfrm>
        </p:spPr>
        <p:txBody>
          <a:bodyPr/>
          <a:lstStyle/>
          <a:p>
            <a:r>
              <a:rPr lang="ru-RU" smtClean="0"/>
              <a:t>ПРОФЕССИОНАЛЬНО-ПРИКЛАДНАЯ ПОДГОТОВКА</a:t>
            </a:r>
            <a:endParaRPr lang="en-US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6092825"/>
            <a:ext cx="6696075" cy="21590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0" y="500063"/>
            <a:ext cx="664368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66"/>
                </a:solidFill>
              </a:rPr>
              <a:t>ППФП  влияет на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3643313"/>
            <a:ext cx="400050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качества профессионального обучения и сокращение сроков овладения трудовыми навыками, создание предпосылок для устойчивой и высокой работоспособ­ности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57375" y="1785938"/>
            <a:ext cx="1428750" cy="1857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4938" y="3643313"/>
            <a:ext cx="371475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устойчивости организма к неблагоприятным воздействиям производственной среды и снижает заболеваемость, способствует профессиональному долголетию кадрового состава работников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57938" y="1785938"/>
            <a:ext cx="1285875" cy="1857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развитие физических способностей, специфических для избранной профессиональной деятельности;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227263"/>
            <a:ext cx="47482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воспитание профессионально важных для данной деятель­ности психических качеств (волевых, оперативного мышления, качеств внимания, эмоциональной устойчивости, быстроты вос­приятия и др.);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2722563"/>
            <a:ext cx="425608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формирование и совершенствование профессионально-прикладных умений и навыков (связанных с особыми внешними ус­ловиями будущей трудовой деятельности, в том числе сенсорных навыков);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2998788"/>
            <a:ext cx="4733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20688" y="1125538"/>
            <a:ext cx="82946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- повышение функциональной устойчивости организма к неблагоприятному воздействию факторов специфических усло­вий трудовой деятельности (гипокинезия, высокая и низкая, тем­пература и перепады температуры окружающей среды, нахожде­ние на большой высоте, укачивание, действие токсических ве­ществ и др.);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782888"/>
            <a:ext cx="439261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- сообщение специальных знаний для успешного освоения обучаемыми практического раздела ППФП и применения приоб­ретенных умений, навыков и качеств в трудовой деятельности.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2636838"/>
            <a:ext cx="44656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500" y="642938"/>
            <a:ext cx="8072438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5738" algn="just">
              <a:tabLst>
                <a:tab pos="365125" algn="l"/>
              </a:tabLst>
            </a:pPr>
            <a:r>
              <a:rPr lang="ru-RU" sz="2000">
                <a:solidFill>
                  <a:srgbClr val="000066"/>
                </a:solidFill>
                <a:cs typeface="Times New Roman" pitchFamily="18" charset="0"/>
              </a:rPr>
              <a:t>Наиболее информативными и значимыми для построения кон­кретных методик и технологий физкультурной оптимизации профессиональной деятельности являются следующие показатели :</a:t>
            </a:r>
          </a:p>
          <a:p>
            <a:pPr indent="185738" algn="just">
              <a:tabLst>
                <a:tab pos="365125" algn="l"/>
              </a:tabLst>
            </a:pPr>
            <a:endParaRPr lang="ru-RU" sz="2000">
              <a:solidFill>
                <a:srgbClr val="000066"/>
              </a:solidFill>
              <a:cs typeface="Times New Roman" pitchFamily="18" charset="0"/>
            </a:endParaRP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типичные трудовые действия, операции;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типичные ошибки;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основные и вспомогательные рабочие движения, рабочая поза;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двигательная активность, физическая нагрузка и ее направленность;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характер психической и психофизической нагрузки;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климатические, метеорологические и санитарно-гигиенические производственные условия;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профессиональные вредности и заболевания;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физические качества, двигательные умения и навыки;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психофизические</a:t>
            </a:r>
            <a:br>
              <a:rPr lang="ru-RU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функции;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психические качества</a:t>
            </a:r>
            <a:br>
              <a:rPr lang="ru-RU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и способности, деловые и другие личностные свойства.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8573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9100"/>
            <a:ext cx="22939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863600"/>
            <a:ext cx="4478338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44475"/>
            <a:ext cx="48244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167063"/>
            <a:ext cx="44640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284538"/>
            <a:ext cx="39322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192213"/>
            <a:ext cx="44418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6375" y="836613"/>
            <a:ext cx="6840538" cy="5184775"/>
          </a:xfrm>
          <a:prstGeom prst="roundRect">
            <a:avLst/>
          </a:prstGeom>
          <a:solidFill>
            <a:srgbClr val="00B0F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ПРОФЕССИОНАЛЬНО-ПРИКЛАДНАЯ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ПОДГОТОВКА</a:t>
            </a:r>
          </a:p>
          <a:p>
            <a:pPr algn="ctr"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(ППФП) представляет собой специализированный вид физического воспитания, осуществляемый в соответствии с требованиями и особенностями данной профессии.</a:t>
            </a:r>
          </a:p>
          <a:p>
            <a:pPr algn="ctr">
              <a:defRPr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 t="4813"/>
          <a:stretch>
            <a:fillRect/>
          </a:stretch>
        </p:blipFill>
        <p:spPr bwMode="auto">
          <a:xfrm>
            <a:off x="1071563" y="500063"/>
            <a:ext cx="728662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4813"/>
            <a:ext cx="60309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644900"/>
            <a:ext cx="44402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74763"/>
            <a:ext cx="7286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867025"/>
            <a:ext cx="51847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7988"/>
            <a:ext cx="3960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39608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49275"/>
            <a:ext cx="44402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84538"/>
            <a:ext cx="42338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92150"/>
            <a:ext cx="44402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-100013"/>
            <a:ext cx="50863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19488"/>
            <a:ext cx="40655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12875"/>
            <a:ext cx="66643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66"/>
                </a:solidFill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stA="45000" endPos="0" dist="50800" dir="5400000" sy="-100000" algn="bl" rotWithShape="0"/>
                </a:effectLst>
                <a:latin typeface="Times New Roman" charset="0"/>
              </a:rPr>
              <a:t>Основными средствами ППФП служат физические упражнения, соответствующие особенностям конкретной профессиональной деятельности. Целенаправленно используемые физические упражнения (как фактор адаптации к труду) имеют значительные преимущества в сравнении с трудовыми движениями.</a:t>
            </a:r>
            <a:endParaRPr lang="ru-RU" dirty="0">
              <a:solidFill>
                <a:srgbClr val="000066"/>
              </a:solidFill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stA="45000" endPos="0" dist="50800" dir="5400000" sy="-100000" algn="bl" rotWithShape="0"/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39775"/>
            <a:ext cx="66960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81075"/>
            <a:ext cx="66960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49263"/>
            <a:ext cx="34861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06575"/>
            <a:ext cx="29432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919538"/>
            <a:ext cx="34845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90600"/>
            <a:ext cx="66960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4"/>
          <p:cNvSpPr>
            <a:spLocks noChangeArrowheads="1"/>
          </p:cNvSpPr>
          <p:nvPr/>
        </p:nvSpPr>
        <p:spPr bwMode="auto">
          <a:xfrm>
            <a:off x="214313" y="982663"/>
            <a:ext cx="87153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Средства ППФП распределяются по группам по их направленности:</a:t>
            </a:r>
          </a:p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развитие профессионально важных физических способностей;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воспитание волевых и других психических качеств;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формирование и совершенствование профессионально-прикладных умений и навыков;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 повышение устойчивости организма к неблагоприятным воздействиям внешней среды.</a:t>
            </a:r>
          </a:p>
          <a:p>
            <a:endParaRPr lang="ru-RU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27113"/>
            <a:ext cx="81438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500063"/>
            <a:ext cx="8715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66"/>
                </a:solidFill>
                <a:latin typeface="Times New Roman" charset="0"/>
              </a:rPr>
              <a:t>Формы занятий по ППФП. </a:t>
            </a: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В средних специальных и высших учеб­ных заведениях преимущественно используются следующие формы: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академические учебные занятия (комплексные и специализированные). Комплексные учебные занятия могут включать: </a:t>
            </a:r>
          </a:p>
          <a:p>
            <a:pPr algn="just">
              <a:defRPr/>
            </a:pP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а) средства ОФП и профессионально-прикладной физической подготовки; 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dirty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</p:txBody>
      </p:sp>
      <p:pic>
        <p:nvPicPr>
          <p:cNvPr id="4608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603625"/>
            <a:ext cx="40322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029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66"/>
                </a:solidFill>
              </a:rPr>
              <a:t>б) только средства ППФП из различных ее разделов</a:t>
            </a:r>
            <a:r>
              <a:rPr lang="ru-RU" sz="1800">
                <a:solidFill>
                  <a:srgbClr val="000066"/>
                </a:solidFill>
              </a:rPr>
              <a:t>. 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550" y="1628775"/>
            <a:ext cx="52482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7153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Специализированные занятия имеют более узкую, избирательную направленность (обучение прикладным действиям, совершенствование отдельных качеств). Относительная однонаправленность таких занятий позволяет обеспечить значительные воздействия на отдельные функциональные системы с тем, чтобы получить наибольший эффект в их развитии;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481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708275"/>
            <a:ext cx="5835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715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66"/>
                </a:solidFill>
              </a:rPr>
              <a:t>2. занятия в период учебной практики (студентов, учащихся колледжей профессионального образования);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</p:txBody>
      </p:sp>
      <p:pic>
        <p:nvPicPr>
          <p:cNvPr id="491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538" y="1773238"/>
            <a:ext cx="38449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4"/>
          <p:cNvSpPr>
            <a:spLocks noChangeArrowheads="1"/>
          </p:cNvSpPr>
          <p:nvPr/>
        </p:nvSpPr>
        <p:spPr bwMode="auto">
          <a:xfrm>
            <a:off x="214313" y="192088"/>
            <a:ext cx="8715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solidFill>
                  <a:srgbClr val="000066"/>
                </a:solidFill>
              </a:rPr>
              <a:t>3. спортивно-прикладные соревнования. Высокая действенность спортивно-прикладных соревнований (и особенно по многоборьям) связана с их максимальными психофизическими нагрузками, возможностью совершенствования прикладных умений и навыков и проверки их в экстремальных ситуациях, приближенных к типичным условиям профессиональной деятельности. Предмет соревнова­ний в ряде случаев могут составлять действия, характерные для того или иного труда (например, соревнования по видам пожарно-прикладного спорта у пожарных), но чаще действия, требуемые особыми внешними условиями профессиональной деятельности;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017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3644900"/>
            <a:ext cx="43926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3899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800">
              <a:solidFill>
                <a:srgbClr val="000066"/>
              </a:solidFill>
            </a:endParaRPr>
          </a:p>
          <a:p>
            <a:pPr algn="just"/>
            <a:r>
              <a:rPr lang="ru-RU">
                <a:solidFill>
                  <a:srgbClr val="000066"/>
                </a:solidFill>
              </a:rPr>
              <a:t>4. самостоятельные тренировочные занятия по заданию преподавателя</a:t>
            </a:r>
            <a:r>
              <a:rPr lang="ru-RU" sz="1800">
                <a:solidFill>
                  <a:srgbClr val="000066"/>
                </a:solidFill>
              </a:rPr>
              <a:t>.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12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205038"/>
            <a:ext cx="52451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4"/>
          <p:cNvSpPr>
            <a:spLocks noChangeArrowheads="1"/>
          </p:cNvSpPr>
          <p:nvPr/>
        </p:nvSpPr>
        <p:spPr bwMode="auto">
          <a:xfrm>
            <a:off x="420688" y="457200"/>
            <a:ext cx="83581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Дополнительно применяются:</a:t>
            </a:r>
          </a:p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 специализированная утренняя зарядка (с включением отдельных прикладных упражнений);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22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2093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84538"/>
            <a:ext cx="44656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38563"/>
            <a:ext cx="34861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8913"/>
            <a:ext cx="33988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141663"/>
            <a:ext cx="3363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84963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туристские походы по установленным маршрутам с выполнением учебных заданий;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325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700213"/>
            <a:ext cx="3937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3716338"/>
            <a:ext cx="38592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420688" y="404813"/>
            <a:ext cx="83581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лыжные переходы;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1600"/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3068638"/>
            <a:ext cx="43259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1125538"/>
            <a:ext cx="4329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450850" y="260350"/>
            <a:ext cx="8358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массовые заплывы, дальние лодочные (шлюпочные) походы и др.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844675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913" y="982663"/>
            <a:ext cx="6480175" cy="4248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</a:rPr>
              <a:t>Планирование ППФП. </a:t>
            </a:r>
            <a:r>
              <a:rPr lang="ru-RU" sz="1600" dirty="0">
                <a:solidFill>
                  <a:srgbClr val="000066"/>
                </a:solidFill>
              </a:rPr>
              <a:t>В средних специальных и высших учебных заведениях планирование ППФП должно проводиться с учетом решения ее задач не к окончанию срока обучения, а к началу производственной практики учащихся. К этому времени надо обеспечить необходимую профессионально-прикладную физическую подготовленность; двигательный режим учащихся по </a:t>
            </a:r>
            <a:r>
              <a:rPr lang="ru-RU" sz="1600" dirty="0" err="1">
                <a:solidFill>
                  <a:srgbClr val="000066"/>
                </a:solidFill>
              </a:rPr>
              <a:t>энергозатратам</a:t>
            </a:r>
            <a:r>
              <a:rPr lang="ru-RU" sz="1600" dirty="0">
                <a:solidFill>
                  <a:srgbClr val="000066"/>
                </a:solidFill>
              </a:rPr>
              <a:t> и другим показателям должен соответствовать производственному</a:t>
            </a:r>
            <a:r>
              <a:rPr lang="ru-RU" dirty="0">
                <a:solidFill>
                  <a:srgbClr val="000066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16013" y="960438"/>
            <a:ext cx="6480175" cy="4248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dirty="0">
                <a:solidFill>
                  <a:srgbClr val="000066"/>
                </a:solidFill>
              </a:rPr>
              <a:t>При несоблюдении данного требования у учащихся во время практики отмечаются значительное утомление и снижение работоспособности, неблагоприятно отражающееся на освоении профессии. Кроме того, прохождение курса </a:t>
            </a:r>
            <a:r>
              <a:rPr lang="ru-RU" sz="1800" b="1" dirty="0">
                <a:solidFill>
                  <a:srgbClr val="000066"/>
                </a:solidFill>
              </a:rPr>
              <a:t>ППФП </a:t>
            </a:r>
            <a:r>
              <a:rPr lang="ru-RU" sz="1800" dirty="0">
                <a:solidFill>
                  <a:srgbClr val="000066"/>
                </a:solidFill>
              </a:rPr>
              <a:t>повышает безопасность труда, связанного с различными экстремальными условиями.</a:t>
            </a: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188913"/>
            <a:ext cx="5545138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4"/>
          <p:cNvSpPr>
            <a:spLocks noChangeArrowheads="1"/>
          </p:cNvSpPr>
          <p:nvPr/>
        </p:nvSpPr>
        <p:spPr bwMode="auto">
          <a:xfrm>
            <a:off x="428625" y="982663"/>
            <a:ext cx="83581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66"/>
                </a:solidFill>
              </a:rPr>
              <a:t>Занятия по </a:t>
            </a:r>
            <a:r>
              <a:rPr lang="ru-RU" sz="2800" b="1">
                <a:solidFill>
                  <a:srgbClr val="000066"/>
                </a:solidFill>
              </a:rPr>
              <a:t>ППФП </a:t>
            </a:r>
            <a:r>
              <a:rPr lang="ru-RU" sz="2800">
                <a:solidFill>
                  <a:srgbClr val="000066"/>
                </a:solidFill>
              </a:rPr>
              <a:t>с лицами зрелого возраста (старше 40 лет) должны носить характер кондиционной тренировки. При определении их содержания необходимо учитывать возрастные измене­ния организма, включая гетерохронное возрастное снижение физических качеств</a:t>
            </a:r>
            <a:endParaRPr lang="ru-RU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765175"/>
            <a:ext cx="5248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357563"/>
            <a:ext cx="47656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2060575"/>
            <a:ext cx="7610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98600" y="620713"/>
            <a:ext cx="6073775" cy="7921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Педагогический </a:t>
            </a:r>
            <a:r>
              <a:rPr lang="ru-RU" b="1" dirty="0">
                <a:solidFill>
                  <a:srgbClr val="000066"/>
                </a:solidFill>
              </a:rPr>
              <a:t>контроль в ППФП. </a:t>
            </a:r>
          </a:p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713" y="981075"/>
            <a:ext cx="5761037" cy="48244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66"/>
                </a:solidFill>
              </a:rPr>
              <a:t>Проверка и оценка специальной физической подготовленности — обязательные условия осуществления прикладной подготовки. На ее первоначальном этапе выделяется исходный уровень развития профессионально важных качеств и навыков у обучаемых.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8888" y="765175"/>
            <a:ext cx="66262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Термин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«ПРИКЛАДНОСТЬ» подчеркивает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сугубо утилитарную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профилированность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части физической культуры применительно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основной в жизни индивида и общества деятельности — 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профессиональному труду</a:t>
            </a:r>
          </a:p>
          <a:p>
            <a:pPr algn="just"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813" y="3357563"/>
            <a:ext cx="7843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500438"/>
            <a:ext cx="18716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12925" y="908050"/>
            <a:ext cx="5761038" cy="48244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rgbClr val="000066"/>
                </a:solidFill>
              </a:rPr>
              <a:t>С учетом выявленных данных раз­рабатывают документы планирования, комплектуют подгруппы, устанавливают индивидуальные задания лицам, имеющим низкие показатели.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endParaRPr lang="ru-RU" sz="2800" dirty="0">
              <a:solidFill>
                <a:srgbClr val="000066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088" y="404813"/>
            <a:ext cx="7843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Цель</a:t>
            </a: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– формирование физической культуры, как неотъемлемой части профессионально-личностного развития специалиста с учетом требований профессиональной и общественной деятельности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 </a:t>
            </a:r>
          </a:p>
          <a:p>
            <a:pPr algn="just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3284538"/>
            <a:ext cx="46370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6"/>
          <p:cNvSpPr>
            <a:spLocks noChangeArrowheads="1"/>
          </p:cNvSpPr>
          <p:nvPr/>
        </p:nvSpPr>
        <p:spPr bwMode="auto">
          <a:xfrm>
            <a:off x="714375" y="1196975"/>
            <a:ext cx="7929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Основное назначение  </a:t>
            </a:r>
            <a:r>
              <a:rPr lang="ru-RU" sz="2800">
                <a:solidFill>
                  <a:srgbClr val="000066"/>
                </a:solidFill>
              </a:rPr>
              <a:t>— направленное развитие и поддержание на оптимальном уровне тех психических и физических качеств человека, к которым предъявляют повышенные требования конкретная профессиональная деятельность, а также выработка функциональной устойчивости организма к условиям этой деятельности и формирование прикладных двигательных умений и навыков, преимущественно необходимых в связи с особыми внешними условиями труда.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ФО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98023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2924175"/>
            <a:ext cx="53467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5113337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2420C5-3847-42B7-8A4C-4144B5471F1A}"/>
</file>

<file path=customXml/itemProps2.xml><?xml version="1.0" encoding="utf-8"?>
<ds:datastoreItem xmlns:ds="http://schemas.openxmlformats.org/officeDocument/2006/customXml" ds:itemID="{C0979D0B-4B9C-4FA2-835E-6B0C136C77B5}"/>
</file>

<file path=customXml/itemProps3.xml><?xml version="1.0" encoding="utf-8"?>
<ds:datastoreItem xmlns:ds="http://schemas.openxmlformats.org/officeDocument/2006/customXml" ds:itemID="{166B7DA3-C38D-4F26-94B5-B71309AB8B79}"/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352</TotalTime>
  <Words>745</Words>
  <Application>Microsoft Office PowerPoint</Application>
  <PresentationFormat>Экран (4:3)</PresentationFormat>
  <Paragraphs>73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Times New Roman</vt:lpstr>
      <vt:lpstr>Arial</vt:lpstr>
      <vt:lpstr>Impact</vt:lpstr>
      <vt:lpstr>Eurostile</vt:lpstr>
      <vt:lpstr>Calibri</vt:lpstr>
      <vt:lpstr>Wingdings</vt:lpstr>
      <vt:lpstr>cloud_skipper</vt:lpstr>
      <vt:lpstr>cloud_skipper</vt:lpstr>
      <vt:lpstr>ПРОФЕССИОНАЛЬНО-ПРИКЛАДНАЯ ПОДГОТОВКА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Skipper</dc:title>
  <dc:creator>Лена</dc:creator>
  <cp:lastModifiedBy>User</cp:lastModifiedBy>
  <cp:revision>30</cp:revision>
  <dcterms:created xsi:type="dcterms:W3CDTF">2016-04-05T18:34:32Z</dcterms:created>
  <dcterms:modified xsi:type="dcterms:W3CDTF">2016-06-02T05:18:39Z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