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1" r:id="rId3"/>
    <p:sldId id="269" r:id="rId4"/>
    <p:sldId id="272" r:id="rId5"/>
    <p:sldId id="289" r:id="rId6"/>
    <p:sldId id="271" r:id="rId7"/>
    <p:sldId id="273" r:id="rId8"/>
    <p:sldId id="270" r:id="rId9"/>
    <p:sldId id="290" r:id="rId10"/>
    <p:sldId id="291" r:id="rId11"/>
    <p:sldId id="292" r:id="rId12"/>
    <p:sldId id="262" r:id="rId13"/>
    <p:sldId id="274" r:id="rId14"/>
    <p:sldId id="293" r:id="rId15"/>
    <p:sldId id="294" r:id="rId16"/>
    <p:sldId id="263" r:id="rId17"/>
    <p:sldId id="295" r:id="rId18"/>
    <p:sldId id="264" r:id="rId19"/>
    <p:sldId id="296" r:id="rId20"/>
    <p:sldId id="297" r:id="rId21"/>
    <p:sldId id="265" r:id="rId22"/>
    <p:sldId id="266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68CF8-11C5-4577-B52A-333A10A05C74}" type="doc">
      <dgm:prSet loTypeId="urn:microsoft.com/office/officeart/2008/layout/VerticalCircle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E14EAB-7353-4E69-8BDA-31CF85AA210D}">
      <dgm:prSet/>
      <dgm:spPr/>
      <dgm:t>
        <a:bodyPr/>
        <a:lstStyle/>
        <a:p>
          <a:pPr rtl="0"/>
          <a:r>
            <a:rPr lang="ru-RU" b="1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Физкультурно- </a:t>
          </a:r>
          <a:r>
            <a:rPr lang="ru-RU" b="1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оздоровительный  комплекс</a:t>
          </a:r>
          <a:endParaRPr lang="ru-RU" dirty="0">
            <a:ln>
              <a:solidFill>
                <a:schemeClr val="accent2">
                  <a:lumMod val="75000"/>
                </a:schemeClr>
              </a:solidFill>
            </a:ln>
          </a:endParaRPr>
        </a:p>
      </dgm:t>
    </dgm:pt>
    <dgm:pt modelId="{EC812962-C502-4B45-97A6-842AAFF9B019}" type="parTrans" cxnId="{66FFA370-B506-4794-BBEE-00E9D9AD6AB7}">
      <dgm:prSet/>
      <dgm:spPr/>
      <dgm:t>
        <a:bodyPr/>
        <a:lstStyle/>
        <a:p>
          <a:endParaRPr lang="ru-RU"/>
        </a:p>
      </dgm:t>
    </dgm:pt>
    <dgm:pt modelId="{7FB7ACAC-76B5-4655-BD33-03C2BE9A7CE8}" type="sibTrans" cxnId="{66FFA370-B506-4794-BBEE-00E9D9AD6AB7}">
      <dgm:prSet/>
      <dgm:spPr/>
      <dgm:t>
        <a:bodyPr/>
        <a:lstStyle/>
        <a:p>
          <a:endParaRPr lang="ru-RU"/>
        </a:p>
      </dgm:t>
    </dgm:pt>
    <dgm:pt modelId="{E27DB4BD-9700-403A-B38F-8B482CDF168E}" type="pres">
      <dgm:prSet presAssocID="{0ED68CF8-11C5-4577-B52A-333A10A05C74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C9016A30-CD04-4FC9-846D-5E3BF0E507EE}" type="pres">
      <dgm:prSet presAssocID="{40E14EAB-7353-4E69-8BDA-31CF85AA210D}" presName="noChildren" presStyleCnt="0"/>
      <dgm:spPr/>
    </dgm:pt>
    <dgm:pt modelId="{FFC0DADA-452A-48A5-BDF2-7BEA195D62E7}" type="pres">
      <dgm:prSet presAssocID="{40E14EAB-7353-4E69-8BDA-31CF85AA210D}" presName="gap" presStyleCnt="0"/>
      <dgm:spPr/>
    </dgm:pt>
    <dgm:pt modelId="{622F0121-92E2-4A87-A44E-7E540FCA45DD}" type="pres">
      <dgm:prSet presAssocID="{40E14EAB-7353-4E69-8BDA-31CF85AA210D}" presName="medCircle2" presStyleLbl="vennNode1" presStyleIdx="0" presStyleCnt="1" custScaleX="106676" custScaleY="100469" custLinFactNeighborX="6131" custLinFactNeighborY="0"/>
      <dgm:spPr/>
    </dgm:pt>
    <dgm:pt modelId="{BE28E5F2-3DAA-41DA-B5B1-CA740051E439}" type="pres">
      <dgm:prSet presAssocID="{40E14EAB-7353-4E69-8BDA-31CF85AA210D}" presName="txLvlOnly1" presStyleLbl="revTx" presStyleIdx="0" presStyleCnt="1" custScaleX="99445" custLinFactNeighborX="-1142" custLinFactNeighborY="6812"/>
      <dgm:spPr/>
      <dgm:t>
        <a:bodyPr/>
        <a:lstStyle/>
        <a:p>
          <a:endParaRPr lang="ru-RU"/>
        </a:p>
      </dgm:t>
    </dgm:pt>
  </dgm:ptLst>
  <dgm:cxnLst>
    <dgm:cxn modelId="{F428C5A2-7967-4AA4-BBAF-1FE1CCCB4CA4}" type="presOf" srcId="{0ED68CF8-11C5-4577-B52A-333A10A05C74}" destId="{E27DB4BD-9700-403A-B38F-8B482CDF168E}" srcOrd="0" destOrd="0" presId="urn:microsoft.com/office/officeart/2008/layout/VerticalCircleList"/>
    <dgm:cxn modelId="{97D6F343-0452-47E1-8E9A-200DF66BECBC}" type="presOf" srcId="{40E14EAB-7353-4E69-8BDA-31CF85AA210D}" destId="{BE28E5F2-3DAA-41DA-B5B1-CA740051E439}" srcOrd="0" destOrd="0" presId="urn:microsoft.com/office/officeart/2008/layout/VerticalCircleList"/>
    <dgm:cxn modelId="{66FFA370-B506-4794-BBEE-00E9D9AD6AB7}" srcId="{0ED68CF8-11C5-4577-B52A-333A10A05C74}" destId="{40E14EAB-7353-4E69-8BDA-31CF85AA210D}" srcOrd="0" destOrd="0" parTransId="{EC812962-C502-4B45-97A6-842AAFF9B019}" sibTransId="{7FB7ACAC-76B5-4655-BD33-03C2BE9A7CE8}"/>
    <dgm:cxn modelId="{9A9BCE22-BB14-44B9-B369-AAD59A95996F}" type="presParOf" srcId="{E27DB4BD-9700-403A-B38F-8B482CDF168E}" destId="{C9016A30-CD04-4FC9-846D-5E3BF0E507EE}" srcOrd="0" destOrd="0" presId="urn:microsoft.com/office/officeart/2008/layout/VerticalCircleList"/>
    <dgm:cxn modelId="{89553B48-AD7D-4887-9D6B-EEF922AC6C9D}" type="presParOf" srcId="{C9016A30-CD04-4FC9-846D-5E3BF0E507EE}" destId="{FFC0DADA-452A-48A5-BDF2-7BEA195D62E7}" srcOrd="0" destOrd="0" presId="urn:microsoft.com/office/officeart/2008/layout/VerticalCircleList"/>
    <dgm:cxn modelId="{1C217999-E010-4EDD-A78E-12E4A6B908FA}" type="presParOf" srcId="{C9016A30-CD04-4FC9-846D-5E3BF0E507EE}" destId="{622F0121-92E2-4A87-A44E-7E540FCA45DD}" srcOrd="1" destOrd="0" presId="urn:microsoft.com/office/officeart/2008/layout/VerticalCircleList"/>
    <dgm:cxn modelId="{AE0BFD85-2A33-4C99-A3DB-4BB15A8F6A9E}" type="presParOf" srcId="{C9016A30-CD04-4FC9-846D-5E3BF0E507EE}" destId="{BE28E5F2-3DAA-41DA-B5B1-CA740051E43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177E8-798F-469F-B0AF-0DC250422506}" type="doc">
      <dgm:prSet loTypeId="urn:microsoft.com/office/officeart/2005/8/layout/pyramid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0CE8CE43-F8E1-40C1-A618-05E304792172}">
      <dgm:prSet phldrT="[Текст]" custT="1"/>
      <dgm:spPr/>
      <dgm:t>
        <a:bodyPr/>
        <a:lstStyle/>
        <a:p>
          <a:r>
            <a:rPr lang="ru-RU" sz="1400" dirty="0" smtClean="0"/>
            <a:t> </a:t>
          </a:r>
          <a:r>
            <a:rPr lang="ru-RU" sz="1400" dirty="0" smtClean="0">
              <a:cs typeface="Arabic Typesetting" pitchFamily="66" charset="-78"/>
            </a:rPr>
            <a:t>развитие физической культуры, спорта (вида спорта) и туризма </a:t>
          </a:r>
          <a:r>
            <a:rPr lang="ru-RU" sz="800" dirty="0" smtClean="0">
              <a:cs typeface="Arabic Typesetting" pitchFamily="66" charset="-78"/>
            </a:rPr>
            <a:t>;</a:t>
          </a:r>
          <a:endParaRPr lang="ru-RU" sz="800" dirty="0"/>
        </a:p>
      </dgm:t>
    </dgm:pt>
    <dgm:pt modelId="{2328C056-E636-44E6-B952-16733D0B1D19}" type="parTrans" cxnId="{90687677-F27C-4DBC-9CBB-73D5BABDCE8F}">
      <dgm:prSet/>
      <dgm:spPr/>
      <dgm:t>
        <a:bodyPr/>
        <a:lstStyle/>
        <a:p>
          <a:endParaRPr lang="ru-RU"/>
        </a:p>
      </dgm:t>
    </dgm:pt>
    <dgm:pt modelId="{2FE90754-ED7B-4ABD-A644-B448E558814E}" type="sibTrans" cxnId="{90687677-F27C-4DBC-9CBB-73D5BABDCE8F}">
      <dgm:prSet/>
      <dgm:spPr/>
      <dgm:t>
        <a:bodyPr/>
        <a:lstStyle/>
        <a:p>
          <a:endParaRPr lang="ru-RU"/>
        </a:p>
      </dgm:t>
    </dgm:pt>
    <dgm:pt modelId="{7F8457CA-C3F8-4E78-B475-A37D33584817}">
      <dgm:prSet custT="1"/>
      <dgm:spPr/>
      <dgm:t>
        <a:bodyPr/>
        <a:lstStyle/>
        <a:p>
          <a:r>
            <a:rPr lang="ru-RU" sz="1400" dirty="0" smtClean="0">
              <a:cs typeface="Arabic Typesetting" pitchFamily="66" charset="-78"/>
            </a:rPr>
            <a:t>учебно-методическое обеспечение системы физической культуры и спорта;</a:t>
          </a:r>
        </a:p>
      </dgm:t>
    </dgm:pt>
    <dgm:pt modelId="{96A67FFC-1D42-430A-B079-528537B123EF}" type="sibTrans" cxnId="{0B5B664E-CFE5-4CF4-AA10-F5A93DF94479}">
      <dgm:prSet/>
      <dgm:spPr/>
      <dgm:t>
        <a:bodyPr/>
        <a:lstStyle/>
        <a:p>
          <a:endParaRPr lang="ru-RU"/>
        </a:p>
      </dgm:t>
    </dgm:pt>
    <dgm:pt modelId="{519E0049-1864-4629-B7F2-901257FBDF60}" type="parTrans" cxnId="{0B5B664E-CFE5-4CF4-AA10-F5A93DF94479}">
      <dgm:prSet/>
      <dgm:spPr/>
      <dgm:t>
        <a:bodyPr/>
        <a:lstStyle/>
        <a:p>
          <a:endParaRPr lang="ru-RU"/>
        </a:p>
      </dgm:t>
    </dgm:pt>
    <dgm:pt modelId="{B4556501-A1A6-4D18-A209-1504D2AD3337}">
      <dgm:prSet custT="1"/>
      <dgm:spPr/>
      <dgm:t>
        <a:bodyPr/>
        <a:lstStyle/>
        <a:p>
          <a:r>
            <a:rPr lang="ru-RU" sz="1400" dirty="0" smtClean="0">
              <a:cs typeface="Arabic Typesetting" pitchFamily="66" charset="-78"/>
            </a:rPr>
            <a:t>подготовка спортивного резерва и (или) спортсменов высокого класса;</a:t>
          </a:r>
        </a:p>
      </dgm:t>
    </dgm:pt>
    <dgm:pt modelId="{086E7FA7-19F4-4AC5-8BD8-99DE1E2A3CD9}" type="sibTrans" cxnId="{D9017275-26D8-42ED-A208-E427F443E2DC}">
      <dgm:prSet/>
      <dgm:spPr/>
      <dgm:t>
        <a:bodyPr/>
        <a:lstStyle/>
        <a:p>
          <a:endParaRPr lang="ru-RU"/>
        </a:p>
      </dgm:t>
    </dgm:pt>
    <dgm:pt modelId="{61FDE7B8-0FE6-45A9-B599-8DE0F641BE33}" type="parTrans" cxnId="{D9017275-26D8-42ED-A208-E427F443E2DC}">
      <dgm:prSet/>
      <dgm:spPr/>
      <dgm:t>
        <a:bodyPr/>
        <a:lstStyle/>
        <a:p>
          <a:endParaRPr lang="ru-RU"/>
        </a:p>
      </dgm:t>
    </dgm:pt>
    <dgm:pt modelId="{39809A3D-63F4-48E1-9C8E-1B87C04FA50A}">
      <dgm:prSet custT="1"/>
      <dgm:spPr/>
      <dgm:t>
        <a:bodyPr/>
        <a:lstStyle/>
        <a:p>
          <a:r>
            <a:rPr lang="ru-RU" sz="1400" dirty="0" smtClean="0">
              <a:cs typeface="Arabic Typesetting" pitchFamily="66" charset="-78"/>
            </a:rPr>
            <a:t>пропаганда здорового образа жизни среди детей и взрослого населения района</a:t>
          </a:r>
          <a:endParaRPr lang="ru-RU" sz="1400" dirty="0"/>
        </a:p>
      </dgm:t>
    </dgm:pt>
    <dgm:pt modelId="{7061FC75-2B3B-4CAE-A406-319B9CBBFEC1}" type="sibTrans" cxnId="{DDCB032D-3E4D-453A-801D-02CB20DC0B6C}">
      <dgm:prSet/>
      <dgm:spPr/>
      <dgm:t>
        <a:bodyPr/>
        <a:lstStyle/>
        <a:p>
          <a:endParaRPr lang="ru-RU"/>
        </a:p>
      </dgm:t>
    </dgm:pt>
    <dgm:pt modelId="{7F9BA220-7AB3-449E-885E-B4EAB4863FB2}" type="parTrans" cxnId="{DDCB032D-3E4D-453A-801D-02CB20DC0B6C}">
      <dgm:prSet/>
      <dgm:spPr/>
      <dgm:t>
        <a:bodyPr/>
        <a:lstStyle/>
        <a:p>
          <a:endParaRPr lang="ru-RU"/>
        </a:p>
      </dgm:t>
    </dgm:pt>
    <dgm:pt modelId="{50C61592-402A-433B-B1F4-9942F96782B0}">
      <dgm:prSet phldrT="[Текст]" custT="1"/>
      <dgm:spPr/>
      <dgm:t>
        <a:bodyPr/>
        <a:lstStyle/>
        <a:p>
          <a:r>
            <a:rPr lang="ru-RU" sz="1400" dirty="0" smtClean="0">
              <a:cs typeface="Arabic Typesetting" pitchFamily="66" charset="-78"/>
            </a:rPr>
            <a:t>проведение физкультурно-оздоровительной и спортивно-массовой работы с гражданами, спортивных, мероприятий и (или) участия в них, в том числе подготовка спортсменов (команд спортсменов) от своего имени на спортивных соревнованиях</a:t>
          </a:r>
          <a:endParaRPr lang="ru-RU" sz="1400" dirty="0"/>
        </a:p>
      </dgm:t>
    </dgm:pt>
    <dgm:pt modelId="{9774E62E-5337-4A9B-A76B-26F2DFB2FF69}" type="sibTrans" cxnId="{B2E4CD4B-C246-4493-AFEB-99771D262B6E}">
      <dgm:prSet/>
      <dgm:spPr/>
      <dgm:t>
        <a:bodyPr/>
        <a:lstStyle/>
        <a:p>
          <a:endParaRPr lang="ru-RU"/>
        </a:p>
      </dgm:t>
    </dgm:pt>
    <dgm:pt modelId="{694C0711-5B73-4F01-B9F3-A6205EEA32A5}" type="parTrans" cxnId="{B2E4CD4B-C246-4493-AFEB-99771D262B6E}">
      <dgm:prSet/>
      <dgm:spPr/>
      <dgm:t>
        <a:bodyPr/>
        <a:lstStyle/>
        <a:p>
          <a:endParaRPr lang="ru-RU"/>
        </a:p>
      </dgm:t>
    </dgm:pt>
    <dgm:pt modelId="{6948C21F-C362-4C8B-BFF0-1D6DD1D8DAE5}" type="pres">
      <dgm:prSet presAssocID="{483177E8-798F-469F-B0AF-0DC25042250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F943C13-3075-42F3-8A0C-D5DB4F79BD80}" type="pres">
      <dgm:prSet presAssocID="{483177E8-798F-469F-B0AF-0DC250422506}" presName="pyramid" presStyleLbl="node1" presStyleIdx="0" presStyleCnt="1" custScaleX="73434" custScaleY="78015" custLinFactNeighborX="13344" custLinFactNeighborY="8672"/>
      <dgm:spPr/>
    </dgm:pt>
    <dgm:pt modelId="{1808E0F8-3618-4A4E-92BA-C43B7D291E52}" type="pres">
      <dgm:prSet presAssocID="{483177E8-798F-469F-B0AF-0DC250422506}" presName="theList" presStyleCnt="0"/>
      <dgm:spPr/>
    </dgm:pt>
    <dgm:pt modelId="{F1DC83C8-C5C4-42D0-9928-D4FAA65DCD74}" type="pres">
      <dgm:prSet presAssocID="{0CE8CE43-F8E1-40C1-A618-05E304792172}" presName="aNode" presStyleLbl="fgAcc1" presStyleIdx="0" presStyleCnt="5" custScaleX="92118" custScaleY="33844" custLinFactY="44725" custLinFactNeighborX="158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3094D-A2BB-4B9D-AB7A-632D701B7C87}" type="pres">
      <dgm:prSet presAssocID="{0CE8CE43-F8E1-40C1-A618-05E304792172}" presName="aSpace" presStyleCnt="0"/>
      <dgm:spPr/>
    </dgm:pt>
    <dgm:pt modelId="{9DE333C5-FBD6-4856-A980-D6C8EC6F5817}" type="pres">
      <dgm:prSet presAssocID="{50C61592-402A-433B-B1F4-9942F96782B0}" presName="aNode" presStyleLbl="fgAcc1" presStyleIdx="1" presStyleCnt="5" custScaleX="93829" custScaleY="103296" custLinFactY="43976" custLinFactNeighborX="166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5730C-760A-45CD-B2CD-1C1E07558EDF}" type="pres">
      <dgm:prSet presAssocID="{50C61592-402A-433B-B1F4-9942F96782B0}" presName="aSpace" presStyleCnt="0"/>
      <dgm:spPr/>
    </dgm:pt>
    <dgm:pt modelId="{FD6266C4-4818-4F9B-B921-2AD1495FB3C4}" type="pres">
      <dgm:prSet presAssocID="{39809A3D-63F4-48E1-9C8E-1B87C04FA50A}" presName="aNode" presStyleLbl="fgAcc1" presStyleIdx="2" presStyleCnt="5" custScaleY="58594" custLinFactY="49766" custLinFactNeighborX="197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93D35-01EA-4956-B6B2-AD794F497F66}" type="pres">
      <dgm:prSet presAssocID="{39809A3D-63F4-48E1-9C8E-1B87C04FA50A}" presName="aSpace" presStyleCnt="0"/>
      <dgm:spPr/>
    </dgm:pt>
    <dgm:pt modelId="{F343FD8E-4ACA-46C3-9A41-6ABDDAC57874}" type="pres">
      <dgm:prSet presAssocID="{B4556501-A1A6-4D18-A209-1504D2AD3337}" presName="aNode" presStyleLbl="fgAcc1" presStyleIdx="3" presStyleCnt="5" custScaleY="64594" custLinFactY="44531" custLinFactNeighborX="197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18A06-4457-4EE4-A2F6-90AFBE2B5632}" type="pres">
      <dgm:prSet presAssocID="{B4556501-A1A6-4D18-A209-1504D2AD3337}" presName="aSpace" presStyleCnt="0"/>
      <dgm:spPr/>
    </dgm:pt>
    <dgm:pt modelId="{03D9D849-6421-4583-9D5D-31B7BC619B22}" type="pres">
      <dgm:prSet presAssocID="{7F8457CA-C3F8-4E78-B475-A37D33584817}" presName="aNode" presStyleLbl="fgAcc1" presStyleIdx="4" presStyleCnt="5" custScaleY="68330" custLinFactY="38362" custLinFactNeighborX="197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4DE0F-04F4-4997-A992-63C0973A50AA}" type="pres">
      <dgm:prSet presAssocID="{7F8457CA-C3F8-4E78-B475-A37D33584817}" presName="aSpace" presStyleCnt="0"/>
      <dgm:spPr/>
    </dgm:pt>
  </dgm:ptLst>
  <dgm:cxnLst>
    <dgm:cxn modelId="{D9017275-26D8-42ED-A208-E427F443E2DC}" srcId="{483177E8-798F-469F-B0AF-0DC250422506}" destId="{B4556501-A1A6-4D18-A209-1504D2AD3337}" srcOrd="3" destOrd="0" parTransId="{61FDE7B8-0FE6-45A9-B599-8DE0F641BE33}" sibTransId="{086E7FA7-19F4-4AC5-8BD8-99DE1E2A3CD9}"/>
    <dgm:cxn modelId="{90687677-F27C-4DBC-9CBB-73D5BABDCE8F}" srcId="{483177E8-798F-469F-B0AF-0DC250422506}" destId="{0CE8CE43-F8E1-40C1-A618-05E304792172}" srcOrd="0" destOrd="0" parTransId="{2328C056-E636-44E6-B952-16733D0B1D19}" sibTransId="{2FE90754-ED7B-4ABD-A644-B448E558814E}"/>
    <dgm:cxn modelId="{CC5EC94F-F945-49F8-9C95-B4B642EC8AB4}" type="presOf" srcId="{50C61592-402A-433B-B1F4-9942F96782B0}" destId="{9DE333C5-FBD6-4856-A980-D6C8EC6F5817}" srcOrd="0" destOrd="0" presId="urn:microsoft.com/office/officeart/2005/8/layout/pyramid2"/>
    <dgm:cxn modelId="{B2E4CD4B-C246-4493-AFEB-99771D262B6E}" srcId="{483177E8-798F-469F-B0AF-0DC250422506}" destId="{50C61592-402A-433B-B1F4-9942F96782B0}" srcOrd="1" destOrd="0" parTransId="{694C0711-5B73-4F01-B9F3-A6205EEA32A5}" sibTransId="{9774E62E-5337-4A9B-A76B-26F2DFB2FF69}"/>
    <dgm:cxn modelId="{0B5B664E-CFE5-4CF4-AA10-F5A93DF94479}" srcId="{483177E8-798F-469F-B0AF-0DC250422506}" destId="{7F8457CA-C3F8-4E78-B475-A37D33584817}" srcOrd="4" destOrd="0" parTransId="{519E0049-1864-4629-B7F2-901257FBDF60}" sibTransId="{96A67FFC-1D42-430A-B079-528537B123EF}"/>
    <dgm:cxn modelId="{3DA2A8C6-C537-4875-9597-984F485B3135}" type="presOf" srcId="{39809A3D-63F4-48E1-9C8E-1B87C04FA50A}" destId="{FD6266C4-4818-4F9B-B921-2AD1495FB3C4}" srcOrd="0" destOrd="0" presId="urn:microsoft.com/office/officeart/2005/8/layout/pyramid2"/>
    <dgm:cxn modelId="{EA65E48D-585A-4090-A512-22BAE5DD3EEF}" type="presOf" srcId="{7F8457CA-C3F8-4E78-B475-A37D33584817}" destId="{03D9D849-6421-4583-9D5D-31B7BC619B22}" srcOrd="0" destOrd="0" presId="urn:microsoft.com/office/officeart/2005/8/layout/pyramid2"/>
    <dgm:cxn modelId="{F0A5E51B-B33E-4F11-8DC0-3D93761BCD1E}" type="presOf" srcId="{483177E8-798F-469F-B0AF-0DC250422506}" destId="{6948C21F-C362-4C8B-BFF0-1D6DD1D8DAE5}" srcOrd="0" destOrd="0" presId="urn:microsoft.com/office/officeart/2005/8/layout/pyramid2"/>
    <dgm:cxn modelId="{DDCB032D-3E4D-453A-801D-02CB20DC0B6C}" srcId="{483177E8-798F-469F-B0AF-0DC250422506}" destId="{39809A3D-63F4-48E1-9C8E-1B87C04FA50A}" srcOrd="2" destOrd="0" parTransId="{7F9BA220-7AB3-449E-885E-B4EAB4863FB2}" sibTransId="{7061FC75-2B3B-4CAE-A406-319B9CBBFEC1}"/>
    <dgm:cxn modelId="{ECE57CB2-D267-4B7B-9B8E-75AD4BBF3246}" type="presOf" srcId="{0CE8CE43-F8E1-40C1-A618-05E304792172}" destId="{F1DC83C8-C5C4-42D0-9928-D4FAA65DCD74}" srcOrd="0" destOrd="0" presId="urn:microsoft.com/office/officeart/2005/8/layout/pyramid2"/>
    <dgm:cxn modelId="{4B0DB831-81C7-40E2-81CE-FFB78FE4173A}" type="presOf" srcId="{B4556501-A1A6-4D18-A209-1504D2AD3337}" destId="{F343FD8E-4ACA-46C3-9A41-6ABDDAC57874}" srcOrd="0" destOrd="0" presId="urn:microsoft.com/office/officeart/2005/8/layout/pyramid2"/>
    <dgm:cxn modelId="{C76A9443-E5F9-4ABC-8D2B-53DADAC1186C}" type="presParOf" srcId="{6948C21F-C362-4C8B-BFF0-1D6DD1D8DAE5}" destId="{0F943C13-3075-42F3-8A0C-D5DB4F79BD80}" srcOrd="0" destOrd="0" presId="urn:microsoft.com/office/officeart/2005/8/layout/pyramid2"/>
    <dgm:cxn modelId="{030D9FC8-47B0-4E04-8691-5E44F85912A3}" type="presParOf" srcId="{6948C21F-C362-4C8B-BFF0-1D6DD1D8DAE5}" destId="{1808E0F8-3618-4A4E-92BA-C43B7D291E52}" srcOrd="1" destOrd="0" presId="urn:microsoft.com/office/officeart/2005/8/layout/pyramid2"/>
    <dgm:cxn modelId="{32AA615A-7F4C-43B1-BDA4-7051B4769BDB}" type="presParOf" srcId="{1808E0F8-3618-4A4E-92BA-C43B7D291E52}" destId="{F1DC83C8-C5C4-42D0-9928-D4FAA65DCD74}" srcOrd="0" destOrd="0" presId="urn:microsoft.com/office/officeart/2005/8/layout/pyramid2"/>
    <dgm:cxn modelId="{EA27709D-E7AD-4770-802F-1F4626EF7F1F}" type="presParOf" srcId="{1808E0F8-3618-4A4E-92BA-C43B7D291E52}" destId="{2243094D-A2BB-4B9D-AB7A-632D701B7C87}" srcOrd="1" destOrd="0" presId="urn:microsoft.com/office/officeart/2005/8/layout/pyramid2"/>
    <dgm:cxn modelId="{EDC8782C-B150-4A98-A16E-D4953A9CC442}" type="presParOf" srcId="{1808E0F8-3618-4A4E-92BA-C43B7D291E52}" destId="{9DE333C5-FBD6-4856-A980-D6C8EC6F5817}" srcOrd="2" destOrd="0" presId="urn:microsoft.com/office/officeart/2005/8/layout/pyramid2"/>
    <dgm:cxn modelId="{DB238382-1650-4E87-A691-11D9A2A3DA58}" type="presParOf" srcId="{1808E0F8-3618-4A4E-92BA-C43B7D291E52}" destId="{CDE5730C-760A-45CD-B2CD-1C1E07558EDF}" srcOrd="3" destOrd="0" presId="urn:microsoft.com/office/officeart/2005/8/layout/pyramid2"/>
    <dgm:cxn modelId="{0549E1FD-79E5-4B70-A66E-9CE8E62F18C4}" type="presParOf" srcId="{1808E0F8-3618-4A4E-92BA-C43B7D291E52}" destId="{FD6266C4-4818-4F9B-B921-2AD1495FB3C4}" srcOrd="4" destOrd="0" presId="urn:microsoft.com/office/officeart/2005/8/layout/pyramid2"/>
    <dgm:cxn modelId="{4AF07E00-B29D-474F-BC59-011382CBE392}" type="presParOf" srcId="{1808E0F8-3618-4A4E-92BA-C43B7D291E52}" destId="{E2193D35-01EA-4956-B6B2-AD794F497F66}" srcOrd="5" destOrd="0" presId="urn:microsoft.com/office/officeart/2005/8/layout/pyramid2"/>
    <dgm:cxn modelId="{D3538B2E-542B-4323-8D1C-33C4541780BB}" type="presParOf" srcId="{1808E0F8-3618-4A4E-92BA-C43B7D291E52}" destId="{F343FD8E-4ACA-46C3-9A41-6ABDDAC57874}" srcOrd="6" destOrd="0" presId="urn:microsoft.com/office/officeart/2005/8/layout/pyramid2"/>
    <dgm:cxn modelId="{97FBC5B8-7730-41EE-A48F-EA01777AFFCF}" type="presParOf" srcId="{1808E0F8-3618-4A4E-92BA-C43B7D291E52}" destId="{1E118A06-4457-4EE4-A2F6-90AFBE2B5632}" srcOrd="7" destOrd="0" presId="urn:microsoft.com/office/officeart/2005/8/layout/pyramid2"/>
    <dgm:cxn modelId="{E1B67DF9-89D1-4514-BCE0-12FA1FF7EFF0}" type="presParOf" srcId="{1808E0F8-3618-4A4E-92BA-C43B7D291E52}" destId="{03D9D849-6421-4583-9D5D-31B7BC619B22}" srcOrd="8" destOrd="0" presId="urn:microsoft.com/office/officeart/2005/8/layout/pyramid2"/>
    <dgm:cxn modelId="{5592B5B1-E857-4CC8-B094-2EA70C297D8C}" type="presParOf" srcId="{1808E0F8-3618-4A4E-92BA-C43B7D291E52}" destId="{C4A4DE0F-04F4-4997-A992-63C0973A50A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F0121-92E2-4A87-A44E-7E540FCA45DD}">
      <dsp:nvSpPr>
        <dsp:cNvPr id="0" name=""/>
        <dsp:cNvSpPr/>
      </dsp:nvSpPr>
      <dsp:spPr>
        <a:xfrm>
          <a:off x="439704" y="288028"/>
          <a:ext cx="1576522" cy="14847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BE28E5F2-3DAA-41DA-B5B1-CA740051E439}">
      <dsp:nvSpPr>
        <dsp:cNvPr id="0" name=""/>
        <dsp:cNvSpPr/>
      </dsp:nvSpPr>
      <dsp:spPr>
        <a:xfrm>
          <a:off x="1069193" y="392165"/>
          <a:ext cx="7841164" cy="147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Физкультурно- </a:t>
          </a:r>
          <a:r>
            <a:rPr lang="ru-RU" sz="42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</a:rPr>
            <a:t>оздоровительный  комплекс</a:t>
          </a:r>
          <a:endParaRPr lang="ru-RU" sz="4200" kern="1200" dirty="0">
            <a:ln>
              <a:solidFill>
                <a:schemeClr val="accent2">
                  <a:lumMod val="75000"/>
                </a:schemeClr>
              </a:solidFill>
            </a:ln>
          </a:endParaRPr>
        </a:p>
      </dsp:txBody>
      <dsp:txXfrm>
        <a:off x="1069193" y="392165"/>
        <a:ext cx="7841164" cy="1477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43C13-3075-42F3-8A0C-D5DB4F79BD80}">
      <dsp:nvSpPr>
        <dsp:cNvPr id="0" name=""/>
        <dsp:cNvSpPr/>
      </dsp:nvSpPr>
      <dsp:spPr>
        <a:xfrm>
          <a:off x="2088237" y="1368136"/>
          <a:ext cx="5109091" cy="5427809"/>
        </a:xfrm>
        <a:prstGeom prst="triangl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C83C8-C5C4-42D0-9928-D4FAA65DCD74}">
      <dsp:nvSpPr>
        <dsp:cNvPr id="0" name=""/>
        <dsp:cNvSpPr/>
      </dsp:nvSpPr>
      <dsp:spPr>
        <a:xfrm>
          <a:off x="4608493" y="1512168"/>
          <a:ext cx="4165856" cy="4810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kern="1200" dirty="0" smtClean="0">
              <a:cs typeface="Arabic Typesetting" pitchFamily="66" charset="-78"/>
            </a:rPr>
            <a:t>развитие физической культуры, спорта (вида спорта) и туризма </a:t>
          </a:r>
          <a:r>
            <a:rPr lang="ru-RU" sz="800" kern="1200" dirty="0" smtClean="0">
              <a:cs typeface="Arabic Typesetting" pitchFamily="66" charset="-78"/>
            </a:rPr>
            <a:t>;</a:t>
          </a:r>
          <a:endParaRPr lang="ru-RU" sz="800" kern="1200" dirty="0"/>
        </a:p>
      </dsp:txBody>
      <dsp:txXfrm>
        <a:off x="4631976" y="1535651"/>
        <a:ext cx="4118890" cy="434083"/>
      </dsp:txXfrm>
    </dsp:sp>
    <dsp:sp modelId="{9DE333C5-FBD6-4856-A980-D6C8EC6F5817}">
      <dsp:nvSpPr>
        <dsp:cNvPr id="0" name=""/>
        <dsp:cNvSpPr/>
      </dsp:nvSpPr>
      <dsp:spPr>
        <a:xfrm>
          <a:off x="4608515" y="2160244"/>
          <a:ext cx="4243233" cy="14682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208373"/>
              <a:satOff val="-34141"/>
              <a:lumOff val="223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cs typeface="Arabic Typesetting" pitchFamily="66" charset="-78"/>
            </a:rPr>
            <a:t>проведение физкультурно-оздоровительной и спортивно-массовой работы с гражданами, спортивных, мероприятий и (или) участия в них, в том числе подготовка спортсменов (команд спортсменов) от своего имени на спортивных соревнованиях</a:t>
          </a:r>
          <a:endParaRPr lang="ru-RU" sz="1400" kern="1200" dirty="0"/>
        </a:p>
      </dsp:txBody>
      <dsp:txXfrm>
        <a:off x="4680188" y="2231917"/>
        <a:ext cx="4099887" cy="1324875"/>
      </dsp:txXfrm>
    </dsp:sp>
    <dsp:sp modelId="{FD6266C4-4818-4F9B-B921-2AD1495FB3C4}">
      <dsp:nvSpPr>
        <dsp:cNvPr id="0" name=""/>
        <dsp:cNvSpPr/>
      </dsp:nvSpPr>
      <dsp:spPr>
        <a:xfrm>
          <a:off x="4608493" y="3888435"/>
          <a:ext cx="4522304" cy="8328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416745"/>
              <a:satOff val="-68282"/>
              <a:lumOff val="447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cs typeface="Arabic Typesetting" pitchFamily="66" charset="-78"/>
            </a:rPr>
            <a:t>пропаганда здорового образа жизни среди детей и взрослого населения района</a:t>
          </a:r>
          <a:endParaRPr lang="ru-RU" sz="1400" kern="1200" dirty="0"/>
        </a:p>
      </dsp:txBody>
      <dsp:txXfrm>
        <a:off x="4649149" y="3929091"/>
        <a:ext cx="4440992" cy="751527"/>
      </dsp:txXfrm>
    </dsp:sp>
    <dsp:sp modelId="{F343FD8E-4ACA-46C3-9A41-6ABDDAC57874}">
      <dsp:nvSpPr>
        <dsp:cNvPr id="0" name=""/>
        <dsp:cNvSpPr/>
      </dsp:nvSpPr>
      <dsp:spPr>
        <a:xfrm>
          <a:off x="4608493" y="4824537"/>
          <a:ext cx="4522304" cy="9181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416745"/>
              <a:satOff val="-68282"/>
              <a:lumOff val="447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cs typeface="Arabic Typesetting" pitchFamily="66" charset="-78"/>
            </a:rPr>
            <a:t>подготовка спортивного резерва и (или) спортсменов высокого класса;</a:t>
          </a:r>
        </a:p>
      </dsp:txBody>
      <dsp:txXfrm>
        <a:off x="4653312" y="4869356"/>
        <a:ext cx="4432666" cy="828483"/>
      </dsp:txXfrm>
    </dsp:sp>
    <dsp:sp modelId="{03D9D849-6421-4583-9D5D-31B7BC619B22}">
      <dsp:nvSpPr>
        <dsp:cNvPr id="0" name=""/>
        <dsp:cNvSpPr/>
      </dsp:nvSpPr>
      <dsp:spPr>
        <a:xfrm>
          <a:off x="4608493" y="5832646"/>
          <a:ext cx="4522304" cy="9712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208373"/>
              <a:satOff val="-34141"/>
              <a:lumOff val="223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cs typeface="Arabic Typesetting" pitchFamily="66" charset="-78"/>
            </a:rPr>
            <a:t>учебно-методическое обеспечение системы физической культуры и спорта;</a:t>
          </a:r>
        </a:p>
      </dsp:txBody>
      <dsp:txXfrm>
        <a:off x="4655904" y="5880057"/>
        <a:ext cx="4427482" cy="876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3B6E449-0EF2-47F3-8BD5-E82B14D21CF7}" type="datetimeFigureOut">
              <a:rPr lang="ru-RU" smtClean="0"/>
              <a:t>18.05.2013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DCC6B3A-36B0-4C45-B967-F853BD2D01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449-0EF2-47F3-8BD5-E82B14D21CF7}" type="datetimeFigureOut">
              <a:rPr lang="ru-RU" smtClean="0"/>
              <a:t>18.05.2013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6B3A-36B0-4C45-B967-F853BD2D01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449-0EF2-47F3-8BD5-E82B14D21CF7}" type="datetimeFigureOut">
              <a:rPr lang="ru-RU" smtClean="0"/>
              <a:t>18.05.2013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6B3A-36B0-4C45-B967-F853BD2D01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3B6E449-0EF2-47F3-8BD5-E82B14D21CF7}" type="datetimeFigureOut">
              <a:rPr lang="ru-RU" smtClean="0"/>
              <a:t>18.05.2013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6B3A-36B0-4C45-B967-F853BD2D01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3B6E449-0EF2-47F3-8BD5-E82B14D21CF7}" type="datetimeFigureOut">
              <a:rPr lang="ru-RU" smtClean="0"/>
              <a:t>18.05.2013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DCC6B3A-36B0-4C45-B967-F853BD2D01A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3B6E449-0EF2-47F3-8BD5-E82B14D21CF7}" type="datetimeFigureOut">
              <a:rPr lang="ru-RU" smtClean="0"/>
              <a:t>18.05.2013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CC6B3A-36B0-4C45-B967-F853BD2D01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3B6E449-0EF2-47F3-8BD5-E82B14D21CF7}" type="datetimeFigureOut">
              <a:rPr lang="ru-RU" smtClean="0"/>
              <a:t>18.05.2013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DCC6B3A-36B0-4C45-B967-F853BD2D01A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E449-0EF2-47F3-8BD5-E82B14D21CF7}" type="datetimeFigureOut">
              <a:rPr lang="ru-RU" smtClean="0"/>
              <a:t>18.05.2013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6B3A-36B0-4C45-B967-F853BD2D01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3B6E449-0EF2-47F3-8BD5-E82B14D21CF7}" type="datetimeFigureOut">
              <a:rPr lang="ru-RU" smtClean="0"/>
              <a:t>18.05.2013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CC6B3A-36B0-4C45-B967-F853BD2D01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3B6E449-0EF2-47F3-8BD5-E82B14D21CF7}" type="datetimeFigureOut">
              <a:rPr lang="ru-RU" smtClean="0"/>
              <a:t>18.05.2013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DCC6B3A-36B0-4C45-B967-F853BD2D01A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3B6E449-0EF2-47F3-8BD5-E82B14D21CF7}" type="datetimeFigureOut">
              <a:rPr lang="ru-RU" smtClean="0"/>
              <a:t>18.05.2013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DCC6B3A-36B0-4C45-B967-F853BD2D01A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  <a:alpha val="84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3B6E449-0EF2-47F3-8BD5-E82B14D21CF7}" type="datetimeFigureOut">
              <a:rPr lang="ru-RU" smtClean="0"/>
              <a:t>18.05.2013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DCC6B3A-36B0-4C45-B967-F853BD2D01AF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7406640" cy="27809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Внешкольная работа по физическому воспитанию учащихся в ФОК и ФОЦ </a:t>
            </a:r>
            <a:endParaRPr lang="ru-RU" b="1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f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4704523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813">
        <p14:glitter pattern="hexagon"/>
      </p:transition>
    </mc:Choice>
    <mc:Fallback xmlns="">
      <p:transition spd="slow" advTm="78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240848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Задачами Центра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8826184" cy="648072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методическое обеспечение физкультурно-оздоровительных занятий, разработка и внедрение эффективных форм физического воспитания населения;</a:t>
            </a:r>
          </a:p>
          <a:p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совершенствование и развитие системы физического воспитания детей и учащейся молодежи;</a:t>
            </a:r>
          </a:p>
          <a:p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организация и проведение физкультурно-оздоровительной, спортивно-массовой и туристической работы с населением по месту жительства для удовлетворения потребностей населения в физическом совершенствовании, общении, укреплении здоровья и улучшения физического развития, повышения работоспособности трудящихся, привлечение к регулярным занятиям физической культурой и спортом;</a:t>
            </a:r>
          </a:p>
          <a:p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планирование, организация, проведение и учет физкультурно-оздоровительных, спортивно-массовых и туристических мероприятий;</a:t>
            </a:r>
          </a:p>
          <a:p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создание, организация работы физкультурно-оздоровительных и туристических групп, клубов, секций, команд по спортивным интересам, школ здоровья, задачами которых являются. оздоровление населения, в том числе для детей из многодетных и малообеспеченных семей, инвалидов;</a:t>
            </a:r>
          </a:p>
          <a:p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и издание рекомендаций, пособий, программ и другой методической литературы по физической культуре, спорту и туризму, пропаганде здорового образа жизни и др.</a:t>
            </a:r>
          </a:p>
          <a:p>
            <a:endParaRPr lang="ru-RU" sz="1800" dirty="0" smtClean="0">
              <a:latin typeface="Arial Narrow" pitchFamily="34" charset="0"/>
            </a:endParaRPr>
          </a:p>
          <a:p>
            <a:endParaRPr lang="ru-RU" sz="1800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2235">
        <p:checker/>
      </p:transition>
    </mc:Choice>
    <mc:Fallback xmlns="">
      <p:transition spd="slow" advTm="32235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73736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Целями физкультурно-оздоровительного комплекса являются: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3429000"/>
            <a:ext cx="5153776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28854680"/>
              </p:ext>
            </p:extLst>
          </p:nvPr>
        </p:nvGraphicFramePr>
        <p:xfrm>
          <a:off x="-252536" y="-99392"/>
          <a:ext cx="9396536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672">
        <p14:ripple/>
      </p:transition>
    </mc:Choice>
    <mc:Fallback xmlns="">
      <p:transition spd="slow" advTm="25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85812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ru-RU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Физкультурные </a:t>
            </a:r>
            <a:r>
              <a:rPr lang="ru-RU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мероприятия в летних и зимних оздоровительных лагерях.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fizkulturno-ozdorovitelnyj-centr-rosinka-93931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492896"/>
            <a:ext cx="5234947" cy="392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750">
        <p14:glitter pattern="hexagon"/>
      </p:transition>
    </mc:Choice>
    <mc:Fallback xmlns="">
      <p:transition spd="slow" advTm="10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496944" cy="6669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b="1" dirty="0" smtClean="0"/>
              <a:t>     </a:t>
            </a:r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</a:rPr>
              <a:t>Основными задачами направленного использования физической культуры в лагере являются :</a:t>
            </a:r>
          </a:p>
          <a:p>
            <a:pPr>
              <a:buNone/>
            </a:pPr>
            <a:r>
              <a:rPr lang="ru-RU" dirty="0" smtClean="0"/>
              <a:t>    -</a:t>
            </a:r>
            <a:r>
              <a:rPr lang="ru-RU" sz="2500" dirty="0" smtClean="0"/>
              <a:t> организация активного отдыха;</a:t>
            </a:r>
          </a:p>
          <a:p>
            <a:pPr>
              <a:buNone/>
            </a:pPr>
            <a:r>
              <a:rPr lang="ru-RU" sz="2500" dirty="0" smtClean="0"/>
              <a:t>     </a:t>
            </a:r>
            <a:r>
              <a:rPr lang="ru-RU" sz="2500" dirty="0"/>
              <a:t>-</a:t>
            </a:r>
            <a:r>
              <a:rPr lang="ru-RU" sz="2500" dirty="0" smtClean="0"/>
              <a:t> физическая подготовка школьников, укрепление их здоровья. </a:t>
            </a:r>
            <a:endParaRPr lang="ru-RU" sz="2500" dirty="0"/>
          </a:p>
        </p:txBody>
      </p:sp>
      <p:pic>
        <p:nvPicPr>
          <p:cNvPr id="4" name="Рисунок 3" descr="1323_Yf7unA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39598"/>
            <a:ext cx="3848100" cy="361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3239598"/>
            <a:ext cx="5295900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4656">
        <p14:warp dir="in"/>
      </p:transition>
    </mc:Choice>
    <mc:Fallback xmlns="">
      <p:transition spd="slow" advTm="146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86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538152" cy="18722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Особое внимание уделяется обучению плаванию, различным способам передвижения на лыжах, туризму и спортивному совершенствованию учащихся в различных видах спорта.</a:t>
            </a:r>
            <a:endParaRPr lang="ru-RU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5313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6350">
                  <a:solidFill>
                    <a:schemeClr val="accent5">
                      <a:lumMod val="75000"/>
                    </a:schemeClr>
                  </a:solidFill>
                </a:ln>
                <a:latin typeface="Arial Narrow" pitchFamily="34" charset="0"/>
              </a:rPr>
              <a:t>Основные формы и содержание работы:</a:t>
            </a:r>
            <a:endParaRPr lang="ru-RU" sz="3600" b="1" dirty="0">
              <a:ln w="6350">
                <a:solidFill>
                  <a:schemeClr val="accent5">
                    <a:lumMod val="75000"/>
                  </a:schemeClr>
                </a:solidFill>
              </a:ln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0516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утренняя гигиеническая гимнастика; </a:t>
            </a:r>
          </a:p>
          <a:p>
            <a:r>
              <a:rPr lang="ru-RU" sz="2800" dirty="0" smtClean="0"/>
              <a:t>физкультурные оздоровительные мероприятия (прогулки, водные и воздушные процедуры и т.п.);</a:t>
            </a:r>
            <a:r>
              <a:rPr lang="ru-RU" sz="2800" b="1" dirty="0" smtClean="0"/>
              <a:t> </a:t>
            </a:r>
          </a:p>
          <a:p>
            <a:r>
              <a:rPr lang="ru-RU" sz="2800" dirty="0" smtClean="0"/>
              <a:t>занятия в обще-лагерных спортивных секциях; </a:t>
            </a:r>
          </a:p>
          <a:p>
            <a:r>
              <a:rPr lang="ru-RU" sz="2800" dirty="0" smtClean="0"/>
              <a:t>ежедневные занятия по плаванию; </a:t>
            </a:r>
          </a:p>
          <a:p>
            <a:r>
              <a:rPr lang="ru-RU" sz="2800" dirty="0" smtClean="0"/>
              <a:t>спортивные соревнования, спартакиады.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995174"/>
            <a:ext cx="2483768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937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716016" cy="639472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n w="635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6.  Разнообразные физкультурно-оздоровительные мероприятия в парках культуры и отдыха, на детских площадках, лыжных базах, лодочных станциях и в других местах массового отдыха.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 descr="mozyr_lyzhn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4233636" cy="280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754176" cy="28529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   Цель: </a:t>
            </a:r>
          </a:p>
          <a:p>
            <a:pPr>
              <a:buNone/>
            </a:pPr>
            <a:r>
              <a:rPr lang="ru-RU" sz="2500" dirty="0" smtClean="0">
                <a:latin typeface="Arial Narrow" pitchFamily="34" charset="0"/>
              </a:rPr>
              <a:t>     спортивно-массовых и  физкультурно-оздоровительных  мероприятий – пропаганда физической  культуры  и спорта, приобщение школьников к систематическим занятиям физическими упражнениями и различными видами спорта, подведение итогов  физкультурно-спортивной  работы, активный отдых.</a:t>
            </a:r>
            <a:endParaRPr lang="ru-RU" sz="2500" dirty="0">
              <a:latin typeface="Arial Narrow" pitchFamily="34" charset="0"/>
            </a:endParaRPr>
          </a:p>
        </p:txBody>
      </p:sp>
      <p:pic>
        <p:nvPicPr>
          <p:cNvPr id="6" name="Рисунок 5" descr="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687986"/>
            <a:ext cx="3782785" cy="26642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687986"/>
            <a:ext cx="3571301" cy="2675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5328">
        <p14:switch dir="r"/>
      </p:transition>
    </mc:Choice>
    <mc:Fallback xmlns="">
      <p:transition spd="slow" advTm="153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26184" cy="2448272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ru-RU" sz="31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1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Занятия физическими упражнениями, спортивные развлечения и соревнования по месту жительства или в физкультурно-спортивных клубах (ФСК).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фс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348880"/>
            <a:ext cx="5328592" cy="4073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266">
        <p14:ripple/>
      </p:transition>
    </mc:Choice>
    <mc:Fallback xmlns="">
      <p:transition spd="slow" advTm="15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88832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Основными целями ФСК являются:</a:t>
            </a:r>
            <a:b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988840"/>
            <a:ext cx="7818072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- Внедрение физической культуры и спорта повседневную жизнь трудящихся и членов их семей, учащейся молодежи отрасли для укрепления здоровья и  профилактики заболеваемости.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996952"/>
            <a:ext cx="662473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4933950"/>
            <a:ext cx="2371725" cy="1924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391">
        <p:blinds dir="vert"/>
      </p:transition>
    </mc:Choice>
    <mc:Fallback xmlns="">
      <p:transition spd="slow" advTm="2539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2 </a:t>
            </a:r>
            <a:r>
              <a:rPr lang="ru-RU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Занятия </a:t>
            </a:r>
            <a:r>
              <a:rPr lang="ru-RU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в физкультурно-оздоровительных центрах.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1" y="2868712"/>
            <a:ext cx="346083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53" y="1556792"/>
            <a:ext cx="4901589" cy="214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81387"/>
            <a:ext cx="476542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875">
        <p14:honeycomb/>
      </p:transition>
    </mc:Choice>
    <mc:Fallback xmlns="">
      <p:transition spd="slow" advTm="98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tx2"/>
                </a:solidFill>
              </a:rPr>
              <a:t>Основными задачами ФСК являются: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dirty="0"/>
              <a:t>- Организация и проведение физкультурно-оздоровительной и спортивно-массовой работы среди трудящихся </a:t>
            </a:r>
            <a:r>
              <a:rPr lang="ru-RU" dirty="0" err="1"/>
              <a:t>ич</a:t>
            </a:r>
            <a:r>
              <a:rPr lang="ru-RU" dirty="0"/>
              <a:t> ленов их семей, учащихся молодежи отрасли;</a:t>
            </a:r>
          </a:p>
          <a:p>
            <a:pPr marL="64008" indent="0">
              <a:buNone/>
            </a:pPr>
            <a:r>
              <a:rPr lang="ru-RU" dirty="0" smtClean="0"/>
              <a:t>-Содействие </a:t>
            </a:r>
            <a:r>
              <a:rPr lang="ru-RU" dirty="0"/>
              <a:t>созданию на местах условий для физкультурно-оздоровительных и спортивных занятий, учебно-тренировочной работы и привлечение работников отрасли и членов их семей к систематическим занятиям физическими упражнениями в спортивных секциях, группах, командах и т.д.;</a:t>
            </a:r>
          </a:p>
          <a:p>
            <a:pPr marL="64008" indent="0">
              <a:buNone/>
            </a:pPr>
            <a:r>
              <a:rPr lang="ru-RU" dirty="0"/>
              <a:t>- Оказания практической помощи коллективам, не имеющим своей спортивной базы, в аренде спортивных сооружений;</a:t>
            </a:r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- </a:t>
            </a:r>
            <a:r>
              <a:rPr lang="ru-RU" dirty="0"/>
              <a:t>Организация проведения республиканских физкультурно-оздоровительных и спортивно-массовых мероприятий, праздников, обеспечение участия спортсменов в спартакиадах, чемпионатах различного уровня;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9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034096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>
                <a:ln w="63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ru-RU" sz="3100" b="1" smtClean="0">
                <a:ln w="63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ln w="63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Учебно-тренировочные и массово-оздоровительные занятия в туристских лагерях (на туристско-экскурсионных базах).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915" y="3483006"/>
            <a:ext cx="3672408" cy="2754306"/>
          </a:xfrm>
          <a:prstGeom prst="rect">
            <a:avLst/>
          </a:prstGeom>
        </p:spPr>
      </p:pic>
      <p:pic>
        <p:nvPicPr>
          <p:cNvPr id="5" name="Рисунок 4" descr="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392488" cy="3294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719">
        <p14:warp dir="in"/>
      </p:transition>
    </mc:Choice>
    <mc:Fallback xmlns="">
      <p:transition spd="slow" advTm="157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76456" cy="42930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100" dirty="0" smtClean="0">
                <a:latin typeface="Arial Narrow" pitchFamily="34" charset="0"/>
              </a:rPr>
              <a:t>        Разнообразные формы организации физического воспитания создают условия для более полного удовлетворения индивидуальных физкультурных и спортивных интересов и запросов подрастающего поколения за счет широкого диапазона форм и видов физкультурных и спортивных занятий, проводимых во внешкольных спортивных и культурно-оздоровительных учреждениях, для специализированного учебно-материального обеспечения физкультурно-спортивной базы, высокой квалификации специалистов по физической культуре и спорту, которыми располагают внешкольные учреждения.</a:t>
            </a:r>
          </a:p>
          <a:p>
            <a:endParaRPr lang="ru-RU" dirty="0"/>
          </a:p>
        </p:txBody>
      </p:sp>
      <p:pic>
        <p:nvPicPr>
          <p:cNvPr id="4" name="Рисунок 3" descr="031ede5657f521b3f66341157427cb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7052" y="4555565"/>
            <a:ext cx="2857500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968">
        <p14:window dir="vert"/>
      </p:transition>
    </mc:Choice>
    <mc:Fallback xmlns="">
      <p:transition spd="slow" advTm="16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572997" cy="31683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39686"/>
            <a:ext cx="4608512" cy="3029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331793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688">
        <p14:vortex dir="r"/>
      </p:transition>
    </mc:Choice>
    <mc:Fallback xmlns="">
      <p:transition spd="slow" advTm="96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4_1232352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8928991" cy="661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459432"/>
            <a:ext cx="5184576" cy="66967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6350">
                  <a:solidFill>
                    <a:schemeClr val="bg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Организация в спортивно- массовой и физкультурно-оздоровительной работы населения.</a:t>
            </a:r>
            <a:endParaRPr lang="ru-RU" sz="3600" dirty="0">
              <a:ln w="6350">
                <a:solidFill>
                  <a:schemeClr val="bg1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391">
        <p:blinds dir="vert"/>
      </p:transition>
    </mc:Choice>
    <mc:Fallback xmlns="">
      <p:transition spd="slow" advTm="1039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4664"/>
            <a:ext cx="8640960" cy="17142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Центр осуществляет деятельность во взаимодействии с  научными учреждениями города и ассоциациями, содействующими укреплению здоровья обучающихся. 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oto_1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140969"/>
            <a:ext cx="4128096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2448272" cy="2848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141">
        <p:circle/>
      </p:transition>
    </mc:Choice>
    <mc:Fallback xmlns="">
      <p:transition spd="slow" advTm="1114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340768"/>
            <a:ext cx="7786112" cy="50886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ru-RU" dirty="0" smtClean="0"/>
              <a:t>блок универсального и специализированных залов и физкультурно-оздоровительных помещений с вспомогательными помещениями санитарно-гигиенического назначения (раздевальными и душевыми), инвентарными;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ru-RU" dirty="0" smtClean="0"/>
              <a:t>блок плавательного бассейна с ваннами для спортивного, физкультурно-оздоровительного плавания, детской ванной, включающий также вспомогательные помещения санитарно-гигиенического назначения (раздевальные, душевые), комнаты дежурных инструкторов и медсестер (при ваннах спортивного и оздоровительного плавания) лабораторию;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ru-RU" dirty="0" smtClean="0"/>
              <a:t>группа помещений досуга;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ru-RU" dirty="0" smtClean="0"/>
              <a:t>методический центр;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ru-RU" dirty="0" smtClean="0"/>
              <a:t>медико-оздоровительный центр;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8343"/>
            <a:ext cx="90364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структуре физкультурно-оздоровительных центров выделяются следующие основные функциональные группы помещений:</a:t>
            </a:r>
          </a:p>
          <a:p>
            <a:endParaRPr lang="ru-RU" sz="22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47">
        <p14:gallery dir="l"/>
      </p:transition>
    </mc:Choice>
    <mc:Fallback xmlns="">
      <p:transition spd="slow" advTm="250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4" y="4623906"/>
            <a:ext cx="3168352" cy="2234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effectLst/>
                <a:latin typeface="Arial Narrow" pitchFamily="34" charset="0"/>
              </a:rPr>
              <a:t>Целями являются: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124744"/>
            <a:ext cx="6850008" cy="48006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- приближение оказания медицинской помощи детям, повышение уровня здоровья учащихся и педагогов путем активной профилактики заболеваний и проведения комплексного восстановительного лечения.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- содействие коллективу в создании условий, гарантирующих охрану и укрепление физического, психического и социального здоровья учащихся и педагогов.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- содействие всем участникам образовательного процесса в приобретении знаний, уме­ний, навыков, необходимых для формирования устойчивой мотивации на здоровье и здоровый образ жизни.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24">
        <p14:prism isInverted="1"/>
      </p:transition>
    </mc:Choice>
    <mc:Fallback xmlns="">
      <p:transition spd="slow" advTm="251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94136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6350"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6350"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dirty="0">
                <a:ln w="6350"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Задачами  являются: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 Narrow" pitchFamily="34" charset="0"/>
              </a:rPr>
              <a:t>- формирование базы данных о состоянии здоровья, индивидуальных психологических особенностях и резервных возможностях обучающихся и педагогов;</a:t>
            </a:r>
          </a:p>
          <a:p>
            <a:r>
              <a:rPr lang="ru-RU" dirty="0" smtClean="0">
                <a:latin typeface="Arial Narrow" pitchFamily="34" charset="0"/>
              </a:rPr>
              <a:t>- разработка и реализация индивидуальных и коллективных программ оздоровления;</a:t>
            </a:r>
          </a:p>
          <a:p>
            <a:r>
              <a:rPr lang="ru-RU" dirty="0" smtClean="0">
                <a:latin typeface="Arial Narrow" pitchFamily="34" charset="0"/>
              </a:rPr>
              <a:t>- восстановительное лечение детей с заболеваниями органов дыхания, пищеварения; почек, </a:t>
            </a:r>
            <a:r>
              <a:rPr lang="ru-RU" dirty="0" err="1" smtClean="0">
                <a:latin typeface="Arial Narrow" pitchFamily="34" charset="0"/>
              </a:rPr>
              <a:t>сердечно-сосудистой</a:t>
            </a:r>
            <a:r>
              <a:rPr lang="ru-RU" dirty="0" smtClean="0">
                <a:latin typeface="Arial Narrow" pitchFamily="34" charset="0"/>
              </a:rPr>
              <a:t> системы, зубочелюстной системы; </a:t>
            </a:r>
          </a:p>
          <a:p>
            <a:r>
              <a:rPr lang="ru-RU" dirty="0" smtClean="0">
                <a:latin typeface="Arial Narrow" pitchFamily="34" charset="0"/>
              </a:rPr>
              <a:t>- реализация коррекционно-оздоровительных мероприятий для школьников с нарушениями опорно-двигательного аппарата, с близорукостью, с отклонениями в физическом и психическом развитии речи. </a:t>
            </a: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0328">
        <p14:switch dir="r"/>
      </p:transition>
    </mc:Choice>
    <mc:Fallback xmlns="">
      <p:transition spd="slow" advTm="203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41764616"/>
              </p:ext>
            </p:extLst>
          </p:nvPr>
        </p:nvGraphicFramePr>
        <p:xfrm>
          <a:off x="-324544" y="0"/>
          <a:ext cx="9011344" cy="20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0721f6735c51c9b5477aa113686a4102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714500" y="1882775"/>
            <a:ext cx="5715000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1094">
        <p14:glitter pattern="hexagon"/>
      </p:transition>
    </mc:Choice>
    <mc:Fallback xmlns="">
      <p:transition spd="slow" advTm="110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8640"/>
            <a:ext cx="8178112" cy="2880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      ФОК- </a:t>
            </a:r>
            <a:r>
              <a:rPr lang="ru-RU" sz="2400" dirty="0" smtClean="0"/>
              <a:t>это комплекс сооружений физкультурно-оздоровительных центров, который включает открытые плоскостные сооружения, универсальные и специализированные спортивные залы и помещения физкультурно-оздоровительных занятий, бассейны, с ваннами для спортивного плавания, физкультурно-оздоровительного плавания, детской ванной. </a:t>
            </a:r>
          </a:p>
          <a:p>
            <a:endParaRPr lang="ru-RU" dirty="0"/>
          </a:p>
        </p:txBody>
      </p:sp>
      <p:pic>
        <p:nvPicPr>
          <p:cNvPr id="5" name="Рисунок 4" descr="rollerdrom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7274" y="3429000"/>
            <a:ext cx="4213912" cy="2736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9" y="3501008"/>
            <a:ext cx="4104456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0422">
        <p14:switch dir="r"/>
      </p:transition>
    </mc:Choice>
    <mc:Fallback xmlns="">
      <p:transition spd="slow" advTm="204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DDFB90-61E9-4341-B1E9-6BC6A60B7DC5}"/>
</file>

<file path=customXml/itemProps2.xml><?xml version="1.0" encoding="utf-8"?>
<ds:datastoreItem xmlns:ds="http://schemas.openxmlformats.org/officeDocument/2006/customXml" ds:itemID="{BAC0916B-A843-4345-89A8-ECF552DD9C13}"/>
</file>

<file path=customXml/itemProps3.xml><?xml version="1.0" encoding="utf-8"?>
<ds:datastoreItem xmlns:ds="http://schemas.openxmlformats.org/officeDocument/2006/customXml" ds:itemID="{AEFDF133-06B1-4547-90C0-5EBF2C9006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898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Внешкольная работа по физическому воспитанию учащихся в ФОК и ФОЦ </vt:lpstr>
      <vt:lpstr>2 Занятия в физкультурно-оздоровительных центрах. </vt:lpstr>
      <vt:lpstr>Организация в спортивно- массовой и физкультурно-оздоровительной работы населения.</vt:lpstr>
      <vt:lpstr>Центр осуществляет деятельность во взаимодействии с  научными учреждениями города и ассоциациями, содействующими укреплению здоровья обучающихся. </vt:lpstr>
      <vt:lpstr>Презентация PowerPoint</vt:lpstr>
      <vt:lpstr>Целями являются:  </vt:lpstr>
      <vt:lpstr> Задачами  являются: </vt:lpstr>
      <vt:lpstr>Презентация PowerPoint</vt:lpstr>
      <vt:lpstr>Презентация PowerPoint</vt:lpstr>
      <vt:lpstr>Задачами Центра являются: </vt:lpstr>
      <vt:lpstr>Целями физкультурно-оздоровительного комплекса являются: </vt:lpstr>
      <vt:lpstr>3 Физкультурные мероприятия в летних и зимних оздоровительных лагерях.  </vt:lpstr>
      <vt:lpstr>Презентация PowerPoint</vt:lpstr>
      <vt:lpstr>Презентация PowerPoint</vt:lpstr>
      <vt:lpstr>Основные формы и содержание работы:</vt:lpstr>
      <vt:lpstr>6.  Разнообразные физкультурно-оздоровительные мероприятия в парках культуры и отдыха, на детских площадках, лыжных базах, лодочных станциях и в других местах массового отдыха. </vt:lpstr>
      <vt:lpstr>Презентация PowerPoint</vt:lpstr>
      <vt:lpstr>4 Занятия физическими упражнениями, спортивные развлечения и соревнования по месту жительства или в физкультурно-спортивных клубах (ФСК). </vt:lpstr>
      <vt:lpstr>Основными целями ФСК являются: </vt:lpstr>
      <vt:lpstr>Основными задачами ФСК являются:</vt:lpstr>
      <vt:lpstr>5 Учебно-тренировочные и массово-оздоровительные занятия в туристских лагерях (на туристско-экскурсионных базах). </vt:lpstr>
      <vt:lpstr>Презентация PowerPoint</vt:lpstr>
      <vt:lpstr>Презентация PowerPoint</vt:lpstr>
    </vt:vector>
  </TitlesOfParts>
  <Company>skynet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Внешкольная работа по физическому воспитанию учащихся</dc:title>
  <dc:creator>freaky</dc:creator>
  <cp:lastModifiedBy>Пользователь Windows</cp:lastModifiedBy>
  <cp:revision>57</cp:revision>
  <dcterms:created xsi:type="dcterms:W3CDTF">2012-11-15T16:01:43Z</dcterms:created>
  <dcterms:modified xsi:type="dcterms:W3CDTF">2013-05-18T13:37:00Z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