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93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2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C8AFC-06F8-4D96-935B-073FB747FAE1}" type="datetimeFigureOut">
              <a:rPr lang="be-BY" smtClean="0"/>
              <a:pPr/>
              <a:t>27.11.2012</a:t>
            </a:fld>
            <a:endParaRPr lang="be-BY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986BF1-3E6B-4D28-8ECF-B18B25B430C6}" type="slidenum">
              <a:rPr lang="be-BY" smtClean="0"/>
              <a:pPr/>
              <a:t>‹#›</a:t>
            </a:fld>
            <a:endParaRPr lang="be-BY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48577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Физическое воспитание школьников в процессе спортивных и физкультурно-массовых мероприятий </a:t>
            </a:r>
            <a:r>
              <a:rPr lang="be-BY" sz="4400" dirty="0" smtClean="0"/>
              <a:t/>
            </a:r>
            <a:br>
              <a:rPr lang="be-BY" sz="4400" dirty="0" smtClean="0"/>
            </a:br>
            <a:endParaRPr lang="be-BY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3480962"/>
          </a:xfrm>
        </p:spPr>
        <p:txBody>
          <a:bodyPr/>
          <a:lstStyle/>
          <a:p>
            <a:endParaRPr lang="be-B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Праздник, посвящённый началу учебного года (Легкоатлетическая эстафета)</a:t>
            </a:r>
            <a:endParaRPr lang="be-BY" dirty="0"/>
          </a:p>
        </p:txBody>
      </p:sp>
      <p:pic>
        <p:nvPicPr>
          <p:cNvPr id="7170" name="Picture 2" descr="D:\Учебники\ТМФВ\внешкольная форма\DSC03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8143932" cy="4795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5">
                    <a:lumMod val="50000"/>
                  </a:schemeClr>
                </a:solidFill>
              </a:rPr>
              <a:t>Октябрь</a:t>
            </a:r>
            <a:endParaRPr lang="be-BY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14612" y="785794"/>
            <a:ext cx="6286544" cy="1643074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Осенний кросс “Золотая осень”  </a:t>
            </a:r>
          </a:p>
        </p:txBody>
      </p:sp>
      <p:pic>
        <p:nvPicPr>
          <p:cNvPr id="8194" name="Picture 2" descr="D:\Учебники\ТМФВ\внешкольная форма\kross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86808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14356"/>
            <a:ext cx="2743200" cy="5534044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5">
                    <a:lumMod val="50000"/>
                  </a:schemeClr>
                </a:solidFill>
              </a:rPr>
              <a:t>Ноябрь</a:t>
            </a:r>
            <a:endParaRPr lang="be-BY" sz="36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14356"/>
            <a:ext cx="5111750" cy="1285884"/>
          </a:xfrm>
        </p:spPr>
        <p:txBody>
          <a:bodyPr/>
          <a:lstStyle/>
          <a:p>
            <a:r>
              <a:rPr lang="ru-RU" dirty="0" smtClean="0"/>
              <a:t>Подвижная игра “Снайпер”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9218" name="Picture 2" descr="D:\Учебники\ТМФВ\внешкольная форма\0490560520491240490490540530560570540560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dirty="0" smtClean="0"/>
              <a:t>Волейбол</a:t>
            </a:r>
            <a:endParaRPr lang="be-BY" dirty="0"/>
          </a:p>
        </p:txBody>
      </p:sp>
      <p:pic>
        <p:nvPicPr>
          <p:cNvPr id="10242" name="Picture 2" descr="D:\Учебники\ТМФВ\внешкольная форма\1328505384_voley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7408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57232"/>
            <a:ext cx="2743200" cy="539116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Декабрь</a:t>
            </a:r>
            <a:endParaRPr lang="be-BY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857232"/>
            <a:ext cx="5111750" cy="5391168"/>
          </a:xfrm>
        </p:spPr>
        <p:txBody>
          <a:bodyPr/>
          <a:lstStyle/>
          <a:p>
            <a:r>
              <a:rPr lang="ru-RU" sz="2400" dirty="0" smtClean="0"/>
              <a:t>Первенство школы по гимнастике.</a:t>
            </a:r>
            <a:endParaRPr lang="be-BY" sz="2400" dirty="0" smtClean="0"/>
          </a:p>
          <a:p>
            <a:endParaRPr lang="be-BY" dirty="0"/>
          </a:p>
        </p:txBody>
      </p:sp>
      <p:pic>
        <p:nvPicPr>
          <p:cNvPr id="1026" name="Picture 2" descr="D:\Учебники\ТМФВ\внешкольная форма\skr_1211200814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358246" cy="496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“День открытых дверей”: конкурс “Мама, папа, я – спортивная семья”</a:t>
            </a:r>
            <a:endParaRPr lang="be-BY" dirty="0"/>
          </a:p>
        </p:txBody>
      </p:sp>
      <p:pic>
        <p:nvPicPr>
          <p:cNvPr id="2050" name="Picture 2" descr="D:\Учебники\ТМФВ\внешкольная форма\e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64399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5">
                    <a:lumMod val="75000"/>
                  </a:schemeClr>
                </a:solidFill>
              </a:rPr>
              <a:t>Январь</a:t>
            </a:r>
            <a:endParaRPr lang="be-BY" sz="3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85794"/>
            <a:ext cx="5111750" cy="5462606"/>
          </a:xfrm>
        </p:spPr>
        <p:txBody>
          <a:bodyPr/>
          <a:lstStyle/>
          <a:p>
            <a:r>
              <a:rPr lang="ru-RU" dirty="0" smtClean="0"/>
              <a:t>Пионербол</a:t>
            </a:r>
            <a:endParaRPr lang="be-BY" dirty="0"/>
          </a:p>
        </p:txBody>
      </p:sp>
      <p:pic>
        <p:nvPicPr>
          <p:cNvPr id="3074" name="Picture 2" descr="D:\Учебники\ТМФВ\внешкольная форма\4-olimp-pionerbo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572559" cy="4884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Весёлые старты</a:t>
            </a:r>
            <a:endParaRPr lang="be-BY" dirty="0"/>
          </a:p>
        </p:txBody>
      </p:sp>
      <p:pic>
        <p:nvPicPr>
          <p:cNvPr id="4098" name="Picture 2" descr="D:\Учебники\ТМФВ\внешкольная форма\IMG_8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358246" cy="5324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Февраль</a:t>
            </a:r>
            <a:endParaRPr lang="be-BY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85794"/>
            <a:ext cx="5111750" cy="5462606"/>
          </a:xfrm>
        </p:spPr>
        <p:txBody>
          <a:bodyPr/>
          <a:lstStyle/>
          <a:p>
            <a:r>
              <a:rPr lang="ru-RU" dirty="0" smtClean="0"/>
              <a:t>Первенство школы по лыжным гонкам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5122" name="Picture 2" descr="D:\Учебники\ТМФВ\внешкольная форма\_____20120329_1930338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50112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Праздник, посвящённый Дню защитника Отечества “А, ну-ка, парни!”</a:t>
            </a:r>
          </a:p>
          <a:p>
            <a:pPr>
              <a:buNone/>
            </a:pPr>
            <a:r>
              <a:rPr lang="ru-RU" sz="2400" dirty="0" smtClean="0"/>
              <a:t>(Массовые старты по военно-прикладным видам спорта )</a:t>
            </a:r>
            <a:endParaRPr lang="be-BY" sz="2400" dirty="0"/>
          </a:p>
        </p:txBody>
      </p:sp>
      <p:pic>
        <p:nvPicPr>
          <p:cNvPr id="6147" name="Picture 3" descr="D:\Учебники\ТМФВ\внешкольная форма\Resize_of_IMG_5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35824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Сейчас здоровье населения, прежде всего молодежи, оставляет желать много лучшего, и динамика развития показателей здоровья неблагоприятна. Два школьных урока физической культуры в неделю не позволяют у учащихся полностью выработать потребность к регулярным занятиям физической культурой. Внеклассная спортивная и физкультурно-оздоровительная работа становится неотъемлемой частью педагогического процесса, направленного на воспитание всесторонне физически и духовно развитой личности. Этому способствует организация и проведение спортивно-массовых мероприятий.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Март</a:t>
            </a:r>
            <a:endParaRPr lang="be-BY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85794"/>
            <a:ext cx="5111750" cy="54626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Праздник, посвящённый Международному Дню “А, ну-ка, девушки!”</a:t>
            </a:r>
          </a:p>
          <a:p>
            <a:pPr>
              <a:buNone/>
            </a:pPr>
            <a:r>
              <a:rPr lang="ru-RU" sz="2000" dirty="0" smtClean="0"/>
              <a:t>(Упражнения с предметами, элементы современных танцев, игры, эстафеты)</a:t>
            </a:r>
            <a:endParaRPr lang="be-BY" sz="2000" dirty="0" smtClean="0"/>
          </a:p>
          <a:p>
            <a:endParaRPr lang="be-BY" sz="2400" dirty="0"/>
          </a:p>
        </p:txBody>
      </p:sp>
      <p:pic>
        <p:nvPicPr>
          <p:cNvPr id="7170" name="Picture 2" descr="D:\Учебники\ТМФВ\внешкольная форма\PC29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857256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389120"/>
          </a:xfrm>
        </p:spPr>
        <p:txBody>
          <a:bodyPr/>
          <a:lstStyle/>
          <a:p>
            <a:r>
              <a:rPr lang="ru-RU" dirty="0" smtClean="0"/>
              <a:t>Баскетбол</a:t>
            </a:r>
            <a:endParaRPr lang="be-BY" dirty="0"/>
          </a:p>
        </p:txBody>
      </p:sp>
      <p:pic>
        <p:nvPicPr>
          <p:cNvPr id="8194" name="Picture 2" descr="D:\Учебники\ТМФВ\внешкольная форма\bask-0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34401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Апрель</a:t>
            </a:r>
            <a:endParaRPr lang="be-BY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85794"/>
            <a:ext cx="5111750" cy="5462606"/>
          </a:xfrm>
        </p:spPr>
        <p:txBody>
          <a:bodyPr/>
          <a:lstStyle/>
          <a:p>
            <a:r>
              <a:rPr lang="ru-RU" dirty="0" smtClean="0"/>
              <a:t>День здоровья</a:t>
            </a:r>
            <a:endParaRPr lang="be-BY" dirty="0"/>
          </a:p>
        </p:txBody>
      </p:sp>
      <p:pic>
        <p:nvPicPr>
          <p:cNvPr id="9218" name="Picture 2" descr="D:\Учебники\ТМФВ\внешкольная форма\006d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Первенство школы по прыжкам в высоту</a:t>
            </a:r>
            <a:endParaRPr lang="be-BY" dirty="0"/>
          </a:p>
        </p:txBody>
      </p:sp>
      <p:pic>
        <p:nvPicPr>
          <p:cNvPr id="10242" name="Picture 2" descr="D:\Учебники\ТМФВ\внешкольная форма\jump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29683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Май</a:t>
            </a:r>
            <a:endParaRPr lang="be-BY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785794"/>
            <a:ext cx="5111750" cy="5462606"/>
          </a:xfrm>
        </p:spPr>
        <p:txBody>
          <a:bodyPr/>
          <a:lstStyle/>
          <a:p>
            <a:r>
              <a:rPr lang="ru-RU" dirty="0" smtClean="0"/>
              <a:t>Соревнования по лёгкой атлетике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1266" name="Picture 2" descr="D:\Учебники\ТМФВ\внешкольная форма\foto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85926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dirty="0" smtClean="0"/>
              <a:t>Первенство школы по футболу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2290" name="Picture 2" descr="D:\Учебники\ТМФВ\внешкольная форма\5.07 tbsjngitiylcgidh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58246" cy="521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dirty="0" smtClean="0"/>
              <a:t>Праздник, посвящённый окончанию учебного года</a:t>
            </a:r>
            <a:endParaRPr lang="be-BY" dirty="0"/>
          </a:p>
        </p:txBody>
      </p:sp>
      <p:pic>
        <p:nvPicPr>
          <p:cNvPr id="13314" name="Picture 2" descr="D:\Учебники\ТМФВ\внешкольная форма\01097_02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Наиболее популярными в “День открытых дверей” стали конкурс “Мама, папа, я – спортивная семья” и соревнования по волейболу (баскетболу) между командами детей, родителей, учителей.</a:t>
            </a:r>
            <a:endParaRPr lang="be-BY" sz="2000" dirty="0" smtClean="0"/>
          </a:p>
          <a:p>
            <a:endParaRPr lang="be-BY" dirty="0"/>
          </a:p>
        </p:txBody>
      </p:sp>
      <p:pic>
        <p:nvPicPr>
          <p:cNvPr id="14338" name="Picture 2" descr="D:\Учебники\ТМФВ\внешкольная форма\1297604880_img_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8501122" cy="4757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Подготовка ко “Дню открытых дверей” начинается за месяц до назначенной даты. На заседании совета коллектива физкультуры выбирается организационный комитет, в состав которого входят:</a:t>
            </a:r>
            <a:endParaRPr lang="be-BY" sz="2000" dirty="0" smtClean="0"/>
          </a:p>
          <a:p>
            <a:r>
              <a:rPr lang="ru-RU" sz="2000" dirty="0" smtClean="0"/>
              <a:t>завуч по воспитательной работе, председатель совета коллектива физкультуры,</a:t>
            </a:r>
            <a:br>
              <a:rPr lang="ru-RU" sz="2000" dirty="0" smtClean="0"/>
            </a:br>
            <a:endParaRPr lang="be-BY" sz="2000" dirty="0" smtClean="0"/>
          </a:p>
          <a:p>
            <a:endParaRPr lang="be-BY" dirty="0"/>
          </a:p>
        </p:txBody>
      </p:sp>
      <p:pic>
        <p:nvPicPr>
          <p:cNvPr id="15362" name="Picture 2" descr="D:\Учебники\ТМФВ\внешкольная форма\Photo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842968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– представитель родительского комитета, учителя физической культуры.</a:t>
            </a:r>
            <a:endParaRPr lang="be-BY" sz="2400" dirty="0"/>
          </a:p>
        </p:txBody>
      </p:sp>
      <p:pic>
        <p:nvPicPr>
          <p:cNvPr id="16386" name="Picture 2" descr="D:\Учебники\ТМФВ\внешкольная форма\Photo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be-BY" dirty="0" smtClean="0"/>
              <a:t>цель </a:t>
            </a:r>
            <a:r>
              <a:rPr lang="be-BY" dirty="0" smtClean="0"/>
              <a:t>- </a:t>
            </a:r>
            <a:r>
              <a:rPr lang="be-BY" dirty="0" smtClean="0"/>
              <a:t>внедрение </a:t>
            </a:r>
            <a:r>
              <a:rPr lang="be-BY" dirty="0" smtClean="0"/>
              <a:t>физической культуры и спорта в повседневную жизнь и быт школьника. </a:t>
            </a:r>
          </a:p>
          <a:p>
            <a:endParaRPr lang="be-BY" dirty="0"/>
          </a:p>
        </p:txBody>
      </p:sp>
      <p:pic>
        <p:nvPicPr>
          <p:cNvPr id="5122" name="Picture 2" descr="D:\Учебники\ТМФВ\внешкольная форма\6555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4936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Оргкомитет разрабатывает программу соревнований, проводит агитационную работу. За 10–15 дней красочно оформленное положение вывешивается на школьных стендах, а объявления о дате, времени и месте проведения соревнований по всему поселку. К соревнованиям привлекаются различные общественные и частные организации для оказания спонсорской помощи. При подготовке конкурса “Мама, папа, я – спортивная семья” определяется возраст ребенка, и в соответствии с возрастными особенностями составляется программа соревнований.</a:t>
            </a:r>
            <a:endParaRPr lang="be-BY" sz="1600" dirty="0" smtClean="0"/>
          </a:p>
          <a:p>
            <a:endParaRPr lang="be-BY" dirty="0"/>
          </a:p>
        </p:txBody>
      </p:sp>
      <p:pic>
        <p:nvPicPr>
          <p:cNvPr id="17410" name="Picture 2" descr="D:\Учебники\ТМФВ\внешкольная форма\p1570840_jpg_840x84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857256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Открытие праздника начинается с построения команд участников, на котором они сами представляют название и девиз своей семейной команды. Затем называется состав жюри, членами которого являются представители администрации школы, родителей, учащихся. Объявляется программа соревнований и система оценок за каждый конкурс. Очки, полученные командами, сразу помещаются на информационное табло, чтобы участники и зрители могли непосредственно видеть итог каждого конкурса.</a:t>
            </a:r>
            <a:endParaRPr lang="be-BY" sz="1800" dirty="0" smtClean="0"/>
          </a:p>
          <a:p>
            <a:endParaRPr lang="be-BY" dirty="0"/>
          </a:p>
        </p:txBody>
      </p:sp>
      <p:pic>
        <p:nvPicPr>
          <p:cNvPr id="18434" name="Picture 2" descr="D:\Учебники\ТМФВ\внешкольная форма\6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64386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898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Проводя спортивно-массовые мероприятия, обязательно учитываются особенности учащихся.</a:t>
            </a:r>
            <a:r>
              <a:rPr lang="be-BY" sz="2800" b="1" dirty="0" smtClean="0"/>
              <a:t/>
            </a:r>
            <a:br>
              <a:rPr lang="be-BY" sz="2800" b="1" dirty="0" smtClean="0"/>
            </a:br>
            <a:endParaRPr lang="be-BY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sz="2400" b="1" dirty="0" smtClean="0"/>
              <a:t>Младший школьный возраст (1–IV классы)</a:t>
            </a:r>
            <a:endParaRPr lang="be-BY" sz="2400" dirty="0" smtClean="0"/>
          </a:p>
          <a:p>
            <a:pPr>
              <a:buNone/>
            </a:pPr>
            <a:r>
              <a:rPr lang="ru-RU" sz="1600" dirty="0" smtClean="0"/>
              <a:t>       характеризуется достаточным развитием </a:t>
            </a:r>
            <a:r>
              <a:rPr lang="ru-RU" sz="1600" dirty="0" err="1" smtClean="0"/>
              <a:t>сердечно-сосудистой</a:t>
            </a:r>
            <a:r>
              <a:rPr lang="ru-RU" sz="1600" dirty="0" smtClean="0"/>
              <a:t> и дыхательной систем. Это позволяет проводить мероприятия со значительной интенсивностью действий. Однако, несмотря на большую подвижность, дети быстро утомляются, внимание их неустойчиво. Поэтому в ходе мероприятий делаются короткие перерывы для отдыха. Организуются конкурсы, эстафеты, праздники на основе сюжетов сказок. </a:t>
            </a:r>
            <a:endParaRPr lang="be-BY" sz="1600" dirty="0"/>
          </a:p>
        </p:txBody>
      </p:sp>
      <p:pic>
        <p:nvPicPr>
          <p:cNvPr id="19458" name="Picture 2" descr="D:\Учебники\ТМФВ\внешкольная форма\img_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778674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Средний школьный возраст (V–VI классы)</a:t>
            </a:r>
          </a:p>
          <a:p>
            <a:pPr>
              <a:buNone/>
            </a:pPr>
            <a:r>
              <a:rPr lang="ru-RU" sz="1600" dirty="0" smtClean="0"/>
              <a:t>     характеризуется растущей устойчивостью организма по отношению к проявлению физических усилий. Повышаются функциональные возможности, исчезают неэкономные движения, требующие затраты сил, что позволяет ребятам участвовать в мероприятиях с большой интенсивностью и относительной длительностью двигательных действий. В этом возрасте крепнет костно-связочный аппарат, продолжает развиваться мышечная система, формируется и укрепляется волевая сфера, ярче проявляются такие качества, как смелость, самостоятельность, решительность и инициатива.</a:t>
            </a:r>
            <a:endParaRPr lang="be-BY" sz="1600" dirty="0"/>
          </a:p>
        </p:txBody>
      </p:sp>
      <p:pic>
        <p:nvPicPr>
          <p:cNvPr id="20482" name="Picture 2" descr="D:\Учебники\ТМФВ\внешкольная форма\0bde518812dbd8524f4cd2ecd6d85d0c_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8358245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sz="2400" b="1" dirty="0" smtClean="0"/>
              <a:t>Подростковый возраст (VII–IХ классы)</a:t>
            </a:r>
            <a:endParaRPr lang="be-BY" sz="2400" dirty="0" smtClean="0"/>
          </a:p>
          <a:p>
            <a:r>
              <a:rPr lang="ru-RU" sz="1600" dirty="0" smtClean="0"/>
              <a:t>характеризуется интенсивным развитием и перестройкой всего организма. </a:t>
            </a:r>
            <a:endParaRPr lang="be-BY" sz="1600" dirty="0" smtClean="0"/>
          </a:p>
          <a:p>
            <a:r>
              <a:rPr lang="ru-RU" sz="1600" dirty="0" smtClean="0"/>
              <a:t>Усиленно растет костная система (особенно трубчатые кости), дети заметно прибавляют в росте. </a:t>
            </a:r>
            <a:r>
              <a:rPr lang="ru-RU" sz="1600" dirty="0" err="1" smtClean="0"/>
              <a:t>Сердечно-сосудистая</a:t>
            </a:r>
            <a:r>
              <a:rPr lang="ru-RU" sz="1600" dirty="0" smtClean="0"/>
              <a:t> система хорошо приспосабливается к длительным двигательным действиям непрерывного характера. К 14–15 годам заканчивается развитие двигательного анализатора, что способствует улучшению координации, точности и экономичности движений.</a:t>
            </a:r>
            <a:endParaRPr lang="be-BY" sz="1600" dirty="0" smtClean="0"/>
          </a:p>
          <a:p>
            <a:endParaRPr lang="be-BY" sz="1600" dirty="0"/>
          </a:p>
        </p:txBody>
      </p:sp>
      <p:pic>
        <p:nvPicPr>
          <p:cNvPr id="21506" name="Picture 2" descr="D:\Учебники\ТМФВ\внешкольная форма\img_info_2000_2000_bc79e364c60dd1ceb8dc67602083227ced147a3b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835824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sz="2400" b="1" dirty="0" smtClean="0"/>
              <a:t>У старшеклассников (Х–Х1 классы)</a:t>
            </a:r>
            <a:endParaRPr lang="be-BY" sz="2400" dirty="0" smtClean="0"/>
          </a:p>
          <a:p>
            <a:r>
              <a:rPr lang="ru-RU" sz="1600" dirty="0" smtClean="0"/>
              <a:t>широко применяю упражнения военно-прикладного характера, спортивные игры (волейбол, футбол и др.), все игровые формы сюжетно-конфликтного характера без соприкосновения и с соприкосновением соперников.</a:t>
            </a:r>
            <a:endParaRPr lang="be-BY" sz="1600" dirty="0" smtClean="0"/>
          </a:p>
          <a:p>
            <a:endParaRPr lang="be-BY" sz="1600" dirty="0"/>
          </a:p>
        </p:txBody>
      </p:sp>
      <p:pic>
        <p:nvPicPr>
          <p:cNvPr id="22530" name="Picture 2" descr="D:\Учебники\ТМФВ\внешкольная форма\ctyd_live100077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35824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2428892"/>
          </a:xfrm>
        </p:spPr>
        <p:txBody>
          <a:bodyPr>
            <a:normAutofit fontScale="85000" lnSpcReduction="20000"/>
          </a:bodyPr>
          <a:lstStyle/>
          <a:p>
            <a:r>
              <a:rPr lang="be-BY" dirty="0" smtClean="0"/>
              <a:t>Необходимо, чтобы все эти виды активного отдыха проходили без чрезмерной повышенной физической нагрузки, интересно для всех учащихся. Для подготовки и проведения дней здоровья директор школы привлекает весь педагогический коллектив школы во главе с </a:t>
            </a:r>
            <a:r>
              <a:rPr lang="be-BY" dirty="0" smtClean="0"/>
              <a:t>организатором </a:t>
            </a:r>
            <a:r>
              <a:rPr lang="be-BY" dirty="0" smtClean="0"/>
              <a:t>внешкольной работы. Необходимо, в рамках проведения дней здоровья привлекать родительский комитет школы, обеспечивая присутствия родителей на спортивных праздниках по плану школы. </a:t>
            </a:r>
          </a:p>
          <a:p>
            <a:endParaRPr lang="be-BY" dirty="0"/>
          </a:p>
        </p:txBody>
      </p:sp>
      <p:pic>
        <p:nvPicPr>
          <p:cNvPr id="4098" name="Picture 2" descr="D:\Учебники\ТМФВ\внешкольная форма\й спортивный клас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821537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000264"/>
          </a:xfrm>
        </p:spPr>
        <p:txBody>
          <a:bodyPr>
            <a:normAutofit fontScale="85000" lnSpcReduction="10000"/>
          </a:bodyPr>
          <a:lstStyle/>
          <a:p>
            <a:r>
              <a:rPr lang="be-BY" dirty="0" smtClean="0"/>
              <a:t>Специальные задачи по подготовке юных спортсменов решают группы подготовки ДЮСШ. Организационная структура этой работы позволяет привлечь широкий круг детей и подростков к регулярным занятиям спортом. В зависимости от специфики видов спорта культивируемых в школе могут создаваться филиалы ДЮСШ при школе. </a:t>
            </a:r>
            <a:endParaRPr lang="be-BY" dirty="0"/>
          </a:p>
        </p:txBody>
      </p:sp>
      <p:pic>
        <p:nvPicPr>
          <p:cNvPr id="1026" name="Picture 2" descr="D:\Учебники\ТМФВ\внешкольная форма\img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850112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3574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be-BY" dirty="0" smtClean="0"/>
          </a:p>
          <a:p>
            <a:r>
              <a:rPr lang="be-BY" dirty="0" smtClean="0"/>
              <a:t>В группы начальной подготовки ДЮСШ осуществляется по принципу осуществления массовости спорта, а затем уже с целью достижения определенных спортивных результатов. Создание в структуре школы такого звена позволяет дополнительно привлечь к регулярным занятиям большое количество учащихся. </a:t>
            </a:r>
          </a:p>
          <a:p>
            <a:pPr>
              <a:buNone/>
            </a:pPr>
            <a:endParaRPr lang="be-BY" dirty="0" smtClean="0"/>
          </a:p>
        </p:txBody>
      </p:sp>
      <p:pic>
        <p:nvPicPr>
          <p:cNvPr id="2050" name="Picture 2" descr="D:\Учебники\ТМФВ\внешкольная форма\kross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835824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071702"/>
          </a:xfrm>
        </p:spPr>
        <p:txBody>
          <a:bodyPr>
            <a:normAutofit fontScale="85000" lnSpcReduction="20000"/>
          </a:bodyPr>
          <a:lstStyle/>
          <a:p>
            <a:r>
              <a:rPr lang="be-BY" dirty="0" smtClean="0"/>
              <a:t>Данная группа начальной подготовки ДЮСШ - должна являться самостоятельной структурной единицей школы, которая должна решать главную задачу – привлечение к физической культуре и спорту максимального числа школьников средствами ОФП на базе одного из видов спорта. Важно помнить, что в этих группах, учащиеся должны приобщаться к спорту в целом. </a:t>
            </a:r>
          </a:p>
          <a:p>
            <a:endParaRPr lang="be-BY" dirty="0"/>
          </a:p>
        </p:txBody>
      </p:sp>
      <p:pic>
        <p:nvPicPr>
          <p:cNvPr id="3074" name="Picture 2" descr="D:\Учебники\ТМФВ\внешкольная форма\foto_160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842968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Задачи, решаемые в процессе внешкольной работы:</a:t>
            </a:r>
            <a:endParaRPr lang="be-BY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100013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содействие укреплению здоровья, закаливанию и разностороннему физическому развитию школьников;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026" name="Picture 2" descr="D:\Учебники\ТМФВ\внешкольная форма\640.555_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857256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4287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воспитание их в духе патриотизма, коллективизма и дружбы, выработка высоких морально-волевых качеств, повышение дисциплины и организованности;</a:t>
            </a:r>
            <a:endParaRPr lang="be-BY" dirty="0"/>
          </a:p>
        </p:txBody>
      </p:sp>
      <p:pic>
        <p:nvPicPr>
          <p:cNvPr id="2050" name="Picture 2" descr="D:\Учебники\ТМФВ\внешкольная форма\1284451835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001056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28588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широкое развитие отдельных видов спорта в школе и повышение спортивно-технических результатов учащихся;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3074" name="Picture 2" descr="D:\Учебники\ТМФВ\внешкольная форма\1175008532_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3116"/>
            <a:ext cx="5072098" cy="4572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714356"/>
            <a:ext cx="4400552" cy="464347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подведение итогов учебно-тренировочной работы, выполнение спортивной классификации, выявление интересов детей к отдельным видам спорта, привлечение учащихся к систематическим занятиям физическими упражнениями, пропаганда и популяризация спорта.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5122" name="Picture 2" descr="D:\Учебники\ТМФВ\внешкольная форма\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5291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be-BY" sz="2700" b="1" dirty="0" smtClean="0"/>
              <a:t/>
            </a:r>
            <a:br>
              <a:rPr lang="be-BY" sz="2700" b="1" dirty="0" smtClean="0"/>
            </a:br>
            <a:r>
              <a:rPr lang="ru-RU" sz="2700" b="1" dirty="0" smtClean="0"/>
              <a:t>Подготовка и проведение спортивных соревнований предусматривает целый комплекс мероприятий</a:t>
            </a:r>
            <a:r>
              <a:rPr lang="be-BY" sz="2700" b="1" dirty="0" smtClean="0"/>
              <a:t/>
            </a:r>
            <a:br>
              <a:rPr lang="be-BY" sz="2700" b="1" dirty="0" smtClean="0"/>
            </a:br>
            <a:endParaRPr lang="be-BY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700" dirty="0" smtClean="0"/>
              <a:t>      – </a:t>
            </a:r>
            <a:r>
              <a:rPr lang="ru-RU" sz="2700" dirty="0" smtClean="0"/>
              <a:t>создание оргкомитета;</a:t>
            </a:r>
            <a:br>
              <a:rPr lang="ru-RU" sz="2700" dirty="0" smtClean="0"/>
            </a:br>
            <a:r>
              <a:rPr lang="ru-RU" sz="2700" dirty="0" smtClean="0"/>
              <a:t>– разработка “Положения о соревновании”;</a:t>
            </a:r>
            <a:br>
              <a:rPr lang="ru-RU" sz="2700" dirty="0" smtClean="0"/>
            </a:br>
            <a:r>
              <a:rPr lang="ru-RU" sz="2700" dirty="0" smtClean="0"/>
              <a:t>– составление программы соревнования;</a:t>
            </a:r>
            <a:br>
              <a:rPr lang="ru-RU" sz="2700" dirty="0" smtClean="0"/>
            </a:br>
            <a:r>
              <a:rPr lang="ru-RU" sz="2700" dirty="0" smtClean="0"/>
              <a:t>– разработка сценария (время, место, разметка площадки, подготовка инвентаря и т.д.);</a:t>
            </a:r>
            <a:br>
              <a:rPr lang="ru-RU" sz="2700" dirty="0" smtClean="0"/>
            </a:br>
            <a:r>
              <a:rPr lang="ru-RU" sz="2700" dirty="0" smtClean="0"/>
              <a:t>– распределение обязанностей среди членов оргкомитета;</a:t>
            </a:r>
            <a:br>
              <a:rPr lang="ru-RU" sz="2700" dirty="0" smtClean="0"/>
            </a:br>
            <a:r>
              <a:rPr lang="ru-RU" sz="2700" dirty="0" smtClean="0"/>
              <a:t>– подготовка и вывешивание объявлений и прочей информации;</a:t>
            </a:r>
            <a:br>
              <a:rPr lang="ru-RU" sz="2700" dirty="0" smtClean="0"/>
            </a:br>
            <a:r>
              <a:rPr lang="ru-RU" sz="2700" dirty="0" smtClean="0"/>
              <a:t>– проведение совещаний с физоргами или капитанами команд и ознакомление их с программой соревнований;</a:t>
            </a:r>
            <a:br>
              <a:rPr lang="ru-RU" sz="2700" dirty="0" smtClean="0"/>
            </a:br>
            <a:r>
              <a:rPr lang="ru-RU" sz="2700" dirty="0" smtClean="0"/>
              <a:t>– тренировка команд (с учетом, использованием различных форм занятий);</a:t>
            </a:r>
            <a:br>
              <a:rPr lang="ru-RU" sz="2700" dirty="0" smtClean="0"/>
            </a:br>
            <a:r>
              <a:rPr lang="ru-RU" sz="2700" dirty="0" smtClean="0"/>
              <a:t>– подбор и утверждение судейской коллегии из числа учащихся, педагогов;</a:t>
            </a:r>
            <a:br>
              <a:rPr lang="ru-RU" sz="2700" dirty="0" smtClean="0"/>
            </a:br>
            <a:r>
              <a:rPr lang="ru-RU" sz="2700" dirty="0" smtClean="0"/>
              <a:t>– заседание судейской коллегии совместно с представителями оргкомитета;</a:t>
            </a:r>
            <a:br>
              <a:rPr lang="ru-RU" sz="2700" dirty="0" smtClean="0"/>
            </a:br>
            <a:r>
              <a:rPr lang="ru-RU" sz="2700" dirty="0" smtClean="0"/>
              <a:t>– подготовка дипломов, грамот, призов, сувениров, подарков и т.д.;</a:t>
            </a:r>
            <a:br>
              <a:rPr lang="ru-RU" sz="2700" dirty="0" smtClean="0"/>
            </a:br>
            <a:r>
              <a:rPr lang="ru-RU" sz="2700" dirty="0" smtClean="0"/>
              <a:t>– определение состава жюри, почетных гостей и своевременное их оповещение;</a:t>
            </a:r>
            <a:br>
              <a:rPr lang="ru-RU" sz="2700" dirty="0" smtClean="0"/>
            </a:br>
            <a:r>
              <a:rPr lang="ru-RU" sz="2700" dirty="0" smtClean="0"/>
              <a:t>– подготовка ведущего и судьи-информатора;</a:t>
            </a:r>
            <a:br>
              <a:rPr lang="ru-RU" sz="2700" dirty="0" smtClean="0"/>
            </a:br>
            <a:r>
              <a:rPr lang="ru-RU" sz="2700" dirty="0" smtClean="0"/>
              <a:t>– подготовка членов комиссии по пропаганде (фотограф, телевидение и др.);</a:t>
            </a:r>
            <a:br>
              <a:rPr lang="ru-RU" sz="2700" dirty="0" smtClean="0"/>
            </a:br>
            <a:r>
              <a:rPr lang="ru-RU" sz="2700" dirty="0" smtClean="0"/>
              <a:t>– проверка материальной части;</a:t>
            </a:r>
            <a:br>
              <a:rPr lang="ru-RU" sz="2700" dirty="0" smtClean="0"/>
            </a:br>
            <a:r>
              <a:rPr lang="ru-RU" sz="2700" dirty="0" smtClean="0"/>
              <a:t>– подбор и запись музыкального сопровождения;</a:t>
            </a:r>
            <a:br>
              <a:rPr lang="ru-RU" sz="2700" dirty="0" smtClean="0"/>
            </a:br>
            <a:r>
              <a:rPr lang="ru-RU" sz="2700" dirty="0" smtClean="0"/>
              <a:t>– оформление мест соревнований (флаги, ограждения, транспарантов и т.д.);</a:t>
            </a:r>
            <a:br>
              <a:rPr lang="ru-RU" sz="2700" dirty="0" smtClean="0"/>
            </a:br>
            <a:r>
              <a:rPr lang="ru-RU" sz="2700" dirty="0" smtClean="0"/>
              <a:t>– проведение соревнований;</a:t>
            </a:r>
            <a:br>
              <a:rPr lang="ru-RU" sz="2700" dirty="0" smtClean="0"/>
            </a:br>
            <a:r>
              <a:rPr lang="ru-RU" sz="2700" dirty="0" smtClean="0"/>
              <a:t>– оформление информационного стенда;</a:t>
            </a:r>
            <a:br>
              <a:rPr lang="ru-RU" sz="2700" dirty="0" smtClean="0"/>
            </a:br>
            <a:r>
              <a:rPr lang="ru-RU" sz="2700" dirty="0" smtClean="0"/>
              <a:t>– подведение итогов и составление отчета о соревновании.</a:t>
            </a:r>
            <a:endParaRPr lang="be-BY" sz="27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ru-RU" sz="4000" b="1" dirty="0" smtClean="0"/>
              <a:t>Спортивные и физкультурно-массовые мероприятия </a:t>
            </a:r>
            <a:endParaRPr lang="be-BY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Сентябрь</a:t>
            </a:r>
            <a:endParaRPr lang="be-BY" sz="36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11810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Соревнования по туризму (Спортивное ориентирование, преодоление полосы препятствий, конкурсы)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6146" name="Picture 2" descr="D:\Учебники\ТМФВ\внешкольная форма\18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D841D6F-38C5-4A7C-BF38-A4818113F7CD}"/>
</file>

<file path=customXml/itemProps2.xml><?xml version="1.0" encoding="utf-8"?>
<ds:datastoreItem xmlns:ds="http://schemas.openxmlformats.org/officeDocument/2006/customXml" ds:itemID="{17116ACB-EE50-4FFD-9D65-AB7623D5C7AF}"/>
</file>

<file path=customXml/itemProps3.xml><?xml version="1.0" encoding="utf-8"?>
<ds:datastoreItem xmlns:ds="http://schemas.openxmlformats.org/officeDocument/2006/customXml" ds:itemID="{21083DBE-1B36-4AFB-9D61-66CD0C5F992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</TotalTime>
  <Words>987</Words>
  <Application>Microsoft Office PowerPoint</Application>
  <PresentationFormat>Экран (4:3)</PresentationFormat>
  <Paragraphs>61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Физическое воспитание школьников в процессе спортивных и физкультурно-массовых мероприятий  </vt:lpstr>
      <vt:lpstr>Слайд 2</vt:lpstr>
      <vt:lpstr>Слайд 3</vt:lpstr>
      <vt:lpstr>Задачи, решаемые в процессе внешкольной работы:</vt:lpstr>
      <vt:lpstr>Слайд 5</vt:lpstr>
      <vt:lpstr>Слайд 6</vt:lpstr>
      <vt:lpstr>Слайд 7</vt:lpstr>
      <vt:lpstr>  Подготовка и проведение спортивных соревнований предусматривает целый комплекс мероприятий </vt:lpstr>
      <vt:lpstr>Спортивные и физкультурно-массовые мероприятия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Проводя спортивно-массовые мероприятия, обязательно учитываются особенности учащихся.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школьников в процессе спортивных и физкультурно-массовых мероприятий</dc:title>
  <dc:creator>Dmitriy</dc:creator>
  <cp:lastModifiedBy>Dmitriy</cp:lastModifiedBy>
  <cp:revision>31</cp:revision>
  <dcterms:created xsi:type="dcterms:W3CDTF">2012-11-25T13:12:11Z</dcterms:created>
  <dcterms:modified xsi:type="dcterms:W3CDTF">2012-11-27T15:41:08Z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