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1"/>
  </p:notes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40B7E-9DCB-4EC6-AB6F-2806DC7377C5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1C9A7-AA60-4277-A472-5534B2C26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28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1C9A7-AA60-4277-A472-5534B2C26B0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417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F809-CADC-449D-AF86-70B867DB7013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3-E633-4B31-914D-93788E7B14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F809-CADC-449D-AF86-70B867DB7013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3-E633-4B31-914D-93788E7B14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F809-CADC-449D-AF86-70B867DB7013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3-E633-4B31-914D-93788E7B14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F809-CADC-449D-AF86-70B867DB7013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3-E633-4B31-914D-93788E7B14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F809-CADC-449D-AF86-70B867DB7013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3-E633-4B31-914D-93788E7B14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F809-CADC-449D-AF86-70B867DB7013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3-E633-4B31-914D-93788E7B14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F809-CADC-449D-AF86-70B867DB7013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3-E633-4B31-914D-93788E7B14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F809-CADC-449D-AF86-70B867DB7013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3-E633-4B31-914D-93788E7B14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F809-CADC-449D-AF86-70B867DB7013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3-E633-4B31-914D-93788E7B14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F809-CADC-449D-AF86-70B867DB7013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1103-E633-4B31-914D-93788E7B14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F809-CADC-449D-AF86-70B867DB7013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3D1103-E633-4B31-914D-93788E7B147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1EF809-CADC-449D-AF86-70B867DB7013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3D1103-E633-4B31-914D-93788E7B147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1656184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effectLst/>
              </a:rPr>
              <a:t>Методы организации и управления деятельностью учащихся на уроке физической культуры и здоровья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76872"/>
            <a:ext cx="7854696" cy="374441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sz="2800" b="1" dirty="0"/>
              <a:t>Фронтальная</a:t>
            </a:r>
            <a:r>
              <a:rPr lang="ru-RU" sz="2800" dirty="0"/>
              <a:t> </a:t>
            </a:r>
            <a:r>
              <a:rPr lang="ru-RU" sz="2800" b="1" dirty="0"/>
              <a:t>форма </a:t>
            </a:r>
            <a:r>
              <a:rPr lang="ru-RU" sz="2800" b="1" dirty="0" smtClean="0"/>
              <a:t>организации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2800" b="1" dirty="0"/>
              <a:t>Групповая форма </a:t>
            </a:r>
            <a:r>
              <a:rPr lang="ru-RU" sz="2800" b="1" dirty="0" smtClean="0"/>
              <a:t>организации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800" b="1" dirty="0"/>
              <a:t>Индивидуальная форма </a:t>
            </a:r>
            <a:r>
              <a:rPr lang="ru-RU" sz="2800" b="1" dirty="0" smtClean="0"/>
              <a:t>организации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800" b="1" dirty="0"/>
              <a:t>Круговая </a:t>
            </a:r>
            <a:r>
              <a:rPr lang="ru-RU" sz="2800" b="1" dirty="0" smtClean="0"/>
              <a:t>тренировка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800" b="1" dirty="0"/>
              <a:t>Дополнительные </a:t>
            </a:r>
            <a:r>
              <a:rPr lang="ru-RU" sz="2800" b="1" dirty="0" smtClean="0"/>
              <a:t>упражнения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800" b="1" dirty="0" smtClean="0"/>
              <a:t>Поточный способ</a:t>
            </a:r>
          </a:p>
          <a:p>
            <a:pPr marL="514350" indent="-514350" algn="l">
              <a:buFont typeface="+mj-lt"/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8603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Индивидуальная форма организации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7467600" cy="4536504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 smtClean="0"/>
              <a:t>Каждый </a:t>
            </a:r>
            <a:r>
              <a:rPr lang="ru-RU" sz="2600" dirty="0"/>
              <a:t>ученик выполняет индивидуальное задание независимо от других.</a:t>
            </a:r>
          </a:p>
          <a:p>
            <a:r>
              <a:rPr lang="ru-RU" sz="2600" dirty="0"/>
              <a:t>Такая форма организации деятельности отвечает способностям и возможностям отдельных учащихся (и хорошо успевающих, и среднеуспевающих, и слабоуспевающих), позволяет отрегулировать темп выполнения заданий в соответствии с индивидуальными учебными возможностями учащихся при решении одних и тех же задач, например, в развитии двигательных качеств на подготовительном этапе. При этом учитель наблюдает за деятельностью каждого учащегося, помогает определить рациональный способ достижения поставленной задачи. Педагогическая ценность данной формы в том, что она содействует активизации деятельности каждого учащегося. На уроке применяются так называемые учебные карточки, где в доступной форме предписан алгоритм индивидуального задания. Заданиям придается частично или полностью поисковый, исследовательский характер. В этом случае перед учащимися ставятся учебные задачи с определением или без определения конкретных двигательных заданий, путей решения задачи - это содействует формированию самостоятельности </a:t>
            </a:r>
          </a:p>
          <a:p>
            <a:endParaRPr lang="ru-RU" dirty="0"/>
          </a:p>
        </p:txBody>
      </p:sp>
      <p:pic>
        <p:nvPicPr>
          <p:cNvPr id="10242" name="Picture 2" descr="D:\Новая папка\images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746448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D:\Новая папка\загруженное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917" y="3861048"/>
            <a:ext cx="1456928" cy="127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D:\Новая папка\загруженное (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917" y="2178122"/>
            <a:ext cx="1456928" cy="1109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82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libsid.ru/images/stories/fizkultura/3/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22810"/>
            <a:ext cx="5996214" cy="4320480"/>
          </a:xfrm>
          <a:prstGeom prst="rect">
            <a:avLst/>
          </a:prstGeom>
          <a:noFill/>
          <a:ln w="88900">
            <a:solidFill>
              <a:schemeClr val="accent3">
                <a:lumMod val="60000"/>
                <a:lumOff val="40000"/>
                <a:alpha val="41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5805264"/>
            <a:ext cx="7848872" cy="584775"/>
          </a:xfrm>
          <a:prstGeom prst="rect">
            <a:avLst/>
          </a:prstGeom>
          <a:pattFill prst="pct20">
            <a:fgClr>
              <a:schemeClr val="bg1">
                <a:lumMod val="75000"/>
              </a:schemeClr>
            </a:fgClr>
            <a:bgClr>
              <a:schemeClr val="bg1"/>
            </a:bgClr>
          </a:patt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ru-RU" sz="1600" dirty="0"/>
              <a:t>Вариант индивидуализированной формы организации работы учащихся на уроке физической культуры в школе</a:t>
            </a:r>
          </a:p>
        </p:txBody>
      </p:sp>
    </p:spTree>
    <p:extLst>
      <p:ext uri="{BB962C8B-B14F-4D97-AF65-F5344CB8AC3E}">
        <p14:creationId xmlns:p14="http://schemas.microsoft.com/office/powerpoint/2010/main" val="184676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7992888" cy="5220498"/>
          </a:xfrm>
        </p:spPr>
        <p:txBody>
          <a:bodyPr>
            <a:normAutofit fontScale="77500" lnSpcReduction="20000"/>
          </a:bodyPr>
          <a:lstStyle/>
          <a:p>
            <a:r>
              <a:rPr lang="ru-RU" sz="2100" dirty="0"/>
              <a:t>Индивидуальная форма может быть применена на уроках физической культуры всех типов.</a:t>
            </a:r>
          </a:p>
          <a:p>
            <a:r>
              <a:rPr lang="ru-RU" sz="2100" dirty="0"/>
              <a:t>Особую ценность они представляют на подготовительном этапе, когда в процессе самостоятельных занятий формируются двигательные и инструктивно-методические умения.</a:t>
            </a:r>
          </a:p>
          <a:p>
            <a:r>
              <a:rPr lang="ru-RU" sz="2100" dirty="0"/>
              <a:t>В структуре школьного урока физической культуры индивидуальная форма организации используется во всех трех его частях, чаще всего в IX–XI классах. Однако это не исключает ее применения в младших и средних классах.</a:t>
            </a:r>
          </a:p>
          <a:p>
            <a:r>
              <a:rPr lang="ru-RU" sz="2100" dirty="0"/>
              <a:t>Задания учителя могут быть выполнены:</a:t>
            </a:r>
          </a:p>
          <a:p>
            <a:r>
              <a:rPr lang="ru-RU" sz="2100" dirty="0"/>
              <a:t>- одновременно всеми учащимися, получившими разрешение (или задание) в течение </a:t>
            </a:r>
            <a:r>
              <a:rPr lang="ru-RU" sz="2100" dirty="0" smtClean="0"/>
              <a:t>определенного </a:t>
            </a:r>
            <a:r>
              <a:rPr lang="ru-RU" sz="2100" dirty="0"/>
              <a:t>времени (30 с - 1,5 мин) свободно бегать, прыгать, лазать, бороться, играть и т.д. </a:t>
            </a:r>
            <a:r>
              <a:rPr lang="ru-RU" sz="2100" dirty="0" smtClean="0"/>
              <a:t>;</a:t>
            </a:r>
          </a:p>
          <a:p>
            <a:r>
              <a:rPr lang="ru-RU" sz="2100" dirty="0" smtClean="0"/>
              <a:t>- одновременно всеми учащимися, получившими разрешение (или задание) в течение определенного времени заняться любым из предложенных учителем физических упражнений;</a:t>
            </a:r>
          </a:p>
          <a:p>
            <a:r>
              <a:rPr lang="ru-RU" sz="2100" dirty="0" smtClean="0"/>
              <a:t>- </a:t>
            </a:r>
            <a:r>
              <a:rPr lang="ru-RU" sz="2100" dirty="0"/>
              <a:t>отдельными учениками по особым заданиям (облегченным или усложненным с учетом индивидуальных особенностей детей) учителя </a:t>
            </a:r>
            <a:r>
              <a:rPr lang="ru-RU" sz="2100" dirty="0" smtClean="0"/>
              <a:t>Выполнение индивидуальных заданий начинается и заканчивается по команде учителя.</a:t>
            </a:r>
          </a:p>
          <a:p>
            <a:r>
              <a:rPr lang="ru-RU" sz="2100" dirty="0" smtClean="0"/>
              <a:t>Используя </a:t>
            </a:r>
            <a:r>
              <a:rPr lang="ru-RU" sz="2100" dirty="0"/>
              <a:t>индивидуальную форму на уроках, учитель полнее удовлетворяет запросы и интересы учащихся, создает оптимальные возможности для их физической подготовки, предлагая упражнения-задания, наиболее соответствующие их учебным возможностям и потребностям, целенаправленно организуя педагогический процесс.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73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Круговая тренировка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400" i="1" dirty="0"/>
              <a:t> </a:t>
            </a:r>
            <a:r>
              <a:rPr lang="ru-RU" sz="3400" dirty="0"/>
              <a:t>Н</a:t>
            </a:r>
            <a:r>
              <a:rPr lang="ru-RU" sz="3400" dirty="0" smtClean="0"/>
              <a:t>аиболее </a:t>
            </a:r>
            <a:r>
              <a:rPr lang="ru-RU" sz="3400" dirty="0"/>
              <a:t>развитая ступень групповой формы организации. Возникла данная форма в нашей стране в 1960-х гг., но теоретическое обобщение и описание получила в трудах специалистов Германии как разновидность «</a:t>
            </a:r>
            <a:r>
              <a:rPr lang="ru-RU" sz="3400" dirty="0" err="1"/>
              <a:t>крайстреннинга</a:t>
            </a:r>
            <a:r>
              <a:rPr lang="ru-RU" sz="3400" dirty="0"/>
              <a:t>». Занятия физической культурой и спортом проходят одновременно в группе и как индивидуальная форма организации взаимодействия педагога (тренера, учителя) и занимающихся.</a:t>
            </a:r>
          </a:p>
          <a:p>
            <a:r>
              <a:rPr lang="ru-RU" sz="3400" dirty="0"/>
              <a:t>Круговая тренировка в настоящее время приобрела такую популярность, что она рекомендована для систематического использования на школьных уроках физической культуры с IV–V классов.</a:t>
            </a:r>
          </a:p>
          <a:p>
            <a:r>
              <a:rPr lang="ru-RU" sz="3400" dirty="0"/>
              <a:t>В литературе описаны несколько разновидностей круговой формы, наибольшей популярностью пользуются «станционные занятия» и круговая тренировка. Круговая тренировка дает возможность самостоятельно получать знания, формировать физические качества, </a:t>
            </a:r>
            <a:r>
              <a:rPr lang="ru-RU" sz="3400" dirty="0" smtClean="0"/>
              <a:t>совершенствовать </a:t>
            </a:r>
            <a:r>
              <a:rPr lang="ru-RU" sz="3400" dirty="0"/>
              <a:t>отдельные умения и навыки. Для школьного урока физической культуры эта форма приобретает особое значение, так как позволяет организовать учебную деятельность одновременно всего коллектива класса с относительной самостоятельностью и использованием большого количества оборудования и инвентаря.</a:t>
            </a:r>
          </a:p>
          <a:p>
            <a:endParaRPr lang="ru-RU" dirty="0"/>
          </a:p>
        </p:txBody>
      </p:sp>
      <p:pic>
        <p:nvPicPr>
          <p:cNvPr id="11266" name="Picture 2" descr="D:\Новая папка\images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517232"/>
            <a:ext cx="1756817" cy="1169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D:\Новая папка\images (1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425" y="5517232"/>
            <a:ext cx="1800201" cy="1169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D:\Новая папка\images (14)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78" b="-38305"/>
          <a:stretch/>
        </p:blipFill>
        <p:spPr bwMode="auto">
          <a:xfrm>
            <a:off x="3635896" y="5517232"/>
            <a:ext cx="1524000" cy="22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50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7745288" cy="6624736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/>
              <a:t>В зависимости от конкретных задач урока круговая форма организации уместна во всех трех его частях.</a:t>
            </a:r>
          </a:p>
          <a:p>
            <a:r>
              <a:rPr lang="ru-RU" sz="3400" dirty="0"/>
              <a:t>Включение круговой формы в вводную часть урока считается целесообразным в тех случаях, когда предстоит еще более интенсивная работа в его основной части, требующая большего напряжения в освоении определенных умений и навыков различных движений. Комплекс подводящих упражнений подготавливает учащихся к предстоящей работе.</a:t>
            </a:r>
          </a:p>
          <a:p>
            <a:r>
              <a:rPr lang="ru-RU" sz="3400" dirty="0"/>
              <a:t>Применение круговой тренировки в основной части урока связано с развитием физических качеств в условиях, когда организм еще не устал и готов выполнить работу в большом объеме и при оптимальных условиях нагрузки. В заключительной части круговая форма применяется редко.</a:t>
            </a:r>
          </a:p>
          <a:p>
            <a:r>
              <a:rPr lang="ru-RU" sz="3400" dirty="0"/>
              <a:t>Сущность круговой формы организации заключается в том, что коллектив класса разделяется на несколько групп по 4–6 учащихся. Группы распределяются учителем по местам занятий (станциям) в зале или на площадке, где расставлены снаряды, инвентарь или специально оборудованы для таких занятий. На «станциях» очередность выполнения упражнений планируется так, чтобы по направленности воздействия они сменяли друг друга. К примеру, если на одной «станции» преимущественное воздействие оказывается на мышечную систему нижних конечностей (ног), то на последующих – на другие мышечные группы: туловища, верхних конечностей и др</a:t>
            </a:r>
            <a:r>
              <a:rPr lang="ru-RU" sz="3400" dirty="0" smtClean="0"/>
              <a:t>..</a:t>
            </a:r>
            <a:endParaRPr lang="ru-RU" sz="3400" dirty="0"/>
          </a:p>
          <a:p>
            <a:r>
              <a:rPr lang="ru-RU" sz="3400" dirty="0"/>
              <a:t>Выполнение упражнений начинается одновременно на всех «станциях» и по команде учителя. Справившись с заранее обусловленным заданием (по содержанию, объему и интенсивности), группы в установленном порядке (обычно по направлению часовой стрелки) переходят на очередное место занятий. Они отдыхают там и знакомятся с содержанием нового задания, опробуют его и по команде учителя начинают выполнение нового задания, и так до тех пор, пока не пройдут через все «станции».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98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libsid.ru/images/stories/fizkultura/3/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836712"/>
            <a:ext cx="5760640" cy="4680520"/>
          </a:xfrm>
          <a:prstGeom prst="rect">
            <a:avLst/>
          </a:prstGeom>
          <a:noFill/>
          <a:ln w="88900" cmpd="sng">
            <a:solidFill>
              <a:schemeClr val="accent3">
                <a:lumMod val="60000"/>
                <a:lumOff val="40000"/>
                <a:alpha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5788213"/>
            <a:ext cx="7560840" cy="646331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/>
            </a:bgClr>
          </a:patt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ru-RU" dirty="0"/>
              <a:t>Вариант круговой тренировки на уроке физической культуры в школе:</a:t>
            </a:r>
          </a:p>
          <a:p>
            <a:r>
              <a:rPr lang="ru-RU" dirty="0"/>
              <a:t>1...8 – «станции»</a:t>
            </a:r>
          </a:p>
        </p:txBody>
      </p:sp>
    </p:spTree>
    <p:extLst>
      <p:ext uri="{BB962C8B-B14F-4D97-AF65-F5344CB8AC3E}">
        <p14:creationId xmlns:p14="http://schemas.microsoft.com/office/powerpoint/2010/main" val="42530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657610" cy="6480720"/>
          </a:xfrm>
        </p:spPr>
        <p:txBody>
          <a:bodyPr>
            <a:normAutofit fontScale="40000" lnSpcReduction="20000"/>
          </a:bodyPr>
          <a:lstStyle/>
          <a:p>
            <a:r>
              <a:rPr lang="ru-RU" sz="3500" dirty="0"/>
              <a:t>Круговая форма организации требует предварительной подготовки учащихся. После того, как учащиеся прочно усвоили используемые в комплексах круговой формы физические упражнения, их знакомят с организацией работы (деятельности) на «станциях» (их расположение, последовательность выполнения физических упражнений, порядок перехода к очередным «станциям», формы учета результатов деятельности и представление их учителю). На следующем уроке учащиеся вместе с учителем определяют максимальный тест (МТ) выполнения упражнений на каждой «станции». Физическая нагрузка регулируется по схеме МТ/2 или МТ/4 в зависимости от уровня развития учебных возможностей учащихся, в частности, их важного компонента - физической подготовленности.</a:t>
            </a:r>
          </a:p>
          <a:p>
            <a:r>
              <a:rPr lang="ru-RU" sz="3500" dirty="0"/>
              <a:t>В цикле уроков (3–6) объем нагрузки устанавливается по схеме МТ/4 + 1 или МТ/2 + 1 с последующим его увеличением на каждом уроке на одно или несколько повторений. Уже на седьмом или восьмом уроке определяется новый МТ с повторением предыдущего цикла. Переход к новому циклу может быть и раньше, если комплекс, подобранный для учащихся, исчерпал себя или, наоборот, будет продолжен. Использование круговой формы организации возможно почти по всем разделам школьной программы: гимнастике, легкой атлетике, лыжной подготовке, плаванию, борьбе, спортивным играм</a:t>
            </a:r>
            <a:r>
              <a:rPr lang="ru-RU" sz="3500" dirty="0" smtClean="0"/>
              <a:t>.</a:t>
            </a:r>
          </a:p>
          <a:p>
            <a:r>
              <a:rPr lang="ru-RU" sz="3500" dirty="0"/>
              <a:t>Круговая тренировка, организованная по методу интервального упражнения, с четко определенными интервалами отдыха, так называемыми действенными паузами как между упражнениями, так и между кругами. В последней разновидности также выделены три варианта. </a:t>
            </a:r>
            <a:br>
              <a:rPr lang="ru-RU" sz="3500" dirty="0"/>
            </a:br>
            <a:r>
              <a:rPr lang="ru-RU" sz="3500" dirty="0"/>
              <a:t>В первом и втором из них упражняются на «станциях» по 15 с (отдых 30 с).</a:t>
            </a:r>
          </a:p>
          <a:p>
            <a:r>
              <a:rPr lang="ru-RU" sz="3500" dirty="0"/>
              <a:t>Физические упражнения должны быть хорошо знакомы учащимся, не требовать подстраховки, избирательно воздействовать на определенные системы организма, соответствовать возрасту и подготовленности  занимающихся.</a:t>
            </a:r>
          </a:p>
          <a:p>
            <a:r>
              <a:rPr lang="ru-RU" sz="3500" dirty="0"/>
              <a:t>При составлении комплексов упражнений учитель должен стремиться к тому, чтобы каждое последующее было «разгрузочным» по отношению к предыдущему и в работу поочередно включались основные мышечные группы.</a:t>
            </a:r>
          </a:p>
          <a:p>
            <a:r>
              <a:rPr lang="ru-RU" sz="3500" dirty="0"/>
              <a:t>Программа ориентирует учителя на то, чтобы уроки физической культуры проводились по возможности на открытом воздухе. В этом случае целесообразно использовать мишени для метания в цель, прыжковую яму, оборудование гимнастического городка школы, полосу препятствий и другие специальные сооружения и особенности рельефа местности</a:t>
            </a:r>
          </a:p>
          <a:p>
            <a:endParaRPr lang="ru-RU" i="1" dirty="0"/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9445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i="1" dirty="0"/>
              <a:t>Д</a:t>
            </a:r>
            <a:r>
              <a:rPr lang="ru-RU" sz="2800" b="1" i="1" dirty="0" smtClean="0"/>
              <a:t>ополнительные </a:t>
            </a:r>
            <a:r>
              <a:rPr lang="ru-RU" sz="2800" b="1" i="1" dirty="0"/>
              <a:t>упражнения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7745288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Применение дополнительных заданий объясняется тем, что при групповой форме организации приходится ждать своей очереди, чтобы выполнить упражнение, поэтому используются, в частности, подвижные игры, которые можно проводить уже начиная с I–II класса. Простейшие варианты таких заданий представляют собой как бы цепочки, составленные из тематически оформленных, регламентированных двигательных действий, например: «Пожарные», «Космонавты», «Пограничники».</a:t>
            </a:r>
          </a:p>
          <a:p>
            <a:r>
              <a:rPr lang="ru-RU" dirty="0"/>
              <a:t>Более сложный по содержанию и условиям проведения игровой вариант представляет собой комплекс из 3–4 подвижных игр. Характер и число основных движений в каждой игре довольно точно оговаривается правилами. Устанавливается желательное чередование нагрузки и отдыха. Выделенные ученики подсчитывают очки, следят за порядком.</a:t>
            </a:r>
          </a:p>
          <a:p>
            <a:r>
              <a:rPr lang="ru-RU" dirty="0"/>
              <a:t>Такой вариант приемлем начиная с IV класса - игровые действия с мячами разных размеров: бег, прыжок, метание, броски, т.е. с использованием элементов спортивных и подвижных игр. Например, в такой комплекс могут войти игры со специально разработанными для них правилами: «Бег вдоль волейбольной сетки с отбиванием мяча», «Удочка», «Гонка мячей», повторная эстафета с бегом.</a:t>
            </a:r>
          </a:p>
          <a:p>
            <a:endParaRPr lang="ru-RU" dirty="0"/>
          </a:p>
        </p:txBody>
      </p:sp>
      <p:pic>
        <p:nvPicPr>
          <p:cNvPr id="12290" name="Picture 2" descr="D:\Новая папка\загруженное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517232"/>
            <a:ext cx="201622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D:\Новая папка\images (2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532335"/>
            <a:ext cx="2032817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D:\Новая папка\images (2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518689"/>
            <a:ext cx="194421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06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7715200" cy="4781128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/>
              <a:t>Игровые варианты применяются в основной части урока с установкой на развитие ловкости, быстроты двигательной реакции, скорости передвижения. Они приобретают особое </a:t>
            </a:r>
            <a:r>
              <a:rPr lang="ru-RU" sz="3400" dirty="0" smtClean="0"/>
              <a:t>воспитательное </a:t>
            </a:r>
            <a:r>
              <a:rPr lang="ru-RU" sz="3400" dirty="0"/>
              <a:t>значение: приучают детей к взаимоответственности и </a:t>
            </a:r>
            <a:r>
              <a:rPr lang="ru-RU" sz="3400" dirty="0" err="1" smtClean="0"/>
              <a:t>взаимоподдержке</a:t>
            </a:r>
            <a:r>
              <a:rPr lang="ru-RU" sz="3400" dirty="0" smtClean="0"/>
              <a:t> </a:t>
            </a:r>
            <a:r>
              <a:rPr lang="ru-RU" sz="3400" dirty="0"/>
              <a:t>в команде, способствуют проявлению творческой активности и инициативы, вызывают яркие положительные эмоции. Группы учеников играют в эти игры на разных местах площадки, начиная и заканчивая их по сигналу учителя. Играющие последовательно переходят от одной игры к другой.</a:t>
            </a:r>
          </a:p>
          <a:p>
            <a:r>
              <a:rPr lang="ru-RU" sz="3400" dirty="0"/>
              <a:t>Дополнительные упражнения должны быть хорошо знакомы, доступны для самостоятельного выполнения, разнообразны по воздействию, родственны по структуре движений основному физическому упражнению.</a:t>
            </a:r>
          </a:p>
          <a:p>
            <a:r>
              <a:rPr lang="ru-RU" sz="3400" dirty="0"/>
              <a:t>Качество урока физкультуры во многом зависит от того, насколько он интересен для занимающихся.</a:t>
            </a:r>
          </a:p>
          <a:p>
            <a:r>
              <a:rPr lang="ru-RU" sz="3400" dirty="0"/>
              <a:t>Опыт работы лучших преподавателей показывает: для того, чтобы урок был интересным, учитель должен знать подход к детям, понимать их запросы, учитывать силы и возможности. Один из основоположников советской системы физического воспитания профессор В.В. </a:t>
            </a:r>
            <a:r>
              <a:rPr lang="ru-RU" sz="3400" dirty="0" err="1"/>
              <a:t>Гориневский</a:t>
            </a:r>
            <a:r>
              <a:rPr lang="ru-RU" sz="3400" dirty="0"/>
              <a:t> важным условием для проведения интересного школьного урока считал «сочетание воли педагога со стремлением учеников к достижению желаемого».</a:t>
            </a:r>
          </a:p>
          <a:p>
            <a:endParaRPr lang="ru-RU" dirty="0"/>
          </a:p>
        </p:txBody>
      </p:sp>
      <p:pic>
        <p:nvPicPr>
          <p:cNvPr id="13314" name="Picture 2" descr="D:\Новая папка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454" y="5234911"/>
            <a:ext cx="2430562" cy="1421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D:\Новая папка\images (2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227658"/>
            <a:ext cx="2276400" cy="1421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28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7293352" cy="5256584"/>
          </a:xfrm>
        </p:spPr>
        <p:txBody>
          <a:bodyPr>
            <a:normAutofit fontScale="62500" lnSpcReduction="20000"/>
          </a:bodyPr>
          <a:lstStyle/>
          <a:p>
            <a:r>
              <a:rPr lang="ru-RU" sz="2600" dirty="0"/>
              <a:t>Приемы, способствующие повышению интереса учащихся к уроку физкультуры:</a:t>
            </a:r>
          </a:p>
          <a:p>
            <a:r>
              <a:rPr lang="ru-RU" sz="2600" dirty="0"/>
              <a:t>- использование элементов новизны;</a:t>
            </a:r>
          </a:p>
          <a:p>
            <a:r>
              <a:rPr lang="ru-RU" sz="2600" dirty="0"/>
              <a:t>- умелое варьирование (</a:t>
            </a:r>
            <a:r>
              <a:rPr lang="ru-RU" sz="2600" dirty="0" err="1"/>
              <a:t>взаимосочетание</a:t>
            </a:r>
            <a:r>
              <a:rPr lang="ru-RU" sz="2600" dirty="0"/>
              <a:t>) физических упражнений;</a:t>
            </a:r>
          </a:p>
          <a:p>
            <a:r>
              <a:rPr lang="ru-RU" sz="2600" dirty="0"/>
              <a:t>- подвижные игры (до IX класса включительно) с последовательным усложнением их правил;</a:t>
            </a:r>
          </a:p>
          <a:p>
            <a:r>
              <a:rPr lang="ru-RU" sz="2600" dirty="0"/>
              <a:t>- применение разнообразных форм организации занятий;</a:t>
            </a:r>
          </a:p>
          <a:p>
            <a:r>
              <a:rPr lang="ru-RU" sz="2600" dirty="0"/>
              <a:t>- создание проблемно-поисковых ситуаций;</a:t>
            </a:r>
          </a:p>
          <a:p>
            <a:r>
              <a:rPr lang="ru-RU" sz="2600" dirty="0"/>
              <a:t>- использование ТСО, упражнений максимальной, но обязательно выполнимой трудности;</a:t>
            </a:r>
          </a:p>
          <a:p>
            <a:r>
              <a:rPr lang="ru-RU" sz="2600" dirty="0"/>
              <a:t>- включение элементов состязаний при выполнении физических упражнений (например, соревнования между отделениями, группами на лучшую осанку, на качество выполнения физических упражнений, демонстрацию лучших количественных и качественных показателей).</a:t>
            </a:r>
          </a:p>
          <a:p>
            <a:r>
              <a:rPr lang="ru-RU" sz="2600" dirty="0"/>
              <a:t>Кроме того, урок может быть интересным, если использовать музыкальное сопровождение, что в настоящее время не является проблемой в связи с развитием радиотехники и ее доступностью. Во многих случаях на эмоциональность урока влияют показ упражнения учителем, его объяснения, манеры, команды, внешний вид, окружающая среда и </a:t>
            </a:r>
            <a:r>
              <a:rPr lang="ru-RU" sz="2600" dirty="0" smtClean="0"/>
              <a:t>др.</a:t>
            </a:r>
            <a:endParaRPr lang="ru-RU" sz="2600" dirty="0"/>
          </a:p>
          <a:p>
            <a:endParaRPr lang="ru-RU" dirty="0"/>
          </a:p>
        </p:txBody>
      </p:sp>
      <p:pic>
        <p:nvPicPr>
          <p:cNvPr id="14338" name="Picture 2" descr="D:\Новая папка\images (2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517232"/>
            <a:ext cx="2651497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46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23623"/>
            <a:ext cx="8352928" cy="5400600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/>
              <a:t>Формы организации деятельности</a:t>
            </a:r>
            <a:r>
              <a:rPr lang="ru-RU" sz="6400" dirty="0"/>
              <a:t> - общение, реализуемое двумя сторонами </a:t>
            </a:r>
            <a:r>
              <a:rPr lang="ru-RU" sz="6400" dirty="0" smtClean="0"/>
              <a:t>дидактического </a:t>
            </a:r>
            <a:r>
              <a:rPr lang="ru-RU" sz="6400" dirty="0"/>
              <a:t>взаимодействия</a:t>
            </a:r>
            <a:r>
              <a:rPr lang="ru-RU" sz="6400" i="1" dirty="0"/>
              <a:t>.</a:t>
            </a:r>
            <a:endParaRPr lang="ru-RU" sz="6400" dirty="0"/>
          </a:p>
          <a:p>
            <a:r>
              <a:rPr lang="ru-RU" sz="6400" dirty="0"/>
              <a:t>В связи с тем, что деятельность двух сторон обучения, реализуемого непосредственно на уроках, осуществляется во взаимосвязи, представляется целесообразным именовать данный педагогический феномен </a:t>
            </a:r>
            <a:r>
              <a:rPr lang="ru-RU" sz="6400" i="1" dirty="0"/>
              <a:t>формой организации деятельности учителя и учащихся на уроке. </a:t>
            </a:r>
            <a:r>
              <a:rPr lang="ru-RU" sz="6400" dirty="0"/>
              <a:t>Конкретизация этого педагогического явления крайне важна.</a:t>
            </a:r>
          </a:p>
          <a:p>
            <a:r>
              <a:rPr lang="ru-RU" sz="6400" dirty="0"/>
              <a:t>В педагогической литературе, отражающей точку зрения </a:t>
            </a:r>
            <a:r>
              <a:rPr lang="ru-RU" sz="6400" dirty="0" err="1"/>
              <a:t>дидактов</a:t>
            </a:r>
            <a:r>
              <a:rPr lang="ru-RU" sz="6400" dirty="0"/>
              <a:t>, достигнуто определенное взаимопонимание в этом вопросе. В теории и методике физического воспитания состояние несколько иное. Специалисты по-разному его интерпретируют. В одном и том же учебном пособии авторы разных глав, освещающие одну и ту же проблему, используют различные формулировки: «организационно-методические формы организации общего порядка учебной деятельности занимающихся» и «организация деятельности занимающихся».</a:t>
            </a:r>
          </a:p>
          <a:p>
            <a:r>
              <a:rPr lang="ru-RU" sz="6400" dirty="0"/>
              <a:t>В настоящее время на уроках физической культуры в общеобразовательных школах учителя применяют следующие формы организации: фронтальную, групповую, индивидуальную. В то же время в теории и методике физического воспитания выделена и особая организационно-методическая форма проведения упражнений – </a:t>
            </a:r>
            <a:r>
              <a:rPr lang="ru-RU" sz="6400" i="1" dirty="0"/>
              <a:t>круговая тренировка</a:t>
            </a:r>
            <a:r>
              <a:rPr lang="ru-RU" sz="6400" b="1" i="1" dirty="0"/>
              <a:t>, </a:t>
            </a:r>
            <a:r>
              <a:rPr lang="ru-RU" sz="6400" dirty="0"/>
              <a:t>упрочившая свои позиции в практике с начала 1970-х гг.</a:t>
            </a:r>
          </a:p>
          <a:p>
            <a:endParaRPr lang="ru-RU" dirty="0"/>
          </a:p>
        </p:txBody>
      </p:sp>
      <p:pic>
        <p:nvPicPr>
          <p:cNvPr id="7171" name="Picture 3" descr="D:\Новая папка\images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730232"/>
            <a:ext cx="1154620" cy="101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D:\Новая папка\загруженное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716584"/>
            <a:ext cx="999727" cy="101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D:\Новая папка\images (1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730232"/>
            <a:ext cx="1152128" cy="101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02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Новая папка\images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497" y="3933056"/>
            <a:ext cx="1676400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6923112" cy="1143000"/>
          </a:xfrm>
        </p:spPr>
        <p:txBody>
          <a:bodyPr>
            <a:normAutofit/>
          </a:bodyPr>
          <a:lstStyle/>
          <a:p>
            <a:r>
              <a:rPr lang="ru-RU" sz="2400" b="1" dirty="0"/>
              <a:t>Фронтальная</a:t>
            </a:r>
            <a:r>
              <a:rPr lang="ru-RU" sz="2400" i="1" dirty="0"/>
              <a:t> </a:t>
            </a:r>
            <a:r>
              <a:rPr lang="ru-RU" sz="2400" b="1" dirty="0"/>
              <a:t>форма организации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7467600" cy="5141168"/>
          </a:xfrm>
        </p:spPr>
        <p:txBody>
          <a:bodyPr>
            <a:normAutofit fontScale="32500" lnSpcReduction="20000"/>
          </a:bodyPr>
          <a:lstStyle/>
          <a:p>
            <a:r>
              <a:rPr lang="ru-RU" sz="4900" dirty="0" smtClean="0"/>
              <a:t>Выполнение </a:t>
            </a:r>
            <a:r>
              <a:rPr lang="ru-RU" sz="4900" dirty="0"/>
              <a:t>учащимися всего класса одинакового для всех задания под руководством учителя.</a:t>
            </a:r>
          </a:p>
          <a:p>
            <a:r>
              <a:rPr lang="ru-RU" sz="4900" dirty="0"/>
              <a:t>Ведущее место при этом отводится совместной работе. Все учащиеся слушают объяснения учителя или наблюдают за его действиями, или выполняют физические упражнения, т.е. возникают специфические коммуникативные отношения между учителем и коллективом класса. Учитель направляет работу учащихся непосредственно или косвенно (опосредованно).</a:t>
            </a:r>
          </a:p>
          <a:p>
            <a:r>
              <a:rPr lang="ru-RU" sz="4900" dirty="0"/>
              <a:t>Одинаковые задания могут выполняться одновременно всем классом (рис. 4, </a:t>
            </a:r>
            <a:r>
              <a:rPr lang="ru-RU" sz="4900" i="1" dirty="0"/>
              <a:t>а) </a:t>
            </a:r>
            <a:r>
              <a:rPr lang="ru-RU" sz="4900" dirty="0"/>
              <a:t>поочередно, по одному, по двое, несколькими учениками (с паузами) или потоком (рис. 4, в). </a:t>
            </a:r>
            <a:r>
              <a:rPr lang="ru-RU" sz="4900" i="1" dirty="0"/>
              <a:t>Потоком</a:t>
            </a:r>
            <a:r>
              <a:rPr lang="ru-RU" sz="4900" dirty="0"/>
              <a:t> можно выполнять только те физические упражнения, которые прочно усвоены учащимися. Поточная организация учебной деятельности требует хорошей дисциплины и относительной простоты выполняемых упражнений, надежную страховку.</a:t>
            </a:r>
          </a:p>
          <a:p>
            <a:r>
              <a:rPr lang="ru-RU" sz="4900" dirty="0"/>
              <a:t>Физические упражнения можно выполнять в группах, отделениях, всем классом (рис. 4, </a:t>
            </a:r>
            <a:r>
              <a:rPr lang="ru-RU" sz="4900" i="1" dirty="0"/>
              <a:t>б). </a:t>
            </a:r>
            <a:r>
              <a:rPr lang="ru-RU" sz="4900" dirty="0"/>
              <a:t>Несмотря на наличие групп, форма организации остается фронтальной, т.е. учащиеся всего класса выполняют одинаковое задание, общее для всех учебное задание, в данном случае – физические упражнения у гимнастических скамеек тремя группами или с мячом в тех же трех группах под общим руководством учителя.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208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ibsid.ru/images/stories/fizkultura/3/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752"/>
            <a:ext cx="5877879" cy="3600399"/>
          </a:xfrm>
          <a:prstGeom prst="rect">
            <a:avLst/>
          </a:prstGeom>
          <a:noFill/>
          <a:ln w="88900">
            <a:solidFill>
              <a:schemeClr val="accent3">
                <a:lumMod val="60000"/>
                <a:lumOff val="40000"/>
                <a:alpha val="46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5202776"/>
            <a:ext cx="6552728" cy="830997"/>
          </a:xfrm>
          <a:prstGeom prst="rect">
            <a:avLst/>
          </a:prstGeom>
          <a:pattFill prst="pct20">
            <a:fgClr>
              <a:schemeClr val="bg1">
                <a:lumMod val="75000"/>
              </a:schemeClr>
            </a:fgClr>
            <a:bgClr>
              <a:schemeClr val="bg1"/>
            </a:bgClr>
          </a:patt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ru-RU" sz="1600" dirty="0"/>
              <a:t>Разновидности фронтальной формы организации работы на уроке</a:t>
            </a:r>
          </a:p>
          <a:p>
            <a:r>
              <a:rPr lang="ru-RU" sz="1600" dirty="0"/>
              <a:t>физической культуры в школе: </a:t>
            </a:r>
            <a:r>
              <a:rPr lang="ru-RU" sz="1600" i="1" dirty="0"/>
              <a:t>а </a:t>
            </a:r>
            <a:r>
              <a:rPr lang="ru-RU" sz="1600" dirty="0"/>
              <a:t>– фронтальная; </a:t>
            </a:r>
            <a:r>
              <a:rPr lang="ru-RU" sz="1600" i="1" dirty="0"/>
              <a:t>б </a:t>
            </a:r>
            <a:r>
              <a:rPr lang="ru-RU" sz="1600" dirty="0"/>
              <a:t>– групповая; </a:t>
            </a:r>
            <a:endParaRPr lang="ru-RU" sz="1600" dirty="0" smtClean="0"/>
          </a:p>
          <a:p>
            <a:r>
              <a:rPr lang="ru-RU" sz="1600" i="1" dirty="0" smtClean="0"/>
              <a:t>в</a:t>
            </a:r>
            <a:r>
              <a:rPr lang="ru-RU" sz="1600" i="1" dirty="0"/>
              <a:t> </a:t>
            </a:r>
            <a:r>
              <a:rPr lang="ru-RU" sz="1600" dirty="0"/>
              <a:t>– индивидуальная</a:t>
            </a:r>
          </a:p>
        </p:txBody>
      </p:sp>
    </p:spTree>
    <p:extLst>
      <p:ext uri="{BB962C8B-B14F-4D97-AF65-F5344CB8AC3E}">
        <p14:creationId xmlns:p14="http://schemas.microsoft.com/office/powerpoint/2010/main" val="69569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8424936" cy="6192688"/>
          </a:xfrm>
        </p:spPr>
        <p:txBody>
          <a:bodyPr>
            <a:normAutofit fontScale="55000" lnSpcReduction="20000"/>
          </a:bodyPr>
          <a:lstStyle/>
          <a:p>
            <a:r>
              <a:rPr lang="ru-RU" sz="2900" dirty="0"/>
              <a:t>Педагог осуществляет прямое, непосредственное психоэмоциональное воздействие на коллектив класса, побуждает ответную реакцию (мысли, чувства, переживания, практические действия). Здесь учитель имеет возможность взаимодействовать со всем классом.</a:t>
            </a:r>
          </a:p>
          <a:p>
            <a:r>
              <a:rPr lang="ru-RU" sz="2900" i="1" dirty="0"/>
              <a:t>Эффективной фронтальная форма организации может быть только в том случае, если у учителя сформированы умения держать в поле своего внимания всех учащихся класса, </a:t>
            </a:r>
            <a:r>
              <a:rPr lang="ru-RU" sz="2900" i="1" dirty="0" smtClean="0"/>
              <a:t>обеспечивать </a:t>
            </a:r>
            <a:r>
              <a:rPr lang="ru-RU" sz="2900" i="1" dirty="0"/>
              <a:t>одновременную и активную деятельность каждого ученика, поддерживать рабочую дисциплину.</a:t>
            </a:r>
            <a:endParaRPr lang="ru-RU" sz="2900" dirty="0"/>
          </a:p>
          <a:p>
            <a:r>
              <a:rPr lang="ru-RU" sz="2900" dirty="0"/>
              <a:t>Положительная сторона данной формы организации заключается в том, что в активные двигательные действия вовлекаются все ученики класса; отрицательная – здесь ограничены возможности учителя внимательно наблюдать за каждым учеником, нельзя вовремя предотвратить, обнаружить и исправить ошибки, постоянно следить за поведением учащихся. Фронтальная форма особенно рациональна на уроках физической культуры в I–IV классах, поскольку младшие школьники отличаются большей подвижностью и не могут подолгу оставаться в бездеятельном состоянии. Кроме того, содержание обучения состоит из сравнительно несложного материала, учитывающего учебные возможности данного контингента учащихся.</a:t>
            </a:r>
          </a:p>
          <a:p>
            <a:r>
              <a:rPr lang="ru-RU" sz="2900" dirty="0"/>
              <a:t>Фронтальная форма успешно применяется и в работе с учащимися средних и старших (V–IX и X–XI) классов, особенно в вводной и заключительной частях урока. Однако это не исключает возможности применения фронтальной формы и в основной части урока, если такая необходимость обусловлена его педагогической целью и конкретными задачами.</a:t>
            </a:r>
          </a:p>
          <a:p>
            <a:r>
              <a:rPr lang="ru-RU" sz="2900" dirty="0"/>
              <a:t>Общий предмет обучения, общая цель и непосредственное общение учителя с коллективом класса способствуют возникновению отношений между педагогом и коллективом учащихся.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30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/>
              <a:t>Групповая форма организации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7467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sz="2300" dirty="0" smtClean="0"/>
              <a:t>Временное </a:t>
            </a:r>
            <a:r>
              <a:rPr lang="ru-RU" sz="2300" dirty="0"/>
              <a:t>деление коллектива класса на несколько групп (команд, звеньев, отделений) и выполнение каждой группой «своих» заданий по указанию учителя.</a:t>
            </a:r>
          </a:p>
          <a:p>
            <a:r>
              <a:rPr lang="ru-RU" sz="2300" dirty="0"/>
              <a:t>Группы не должны быть постоянными, поскольку в их составе учащиеся разного уровня успеваемости (подготовленности), что в последующем может затруднить реализацию принципа единства обучения, равное право на образование и на развитие способностей. Учебная деятельность учащихся при этом выполняется группами - одновременно всей группой </a:t>
            </a:r>
            <a:r>
              <a:rPr lang="ru-RU" sz="2300" dirty="0" smtClean="0"/>
              <a:t>и </a:t>
            </a:r>
            <a:r>
              <a:rPr lang="ru-RU" sz="2300" dirty="0"/>
              <a:t>в </a:t>
            </a:r>
            <a:r>
              <a:rPr lang="ru-RU" sz="2300" dirty="0" smtClean="0"/>
              <a:t>группе поочередно</a:t>
            </a:r>
            <a:endParaRPr lang="ru-RU" sz="2300" dirty="0"/>
          </a:p>
          <a:p>
            <a:r>
              <a:rPr lang="ru-RU" sz="2300" dirty="0"/>
              <a:t>По команде учителя начинается и заканчивается работа групп и смена заданий в группах. Групповая форма применяется преимущественно в основной части урока, когда изучаются два или более разнородных и сложных физических упражнений.</a:t>
            </a:r>
          </a:p>
          <a:p>
            <a:r>
              <a:rPr lang="ru-RU" sz="2300" dirty="0"/>
              <a:t>Положительные моменты: стимулируется самостоятельная работа школьников, которая содействует формированию у них потребности в самообразовании, что наиболее важно на данном этапе. Учитель имеет возможность уделить больше внимания группе учащихся, выполняющих наиболее сложные упражнения, оказывать им помощь и страховать их (обеспечивать безопасность при выполнении двигательного действия).</a:t>
            </a:r>
          </a:p>
          <a:p>
            <a:endParaRPr lang="ru-RU" dirty="0"/>
          </a:p>
        </p:txBody>
      </p:sp>
      <p:pic>
        <p:nvPicPr>
          <p:cNvPr id="6146" name="Picture 2" descr="D:\Новая папка\загруженное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581827"/>
            <a:ext cx="1296144" cy="81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D:\Новая папка\загруженное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996952"/>
            <a:ext cx="1296144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D:\Новая папка\images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221088"/>
            <a:ext cx="131474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D:\Новая папка\images (2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661248"/>
            <a:ext cx="1584176" cy="1054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D:\Новая папка\images (3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841086"/>
            <a:ext cx="1296144" cy="85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D:\Новая папка\images (4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249" y="5841086"/>
            <a:ext cx="1296144" cy="85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D:\Новая папка\images (5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60708"/>
            <a:ext cx="1368152" cy="85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53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442798" y="-2232"/>
            <a:ext cx="2584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cs typeface="Arial" pitchFamily="34" charset="0"/>
              </a:rPr>
              <a:t>  </a:t>
            </a:r>
            <a:r>
              <a:rPr kumimoji="0" lang="ru-RU" sz="231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cs typeface="Arial" pitchFamily="34" charset="0"/>
              </a:rPr>
              <a:t/>
            </a:r>
            <a:br>
              <a:rPr kumimoji="0" lang="ru-RU" sz="231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cs typeface="Arial" pitchFamily="34" charset="0"/>
              </a:rPr>
            </a:b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pic>
        <p:nvPicPr>
          <p:cNvPr id="2050" name="Picture 2" descr="http://www.libsid.ru/images/stories/fizkultura/3/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2" y="1202034"/>
            <a:ext cx="7153275" cy="3667126"/>
          </a:xfrm>
          <a:prstGeom prst="rect">
            <a:avLst/>
          </a:prstGeom>
          <a:noFill/>
          <a:ln w="88900">
            <a:solidFill>
              <a:schemeClr val="accent3">
                <a:lumMod val="60000"/>
                <a:lumOff val="40000"/>
                <a:alpha val="46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50656" y="5085184"/>
            <a:ext cx="6442685" cy="830997"/>
          </a:xfrm>
          <a:prstGeom prst="rect">
            <a:avLst/>
          </a:prstGeom>
          <a:pattFill prst="lgConfetti">
            <a:fgClr>
              <a:schemeClr val="bg1">
                <a:lumMod val="75000"/>
              </a:schemeClr>
            </a:fgClr>
            <a:bgClr>
              <a:schemeClr val="bg1"/>
            </a:bgClr>
          </a:pattFill>
          <a:effectLst>
            <a:glow>
              <a:schemeClr val="accent3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  <a:reflection endPos="0" dist="50800" dir="5400000" sy="-100000" algn="bl" rotWithShape="0"/>
          </a:effectLst>
        </p:spPr>
        <p:txBody>
          <a:bodyPr wrap="square">
            <a:spAutoFit/>
          </a:bodyPr>
          <a:lstStyle/>
          <a:p>
            <a:r>
              <a:rPr lang="ru-RU" sz="1600" dirty="0"/>
              <a:t>Варианты организации деятельности учащихся с </a:t>
            </a:r>
            <a:r>
              <a:rPr lang="ru-RU" sz="1600" dirty="0" smtClean="0"/>
              <a:t>использованием</a:t>
            </a:r>
          </a:p>
          <a:p>
            <a:r>
              <a:rPr lang="ru-RU" sz="1600" dirty="0" smtClean="0"/>
              <a:t>групповой формы на уроке физической культуры в школе:</a:t>
            </a:r>
          </a:p>
          <a:p>
            <a:r>
              <a:rPr lang="ru-RU" sz="1600" i="1" dirty="0" smtClean="0"/>
              <a:t>а</a:t>
            </a:r>
            <a:r>
              <a:rPr lang="ru-RU" sz="1600" i="1" dirty="0"/>
              <a:t> </a:t>
            </a:r>
            <a:r>
              <a:rPr lang="ru-RU" sz="1600" dirty="0"/>
              <a:t>– одновременно всей группой; </a:t>
            </a:r>
            <a:r>
              <a:rPr lang="ru-RU" sz="1600" i="1" dirty="0"/>
              <a:t>б </a:t>
            </a:r>
            <a:r>
              <a:rPr lang="ru-RU" sz="1600" dirty="0"/>
              <a:t>– поочередно</a:t>
            </a:r>
          </a:p>
        </p:txBody>
      </p:sp>
    </p:spTree>
    <p:extLst>
      <p:ext uri="{BB962C8B-B14F-4D97-AF65-F5344CB8AC3E}">
        <p14:creationId xmlns:p14="http://schemas.microsoft.com/office/powerpoint/2010/main" val="425363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7467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По команде учителя начинается и заканчивается работа групп и смена заданий в группах. Групповая форма применяется преимущественно в основной части урока, когда изучаются два или более разнородных и сложных физических упражнений.</a:t>
            </a:r>
          </a:p>
          <a:p>
            <a:r>
              <a:rPr lang="ru-RU" dirty="0"/>
              <a:t>Положительные моменты: стимулируется самостоятельная работа школьников, которая содействует формированию у них потребности в самообразовании, что наиболее важно на данном этапе. Учитель имеет возможность уделить больше внимания группе учащихся, выполняющих наиболее сложные упражнения, оказывать им помощь и страховать их (обеспечивать безопасность при выполнении двигательного действия).</a:t>
            </a:r>
          </a:p>
          <a:p>
            <a:r>
              <a:rPr lang="ru-RU" i="1" dirty="0"/>
              <a:t>Групповая форма занятий активизирует учащихся, повышая их интерес к уроку, позволяет выполнять упражнения в индивидуальных темпе и ритме, подбирать упражнения, наиболее соответствующие силам и способностям состава данной группы и каждого ученика в отдельности.</a:t>
            </a:r>
            <a:endParaRPr lang="ru-RU" dirty="0"/>
          </a:p>
          <a:p>
            <a:endParaRPr lang="ru-RU" dirty="0"/>
          </a:p>
        </p:txBody>
      </p:sp>
      <p:pic>
        <p:nvPicPr>
          <p:cNvPr id="9218" name="Picture 2" descr="D:\Новая папка\images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365104"/>
            <a:ext cx="1547688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D:\Новая папка\images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377511"/>
            <a:ext cx="2088232" cy="132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D:\Новая папка\images (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377511"/>
            <a:ext cx="2120825" cy="132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65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7924800" cy="6120680"/>
          </a:xfrm>
        </p:spPr>
        <p:txBody>
          <a:bodyPr>
            <a:normAutofit fontScale="47500" lnSpcReduction="20000"/>
          </a:bodyPr>
          <a:lstStyle/>
          <a:p>
            <a:r>
              <a:rPr lang="ru-RU" sz="3200" dirty="0"/>
              <a:t>На группы ученики распределяются с учетом пола, уровня физической подготовленности, состояния здоровья. Выполняется эта работа в начале учебного года.</a:t>
            </a:r>
          </a:p>
          <a:p>
            <a:r>
              <a:rPr lang="ru-RU" sz="3200" dirty="0"/>
              <a:t>Осуществляя руководство всем классом, учитель занимается непосредственно с тем отделением, которое выполняет упражнения, требующие страховки (на кольцах, опорные прыжки), когда упражнения еще только разучиваются. Остальными отделениями руководят специально подготовленные учащиеся-активисты. Когда на уроке повторяются ранее изученные упражнения, учитель может, наблюдая за всем классом, переходить от одного отделения к другому.</a:t>
            </a:r>
          </a:p>
          <a:p>
            <a:r>
              <a:rPr lang="ru-RU" sz="3200" dirty="0"/>
              <a:t>Если же в классе нет подготовленного актива и коллектив учащихся все еще не приучен к самостоятельной работе, то не рекомендуется создавать более двух групп. Возможно, следует временно избегать проведение такого урока. В этом случае необходима систематическая и целенаправленная подготовка коллектива к групповой форме занятий:</a:t>
            </a:r>
          </a:p>
          <a:p>
            <a:r>
              <a:rPr lang="ru-RU" sz="3200" dirty="0"/>
              <a:t>- постановка учебных задач, краткий инструктаж учителя;</a:t>
            </a:r>
          </a:p>
          <a:p>
            <a:r>
              <a:rPr lang="ru-RU" sz="3200" dirty="0"/>
              <a:t>- обсуждение и составление плана учебного задания в группе;</a:t>
            </a:r>
          </a:p>
          <a:p>
            <a:r>
              <a:rPr lang="ru-RU" sz="3200" dirty="0"/>
              <a:t>- определение способов его решения (ориентировочная деятельность), распределение обязанностей;</a:t>
            </a:r>
          </a:p>
          <a:p>
            <a:r>
              <a:rPr lang="ru-RU" sz="3200" dirty="0"/>
              <a:t>- организация работы по выполнению учебного задания;</a:t>
            </a:r>
          </a:p>
          <a:p>
            <a:r>
              <a:rPr lang="ru-RU" sz="3200" dirty="0"/>
              <a:t>- наблюдения учителя и корректировка работы группы и отдельных учащихся, взаимный контроль за выполнением задания в группе;</a:t>
            </a:r>
          </a:p>
          <a:p>
            <a:r>
              <a:rPr lang="ru-RU" sz="3200" dirty="0"/>
              <a:t>- краткие сообщения учащихся (по вызову учителя) о полученных результатах, общая дискуссия в классе под руководством учителя, дополнение, исправление дополнительной информации и подведение итогов деятельности;</a:t>
            </a:r>
          </a:p>
          <a:p>
            <a:r>
              <a:rPr lang="ru-RU" sz="3200" dirty="0"/>
              <a:t>- оценка работы групп и коллектива класса в целом.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41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467183-FA09-4026-9075-3FEC7F76ED73}"/>
</file>

<file path=customXml/itemProps2.xml><?xml version="1.0" encoding="utf-8"?>
<ds:datastoreItem xmlns:ds="http://schemas.openxmlformats.org/officeDocument/2006/customXml" ds:itemID="{2342C1D8-65ED-4A2F-8B0E-205178BC5227}"/>
</file>

<file path=customXml/itemProps3.xml><?xml version="1.0" encoding="utf-8"?>
<ds:datastoreItem xmlns:ds="http://schemas.openxmlformats.org/officeDocument/2006/customXml" ds:itemID="{36A3EED2-1251-46A5-99D3-D89A488B5BB1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225</TotalTime>
  <Words>2279</Words>
  <Application>Microsoft Office PowerPoint</Application>
  <PresentationFormat>Экран (4:3)</PresentationFormat>
  <Paragraphs>93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Методы организации и управления деятельностью учащихся на уроке физической культуры и здоровья</vt:lpstr>
      <vt:lpstr>Презентация PowerPoint</vt:lpstr>
      <vt:lpstr>Фронтальная форма организации</vt:lpstr>
      <vt:lpstr>Презентация PowerPoint</vt:lpstr>
      <vt:lpstr>Презентация PowerPoint</vt:lpstr>
      <vt:lpstr>Групповая форма организации</vt:lpstr>
      <vt:lpstr>Презентация PowerPoint</vt:lpstr>
      <vt:lpstr>Презентация PowerPoint</vt:lpstr>
      <vt:lpstr>Презентация PowerPoint</vt:lpstr>
      <vt:lpstr>Индивидуальная форма организации</vt:lpstr>
      <vt:lpstr>Презентация PowerPoint</vt:lpstr>
      <vt:lpstr>Презентация PowerPoint</vt:lpstr>
      <vt:lpstr>Круговая тренировка</vt:lpstr>
      <vt:lpstr>Презентация PowerPoint</vt:lpstr>
      <vt:lpstr>Презентация PowerPoint</vt:lpstr>
      <vt:lpstr>Презентация PowerPoint</vt:lpstr>
      <vt:lpstr>Дополнительные упражнения</vt:lpstr>
      <vt:lpstr>Презентация PowerPoint</vt:lpstr>
      <vt:lpstr>Презентация PowerPoint</vt:lpstr>
    </vt:vector>
  </TitlesOfParts>
  <Company>Torrents.by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pLyT</dc:creator>
  <cp:lastModifiedBy>Пользователь Windows</cp:lastModifiedBy>
  <cp:revision>36</cp:revision>
  <dcterms:created xsi:type="dcterms:W3CDTF">2012-11-28T15:52:01Z</dcterms:created>
  <dcterms:modified xsi:type="dcterms:W3CDTF">2013-05-18T14:15:10Z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