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D3CC78C-2CA7-4B08-AD91-0756AA6A0748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F7B7550-F61B-45CE-88C1-FB98C9609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C78C-2CA7-4B08-AD91-0756AA6A0748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7550-F61B-45CE-88C1-FB98C9609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C78C-2CA7-4B08-AD91-0756AA6A0748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7550-F61B-45CE-88C1-FB98C9609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D3CC78C-2CA7-4B08-AD91-0756AA6A0748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7550-F61B-45CE-88C1-FB98C9609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D3CC78C-2CA7-4B08-AD91-0756AA6A0748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F7B7550-F61B-45CE-88C1-FB98C9609C1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D3CC78C-2CA7-4B08-AD91-0756AA6A0748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F7B7550-F61B-45CE-88C1-FB98C9609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D3CC78C-2CA7-4B08-AD91-0756AA6A0748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F7B7550-F61B-45CE-88C1-FB98C9609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C78C-2CA7-4B08-AD91-0756AA6A0748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7550-F61B-45CE-88C1-FB98C9609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D3CC78C-2CA7-4B08-AD91-0756AA6A0748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F7B7550-F61B-45CE-88C1-FB98C9609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D3CC78C-2CA7-4B08-AD91-0756AA6A0748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F7B7550-F61B-45CE-88C1-FB98C9609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D3CC78C-2CA7-4B08-AD91-0756AA6A0748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F7B7550-F61B-45CE-88C1-FB98C9609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D3CC78C-2CA7-4B08-AD91-0756AA6A0748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F7B7550-F61B-45CE-88C1-FB98C9609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</a:schemeClr>
                </a:solidFill>
              </a:rPr>
              <a:t>Поточный способ проведения занятий в школе</a:t>
            </a:r>
            <a:endParaRPr lang="ru-RU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Второй вариант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720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Комплекс выполняется сериями упражнений (по 4—6 в каждой), затем следует пауза, во время которой принимается новое исходное положение (сидя, лежа и т. п.), и выполняется следующая серия. Таких серий может быть от двух до четырех в зависимости от задач урока и подготовленности учащихся.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Третий вариант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Упражнения выполняются потоком (без остановки) от первого до последнего по одному разу по типу вольных упражнений. Затем вся комбинация повторяется несколько раз.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Четвертый вариант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Можно </a:t>
            </a:r>
            <a:r>
              <a:rPr lang="ru-RU" dirty="0" smtClean="0">
                <a:solidFill>
                  <a:srgbClr val="00B050"/>
                </a:solidFill>
              </a:rPr>
              <a:t>проводить только по показу</a:t>
            </a:r>
            <a:r>
              <a:rPr lang="ru-RU" dirty="0" smtClean="0"/>
              <a:t>. В этом случае занимающиеся знакомятся с новым упражнением вместе с учителем. Для начала первого упражнения подается команда: </a:t>
            </a:r>
            <a:r>
              <a:rPr lang="ru-RU" dirty="0" smtClean="0">
                <a:solidFill>
                  <a:srgbClr val="00B050"/>
                </a:solidFill>
              </a:rPr>
              <a:t>"Вместе со мной упражнение </a:t>
            </a:r>
            <a:r>
              <a:rPr lang="ru-RU" dirty="0" err="1" smtClean="0">
                <a:solidFill>
                  <a:srgbClr val="00B050"/>
                </a:solidFill>
              </a:rPr>
              <a:t>начи-НАЙ</a:t>
            </a:r>
            <a:r>
              <a:rPr lang="ru-RU" dirty="0" smtClean="0">
                <a:solidFill>
                  <a:srgbClr val="00B050"/>
                </a:solidFill>
              </a:rPr>
              <a:t>!" </a:t>
            </a:r>
            <a:r>
              <a:rPr lang="ru-RU" dirty="0" smtClean="0"/>
              <a:t>Ученики вместе с учителем выполняют упражнение. Вместо последнего счета подается команда: </a:t>
            </a:r>
            <a:r>
              <a:rPr lang="ru-RU" dirty="0" smtClean="0">
                <a:solidFill>
                  <a:srgbClr val="00B050"/>
                </a:solidFill>
              </a:rPr>
              <a:t>"Стой!" </a:t>
            </a:r>
            <a:r>
              <a:rPr lang="ru-RU" dirty="0" smtClean="0"/>
              <a:t>Учитель сразу принимает исходное положение следующего упражнения, а ученики копируют его действия.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0"/>
            <a:ext cx="8805664" cy="2996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Первую восьмерку (четверку) учитель считает медленно, чтобы ученики успели посмотреть и повторить движения, а затем упражнение выполняется в нужном темпе и ритме. Во время проведения этого варианта </a:t>
            </a:r>
            <a:r>
              <a:rPr lang="ru-RU" sz="2400" dirty="0" smtClean="0">
                <a:solidFill>
                  <a:srgbClr val="00B050"/>
                </a:solidFill>
              </a:rPr>
              <a:t>учитель проговаривает только команды и ведет счет.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2842-1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140968"/>
            <a:ext cx="4482075" cy="3361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427984" cy="71014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smtClean="0"/>
              <a:t>Можно весь комплекс проводить без слов команды. Ученикам предлагается копировать все действия учителя. В этом случае учитель вместе с учениками выполняет весь комплекс. Прием напоминает своеобразную игру и учащиеся, особенно младших классов, охотно стремятся в точности скопировать действия учителя.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41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340768"/>
            <a:ext cx="4282424" cy="3194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Пятый вариант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72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В старших классах можно проводить упражнения поточным способом, используя прием постановки </a:t>
            </a:r>
            <a:r>
              <a:rPr lang="ru-RU" dirty="0" smtClean="0">
                <a:solidFill>
                  <a:srgbClr val="00B050"/>
                </a:solidFill>
              </a:rPr>
              <a:t>"свободных заданий". </a:t>
            </a:r>
            <a:r>
              <a:rPr lang="ru-RU" dirty="0" smtClean="0"/>
              <a:t>Учитель при этом не объясняет и не показывает новые (последующие) ‑­</a:t>
            </a:r>
          </a:p>
          <a:p>
            <a:pPr>
              <a:buNone/>
            </a:pPr>
            <a:r>
              <a:rPr lang="ru-RU" dirty="0" smtClean="0"/>
              <a:t>    упражнения, а только дает общие указания и названия упражнений с началом очередной восьмерки: "Рывки руками, наклоны, выпады, приседы и т. п.", а ученики самостоятельно подбирают упражнения из указанной группы и выполняют каждый свое.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Раздельный способ проведения занятий  в школе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5720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Раздельный способ характеризуется тем, что после выполнения каждого упражнения </a:t>
            </a:r>
            <a:r>
              <a:rPr lang="ru-RU" dirty="0" smtClean="0">
                <a:solidFill>
                  <a:srgbClr val="00B050"/>
                </a:solidFill>
              </a:rPr>
              <a:t>комплекса делается пауза</a:t>
            </a:r>
            <a:r>
              <a:rPr lang="ru-RU" dirty="0" smtClean="0"/>
              <a:t>. При этом способе занимающиеся точнее выполняют движения, преподавателю легче их контролировать.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sport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501008"/>
            <a:ext cx="4098032" cy="3073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229600" cy="457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Раздельный способ носит образовательную направленность, так как предусматривает </a:t>
            </a:r>
            <a:r>
              <a:rPr lang="ru-RU" dirty="0" smtClean="0">
                <a:solidFill>
                  <a:srgbClr val="00B050"/>
                </a:solidFill>
              </a:rPr>
              <a:t>решение задач</a:t>
            </a:r>
            <a:r>
              <a:rPr lang="ru-RU" dirty="0" smtClean="0"/>
              <a:t>: 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00B050"/>
                </a:solidFill>
              </a:rPr>
              <a:t>1)</a:t>
            </a:r>
            <a:r>
              <a:rPr lang="ru-RU" dirty="0" smtClean="0"/>
              <a:t> освоение техники выполнения упражнений;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00B050"/>
                </a:solidFill>
              </a:rPr>
              <a:t>2)</a:t>
            </a:r>
            <a:r>
              <a:rPr lang="ru-RU" dirty="0" smtClean="0"/>
              <a:t>обучение и проверка знаний терминологии; 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 3) </a:t>
            </a:r>
            <a:r>
              <a:rPr lang="ru-RU" dirty="0" smtClean="0"/>
              <a:t>развитие физических качеств; 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00B050"/>
                </a:solidFill>
              </a:rPr>
              <a:t>4)</a:t>
            </a:r>
            <a:r>
              <a:rPr lang="ru-RU" dirty="0" smtClean="0"/>
              <a:t>психофизиологическая подготовка организма детей к предстоящей работе на уроке;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</a:rPr>
              <a:t> 5) </a:t>
            </a:r>
            <a:r>
              <a:rPr lang="ru-RU" dirty="0" smtClean="0"/>
              <a:t>двигательная подготовка, а также формирование инструкторских навыков.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9528"/>
            <a:ext cx="7920880" cy="42484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Применяется с </a:t>
            </a:r>
            <a:r>
              <a:rPr lang="ru-RU" dirty="0" smtClean="0">
                <a:solidFill>
                  <a:srgbClr val="00B050"/>
                </a:solidFill>
              </a:rPr>
              <a:t>первого по последний класс</a:t>
            </a:r>
            <a:r>
              <a:rPr lang="ru-RU" dirty="0" smtClean="0"/>
              <a:t>, но в младшем и среднем школьном возрасте — это основной способ проведения комплекса ОРУ. Для начала и окончания упражнений подаются команды в зависимости от применяемого приема создания представления об упражнении.</a:t>
            </a:r>
            <a:endParaRPr lang="ru-RU" dirty="0"/>
          </a:p>
        </p:txBody>
      </p:sp>
      <p:pic>
        <p:nvPicPr>
          <p:cNvPr id="4" name="Рисунок 3" descr="P10209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16632"/>
            <a:ext cx="3400152" cy="2550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0"/>
            <a:ext cx="8229600" cy="45720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Поточный способ заключается в том, что весь комплекс упражнений выполняется непрерывно, без остановок, причем конечное положение предыдущего упражнения является исходным для последующего.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6" name="Рисунок 5" descr="1313492082_65362828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996952"/>
            <a:ext cx="552450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7092280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Поточный способ характеризуется непрерывным выполнением упражнений (без остановок). </a:t>
            </a:r>
          </a:p>
          <a:p>
            <a:pPr>
              <a:buNone/>
            </a:pPr>
            <a:r>
              <a:rPr lang="ru-RU" sz="2800" dirty="0" smtClean="0"/>
              <a:t>    Проводить комплекс этим способом можно при различном построении учащихся: в сомкнутом и разомкнутом строю, в шеренге, в кругу и т. д.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4" name="Рисунок 3" descr="6289939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933056"/>
            <a:ext cx="4197037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788024" cy="6669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Применяется он в основном </a:t>
            </a:r>
            <a:r>
              <a:rPr lang="ru-RU" sz="2400" dirty="0" smtClean="0">
                <a:solidFill>
                  <a:srgbClr val="00B050"/>
                </a:solidFill>
              </a:rPr>
              <a:t>с целью разминки и развития выносливости</a:t>
            </a:r>
            <a:r>
              <a:rPr lang="ru-RU" sz="2400" dirty="0" smtClean="0"/>
              <a:t>, т. е. для подготовки организма к высоким нагрузкам. </a:t>
            </a:r>
          </a:p>
          <a:p>
            <a:pPr>
              <a:buNone/>
            </a:pPr>
            <a:r>
              <a:rPr lang="ru-RU" sz="2400" dirty="0" smtClean="0"/>
              <a:t>     При этом </a:t>
            </a:r>
            <a:r>
              <a:rPr lang="ru-RU" sz="2400" dirty="0" smtClean="0">
                <a:solidFill>
                  <a:srgbClr val="00B050"/>
                </a:solidFill>
              </a:rPr>
              <a:t>повышается плотность занятий, активизируется деятельность центральной нервной системы </a:t>
            </a:r>
            <a:r>
              <a:rPr lang="ru-RU" sz="2400" dirty="0" smtClean="0"/>
              <a:t>в связи с необычностью условий получения представления об упражнении.</a:t>
            </a:r>
            <a:endParaRPr lang="ru-RU" sz="2400" dirty="0"/>
          </a:p>
        </p:txBody>
      </p:sp>
      <p:pic>
        <p:nvPicPr>
          <p:cNvPr id="6" name="Рисунок 5" descr="file62309pf7kwi1l9f9tld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2437" y="1484784"/>
            <a:ext cx="4351563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Данный способ обычно применяется начиная </a:t>
            </a:r>
            <a:r>
              <a:rPr lang="ru-RU" dirty="0" smtClean="0">
                <a:solidFill>
                  <a:srgbClr val="00B050"/>
                </a:solidFill>
              </a:rPr>
              <a:t>с </a:t>
            </a:r>
            <a:r>
              <a:rPr lang="en-US" dirty="0" smtClean="0">
                <a:solidFill>
                  <a:srgbClr val="00B050"/>
                </a:solidFill>
              </a:rPr>
              <a:t>VII</a:t>
            </a:r>
            <a:r>
              <a:rPr lang="ru-RU" dirty="0" smtClean="0">
                <a:solidFill>
                  <a:srgbClr val="00B050"/>
                </a:solidFill>
              </a:rPr>
              <a:t>—</a:t>
            </a:r>
            <a:r>
              <a:rPr lang="en-US" dirty="0" smtClean="0">
                <a:solidFill>
                  <a:srgbClr val="00B050"/>
                </a:solidFill>
              </a:rPr>
              <a:t>VIII</a:t>
            </a:r>
            <a:r>
              <a:rPr lang="ru-RU" dirty="0" smtClean="0">
                <a:solidFill>
                  <a:srgbClr val="00B050"/>
                </a:solidFill>
              </a:rPr>
              <a:t> классов с более подготовленными учащимися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Различают пять вариантов: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Первый вариант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720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    Упражнение выполняется несколько раз, а затем без остановки переходят к следующему и так до последнего упражнения в комплексе. В этом случае надо кратко и предельно четко называть следующее упражнение, указывая основные действия и способ выполнения, </a:t>
            </a:r>
          </a:p>
          <a:p>
            <a:pPr algn="ctr">
              <a:buNone/>
            </a:pPr>
            <a:r>
              <a:rPr lang="ru-RU" dirty="0" smtClean="0"/>
              <a:t>    сообразуясь с ритмом и темпом выполняющегося в этот момент упражнения.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012160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  Пример</a:t>
            </a:r>
            <a:r>
              <a:rPr lang="ru-RU" dirty="0" smtClean="0"/>
              <a:t>: группа выполняет заданное упражнение и на третью восьмерку учитель говорит: "Следующее упражнение-ПРИСЕДАНИЕ" или "НАКЛОНЫ В СТОРОНЫ". С началом четвертой восьмерки учитель говорит: "Последний", а на 8-й счет подается команда: "МОЖНО!" Группа заканчивает выполнение упражнения и с первым счетом новой восьмерки учитель говорит: "Приседание - раз, два; выпрямиться -три, четыре", сопровождая объяснение показом.</a:t>
            </a:r>
            <a:endParaRPr lang="ru-RU" dirty="0"/>
          </a:p>
        </p:txBody>
      </p:sp>
      <p:pic>
        <p:nvPicPr>
          <p:cNvPr id="4" name="Рисунок 3" descr="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204864"/>
            <a:ext cx="3110838" cy="1866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996952"/>
            <a:ext cx="9144000" cy="364502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Во время объяснения нового упражнения некоторые ученики сбиваются или останавливаются. В таких случаях нужно одновременно с объяснением очередного упражнения выполнить то, которое выполняют ученики. Показывать новое упражнение можно только тогда, когда предыдущее ритмично выполняет весь класс.</a:t>
            </a:r>
          </a:p>
          <a:p>
            <a:endParaRPr lang="ru-RU" dirty="0"/>
          </a:p>
        </p:txBody>
      </p:sp>
      <p:pic>
        <p:nvPicPr>
          <p:cNvPr id="5" name="Рисунок 4" descr="53756-b635582493728d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16632"/>
            <a:ext cx="3870176" cy="2902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836712"/>
            <a:ext cx="7941568" cy="457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Составлять комплекс упражнений для проведения данным способом рекомендуется </a:t>
            </a:r>
            <a:r>
              <a:rPr lang="ru-RU" dirty="0" smtClean="0">
                <a:solidFill>
                  <a:srgbClr val="00B050"/>
                </a:solidFill>
              </a:rPr>
              <a:t>из знакомых и хорошо разученных упражнений</a:t>
            </a:r>
            <a:r>
              <a:rPr lang="ru-RU" dirty="0" smtClean="0"/>
              <a:t>. Надо найти простые и удобные переходы от одних упражнений к другим, чтобы конечные положения предыдущих упражнений являлись исходными для последующих, так как создавать представление о новом упражнении во время выполнения очень трудно. Важно </a:t>
            </a:r>
            <a:r>
              <a:rPr lang="ru-RU" dirty="0" smtClean="0">
                <a:solidFill>
                  <a:srgbClr val="00B050"/>
                </a:solidFill>
              </a:rPr>
              <a:t>сохранять однотипный счет</a:t>
            </a:r>
            <a:r>
              <a:rPr lang="ru-RU" dirty="0" smtClean="0"/>
              <a:t>. Рекомендуется подбирать упражнения в основном на 2 и 4 счета.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2DA1D3-6052-4A75-A4E2-FD97D3BB7430}"/>
</file>

<file path=customXml/itemProps2.xml><?xml version="1.0" encoding="utf-8"?>
<ds:datastoreItem xmlns:ds="http://schemas.openxmlformats.org/officeDocument/2006/customXml" ds:itemID="{7CA08FC9-1B07-467E-9F54-593448AB806D}"/>
</file>

<file path=customXml/itemProps3.xml><?xml version="1.0" encoding="utf-8"?>
<ds:datastoreItem xmlns:ds="http://schemas.openxmlformats.org/officeDocument/2006/customXml" ds:itemID="{6CD34861-172E-486E-B352-120CAF400EED}"/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50</TotalTime>
  <Words>804</Words>
  <Application>Microsoft Office PowerPoint</Application>
  <PresentationFormat>Экран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Яркая</vt:lpstr>
      <vt:lpstr>Поточный способ проведения занятий в школе</vt:lpstr>
      <vt:lpstr>Слайд 2</vt:lpstr>
      <vt:lpstr>Слайд 3</vt:lpstr>
      <vt:lpstr>Слайд 4</vt:lpstr>
      <vt:lpstr>Слайд 5</vt:lpstr>
      <vt:lpstr>Первый вариант</vt:lpstr>
      <vt:lpstr>Слайд 7</vt:lpstr>
      <vt:lpstr>Слайд 8</vt:lpstr>
      <vt:lpstr>Слайд 9</vt:lpstr>
      <vt:lpstr>Второй вариант</vt:lpstr>
      <vt:lpstr>Третий вариант</vt:lpstr>
      <vt:lpstr>Четвертый вариант</vt:lpstr>
      <vt:lpstr>Слайд 13</vt:lpstr>
      <vt:lpstr>Слайд 14</vt:lpstr>
      <vt:lpstr>Пятый вариант</vt:lpstr>
      <vt:lpstr>Раздельный способ проведения занятий  в школе 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Поточный способ проведения занятий в школе</dc:title>
  <dc:creator>Пользователь Windows</dc:creator>
  <cp:lastModifiedBy>Пользователь Windows</cp:lastModifiedBy>
  <cp:revision>7</cp:revision>
  <dcterms:created xsi:type="dcterms:W3CDTF">2012-11-29T17:41:58Z</dcterms:created>
  <dcterms:modified xsi:type="dcterms:W3CDTF">2012-11-29T18:45:58Z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